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3"/>
  </p:notesMasterIdLst>
  <p:sldIdLst>
    <p:sldId id="442" r:id="rId2"/>
    <p:sldId id="45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462" r:id="rId40"/>
    <p:sldId id="343" r:id="rId41"/>
    <p:sldId id="459" r:id="rId42"/>
    <p:sldId id="460" r:id="rId43"/>
    <p:sldId id="461" r:id="rId44"/>
    <p:sldId id="266" r:id="rId45"/>
    <p:sldId id="358" r:id="rId46"/>
    <p:sldId id="359" r:id="rId47"/>
    <p:sldId id="360" r:id="rId48"/>
    <p:sldId id="361" r:id="rId49"/>
    <p:sldId id="362" r:id="rId50"/>
    <p:sldId id="363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85" r:id="rId59"/>
    <p:sldId id="463" r:id="rId60"/>
    <p:sldId id="273" r:id="rId61"/>
    <p:sldId id="372" r:id="rId62"/>
    <p:sldId id="374" r:id="rId63"/>
    <p:sldId id="387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464" r:id="rId75"/>
    <p:sldId id="465" r:id="rId76"/>
    <p:sldId id="466" r:id="rId77"/>
    <p:sldId id="467" r:id="rId78"/>
    <p:sldId id="468" r:id="rId79"/>
    <p:sldId id="294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40" r:id="rId100"/>
    <p:sldId id="441" r:id="rId101"/>
    <p:sldId id="469" r:id="rId102"/>
    <p:sldId id="470" r:id="rId103"/>
    <p:sldId id="471" r:id="rId104"/>
    <p:sldId id="472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73" r:id="rId118"/>
    <p:sldId id="474" r:id="rId119"/>
    <p:sldId id="475" r:id="rId120"/>
    <p:sldId id="476" r:id="rId121"/>
    <p:sldId id="477" r:id="rId1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5" autoAdjust="0"/>
    <p:restoredTop sz="94624" autoAdjust="0"/>
  </p:normalViewPr>
  <p:slideViewPr>
    <p:cSldViewPr>
      <p:cViewPr varScale="1">
        <p:scale>
          <a:sx n="105" d="100"/>
          <a:sy n="105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2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7B562A7-B69E-4531-8CEB-E80B33AF1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B1F4E-84D0-40CB-BF22-2BF649AAF4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C981C-F6D1-49EE-8529-5B4F32AF51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6B62201-900E-44B4-99F1-DCD1A77FDB70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71771-9E1F-4FD5-BF59-69722EABADFD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0832617-5BA1-48EA-8289-87824A5B0377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38B6C1-FDA6-448F-B6A4-BBAB454F103D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ED6154B-CCD5-4499-A3E5-E53A844A9BAB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90B4D3-211B-41C7-A712-FF4C8FFAE51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E3CAEA4-5B04-43FD-8738-33BE337E9C1B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95878-EFB0-4157-9402-A47850372528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A801DA-5415-4D87-9F89-3A0398AF092C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7942ED-3329-4DBC-B845-376BB793EA25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FF7255-5157-4615-86E4-CB9C183F9476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94D33-0488-4258-81CF-3EC7B138860B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096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463F71-3B4A-4814-83DA-5416136B4F9E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686F65-B5E9-4CA0-BD76-3880E5B08FA5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9D42BA4-6A59-4A13-83D2-AE5A1DF9FA0F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509833-B423-44F1-A159-8549A80BAF3D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FE9C182-73C3-4E42-9FC4-7BD72D15035D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846BB-B55D-4D56-A976-4F5602BF92F0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3B607-902B-48D8-B8C6-960DDBAC43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21FDA0-8DD0-4E38-9E7A-0F2EDD8F2B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00D20-0B04-41F3-85B6-8D13DFC5E8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53071-66A3-40CA-B06F-F9CAD7BF55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8EC54-CE99-459D-B268-2313505CAA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1597D-3C81-4ED9-B151-CC671941FA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0A58F-E214-417D-AD80-FCC22361D0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126A3-D6FD-41CB-9CF2-125513B6DA5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D80BF-C3ED-45DF-9AAD-FEFC84C9722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B1F4E-84D0-40CB-BF22-2BF649AAF4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8B10D-8B92-4437-94CB-0E236973BAB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09EB3-932E-4000-8A79-A78F1FB461D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E0FC0-8E20-4E49-A27A-D6D92DE46CA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9E774-154E-4803-9F11-0641283486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D2FC-A2EF-4141-97C6-A983C4EE8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F4BB2-279B-4645-9DF4-19440C3F08B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ACD21-DEDB-431F-AE06-B439EE37F9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CE20A-C120-47F2-A4DE-B52A2513B4C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ACCF3-FA19-497E-B962-567F9F9D56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C7584-59F5-45F2-8CEB-A9F646264AA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156DF-3183-48BE-B6A1-EE6D1465AA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A3F10-7723-467F-9C20-916332987F6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C5A02-DFF2-45B8-81BA-5430628516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F07CC-979E-4BC0-9818-C9C463F08C1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6AFFB-1142-4E0F-ACF5-2D7730DDDEE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606E3-304D-4F45-BA73-2AAFAB07A24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59008-9C32-4801-AFB0-8A82F56C197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9AD92-DE82-4FDA-9D55-383FC331A83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9B5AF-181D-48D2-A8EA-8B94B7178C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F0AF0-F6D5-49DF-9205-6686862D4A6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18928-2A54-40C5-A7C9-307C7A25A21F}" type="slidenum">
              <a:rPr lang="ar-JO" smtClean="0"/>
              <a:pPr/>
              <a:t>40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template &lt;class Item&gt;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void </a:t>
            </a:r>
            <a:r>
              <a:rPr lang="en-US" sz="1200" dirty="0" err="1">
                <a:latin typeface="Courier New" pitchFamily="49" charset="0"/>
              </a:rPr>
              <a:t>selectionSort</a:t>
            </a:r>
            <a:r>
              <a:rPr lang="en-US" sz="1200" dirty="0">
                <a:latin typeface="Courier New" pitchFamily="49" charset="0"/>
              </a:rPr>
              <a:t>( Item a[],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n)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for 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 &lt; n-1;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min = 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for 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j = i+1; j &lt; n; 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   if (a[j] &lt; a[min]) min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  swap(a[</a:t>
            </a:r>
            <a:r>
              <a:rPr lang="en-US" sz="1200" dirty="0" err="1">
                <a:latin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</a:rPr>
              <a:t>], a[min]);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11BC-C064-4BB1-8A2D-C03636A124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6CC14-34D6-4229-8CD2-BFF79B08D5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669E1-C493-4977-A1F4-1B5E0CC1AE0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7CD95-758F-4790-860A-3DCE2D19A5E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9BFB2-D252-4B7B-8E6B-7E8253AE12EA}" type="slidenum">
              <a:rPr lang="ar-JO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9BFB2-D252-4B7B-8E6B-7E8253AE12EA}" type="slidenum">
              <a:rPr lang="ar-JO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96615-617B-4E9E-9767-1D50AC25B75C}" type="slidenum">
              <a:rPr lang="en-US"/>
              <a:pPr/>
              <a:t>63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BB01A-FF92-4EDB-A03B-84CBD29076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58C7-1C4D-4066-B9E9-1A159A39AD9D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E06CA-143C-41A9-B83E-2A6DE8031B05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41FE1-DBD6-4BA0-977D-A60327B4D1E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8D929-280B-41B1-99D6-EF22381E7CC8}" type="slidenum">
              <a:rPr lang="en-US"/>
              <a:pPr/>
              <a:t>74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-25000"/>
              <a:t>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FB0D8-B3A3-4B6E-ACC5-270855BEF0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3D015-DBEE-4A83-B3CD-6A2351BF4919}" type="slidenum">
              <a:rPr lang="en-US"/>
              <a:pPr/>
              <a:t>75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968BB-0F0A-422D-9CBC-DC88790BA140}" type="slidenum">
              <a:rPr lang="en-US"/>
              <a:pPr/>
              <a:t>76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C44FF-65AD-4356-92AB-BBBC27ABDB28}" type="slidenum">
              <a:rPr lang="en-US"/>
              <a:pPr/>
              <a:t>77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EF522-60DA-457D-98D1-EF0D5323DF49}" type="slidenum">
              <a:rPr lang="en-US"/>
              <a:pPr/>
              <a:t>78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9E669-A890-4A5B-BD12-228C255D78BD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6875A-8592-4A91-B8C5-4B16CCBF8A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3C7B1-971C-4D4B-BD71-D7F742B77427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70604-E6A1-4354-B83A-162C1A2B44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8CFB47-1294-48D1-B5B9-9A5E1D28A006}" type="datetime8">
              <a:rPr lang="en-US" smtClean="0"/>
              <a:pPr/>
              <a:t>31-Oct-21 4:26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07CC-A59F-4946-BDCC-AC28413A629C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E238BEA-527E-4E7D-8DE6-AB8EA550892D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88E5BF-621B-41F2-BE3C-078AC2453646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859C16C-FE2F-4AA7-B90D-697B7E9F911B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D8E3A-48F9-457B-9F2D-754CA50DC0C5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45C840B-B054-4FA7-ACA1-165DE622EEF2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6DD2F-C8AE-4FAE-B493-9368BC67317E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95C478D-8B49-4652-98B0-F5C6669AAFC3}" type="datetime8">
              <a:rPr lang="en-US" smtClean="0"/>
              <a:pPr>
                <a:defRPr/>
              </a:pPr>
              <a:t>31-Oct-21 4:26 PM</a:t>
            </a:fld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C3A71-08B5-432A-AFD3-B6F7946ABDAC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3C1E-7DBD-4D88-8DC2-D3A9FA15EE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5872-EA9E-4452-B086-8D8EDA330A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CC1A5-7E07-4F04-92CA-DFC5A7B891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0BA7-4279-4ED0-9626-8442498A6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DEDD-5035-4182-BF7B-86EA3A84E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B2EB155-F2E4-4D0D-A98C-974A681B7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8C15-8717-47E0-B62D-008B03A76E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DF17-3D8F-4793-BD33-E766793421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B203E-B3FF-4B5F-BFF2-780B09828F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55AA-62D6-49E9-9508-2D221E9641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2A91-8E9A-41C5-A14A-89F68B667B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55747-1048-4E29-B68E-EED4045F00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6F1B-8710-4A56-A1BD-18F5296372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8270-1006-455D-98C6-39927BDA2B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382F2EB-783A-4E0D-851B-3E80B59806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5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CSE 246: Algorithms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Sorting</a:t>
            </a:r>
            <a:br>
              <a:rPr lang="en-US" sz="3600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140450" y="358140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Algorithm</a:t>
            </a:r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602" y="1343024"/>
            <a:ext cx="6722997" cy="520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667625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61975" y="1447800"/>
            <a:ext cx="769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Levels of recursive calls to </a:t>
            </a:r>
            <a:r>
              <a:rPr lang="en-US" sz="2000" i="1">
                <a:latin typeface="Courier10 Bd BT" charset="0"/>
              </a:rPr>
              <a:t>mergesort</a:t>
            </a:r>
            <a:r>
              <a:rPr lang="en-US" sz="2000"/>
              <a:t>, given an array of eight items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824163" y="16764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190750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387725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83991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105150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473325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373856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4230688" y="48768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1206500" y="49530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262188" y="1905000"/>
            <a:ext cx="70326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2965450" y="1905000"/>
            <a:ext cx="561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1909763" y="2362200"/>
            <a:ext cx="4222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33203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317658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3457575" y="23622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2051050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3457575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1614488" y="47656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 . . . . . . . . . . . . . . . .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021013" y="1489075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1628775" y="19812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527425" y="19050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1417638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19075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289560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738563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925513" y="464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4371975" y="4572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4919663" y="1538288"/>
            <a:ext cx="303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0 : 1 merge (size 2</a:t>
            </a:r>
            <a:r>
              <a:rPr lang="en-US" sz="2000" baseline="30000">
                <a:latin typeface="Times New Roman" pitchFamily="18" charset="0"/>
              </a:rPr>
              <a:t>m-1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4933950" y="21066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1 : 2 merges (size 2</a:t>
            </a:r>
            <a:r>
              <a:rPr lang="en-US" sz="2000" baseline="30000">
                <a:latin typeface="Times New Roman" pitchFamily="18" charset="0"/>
              </a:rPr>
              <a:t>m-2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4933950" y="26400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2 : 4 merges (size 2</a:t>
            </a:r>
            <a:r>
              <a:rPr lang="en-US" sz="2000" baseline="30000">
                <a:latin typeface="Times New Roman" pitchFamily="18" charset="0"/>
              </a:rPr>
              <a:t>m-3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4864100" y="47736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m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4864100" y="4240213"/>
            <a:ext cx="347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level m-1 : 2</a:t>
            </a:r>
            <a:r>
              <a:rPr lang="en-US" sz="2000" baseline="30000">
                <a:latin typeface="Times New Roman" pitchFamily="18" charset="0"/>
              </a:rPr>
              <a:t>m-1 </a:t>
            </a:r>
            <a:r>
              <a:rPr lang="en-US" sz="2000">
                <a:latin typeface="Times New Roman" pitchFamily="18" charset="0"/>
              </a:rPr>
              <a:t>merges (size 2</a:t>
            </a:r>
            <a:r>
              <a:rPr lang="en-US" sz="2000" baseline="30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Worst-case –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 number of key comparisons: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2</a:t>
            </a:r>
            <a:r>
              <a:rPr lang="en-US" sz="2400" baseline="30000" dirty="0"/>
              <a:t>0</a:t>
            </a:r>
            <a:r>
              <a:rPr lang="en-US" sz="2400" dirty="0"/>
              <a:t>*(2*2</a:t>
            </a:r>
            <a:r>
              <a:rPr lang="en-US" sz="2400" baseline="30000" dirty="0"/>
              <a:t>m-1</a:t>
            </a:r>
            <a:r>
              <a:rPr lang="en-US" sz="2400" dirty="0"/>
              <a:t>-1) + 2</a:t>
            </a:r>
            <a:r>
              <a:rPr lang="en-US" sz="2400" baseline="30000" dirty="0"/>
              <a:t>1</a:t>
            </a:r>
            <a:r>
              <a:rPr lang="en-US" sz="2400" dirty="0"/>
              <a:t>*(2*2</a:t>
            </a:r>
            <a:r>
              <a:rPr lang="en-US" sz="2400" baseline="30000" dirty="0"/>
              <a:t>m-2</a:t>
            </a:r>
            <a:r>
              <a:rPr lang="en-US" sz="2400" dirty="0"/>
              <a:t>-1) + ... + 2</a:t>
            </a:r>
            <a:r>
              <a:rPr lang="en-US" sz="2400" baseline="30000" dirty="0"/>
              <a:t>m-1</a:t>
            </a:r>
            <a:r>
              <a:rPr lang="en-US" sz="2400" dirty="0"/>
              <a:t>*(2*2</a:t>
            </a:r>
            <a:r>
              <a:rPr lang="en-US" sz="2400" baseline="30000" dirty="0"/>
              <a:t>0</a:t>
            </a:r>
            <a:r>
              <a:rPr lang="en-US" sz="2400" dirty="0"/>
              <a:t>-1)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(2</a:t>
            </a:r>
            <a:r>
              <a:rPr lang="en-US" sz="2400" baseline="30000" dirty="0"/>
              <a:t>m </a:t>
            </a:r>
            <a:r>
              <a:rPr lang="en-US" sz="2400" dirty="0"/>
              <a:t>- 1) + (2</a:t>
            </a:r>
            <a:r>
              <a:rPr lang="en-US" sz="2400" baseline="30000" dirty="0"/>
              <a:t>m </a:t>
            </a:r>
            <a:r>
              <a:rPr lang="en-US" sz="2400" dirty="0"/>
              <a:t>- 2) + ... + (2</a:t>
            </a:r>
            <a:r>
              <a:rPr lang="en-US" sz="2400" baseline="30000" dirty="0"/>
              <a:t>m </a:t>
            </a:r>
            <a:r>
              <a:rPr lang="en-US" sz="2400" dirty="0"/>
              <a:t>– 2</a:t>
            </a:r>
            <a:r>
              <a:rPr lang="en-US" sz="2400" baseline="30000" dirty="0"/>
              <a:t>m-1</a:t>
            </a:r>
            <a:r>
              <a:rPr lang="en-US" sz="2400" dirty="0"/>
              <a:t>) 		( m terms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m*2</a:t>
            </a:r>
            <a:r>
              <a:rPr lang="en-US" sz="2400" baseline="30000" dirty="0"/>
              <a:t>m</a:t>
            </a:r>
            <a:r>
              <a:rPr lang="en-US" sz="2400" dirty="0"/>
              <a:t> –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= m*2</a:t>
            </a:r>
            <a:r>
              <a:rPr lang="en-US" sz="2400" baseline="30000" dirty="0"/>
              <a:t>m</a:t>
            </a:r>
            <a:r>
              <a:rPr lang="en-US" sz="2400" dirty="0"/>
              <a:t> – 2</a:t>
            </a:r>
            <a:r>
              <a:rPr lang="en-US" sz="2400" baseline="30000" dirty="0"/>
              <a:t>m</a:t>
            </a:r>
            <a:r>
              <a:rPr lang="en-US" sz="2400" dirty="0"/>
              <a:t> –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dirty="0"/>
              <a:t>Using m = log n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= n * log</a:t>
            </a:r>
            <a:r>
              <a:rPr lang="en-US" sz="2400" b="1" baseline="-25000" dirty="0"/>
              <a:t>2</a:t>
            </a:r>
            <a:r>
              <a:rPr lang="en-US" sz="2400" b="1" dirty="0"/>
              <a:t>n – n – 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ym typeface="Wingdings" pitchFamily="2" charset="2"/>
              </a:rPr>
              <a:t> O (</a:t>
            </a:r>
            <a:r>
              <a:rPr lang="en-US" sz="2400" b="1" dirty="0"/>
              <a:t>n * log</a:t>
            </a:r>
            <a:r>
              <a:rPr lang="en-US" sz="2400" b="1" baseline="-25000" dirty="0"/>
              <a:t>2</a:t>
            </a:r>
            <a:r>
              <a:rPr lang="en-US" sz="2400" b="1" dirty="0"/>
              <a:t>n 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47863" y="3124200"/>
          <a:ext cx="565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355320" imgH="431640" progId="Equation.3">
                  <p:embed/>
                </p:oleObj>
              </mc:Choice>
              <mc:Fallback>
                <p:oleObj name="Equation" r:id="rId3" imgW="3553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124200"/>
                        <a:ext cx="565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–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eaLnBrk="1" hangingPunct="1"/>
            <a:r>
              <a:rPr lang="en-US" sz="2400" dirty="0" err="1"/>
              <a:t>Mergesort</a:t>
            </a:r>
            <a:r>
              <a:rPr lang="en-US" sz="2400" dirty="0"/>
              <a:t> is extremely efficient algorithm with respect to time.</a:t>
            </a:r>
          </a:p>
          <a:p>
            <a:pPr lvl="1" eaLnBrk="1" hangingPunct="1"/>
            <a:r>
              <a:rPr lang="en-US" sz="1800" dirty="0"/>
              <a:t>Both worst case and average cases are </a:t>
            </a:r>
            <a:r>
              <a:rPr lang="en-US" sz="1800" b="1" dirty="0">
                <a:sym typeface="Wingdings" pitchFamily="2" charset="2"/>
              </a:rPr>
              <a:t>O (</a:t>
            </a:r>
            <a:r>
              <a:rPr lang="en-US" sz="1800" b="1" dirty="0"/>
              <a:t>n * log</a:t>
            </a:r>
            <a:r>
              <a:rPr lang="en-US" sz="1800" b="1" baseline="-25000" dirty="0"/>
              <a:t>2</a:t>
            </a:r>
            <a:r>
              <a:rPr lang="en-US" sz="1800" b="1" dirty="0"/>
              <a:t>n )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2400" dirty="0"/>
              <a:t>But, </a:t>
            </a:r>
            <a:r>
              <a:rPr lang="en-US" sz="2400" dirty="0" err="1"/>
              <a:t>mergesort</a:t>
            </a:r>
            <a:r>
              <a:rPr lang="en-US" sz="2400" dirty="0"/>
              <a:t> requires an extra array whose size equals to the size of the original array.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we use a linked list, we do not need an extra array </a:t>
            </a:r>
          </a:p>
          <a:p>
            <a:pPr lvl="1" eaLnBrk="1" hangingPunct="1"/>
            <a:r>
              <a:rPr lang="en-US" sz="1800" dirty="0"/>
              <a:t>But, we need space for the links</a:t>
            </a:r>
          </a:p>
          <a:p>
            <a:pPr lvl="1" eaLnBrk="1" hangingPunct="1"/>
            <a:r>
              <a:rPr lang="en-US" sz="1800" dirty="0"/>
              <a:t>And, it will be difficult to divide the list into half ( O(n) 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8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</a:rPr>
              <a:t>Quick-sort</a:t>
            </a:r>
            <a:r>
              <a:rPr lang="en-US" sz="2400"/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Divide</a:t>
            </a:r>
            <a:r>
              <a:rPr lang="en-US" sz="2000"/>
              <a:t>: pick a random element </a:t>
            </a:r>
            <a:r>
              <a:rPr lang="en-US" sz="2000" b="1" i="1">
                <a:latin typeface="Times New Roman" pitchFamily="18" charset="0"/>
              </a:rPr>
              <a:t>x</a:t>
            </a:r>
            <a:r>
              <a:rPr lang="en-US" sz="2000"/>
              <a:t> (called </a:t>
            </a:r>
            <a:r>
              <a:rPr lang="en-US" sz="2000">
                <a:solidFill>
                  <a:schemeClr val="tx2"/>
                </a:solidFill>
              </a:rPr>
              <a:t>pivot</a:t>
            </a:r>
            <a:r>
              <a:rPr lang="en-US" sz="2000"/>
              <a:t>) and partition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/>
              <a:t> into </a:t>
            </a:r>
          </a:p>
          <a:p>
            <a:pPr lvl="2" eaLnBrk="1" hangingPunct="1"/>
            <a:r>
              <a:rPr lang="en-US" sz="1800" b="1" i="1">
                <a:latin typeface="Times New Roman" pitchFamily="18" charset="0"/>
              </a:rPr>
              <a:t>L </a:t>
            </a:r>
            <a:r>
              <a:rPr lang="en-US" sz="1800"/>
              <a:t>elements less than </a:t>
            </a:r>
            <a:r>
              <a:rPr lang="en-US" sz="1800" b="1" i="1">
                <a:latin typeface="Times New Roman" pitchFamily="18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pitchFamily="18" charset="0"/>
              </a:rPr>
              <a:t>E </a:t>
            </a:r>
            <a:r>
              <a:rPr lang="en-US" sz="1800"/>
              <a:t>elements equal </a:t>
            </a:r>
            <a:r>
              <a:rPr lang="en-US" sz="1800" b="1" i="1">
                <a:latin typeface="Times New Roman" pitchFamily="18" charset="0"/>
              </a:rPr>
              <a:t>x</a:t>
            </a:r>
            <a:endParaRPr lang="en-US" sz="1800"/>
          </a:p>
          <a:p>
            <a:pPr lvl="2" eaLnBrk="1" hangingPunct="1"/>
            <a:r>
              <a:rPr lang="en-US" sz="1800" b="1" i="1">
                <a:latin typeface="Times New Roman" pitchFamily="18" charset="0"/>
              </a:rPr>
              <a:t>G </a:t>
            </a:r>
            <a:r>
              <a:rPr lang="en-US" sz="1800"/>
              <a:t>elements greater than </a:t>
            </a:r>
            <a:r>
              <a:rPr lang="en-US" sz="1800" b="1" i="1">
                <a:latin typeface="Times New Roman" pitchFamily="18" charset="0"/>
              </a:rPr>
              <a:t>x</a:t>
            </a:r>
            <a:endParaRPr lang="en-US" sz="1800"/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Recur</a:t>
            </a:r>
            <a:r>
              <a:rPr lang="en-US" sz="2000"/>
              <a:t>: sort </a:t>
            </a:r>
            <a:r>
              <a:rPr lang="en-US" sz="2000" b="1" i="1">
                <a:latin typeface="Times New Roman" pitchFamily="18" charset="0"/>
              </a:rPr>
              <a:t>L </a:t>
            </a:r>
            <a:r>
              <a:rPr lang="en-US" sz="2000"/>
              <a:t>and </a:t>
            </a:r>
            <a:r>
              <a:rPr lang="en-US" sz="2000" b="1" i="1">
                <a:latin typeface="Times New Roman" pitchFamily="18" charset="0"/>
              </a:rPr>
              <a:t>G</a:t>
            </a:r>
            <a:endParaRPr lang="en-US" sz="2000"/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Conquer</a:t>
            </a:r>
            <a:r>
              <a:rPr lang="en-US" sz="2000"/>
              <a:t>: join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/>
              <a:t>, </a:t>
            </a:r>
            <a:r>
              <a:rPr lang="en-US" sz="2000" b="1" i="1">
                <a:latin typeface="Times New Roman" pitchFamily="18" charset="0"/>
              </a:rPr>
              <a:t>E</a:t>
            </a:r>
            <a:r>
              <a:rPr lang="en-US" sz="2000" b="1" i="1"/>
              <a:t> </a:t>
            </a:r>
            <a:r>
              <a:rPr lang="en-US" sz="2000"/>
              <a:t>and </a:t>
            </a:r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7434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7436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7435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EB33A-3F7F-464D-BDDE-5D61C38C8B58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38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39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41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145443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45444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endParaRPr lang="en-US" sz="2000" b="1" i="1">
              <a:latin typeface="Times New Roman" pitchFamily="18" charset="0"/>
            </a:endParaRPr>
          </a:p>
          <a:p>
            <a:pPr algn="ctr"/>
            <a:r>
              <a:rPr lang="en-US" sz="2000" b="1" i="1">
                <a:latin typeface="Times New Roman" pitchFamily="18" charset="0"/>
              </a:rPr>
              <a:t>E</a:t>
            </a:r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47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0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3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5457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459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8" grpId="0" animBg="1"/>
      <p:bldP spid="145414" grpId="0" animBg="1"/>
      <p:bldP spid="145415" grpId="0" animBg="1"/>
      <p:bldP spid="145417" grpId="0" animBg="1"/>
      <p:bldP spid="145418" grpId="0" animBg="1"/>
      <p:bldP spid="145419" grpId="0" animBg="1"/>
      <p:bldP spid="145420" grpId="0" animBg="1"/>
      <p:bldP spid="145431" grpId="0" animBg="1"/>
      <p:bldP spid="145432" grpId="0" animBg="1"/>
      <p:bldP spid="145433" grpId="0" animBg="1"/>
      <p:bldP spid="145434" grpId="0" animBg="1"/>
      <p:bldP spid="145438" grpId="0" animBg="1"/>
      <p:bldP spid="145441" grpId="0" animBg="1"/>
      <p:bldP spid="145443" grpId="0" animBg="1"/>
      <p:bldP spid="145444" grpId="0" animBg="1"/>
      <p:bldP spid="145446" grpId="0" animBg="1"/>
      <p:bldP spid="145447" grpId="0" animBg="1"/>
      <p:bldP spid="145450" grpId="0" animBg="1"/>
      <p:bldP spid="145453" grpId="0" animBg="1"/>
      <p:bldP spid="145457" grpId="0" animBg="1"/>
      <p:bldP spid="14545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Partition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/>
              <a:t>We partition an input sequence as follows:</a:t>
            </a:r>
          </a:p>
          <a:p>
            <a:pPr lvl="1" eaLnBrk="1" hangingPunct="1"/>
            <a:r>
              <a:rPr lang="en-US" sz="1800"/>
              <a:t>We remove, in turn, each element </a:t>
            </a:r>
            <a:r>
              <a:rPr lang="en-US" sz="1800" b="1" i="1">
                <a:latin typeface="Times New Roman" pitchFamily="18" charset="0"/>
              </a:rPr>
              <a:t>y</a:t>
            </a:r>
            <a:r>
              <a:rPr lang="en-US" sz="1800"/>
              <a:t> from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/>
              <a:t> and </a:t>
            </a:r>
          </a:p>
          <a:p>
            <a:pPr lvl="1" eaLnBrk="1" hangingPunct="1"/>
            <a:r>
              <a:rPr lang="en-US" sz="1800"/>
              <a:t>We insert </a:t>
            </a:r>
            <a:r>
              <a:rPr lang="en-US" sz="1800" b="1" i="1">
                <a:latin typeface="Times New Roman" pitchFamily="18" charset="0"/>
              </a:rPr>
              <a:t>y</a:t>
            </a:r>
            <a:r>
              <a:rPr lang="en-US" sz="1800"/>
              <a:t> into </a:t>
            </a:r>
            <a:r>
              <a:rPr lang="en-US" sz="1800" b="1" i="1">
                <a:latin typeface="Times New Roman" pitchFamily="18" charset="0"/>
              </a:rPr>
              <a:t>L</a:t>
            </a:r>
            <a:r>
              <a:rPr lang="en-US" sz="1800"/>
              <a:t>, 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 b="1" i="1"/>
              <a:t> </a:t>
            </a:r>
            <a:r>
              <a:rPr lang="en-US" sz="1800"/>
              <a:t>or </a:t>
            </a:r>
            <a:r>
              <a:rPr lang="en-US" sz="1800" b="1" i="1">
                <a:latin typeface="Times New Roman" pitchFamily="18" charset="0"/>
              </a:rPr>
              <a:t>G</a:t>
            </a:r>
            <a:r>
              <a:rPr lang="en-US" sz="1800"/>
              <a:t>,</a:t>
            </a:r>
            <a:r>
              <a:rPr lang="en-US" sz="1800" b="1" i="1">
                <a:latin typeface="Times New Roman" pitchFamily="18" charset="0"/>
              </a:rPr>
              <a:t> </a:t>
            </a:r>
            <a:r>
              <a:rPr lang="en-US" sz="1800"/>
              <a:t>depending on the result of the comparison with the pivot </a:t>
            </a:r>
            <a:r>
              <a:rPr lang="en-US" sz="1800" b="1" i="1">
                <a:latin typeface="Times New Roman" pitchFamily="18" charset="0"/>
              </a:rPr>
              <a:t>x</a:t>
            </a:r>
          </a:p>
          <a:p>
            <a:pPr eaLnBrk="1" hangingPunct="1"/>
            <a:r>
              <a:rPr lang="en-US" sz="2000"/>
              <a:t>Each insertion and removal is at the beginning or at the end of a sequence, and hence takes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(1)</a:t>
            </a:r>
            <a:r>
              <a:rPr lang="en-US" sz="2000"/>
              <a:t> time</a:t>
            </a:r>
          </a:p>
          <a:p>
            <a:pPr eaLnBrk="1" hangingPunct="1"/>
            <a:r>
              <a:rPr lang="en-US" sz="2000"/>
              <a:t>Thus, the partition step of quick-sort takes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time</a:t>
            </a:r>
          </a:p>
        </p:txBody>
      </p:sp>
      <p:sp>
        <p:nvSpPr>
          <p:cNvPr id="103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0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0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654BC-8408-4A45-87C0-DF94755D5503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Algorithm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partition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Input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sequence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, position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of pivot 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Output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subsequences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of the </a:t>
            </a:r>
            <a:br>
              <a:rPr lang="en-US" sz="1800">
                <a:solidFill>
                  <a:srgbClr val="7030A0"/>
                </a:solidFill>
                <a:latin typeface="Times New Roman" pitchFamily="18" charset="0"/>
              </a:rPr>
            </a:b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elements of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less than, equal to,</a:t>
            </a:r>
            <a:br>
              <a:rPr lang="en-US" sz="1800">
                <a:solidFill>
                  <a:srgbClr val="7030A0"/>
                </a:solidFill>
                <a:latin typeface="Times New Roman" pitchFamily="18" charset="0"/>
              </a:rPr>
            </a:b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or greater than the pivot, resp.</a:t>
            </a:r>
          </a:p>
          <a:p>
            <a:pPr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empty sequences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S.remove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p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while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7030A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S.isEmpty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S.remove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S.first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())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</a:t>
            </a:r>
            <a:endParaRPr lang="en-US" sz="1800">
              <a:solidFill>
                <a:srgbClr val="7030A0"/>
              </a:solidFill>
              <a:latin typeface="Times New Roman" pitchFamily="18" charset="0"/>
            </a:endParaRP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else if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</a:t>
            </a:r>
            <a:endParaRPr lang="en-US" sz="1800">
              <a:solidFill>
                <a:srgbClr val="7030A0"/>
              </a:solidFill>
              <a:latin typeface="Times New Roman" pitchFamily="18" charset="0"/>
            </a:endParaRP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else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{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x 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}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G.insertLast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y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)</a:t>
            </a:r>
          </a:p>
          <a:p>
            <a:pPr marL="342900" lvl="1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7030A0"/>
                </a:solidFill>
                <a:latin typeface="Times New Roman" pitchFamily="18" charset="0"/>
              </a:rPr>
              <a:t>return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L,</a:t>
            </a:r>
            <a:r>
              <a:rPr lang="en-US" sz="180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rgbClr val="7030A0"/>
                </a:solidFill>
                <a:latin typeface="Times New Roman" pitchFamily="18" charset="0"/>
              </a:rPr>
              <a:t>E, G</a:t>
            </a:r>
          </a:p>
        </p:txBody>
      </p:sp>
      <p:graphicFrame>
        <p:nvGraphicFramePr>
          <p:cNvPr id="166917" name="Object 2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4" imgW="1783440" imgH="1867680" progId="">
                  <p:embed/>
                </p:oleObj>
              </mc:Choice>
              <mc:Fallback>
                <p:oleObj name="Clip" r:id="rId4" imgW="1783440" imgH="1867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How to pick a pivot?</a:t>
            </a:r>
          </a:p>
        </p:txBody>
      </p:sp>
      <p:sp>
        <p:nvSpPr>
          <p:cNvPr id="20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95438"/>
            <a:ext cx="6934200" cy="465296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SimSun" pitchFamily="2" charset="-122"/>
              </a:rPr>
              <a:t>Use the first element as pivot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if the input is random, ok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if the input is presorted (or in reverse order)</a:t>
            </a:r>
          </a:p>
          <a:p>
            <a:pPr lvl="2" eaLnBrk="1" hangingPunct="1"/>
            <a:r>
              <a:rPr lang="en-US" altLang="zh-CN" sz="1800">
                <a:ea typeface="SimSun" pitchFamily="2" charset="-122"/>
              </a:rPr>
              <a:t>all the elements go into S2 (or S1)</a:t>
            </a:r>
          </a:p>
          <a:p>
            <a:pPr lvl="2" eaLnBrk="1" hangingPunct="1"/>
            <a:r>
              <a:rPr lang="en-US" altLang="zh-CN" sz="1800">
                <a:ea typeface="SimSun" pitchFamily="2" charset="-122"/>
              </a:rPr>
              <a:t>this happens consistently throughout the recursive calls</a:t>
            </a:r>
          </a:p>
          <a:p>
            <a:pPr lvl="2" eaLnBrk="1" hangingPunct="1"/>
            <a:r>
              <a:rPr lang="en-US" altLang="zh-CN" sz="1800">
                <a:ea typeface="SimSun" pitchFamily="2" charset="-122"/>
              </a:rPr>
              <a:t>Results in O(n</a:t>
            </a:r>
            <a:r>
              <a:rPr lang="en-US" altLang="zh-CN" sz="1800" baseline="30000">
                <a:ea typeface="SimSun" pitchFamily="2" charset="-122"/>
              </a:rPr>
              <a:t>2</a:t>
            </a:r>
            <a:r>
              <a:rPr lang="en-US" altLang="zh-CN" sz="1800">
                <a:ea typeface="SimSun" pitchFamily="2" charset="-122"/>
              </a:rPr>
              <a:t>) behavior (Analyze this case later)</a:t>
            </a:r>
          </a:p>
          <a:p>
            <a:pPr eaLnBrk="1" hangingPunct="1"/>
            <a:r>
              <a:rPr lang="en-US" altLang="zh-CN" sz="2400">
                <a:ea typeface="SimSun" pitchFamily="2" charset="-122"/>
              </a:rPr>
              <a:t>Choose the pivot randomly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generally safe</a:t>
            </a:r>
          </a:p>
          <a:p>
            <a:pPr lvl="1" eaLnBrk="1" hangingPunct="1"/>
            <a:r>
              <a:rPr lang="en-US" altLang="zh-CN" sz="2000">
                <a:ea typeface="SimSun" pitchFamily="2" charset="-122"/>
              </a:rPr>
              <a:t>random number generation can be expensive</a:t>
            </a:r>
          </a:p>
        </p:txBody>
      </p:sp>
      <p:sp>
        <p:nvSpPr>
          <p:cNvPr id="20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05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F105D-3920-4938-826D-06E284A613F6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" r:id="rId4" imgW="1783440" imgH="1867680" progId="">
                  <p:embed/>
                </p:oleObj>
              </mc:Choice>
              <mc:Fallback>
                <p:oleObj name="Clip" r:id="rId4" imgW="1783440" imgH="18676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Quick-Sort Tree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/>
              <a:t>An execution of quick-sort is depicted by a binary tree</a:t>
            </a:r>
          </a:p>
          <a:p>
            <a:pPr lvl="1" eaLnBrk="1" hangingPunct="1"/>
            <a:r>
              <a:rPr lang="en-US" sz="2000"/>
              <a:t>Each node represents a recursive call of quick-sort and stores</a:t>
            </a:r>
          </a:p>
          <a:p>
            <a:pPr lvl="2" eaLnBrk="1" hangingPunct="1"/>
            <a:r>
              <a:rPr lang="en-US" sz="1800"/>
              <a:t>Unsorted sequence before the execution and its pivot</a:t>
            </a:r>
          </a:p>
          <a:p>
            <a:pPr lvl="2" eaLnBrk="1" hangingPunct="1"/>
            <a:r>
              <a:rPr lang="en-US" sz="1800"/>
              <a:t>Sorted sequence at the end of the execution</a:t>
            </a:r>
          </a:p>
          <a:p>
            <a:pPr lvl="1" eaLnBrk="1" hangingPunct="1"/>
            <a:r>
              <a:rPr lang="en-US" sz="2000"/>
              <a:t>The root is the initial call </a:t>
            </a:r>
          </a:p>
          <a:p>
            <a:pPr lvl="1" eaLnBrk="1" hangingPunct="1"/>
            <a:r>
              <a:rPr lang="en-US" sz="2000"/>
              <a:t>The leaves are calls on subsequences of size 0 or 1</a:t>
            </a:r>
            <a:endParaRPr lang="en-US" sz="2400"/>
          </a:p>
        </p:txBody>
      </p:sp>
      <p:sp>
        <p:nvSpPr>
          <p:cNvPr id="18449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845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845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612EF-C248-45A9-8F5C-5845BD73B011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18443" name="AutoShape 11"/>
          <p:cNvCxnSpPr>
            <a:cxnSpLocks noChangeShapeType="1"/>
            <a:stCxn id="18437" idx="0"/>
            <a:endCxn id="18436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2"/>
          <p:cNvCxnSpPr>
            <a:cxnSpLocks noChangeShapeType="1"/>
            <a:stCxn id="18438" idx="0"/>
            <a:endCxn id="18436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13"/>
          <p:cNvCxnSpPr>
            <a:cxnSpLocks noChangeShapeType="1"/>
            <a:stCxn id="18439" idx="0"/>
            <a:endCxn id="18437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6" name="AutoShape 14"/>
          <p:cNvCxnSpPr>
            <a:cxnSpLocks noChangeShapeType="1"/>
            <a:stCxn id="18441" idx="0"/>
            <a:endCxn id="18438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7" name="AutoShape 15"/>
          <p:cNvCxnSpPr>
            <a:cxnSpLocks noChangeShapeType="1"/>
            <a:stCxn id="18437" idx="2"/>
            <a:endCxn id="18440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8" name="AutoShape 16"/>
          <p:cNvCxnSpPr>
            <a:cxnSpLocks noChangeShapeType="1"/>
            <a:stCxn id="18438" idx="2"/>
            <a:endCxn id="18442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Pivot selection</a:t>
            </a:r>
          </a:p>
        </p:txBody>
      </p:sp>
      <p:sp>
        <p:nvSpPr>
          <p:cNvPr id="19477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19479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947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10516-FE97-4C8E-BCB7-2C473E2A1A90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cxnSp>
        <p:nvCxnSpPr>
          <p:cNvPr id="19460" name="AutoShape 4"/>
          <p:cNvCxnSpPr>
            <a:cxnSpLocks noChangeShapeType="1"/>
            <a:stCxn id="19463" idx="0"/>
            <a:endCxn id="19462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1" name="AutoShape 5"/>
          <p:cNvCxnSpPr>
            <a:cxnSpLocks noChangeShapeType="1"/>
            <a:stCxn id="19474" idx="0"/>
            <a:endCxn id="194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9463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946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65" name="AutoShape 34"/>
          <p:cNvCxnSpPr>
            <a:cxnSpLocks noChangeShapeType="1"/>
            <a:stCxn id="19462" idx="0"/>
            <a:endCxn id="1946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6" name="AutoShape 35"/>
          <p:cNvCxnSpPr>
            <a:cxnSpLocks noChangeShapeType="1"/>
            <a:stCxn id="19467" idx="0"/>
            <a:endCxn id="1946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7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68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69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19470" name="AutoShape 39"/>
          <p:cNvCxnSpPr>
            <a:cxnSpLocks noChangeShapeType="1"/>
            <a:stCxn id="19468" idx="0"/>
            <a:endCxn id="19467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40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41"/>
          <p:cNvCxnSpPr>
            <a:cxnSpLocks noChangeShapeType="1"/>
            <a:stCxn id="19475" idx="0"/>
            <a:endCxn id="194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42"/>
          <p:cNvCxnSpPr>
            <a:cxnSpLocks noChangeShapeType="1"/>
            <a:stCxn id="19474" idx="2"/>
            <a:endCxn id="1947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4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9475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9476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Partition, recursive call, pivot selection</a:t>
            </a:r>
          </a:p>
        </p:txBody>
      </p:sp>
      <p:sp>
        <p:nvSpPr>
          <p:cNvPr id="2050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050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050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E6890-CEE6-4209-959D-8C4770172733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cxnSp>
        <p:nvCxnSpPr>
          <p:cNvPr id="20484" name="AutoShape 4"/>
          <p:cNvCxnSpPr>
            <a:cxnSpLocks noChangeShapeType="1"/>
            <a:stCxn id="20501" idx="0"/>
            <a:endCxn id="20488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5" name="AutoShape 5"/>
          <p:cNvCxnSpPr>
            <a:cxnSpLocks noChangeShapeType="1"/>
            <a:stCxn id="20489" idx="0"/>
            <a:endCxn id="20488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6" name="AutoShape 7"/>
          <p:cNvCxnSpPr>
            <a:cxnSpLocks noChangeShapeType="1"/>
            <a:stCxn id="20490" idx="0"/>
            <a:endCxn id="2048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7" name="AutoShape 9"/>
          <p:cNvCxnSpPr>
            <a:cxnSpLocks noChangeShapeType="1"/>
            <a:stCxn id="20489" idx="2"/>
            <a:endCxn id="2049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8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0489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0490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0492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493" name="AutoShape 34"/>
          <p:cNvCxnSpPr>
            <a:cxnSpLocks noChangeShapeType="1"/>
            <a:stCxn id="20488" idx="0"/>
            <a:endCxn id="20492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4" name="AutoShape 35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497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498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0499" name="AutoShape 42"/>
          <p:cNvCxnSpPr>
            <a:cxnSpLocks noChangeShapeType="1"/>
            <a:stCxn id="20497" idx="0"/>
            <a:endCxn id="2049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0" name="AutoShape 43"/>
          <p:cNvCxnSpPr>
            <a:cxnSpLocks noChangeShapeType="1"/>
            <a:stCxn id="20498" idx="0"/>
            <a:endCxn id="2049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1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Partition, recursive call, base case</a:t>
            </a:r>
          </a:p>
        </p:txBody>
      </p:sp>
      <p:sp>
        <p:nvSpPr>
          <p:cNvPr id="21526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1528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152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F01B0-5E86-416F-9B9F-CF3A65CED43B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cxnSp>
        <p:nvCxnSpPr>
          <p:cNvPr id="21508" name="AutoShape 4"/>
          <p:cNvCxnSpPr>
            <a:cxnSpLocks noChangeShapeType="1"/>
            <a:stCxn id="21513" idx="0"/>
            <a:endCxn id="21512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09" name="AutoShape 5"/>
          <p:cNvCxnSpPr>
            <a:cxnSpLocks noChangeShapeType="1"/>
            <a:stCxn id="21514" idx="0"/>
            <a:endCxn id="2151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0" name="AutoShape 7"/>
          <p:cNvCxnSpPr>
            <a:cxnSpLocks noChangeShapeType="1"/>
            <a:stCxn id="21515" idx="0"/>
            <a:endCxn id="215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1" name="AutoShape 9"/>
          <p:cNvCxnSpPr>
            <a:cxnSpLocks noChangeShapeType="1"/>
            <a:stCxn id="21514" idx="2"/>
            <a:endCxn id="2151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1513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5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15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16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151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8" name="AutoShape 33"/>
          <p:cNvCxnSpPr>
            <a:cxnSpLocks noChangeShapeType="1"/>
            <a:stCxn id="21512" idx="0"/>
            <a:endCxn id="2151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9" name="AutoShape 34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0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22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23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24" name="AutoShape 39"/>
          <p:cNvCxnSpPr>
            <a:cxnSpLocks noChangeShapeType="1"/>
            <a:stCxn id="21522" idx="0"/>
            <a:endCxn id="2152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40"/>
          <p:cNvCxnSpPr>
            <a:cxnSpLocks noChangeShapeType="1"/>
            <a:stCxn id="21523" idx="0"/>
            <a:endCxn id="2152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Recursive call, …, base case, join</a:t>
            </a:r>
          </a:p>
        </p:txBody>
      </p:sp>
      <p:sp>
        <p:nvSpPr>
          <p:cNvPr id="22551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2553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2552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B81AC-32E8-4FA2-93AC-A9DBDFC726AA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225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33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34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35" name="AutoShape 26"/>
          <p:cNvCxnSpPr>
            <a:cxnSpLocks noChangeShapeType="1"/>
            <a:stCxn id="22533" idx="0"/>
            <a:endCxn id="22532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6" name="AutoShape 27"/>
          <p:cNvCxnSpPr>
            <a:cxnSpLocks noChangeShapeType="1"/>
            <a:stCxn id="22534" idx="0"/>
            <a:endCxn id="22532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7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38" name="AutoShape 33"/>
          <p:cNvCxnSpPr>
            <a:cxnSpLocks noChangeShapeType="1"/>
            <a:stCxn id="22544" idx="0"/>
            <a:endCxn id="2253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AutoShape 34"/>
          <p:cNvCxnSpPr>
            <a:cxnSpLocks noChangeShapeType="1"/>
            <a:stCxn id="22532" idx="0"/>
            <a:endCxn id="2253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0" name="AutoShape 36"/>
          <p:cNvCxnSpPr>
            <a:cxnSpLocks noChangeShapeType="1"/>
            <a:stCxn id="22545" idx="0"/>
            <a:endCxn id="22544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1" name="AutoShape 37"/>
          <p:cNvCxnSpPr>
            <a:cxnSpLocks noChangeShapeType="1"/>
            <a:stCxn id="22546" idx="0"/>
            <a:endCxn id="22544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AutoShape 38"/>
          <p:cNvCxnSpPr>
            <a:cxnSpLocks noChangeShapeType="1"/>
            <a:stCxn id="22547" idx="0"/>
            <a:endCxn id="22546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AutoShape 39"/>
          <p:cNvCxnSpPr>
            <a:cxnSpLocks noChangeShapeType="1"/>
            <a:stCxn id="22546" idx="2"/>
            <a:endCxn id="22548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4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2545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46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547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8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549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Recursive call, pivot selection</a:t>
            </a:r>
          </a:p>
        </p:txBody>
      </p:sp>
      <p:sp>
        <p:nvSpPr>
          <p:cNvPr id="23574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3576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357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3E860-64D8-474A-A4AE-25FEC974D87D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sp>
        <p:nvSpPr>
          <p:cNvPr id="2355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57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58" name="AutoShape 43"/>
          <p:cNvCxnSpPr>
            <a:cxnSpLocks noChangeShapeType="1"/>
            <a:stCxn id="23557" idx="0"/>
            <a:endCxn id="23556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59" name="AutoShape 44"/>
          <p:cNvCxnSpPr>
            <a:cxnSpLocks noChangeShapeType="1"/>
            <a:stCxn id="23573" idx="0"/>
            <a:endCxn id="23556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0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1" name="AutoShape 50"/>
          <p:cNvCxnSpPr>
            <a:cxnSpLocks noChangeShapeType="1"/>
            <a:stCxn id="23567" idx="0"/>
            <a:endCxn id="2356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2" name="AutoShape 51"/>
          <p:cNvCxnSpPr>
            <a:cxnSpLocks noChangeShapeType="1"/>
            <a:stCxn id="23556" idx="0"/>
            <a:endCxn id="23560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3" name="AutoShape 52"/>
          <p:cNvCxnSpPr>
            <a:cxnSpLocks noChangeShapeType="1"/>
            <a:stCxn id="23568" idx="0"/>
            <a:endCxn id="23567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4" name="AutoShape 53"/>
          <p:cNvCxnSpPr>
            <a:cxnSpLocks noChangeShapeType="1"/>
            <a:stCxn id="23569" idx="0"/>
            <a:endCxn id="2356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5" name="AutoShape 54"/>
          <p:cNvCxnSpPr>
            <a:cxnSpLocks noChangeShapeType="1"/>
            <a:stCxn id="23570" idx="0"/>
            <a:endCxn id="2356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6" name="AutoShape 55"/>
          <p:cNvCxnSpPr>
            <a:cxnSpLocks noChangeShapeType="1"/>
            <a:stCxn id="23569" idx="2"/>
            <a:endCxn id="2357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7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3568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9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570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71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572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Partition, …, recursive call, base case</a:t>
            </a:r>
          </a:p>
        </p:txBody>
      </p:sp>
      <p:sp>
        <p:nvSpPr>
          <p:cNvPr id="24598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4600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459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38C-E1CD-431A-8804-108E471204F0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sp>
        <p:nvSpPr>
          <p:cNvPr id="2458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1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2" name="AutoShape 38"/>
          <p:cNvCxnSpPr>
            <a:cxnSpLocks noChangeShapeType="1"/>
            <a:stCxn id="24581" idx="0"/>
            <a:endCxn id="24580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3" name="AutoShape 39"/>
          <p:cNvCxnSpPr>
            <a:cxnSpLocks noChangeShapeType="1"/>
            <a:stCxn id="24597" idx="0"/>
            <a:endCxn id="24580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4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5" name="AutoShape 41"/>
          <p:cNvCxnSpPr>
            <a:cxnSpLocks noChangeShapeType="1"/>
            <a:stCxn id="24591" idx="0"/>
            <a:endCxn id="24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6" name="AutoShape 42"/>
          <p:cNvCxnSpPr>
            <a:cxnSpLocks noChangeShapeType="1"/>
            <a:stCxn id="24580" idx="0"/>
            <a:endCxn id="24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7" name="AutoShape 43"/>
          <p:cNvCxnSpPr>
            <a:cxnSpLocks noChangeShapeType="1"/>
            <a:stCxn id="24592" idx="0"/>
            <a:endCxn id="2459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8" name="AutoShape 44"/>
          <p:cNvCxnSpPr>
            <a:cxnSpLocks noChangeShapeType="1"/>
            <a:stCxn id="24593" idx="0"/>
            <a:endCxn id="2459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9" name="AutoShape 45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0" name="AutoShape 46"/>
          <p:cNvCxnSpPr>
            <a:cxnSpLocks noChangeShapeType="1"/>
            <a:stCxn id="24593" idx="2"/>
            <a:endCxn id="2459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1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2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3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4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5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Example (cont.)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Join, join</a:t>
            </a:r>
          </a:p>
        </p:txBody>
      </p:sp>
      <p:sp>
        <p:nvSpPr>
          <p:cNvPr id="256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56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56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81E8A-42BB-4B81-BAAA-E078FF01BC3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25604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6" name="AutoShape 37"/>
          <p:cNvCxnSpPr>
            <a:cxnSpLocks noChangeShapeType="1"/>
            <a:stCxn id="25605" idx="0"/>
            <a:endCxn id="25604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7" name="AutoShape 38"/>
          <p:cNvCxnSpPr>
            <a:cxnSpLocks noChangeShapeType="1"/>
            <a:stCxn id="25620" idx="0"/>
            <a:endCxn id="25604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5609" name="AutoShape 40"/>
          <p:cNvCxnSpPr>
            <a:cxnSpLocks noChangeShapeType="1"/>
            <a:stCxn id="25615" idx="0"/>
            <a:endCxn id="25608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0" name="AutoShape 41"/>
          <p:cNvCxnSpPr>
            <a:cxnSpLocks noChangeShapeType="1"/>
            <a:stCxn id="25604" idx="0"/>
            <a:endCxn id="25608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1" name="AutoShape 42"/>
          <p:cNvCxnSpPr>
            <a:cxnSpLocks noChangeShapeType="1"/>
            <a:stCxn id="25616" idx="0"/>
            <a:endCxn id="25615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AutoShape 43"/>
          <p:cNvCxnSpPr>
            <a:cxnSpLocks noChangeShapeType="1"/>
            <a:stCxn id="25617" idx="0"/>
            <a:endCxn id="256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3" name="AutoShape 44"/>
          <p:cNvCxnSpPr>
            <a:cxnSpLocks noChangeShapeType="1"/>
            <a:stCxn id="25618" idx="0"/>
            <a:endCxn id="2561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4" name="AutoShape 45"/>
          <p:cNvCxnSpPr>
            <a:cxnSpLocks noChangeShapeType="1"/>
            <a:stCxn id="25617" idx="2"/>
            <a:endCxn id="2561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5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6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7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8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19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0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5621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Worst-case Running Time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/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/>
              <a:t>One of </a:t>
            </a:r>
            <a:r>
              <a:rPr lang="en-US" sz="2000" b="1" i="1">
                <a:latin typeface="Times New Roman" pitchFamily="18" charset="0"/>
              </a:rPr>
              <a:t>L</a:t>
            </a:r>
            <a:r>
              <a:rPr lang="en-US" sz="2000"/>
              <a:t> and </a:t>
            </a:r>
            <a:r>
              <a:rPr lang="en-US" sz="2000" b="1" i="1">
                <a:latin typeface="Times New Roman" pitchFamily="18" charset="0"/>
              </a:rPr>
              <a:t>G</a:t>
            </a:r>
            <a:r>
              <a:rPr lang="en-US" sz="2000"/>
              <a:t> has size </a:t>
            </a:r>
            <a:r>
              <a:rPr lang="en-US" sz="2000" b="1" i="1">
                <a:latin typeface="Times New Roman" pitchFamily="18" charset="0"/>
              </a:rPr>
              <a:t>n </a:t>
            </a:r>
            <a:r>
              <a:rPr lang="en-US" sz="2000">
                <a:latin typeface="Symbol" pitchFamily="18" charset="2"/>
              </a:rPr>
              <a:t>- </a:t>
            </a:r>
            <a:r>
              <a:rPr lang="en-US" sz="2000">
                <a:latin typeface="Times New Roman" pitchFamily="18" charset="0"/>
              </a:rPr>
              <a:t>1 </a:t>
            </a:r>
            <a:r>
              <a:rPr lang="en-US" sz="2000"/>
              <a:t>and the other has size </a:t>
            </a:r>
            <a:r>
              <a:rPr lang="en-US" sz="2000">
                <a:latin typeface="Times New Roman" pitchFamily="18" charset="0"/>
              </a:rPr>
              <a:t>0</a:t>
            </a:r>
          </a:p>
          <a:p>
            <a:pPr eaLnBrk="1" hangingPunct="1"/>
            <a:r>
              <a:rPr lang="en-US" sz="2000"/>
              <a:t>The running time is proportional to the sum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1) </a:t>
            </a:r>
            <a:r>
              <a:rPr lang="en-US" sz="200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… </a:t>
            </a:r>
            <a:r>
              <a:rPr lang="en-US" sz="200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sz="2000">
                <a:latin typeface="Symbol" pitchFamily="18" charset="2"/>
                <a:sym typeface="Symbol" pitchFamily="18" charset="2"/>
              </a:rPr>
              <a:t>+ 1</a:t>
            </a:r>
            <a:endParaRPr lang="en-US" sz="2000"/>
          </a:p>
          <a:p>
            <a:pPr eaLnBrk="1" hangingPunct="1"/>
            <a:r>
              <a:rPr lang="en-US" sz="2000"/>
              <a:t>Thus, the worst-case running time of quick-sort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 baseline="30000">
                <a:latin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sp>
        <p:nvSpPr>
          <p:cNvPr id="2665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26655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26654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F05BB-8326-4068-9E68-30507BDB3B69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sp>
        <p:nvSpPr>
          <p:cNvPr id="26628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6629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6630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1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2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6633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6634" name="AutoShape 26"/>
          <p:cNvCxnSpPr>
            <a:cxnSpLocks noChangeShapeType="1"/>
            <a:stCxn id="26631" idx="0"/>
            <a:endCxn id="26628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5" name="AutoShape 27"/>
          <p:cNvCxnSpPr>
            <a:cxnSpLocks noChangeShapeType="1"/>
            <a:endCxn id="26628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6" name="AutoShape 29"/>
          <p:cNvCxnSpPr>
            <a:cxnSpLocks noChangeShapeType="1"/>
            <a:stCxn id="26632" idx="0"/>
            <a:endCxn id="26629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7" name="AutoShape 31"/>
          <p:cNvCxnSpPr>
            <a:cxnSpLocks noChangeShapeType="1"/>
            <a:stCxn id="26629" idx="2"/>
            <a:endCxn id="26633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8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6639" name="AutoShape 33"/>
          <p:cNvCxnSpPr>
            <a:cxnSpLocks noChangeShapeType="1"/>
            <a:stCxn id="26630" idx="0"/>
            <a:endCxn id="26638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34"/>
          <p:cNvCxnSpPr>
            <a:cxnSpLocks noChangeShapeType="1"/>
            <a:stCxn id="26628" idx="0"/>
            <a:endCxn id="26638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2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Quicksort – Analysis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i="1" dirty="0"/>
              <a:t>Worst Case: </a:t>
            </a:r>
            <a:r>
              <a:rPr lang="en-US" sz="1600" dirty="0"/>
              <a:t> (assume that we are selecting the first element as pivot)</a:t>
            </a:r>
            <a:endParaRPr lang="en-US" sz="1600" b="1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pivot divides the list of size n into two </a:t>
            </a:r>
            <a:r>
              <a:rPr lang="en-US" sz="2000" dirty="0" err="1"/>
              <a:t>sublists</a:t>
            </a:r>
            <a:r>
              <a:rPr lang="en-US" sz="2000" dirty="0"/>
              <a:t> of sizes 0 and n-1.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number of key comparisons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</a:t>
            </a:r>
            <a:r>
              <a:rPr lang="en-US" sz="2000" b="1" dirty="0"/>
              <a:t>n</a:t>
            </a:r>
            <a:r>
              <a:rPr lang="en-US" sz="2000" b="1" baseline="30000" dirty="0"/>
              <a:t>2</a:t>
            </a:r>
            <a:r>
              <a:rPr lang="en-US" sz="2000" b="1" dirty="0"/>
              <a:t>/2 – n/2		</a:t>
            </a:r>
            <a:r>
              <a:rPr lang="en-US" sz="2000" b="1" dirty="0">
                <a:sym typeface="Wingdings" pitchFamily="2" charset="2"/>
              </a:rPr>
              <a:t>  O(n</a:t>
            </a:r>
            <a:r>
              <a:rPr lang="en-US" sz="2000" b="1" baseline="30000" dirty="0">
                <a:sym typeface="Wingdings" pitchFamily="2" charset="2"/>
              </a:rPr>
              <a:t>2</a:t>
            </a:r>
            <a:r>
              <a:rPr lang="en-US" sz="2000" b="1" dirty="0">
                <a:sym typeface="Wingdings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number of swaps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 n-1      +    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swaps outside of the for loop 	 swaps inside of the for loop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= </a:t>
            </a:r>
            <a:r>
              <a:rPr lang="en-US" sz="2000" b="1" dirty="0"/>
              <a:t>n</a:t>
            </a:r>
            <a:r>
              <a:rPr lang="en-US" sz="2000" b="1" baseline="30000" dirty="0"/>
              <a:t>2</a:t>
            </a:r>
            <a:r>
              <a:rPr lang="en-US" sz="2000" b="1" dirty="0"/>
              <a:t>/2 + n/2 - 1		</a:t>
            </a:r>
            <a:r>
              <a:rPr lang="en-US" sz="2000" b="1" dirty="0">
                <a:sym typeface="Wingdings" pitchFamily="2" charset="2"/>
              </a:rPr>
              <a:t>  O(n</a:t>
            </a:r>
            <a:r>
              <a:rPr lang="en-US" sz="2000" b="1" baseline="30000" dirty="0">
                <a:sym typeface="Wingdings" pitchFamily="2" charset="2"/>
              </a:rPr>
              <a:t>2</a:t>
            </a:r>
            <a:r>
              <a:rPr lang="en-US" sz="2000" b="1" dirty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ym typeface="Wingdings" pitchFamily="2" charset="2"/>
              </a:rPr>
              <a:t>So, </a:t>
            </a:r>
            <a:r>
              <a:rPr lang="en-US" sz="1600" dirty="0" err="1">
                <a:sym typeface="Wingdings" pitchFamily="2" charset="2"/>
              </a:rPr>
              <a:t>Quicksort</a:t>
            </a:r>
            <a:r>
              <a:rPr lang="en-US" sz="1600" dirty="0">
                <a:sym typeface="Wingdings" pitchFamily="2" charset="2"/>
              </a:rPr>
              <a:t> is </a:t>
            </a:r>
            <a:r>
              <a:rPr lang="en-US" sz="1600" b="1" dirty="0">
                <a:sym typeface="Wingdings" pitchFamily="2" charset="2"/>
              </a:rPr>
              <a:t>O(n</a:t>
            </a:r>
            <a:r>
              <a:rPr lang="en-US" sz="1600" b="1" baseline="30000" dirty="0">
                <a:sym typeface="Wingdings" pitchFamily="2" charset="2"/>
              </a:rPr>
              <a:t>2</a:t>
            </a:r>
            <a:r>
              <a:rPr lang="en-US" sz="1600" b="1" dirty="0">
                <a:sym typeface="Wingdings" pitchFamily="2" charset="2"/>
              </a:rPr>
              <a:t>)</a:t>
            </a:r>
            <a:r>
              <a:rPr lang="en-US" sz="1600" dirty="0">
                <a:sym typeface="Wingdings" pitchFamily="2" charset="2"/>
              </a:rPr>
              <a:t> in worst case</a:t>
            </a:r>
            <a:endParaRPr lang="en-US" sz="1400" b="1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Quicksort – Analysis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Quicksort</a:t>
            </a:r>
            <a:r>
              <a:rPr lang="en-US" sz="2800" dirty="0"/>
              <a:t> is </a:t>
            </a:r>
            <a:r>
              <a:rPr lang="en-US" sz="2800" b="1" dirty="0"/>
              <a:t>O(n*log</a:t>
            </a:r>
            <a:r>
              <a:rPr lang="en-US" sz="2800" b="1" baseline="-25000" dirty="0"/>
              <a:t>2</a:t>
            </a:r>
            <a:r>
              <a:rPr lang="en-US" sz="2800" b="1" dirty="0"/>
              <a:t>n)</a:t>
            </a:r>
            <a:r>
              <a:rPr lang="en-US" sz="2800" dirty="0"/>
              <a:t> in the best case and average case.</a:t>
            </a:r>
          </a:p>
          <a:p>
            <a:pPr eaLnBrk="1" hangingPunct="1"/>
            <a:r>
              <a:rPr lang="en-US" sz="2800" dirty="0" err="1"/>
              <a:t>Quicksort</a:t>
            </a:r>
            <a:r>
              <a:rPr lang="en-US" sz="2800" dirty="0"/>
              <a:t> is slow when the array is sorted and we choose the first element as the pivot.</a:t>
            </a:r>
          </a:p>
          <a:p>
            <a:pPr eaLnBrk="1" hangingPunct="1"/>
            <a:r>
              <a:rPr lang="en-US" sz="2800" dirty="0"/>
              <a:t>Although the worst case behavior is not so good, its average case behavior is much better than its worst case.</a:t>
            </a:r>
          </a:p>
          <a:p>
            <a:pPr lvl="1" eaLnBrk="1" hangingPunct="1"/>
            <a:r>
              <a:rPr lang="en-US" sz="2400" dirty="0"/>
              <a:t>So, </a:t>
            </a:r>
            <a:r>
              <a:rPr lang="en-US" sz="2400" dirty="0" err="1"/>
              <a:t>Quicksort</a:t>
            </a:r>
            <a:r>
              <a:rPr lang="en-US" sz="2400" dirty="0"/>
              <a:t> is one of best sorting algorithms using key comparisons.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Quicksort</a:t>
            </a:r>
            <a:r>
              <a:rPr lang="en-US" dirty="0"/>
              <a:t> – Analysis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88" y="1449388"/>
            <a:ext cx="6624637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33413" y="1249505"/>
            <a:ext cx="5018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/>
              <a:t>A worst-case partitioning with </a:t>
            </a:r>
            <a:r>
              <a:rPr lang="en-US" sz="2000" b="1" i="1" dirty="0" err="1">
                <a:latin typeface="Courier10 Bd BT" charset="0"/>
              </a:rPr>
              <a:t>quicksort</a:t>
            </a:r>
            <a:endParaRPr lang="en-US" sz="2000" b="1" i="1" dirty="0">
              <a:latin typeface="Courier10 Bd B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Quicksort – Analysis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350" y="1524000"/>
            <a:ext cx="5849938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545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/>
              <a:t>An average-case partitioning with </a:t>
            </a:r>
            <a:r>
              <a:rPr lang="en-US" sz="2000" b="1" i="1" dirty="0" err="1">
                <a:latin typeface="Courier10 Bd BT" charset="0"/>
              </a:rPr>
              <a:t>quicksort</a:t>
            </a:r>
            <a:endParaRPr lang="en-US" sz="2000" b="1" i="1" dirty="0">
              <a:latin typeface="Courier10 Bd BT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In-Place Partitioning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Scan j to the right until finding an element </a:t>
            </a:r>
            <a:r>
              <a:rPr lang="en-US" sz="2000" u="sng"/>
              <a:t>&gt;</a:t>
            </a:r>
            <a:r>
              <a:rPr lang="en-US" sz="2000"/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Swap elements at indices j and k</a:t>
            </a:r>
          </a:p>
        </p:txBody>
      </p:sp>
      <p:sp>
        <p:nvSpPr>
          <p:cNvPr id="3089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Md.Shamsujjoha </a:t>
            </a:r>
          </a:p>
        </p:txBody>
      </p:sp>
      <p:sp>
        <p:nvSpPr>
          <p:cNvPr id="30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309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78F31-523E-414A-A792-6291E80CE29D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(pivot = 6)</a:t>
            </a: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6144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2147483647 w 432"/>
              <a:gd name="T3" fmla="*/ 2147483647 h 96"/>
              <a:gd name="T4" fmla="*/ 2147483647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/>
      <p:bldP spid="176135" grpId="0"/>
      <p:bldP spid="176136" grpId="0"/>
      <p:bldP spid="176137" grpId="0" animBg="1"/>
      <p:bldP spid="176138" grpId="0"/>
      <p:bldP spid="176139" grpId="0"/>
      <p:bldP spid="176140" grpId="0" animBg="1"/>
      <p:bldP spid="176141" grpId="0" animBg="1"/>
      <p:bldP spid="176142" grpId="0" animBg="1"/>
      <p:bldP spid="176143" grpId="0" animBg="1"/>
      <p:bldP spid="176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333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436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538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640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743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39750" y="3573463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Largest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19481" name="Group 25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u="sng" dirty="0">
                <a:solidFill>
                  <a:srgbClr val="006600"/>
                </a:solidFill>
              </a:rPr>
              <a:t>Given</a:t>
            </a:r>
            <a:r>
              <a:rPr lang="en-US" dirty="0"/>
              <a:t> a set (container) of n elements </a:t>
            </a:r>
          </a:p>
          <a:p>
            <a:pPr lvl="1" eaLnBrk="1" hangingPunct="1"/>
            <a:r>
              <a:rPr lang="en-US" dirty="0"/>
              <a:t>E.g. array, set of words, etc. </a:t>
            </a:r>
          </a:p>
          <a:p>
            <a:pPr eaLnBrk="1" hangingPunct="1"/>
            <a:r>
              <a:rPr lang="en-US" u="sng" dirty="0">
                <a:solidFill>
                  <a:srgbClr val="006600"/>
                </a:solidFill>
              </a:rPr>
              <a:t>Suppose</a:t>
            </a:r>
            <a:r>
              <a:rPr lang="en-US" dirty="0"/>
              <a:t> there is an order relation that can be set across the elements </a:t>
            </a:r>
          </a:p>
          <a:p>
            <a:pPr eaLnBrk="1" hangingPunct="1"/>
            <a:r>
              <a:rPr lang="en-US" u="sng" dirty="0">
                <a:solidFill>
                  <a:srgbClr val="006600"/>
                </a:solidFill>
              </a:rPr>
              <a:t>Goal</a:t>
            </a:r>
            <a:r>
              <a:rPr lang="en-US" dirty="0"/>
              <a:t> Arrange the elements in ascending order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1   23   2   56    9     8    10    100</a:t>
            </a:r>
          </a:p>
          <a:p>
            <a:pPr lvl="1" eaLnBrk="1" hangingPunct="1"/>
            <a:r>
              <a:rPr lang="en-US" dirty="0"/>
              <a:t>End  </a:t>
            </a:r>
            <a:r>
              <a:rPr lang="en-US" dirty="0">
                <a:sym typeface="Wingdings" pitchFamily="2" charset="2"/>
              </a:rPr>
              <a:t>  1    2    8   9   10   23   56   100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152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357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460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787900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6648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767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869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2972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074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34803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279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381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484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5864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611188" y="3573463"/>
            <a:ext cx="100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Largest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7912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38936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42008" name="Text Box 25"/>
          <p:cNvSpPr txBox="1">
            <a:spLocks noChangeArrowheads="1"/>
          </p:cNvSpPr>
          <p:nvPr/>
        </p:nvSpPr>
        <p:spPr bwMode="auto">
          <a:xfrm>
            <a:off x="3419475" y="3860800"/>
            <a:ext cx="182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4000" b="1"/>
              <a:t>DONE!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838200" y="1066800"/>
          <a:ext cx="5867400" cy="50292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88" name="Text Box 133"/>
          <p:cNvSpPr txBox="1">
            <a:spLocks noChangeArrowheads="1"/>
          </p:cNvSpPr>
          <p:nvPr/>
        </p:nvSpPr>
        <p:spPr bwMode="auto">
          <a:xfrm>
            <a:off x="6858000" y="12192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Original List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89" name="Text Box 134"/>
          <p:cNvSpPr txBox="1">
            <a:spLocks noChangeArrowheads="1"/>
          </p:cNvSpPr>
          <p:nvPr/>
        </p:nvSpPr>
        <p:spPr bwMode="auto">
          <a:xfrm>
            <a:off x="6934200" y="20574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1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0" name="Text Box 135"/>
          <p:cNvSpPr txBox="1">
            <a:spLocks noChangeArrowheads="1"/>
          </p:cNvSpPr>
          <p:nvPr/>
        </p:nvSpPr>
        <p:spPr bwMode="auto">
          <a:xfrm>
            <a:off x="6858000" y="2971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After pass 2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1391" name="Text Box 136"/>
          <p:cNvSpPr txBox="1">
            <a:spLocks noChangeArrowheads="1"/>
          </p:cNvSpPr>
          <p:nvPr/>
        </p:nvSpPr>
        <p:spPr bwMode="auto">
          <a:xfrm>
            <a:off x="7010400" y="38100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3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2" name="Text Box 137"/>
          <p:cNvSpPr txBox="1">
            <a:spLocks noChangeArrowheads="1"/>
          </p:cNvSpPr>
          <p:nvPr/>
        </p:nvSpPr>
        <p:spPr bwMode="auto">
          <a:xfrm>
            <a:off x="7010400" y="48006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4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3" name="Text Box 138"/>
          <p:cNvSpPr txBox="1">
            <a:spLocks noChangeArrowheads="1"/>
          </p:cNvSpPr>
          <p:nvPr/>
        </p:nvSpPr>
        <p:spPr bwMode="auto">
          <a:xfrm>
            <a:off x="7010400" y="5638800"/>
            <a:ext cx="17145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latin typeface="Times New Roman" pitchFamily="18" charset="0"/>
              </a:rPr>
              <a:t>After pass 5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395" name="Text Box 140"/>
          <p:cNvSpPr txBox="1">
            <a:spLocks noChangeArrowheads="1"/>
          </p:cNvSpPr>
          <p:nvPr/>
        </p:nvSpPr>
        <p:spPr bwMode="auto">
          <a:xfrm>
            <a:off x="0" y="3810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At glance in Reverse Order </a:t>
            </a:r>
          </a:p>
        </p:txBody>
      </p:sp>
      <p:sp>
        <p:nvSpPr>
          <p:cNvPr id="11396" name="Line 141"/>
          <p:cNvSpPr>
            <a:spLocks noChangeShapeType="1"/>
          </p:cNvSpPr>
          <p:nvPr/>
        </p:nvSpPr>
        <p:spPr bwMode="auto">
          <a:xfrm>
            <a:off x="838200" y="914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7" name="Line 142"/>
          <p:cNvSpPr>
            <a:spLocks noChangeShapeType="1"/>
          </p:cNvSpPr>
          <p:nvPr/>
        </p:nvSpPr>
        <p:spPr bwMode="auto">
          <a:xfrm>
            <a:off x="1828800" y="1828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8" name="Line 143"/>
          <p:cNvSpPr>
            <a:spLocks noChangeShapeType="1"/>
          </p:cNvSpPr>
          <p:nvPr/>
        </p:nvSpPr>
        <p:spPr bwMode="auto">
          <a:xfrm>
            <a:off x="2819400" y="2743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9" name="Line 144"/>
          <p:cNvSpPr>
            <a:spLocks noChangeShapeType="1"/>
          </p:cNvSpPr>
          <p:nvPr/>
        </p:nvSpPr>
        <p:spPr bwMode="auto">
          <a:xfrm>
            <a:off x="3733800" y="3657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0" name="Line 145"/>
          <p:cNvSpPr>
            <a:spLocks noChangeShapeType="1"/>
          </p:cNvSpPr>
          <p:nvPr/>
        </p:nvSpPr>
        <p:spPr bwMode="auto">
          <a:xfrm>
            <a:off x="4800600" y="4572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1" name="Line 146"/>
          <p:cNvSpPr>
            <a:spLocks noChangeShapeType="1"/>
          </p:cNvSpPr>
          <p:nvPr/>
        </p:nvSpPr>
        <p:spPr bwMode="auto">
          <a:xfrm>
            <a:off x="5715000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Algorithm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Input:</a:t>
            </a:r>
            <a:r>
              <a:rPr lang="en-US" sz="2800" dirty="0"/>
              <a:t> </a:t>
            </a:r>
            <a:r>
              <a:rPr lang="en-US" sz="2400" dirty="0"/>
              <a:t>An array </a:t>
            </a:r>
            <a:r>
              <a:rPr lang="en-US" sz="2400" i="1" dirty="0"/>
              <a:t>A</a:t>
            </a:r>
            <a:r>
              <a:rPr lang="en-US" sz="2400" dirty="0"/>
              <a:t>[1 ... </a:t>
            </a:r>
            <a:r>
              <a:rPr lang="en-US" sz="2400" i="1" dirty="0"/>
              <a:t>n</a:t>
            </a:r>
            <a:r>
              <a:rPr lang="en-US" sz="2400" dirty="0"/>
              <a:t>] of </a:t>
            </a:r>
            <a:r>
              <a:rPr lang="en-US" sz="2400" i="1" dirty="0"/>
              <a:t>n </a:t>
            </a:r>
            <a:r>
              <a:rPr lang="en-US" sz="2400" dirty="0"/>
              <a:t>elements.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Output:</a:t>
            </a:r>
            <a:r>
              <a:rPr lang="en-US" sz="28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[1.</a:t>
            </a:r>
            <a:r>
              <a:rPr lang="en-US" sz="2400" i="1" dirty="0"/>
              <a:t>.. n</a:t>
            </a:r>
            <a:r>
              <a:rPr lang="en-US" sz="2400" dirty="0"/>
              <a:t>] sorted in non-decreasing order.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for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1 to </a:t>
            </a:r>
            <a:r>
              <a:rPr lang="en-US" sz="2000" i="1" dirty="0"/>
              <a:t>n - </a:t>
            </a:r>
            <a:r>
              <a:rPr lang="en-US" sz="2000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 	</a:t>
            </a:r>
            <a:r>
              <a:rPr lang="en-US" sz="2000" i="1" dirty="0"/>
              <a:t>k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  	 for </a:t>
            </a:r>
            <a:r>
              <a:rPr lang="en-US" sz="2000" i="1" dirty="0"/>
              <a:t>j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+ 1 to </a:t>
            </a:r>
            <a:r>
              <a:rPr lang="en-US" sz="2000" i="1" dirty="0"/>
              <a:t>n  </a:t>
            </a:r>
            <a:r>
              <a:rPr lang="en-US" sz="2000" dirty="0">
                <a:solidFill>
                  <a:schemeClr val="accent2"/>
                </a:solidFill>
              </a:rPr>
              <a:t>{Find the </a:t>
            </a:r>
            <a:r>
              <a:rPr lang="en-US" sz="2000" i="1" dirty="0" err="1">
                <a:solidFill>
                  <a:schemeClr val="accent2"/>
                </a:solidFill>
              </a:rPr>
              <a:t>i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th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smallest element.}</a:t>
            </a:r>
            <a:endParaRPr lang="en-US" sz="2000" i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 dirty="0"/>
              <a:t>		      </a:t>
            </a:r>
            <a:r>
              <a:rPr lang="en-US" sz="2000" dirty="0"/>
              <a:t>if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j</a:t>
            </a:r>
            <a:r>
              <a:rPr lang="en-US" sz="2000" dirty="0"/>
              <a:t>] </a:t>
            </a:r>
            <a:r>
              <a:rPr lang="en-US" sz="2000" i="1" dirty="0"/>
              <a:t>&lt; A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dirty="0"/>
              <a:t>] then </a:t>
            </a:r>
            <a:r>
              <a:rPr lang="en-US" sz="2000" i="1" dirty="0"/>
              <a:t>k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i="1" dirty="0"/>
              <a:t>j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	        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	if </a:t>
            </a:r>
            <a:r>
              <a:rPr lang="en-US" sz="2000" i="1" dirty="0"/>
              <a:t>k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then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SWAP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/>
              <a:t>] and </a:t>
            </a:r>
            <a:r>
              <a:rPr lang="en-US" sz="2000" i="1" dirty="0"/>
              <a:t>A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dirty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end for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--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80438" cy="5105400"/>
          </a:xfrm>
        </p:spPr>
        <p:txBody>
          <a:bodyPr/>
          <a:lstStyle/>
          <a:p>
            <a:pPr eaLnBrk="1" hangingPunct="1"/>
            <a:r>
              <a:rPr lang="en-US" sz="2000" dirty="0"/>
              <a:t>In general, we compare keys and move items (or exchange items) in a sorting algorithm (which uses key comparisons). 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ym typeface="Wingdings" pitchFamily="2" charset="2"/>
              </a:rPr>
              <a:t>   </a:t>
            </a:r>
            <a:r>
              <a:rPr lang="en-US" sz="2000" b="1" dirty="0">
                <a:sym typeface="Wingdings" pitchFamily="2" charset="2"/>
              </a:rPr>
              <a:t>So, to analyze a sorting algorithm we should count the number of key comparisons and the number of moves.</a:t>
            </a:r>
          </a:p>
          <a:p>
            <a:pPr lvl="2" eaLnBrk="1" hangingPunct="1"/>
            <a:r>
              <a:rPr lang="en-US" sz="1200" dirty="0">
                <a:sym typeface="Wingdings" pitchFamily="2" charset="2"/>
              </a:rPr>
              <a:t>Ignoring other operations does not affect our final result.</a:t>
            </a:r>
          </a:p>
          <a:p>
            <a:pPr eaLnBrk="1" hangingPunct="1"/>
            <a:endParaRPr lang="en-US" sz="2000" dirty="0">
              <a:sym typeface="Wingdings" pitchFamily="2" charset="2"/>
            </a:endParaRPr>
          </a:p>
          <a:p>
            <a:pPr eaLnBrk="1" hangingPunct="1"/>
            <a:r>
              <a:rPr lang="en-US" sz="2000" dirty="0">
                <a:sym typeface="Wingdings" pitchFamily="2" charset="2"/>
              </a:rPr>
              <a:t>In </a:t>
            </a:r>
            <a:r>
              <a:rPr lang="en-US" sz="2000" dirty="0" err="1">
                <a:sym typeface="Wingdings" pitchFamily="2" charset="2"/>
              </a:rPr>
              <a:t>selectionSort</a:t>
            </a:r>
            <a:r>
              <a:rPr lang="en-US" sz="2000" dirty="0">
                <a:sym typeface="Wingdings" pitchFamily="2" charset="2"/>
              </a:rPr>
              <a:t> function, the outer for loop executes n-1 times.</a:t>
            </a:r>
          </a:p>
          <a:p>
            <a:pPr eaLnBrk="1" hangingPunct="1"/>
            <a:r>
              <a:rPr lang="en-US" sz="2000" dirty="0">
                <a:sym typeface="Wingdings" pitchFamily="2" charset="2"/>
              </a:rPr>
              <a:t>We invoke swap function once at each iteration. </a:t>
            </a:r>
          </a:p>
          <a:p>
            <a:pPr eaLnBrk="1" hangingPunct="1">
              <a:buFontTx/>
              <a:buNone/>
            </a:pPr>
            <a:r>
              <a:rPr lang="en-US" sz="2000" dirty="0">
                <a:sym typeface="Wingdings" pitchFamily="2" charset="2"/>
              </a:rPr>
              <a:t>	  Total Swaps: n-1  </a:t>
            </a:r>
          </a:p>
          <a:p>
            <a:pPr eaLnBrk="1" hangingPunct="1">
              <a:buFontTx/>
              <a:buNone/>
            </a:pPr>
            <a:r>
              <a:rPr lang="en-US" sz="2000" dirty="0">
                <a:sym typeface="Wingdings" pitchFamily="2" charset="2"/>
              </a:rPr>
              <a:t>	  Total Moves: 3*(n-1)		(Each swap has three moves)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Selection Sort – Analysis 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80438" cy="5105400"/>
          </a:xfrm>
        </p:spPr>
        <p:txBody>
          <a:bodyPr/>
          <a:lstStyle/>
          <a:p>
            <a:pPr eaLnBrk="1" hangingPunct="1"/>
            <a:r>
              <a:rPr lang="en-US" sz="2400" dirty="0">
                <a:sym typeface="Wingdings" pitchFamily="2" charset="2"/>
              </a:rPr>
              <a:t>The inner for loop executes the size of the unsorted part minus 1 (from 1 to n-1), and in each iteration we make one key comparison.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# of key comparisons = 1+2+...+n-1 = n*(n-1)/2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b="1" dirty="0">
                <a:sym typeface="Wingdings" pitchFamily="2" charset="2"/>
              </a:rPr>
              <a:t>So, Selection sort is O(n</a:t>
            </a:r>
            <a:r>
              <a:rPr lang="en-US" sz="2400" b="1" baseline="30000" dirty="0">
                <a:sym typeface="Wingdings" pitchFamily="2" charset="2"/>
              </a:rPr>
              <a:t>2</a:t>
            </a:r>
            <a:r>
              <a:rPr lang="en-US" sz="2400" b="1" dirty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sz="2400" dirty="0">
                <a:sym typeface="Wingdings" pitchFamily="2" charset="2"/>
              </a:rPr>
              <a:t>The best case, the worst case, and the average case of the selection sort algorithm are same.   all of them are </a:t>
            </a:r>
            <a:r>
              <a:rPr lang="en-US" sz="2400" b="1" dirty="0">
                <a:sym typeface="Wingdings" pitchFamily="2" charset="2"/>
              </a:rPr>
              <a:t>O(n</a:t>
            </a:r>
            <a:r>
              <a:rPr lang="en-US" sz="2400" b="1" baseline="30000" dirty="0">
                <a:sym typeface="Wingdings" pitchFamily="2" charset="2"/>
              </a:rPr>
              <a:t>2</a:t>
            </a:r>
            <a:r>
              <a:rPr lang="en-US" sz="2400" b="1" dirty="0">
                <a:sym typeface="Wingdings" pitchFamily="2" charset="2"/>
              </a:rPr>
              <a:t>)</a:t>
            </a:r>
            <a:endParaRPr lang="en-US" sz="2400" dirty="0">
              <a:sym typeface="Wingdings" pitchFamily="2" charset="2"/>
            </a:endParaRP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This means that the behavior of the selection sort algorithm does not depend on the initial organization of data.</a:t>
            </a: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Since O(n</a:t>
            </a:r>
            <a:r>
              <a:rPr lang="en-US" sz="1400" baseline="30000" dirty="0">
                <a:sym typeface="Wingdings" pitchFamily="2" charset="2"/>
              </a:rPr>
              <a:t>2</a:t>
            </a:r>
            <a:r>
              <a:rPr lang="en-US" sz="1400" dirty="0">
                <a:sym typeface="Wingdings" pitchFamily="2" charset="2"/>
              </a:rPr>
              <a:t>) grows so rapidly, the selection sort algorithm is appropriate only for small n.</a:t>
            </a: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Although the selection sort algorithm requires O(n</a:t>
            </a:r>
            <a:r>
              <a:rPr lang="en-US" sz="1400" baseline="30000" dirty="0">
                <a:sym typeface="Wingdings" pitchFamily="2" charset="2"/>
              </a:rPr>
              <a:t>2</a:t>
            </a:r>
            <a:r>
              <a:rPr lang="en-US" sz="1400" dirty="0">
                <a:sym typeface="Wingdings" pitchFamily="2" charset="2"/>
              </a:rPr>
              <a:t>) key comparisons, it only requires  O(n) moves.</a:t>
            </a:r>
          </a:p>
          <a:p>
            <a:pPr lvl="1" eaLnBrk="1" hangingPunct="1"/>
            <a:r>
              <a:rPr lang="en-US" sz="1400" dirty="0">
                <a:sym typeface="Wingdings" pitchFamily="2" charset="2"/>
              </a:rPr>
              <a:t>A selection sort could be a good choice if data moves are costly but key comparisons are not costly (short keys, long records).</a:t>
            </a:r>
            <a:endParaRPr lang="en-US" sz="14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ko-KR" sz="3600">
                <a:ea typeface="굴림" charset="-127"/>
              </a:rPr>
              <a:t>Comparison of </a:t>
            </a:r>
            <a:r>
              <a:rPr lang="en-US" altLang="ko-KR" sz="3600" i="1">
                <a:ea typeface="굴림" charset="-127"/>
              </a:rPr>
              <a:t>N</a:t>
            </a:r>
            <a:r>
              <a:rPr lang="en-US" altLang="ko-KR" sz="3600">
                <a:ea typeface="굴림" charset="-127"/>
              </a:rPr>
              <a:t>, </a:t>
            </a:r>
            <a:r>
              <a:rPr lang="en-US" altLang="ko-KR" sz="3600" i="1">
                <a:ea typeface="굴림" charset="-127"/>
              </a:rPr>
              <a:t>logN </a:t>
            </a:r>
            <a:r>
              <a:rPr lang="en-US" altLang="ko-KR" sz="3600">
                <a:ea typeface="굴림" charset="-127"/>
              </a:rPr>
              <a:t>and </a:t>
            </a:r>
            <a:r>
              <a:rPr lang="en-US" altLang="ko-KR" sz="3600" i="1">
                <a:ea typeface="굴림" charset="-127"/>
              </a:rPr>
              <a:t>N</a:t>
            </a:r>
            <a:r>
              <a:rPr lang="en-US" altLang="ko-KR" sz="3600" i="1" baseline="30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</a:t>
            </a:r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b="1" u="sng" dirty="0"/>
              <a:t>N		O(</a:t>
            </a:r>
            <a:r>
              <a:rPr lang="en-US" sz="2400" b="1" u="sng" dirty="0" err="1"/>
              <a:t>LogN</a:t>
            </a:r>
            <a:r>
              <a:rPr lang="en-US" sz="2400" b="1" u="sng" dirty="0"/>
              <a:t>)	O(N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)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16		4	256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64		6	4K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256	8	64K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1,024	10	1M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16,384	14	256M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131,072	17	16G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262,144	18	6.87E+10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524,288 	19	2.74E+11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1,048,576 	20	1.09E+12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r>
              <a:rPr lang="en-US" sz="2400" dirty="0"/>
              <a:t>1,073,741,824 	30	 1.15E+18</a:t>
            </a:r>
          </a:p>
          <a:p>
            <a:pPr eaLnBrk="1" hangingPunct="1">
              <a:buFontTx/>
              <a:buNone/>
              <a:tabLst>
                <a:tab pos="2090738" algn="l"/>
                <a:tab pos="4100513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FF0000"/>
                </a:solidFill>
              </a:rPr>
              <a:t>2    23  </a:t>
            </a:r>
            <a:r>
              <a:rPr lang="en-US" sz="2400" dirty="0"/>
              <a:t>56    9     8    10    100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</a:t>
            </a:r>
            <a:r>
              <a:rPr lang="en-US" sz="2400" dirty="0">
                <a:solidFill>
                  <a:srgbClr val="FF0000"/>
                </a:solidFill>
              </a:rPr>
              <a:t>9    56   </a:t>
            </a:r>
            <a:r>
              <a:rPr lang="en-US" sz="2400" dirty="0"/>
              <a:t>8    10    100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42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FF0000"/>
                </a:solidFill>
              </a:rPr>
              <a:t>8    56   </a:t>
            </a:r>
            <a:r>
              <a:rPr lang="en-US" sz="2400" dirty="0"/>
              <a:t>10    100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</a:t>
            </a:r>
            <a:r>
              <a:rPr lang="en-US" sz="2400" dirty="0">
                <a:solidFill>
                  <a:srgbClr val="0000FF"/>
                </a:solidFill>
              </a:rPr>
              <a:t>56   10</a:t>
            </a:r>
            <a:r>
              <a:rPr lang="en-US" sz="2400" dirty="0"/>
              <a:t>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</a:t>
            </a:r>
            <a:r>
              <a:rPr lang="en-US" sz="2400" dirty="0">
                <a:solidFill>
                  <a:srgbClr val="FF0000"/>
                </a:solidFill>
              </a:rPr>
              <a:t>10   56    </a:t>
            </a:r>
            <a:r>
              <a:rPr lang="en-US" sz="2400" dirty="0"/>
              <a:t>100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</a:t>
            </a:r>
            <a:r>
              <a:rPr lang="en-US" sz="2400" dirty="0">
                <a:solidFill>
                  <a:srgbClr val="0000FF"/>
                </a:solidFill>
              </a:rPr>
              <a:t>23   2   </a:t>
            </a:r>
            <a:r>
              <a:rPr lang="en-US" sz="2400" dirty="0"/>
              <a:t>56    9     8    10    100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</a:t>
            </a:r>
            <a:r>
              <a:rPr lang="en-US" sz="2400" dirty="0">
                <a:solidFill>
                  <a:srgbClr val="0000FF"/>
                </a:solidFill>
              </a:rPr>
              <a:t>56    9</a:t>
            </a:r>
            <a:r>
              <a:rPr lang="en-US" sz="2400" dirty="0"/>
              <a:t>     8    10    100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</a:t>
            </a:r>
            <a:r>
              <a:rPr lang="en-US" sz="2400" dirty="0">
                <a:solidFill>
                  <a:srgbClr val="0000FF"/>
                </a:solidFill>
              </a:rPr>
              <a:t>56   8</a:t>
            </a:r>
            <a:r>
              <a:rPr lang="en-US" sz="2400" dirty="0"/>
              <a:t>    10    100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</a:t>
            </a:r>
            <a:r>
              <a:rPr lang="en-US" sz="2400" dirty="0">
                <a:solidFill>
                  <a:srgbClr val="0000FF"/>
                </a:solidFill>
              </a:rPr>
              <a:t>56   10</a:t>
            </a:r>
            <a:r>
              <a:rPr lang="en-US" sz="2400" dirty="0"/>
              <a:t>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1   2    23    9    8    10   56    100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Traversal finishes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1   2    23    9    8    10   56     100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Traversal started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42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757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FF0000"/>
                </a:solidFill>
              </a:rPr>
              <a:t>9     23   </a:t>
            </a:r>
            <a:r>
              <a:rPr lang="en-US" sz="2400" dirty="0"/>
              <a:t>8    10   56     100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while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089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</a:t>
            </a:r>
            <a:r>
              <a:rPr lang="en-US" sz="2400" dirty="0">
                <a:solidFill>
                  <a:srgbClr val="0000FF"/>
                </a:solidFill>
              </a:rPr>
              <a:t>23   8</a:t>
            </a:r>
            <a:r>
              <a:rPr lang="en-US" sz="2400" dirty="0"/>
              <a:t>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1   2    9      8    </a:t>
            </a:r>
            <a:r>
              <a:rPr lang="en-US" sz="2400" dirty="0">
                <a:solidFill>
                  <a:srgbClr val="0000FF"/>
                </a:solidFill>
              </a:rPr>
              <a:t>23  10</a:t>
            </a:r>
            <a:r>
              <a:rPr lang="en-US" sz="2400" dirty="0"/>
              <a:t>   56     100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4876800" cy="1421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</a:t>
            </a:r>
            <a:r>
              <a:rPr lang="en-US" sz="2400" dirty="0">
                <a:solidFill>
                  <a:srgbClr val="0000FF"/>
                </a:solidFill>
              </a:rPr>
              <a:t>23    9</a:t>
            </a:r>
            <a:r>
              <a:rPr lang="en-US" sz="2400" dirty="0"/>
              <a:t>    8    10   56     100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</a:t>
            </a:r>
            <a:r>
              <a:rPr lang="en-US" sz="2400" dirty="0">
                <a:solidFill>
                  <a:srgbClr val="0000FF"/>
                </a:solidFill>
              </a:rPr>
              <a:t>23   8</a:t>
            </a:r>
            <a:r>
              <a:rPr lang="en-US" sz="2400" dirty="0"/>
              <a:t>    10   56     100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1   2    9      8    </a:t>
            </a:r>
            <a:r>
              <a:rPr lang="en-US" sz="2400" dirty="0">
                <a:solidFill>
                  <a:srgbClr val="0000FF"/>
                </a:solidFill>
              </a:rPr>
              <a:t>23  10</a:t>
            </a:r>
            <a:r>
              <a:rPr lang="en-US" sz="2400" dirty="0"/>
              <a:t>   56     100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1   2    9      8    </a:t>
            </a:r>
            <a:r>
              <a:rPr lang="en-US" sz="2400" dirty="0">
                <a:solidFill>
                  <a:srgbClr val="FF0000"/>
                </a:solidFill>
              </a:rPr>
              <a:t>10   23  </a:t>
            </a:r>
            <a:r>
              <a:rPr lang="en-US" sz="2400" dirty="0"/>
              <a:t>56     100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5105400"/>
            <a:ext cx="266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almost done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29718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dirty="0"/>
              <a:t>1. Set flag = false</a:t>
            </a:r>
          </a:p>
          <a:p>
            <a:pPr lvl="1" eaLnBrk="1" hangingPunct="1">
              <a:buNone/>
            </a:pPr>
            <a:r>
              <a:rPr lang="en-US" dirty="0"/>
              <a:t>2. Traverse the array and compare pairs of two consecutive elements </a:t>
            </a:r>
          </a:p>
          <a:p>
            <a:pPr lvl="2" eaLnBrk="1" hangingPunct="1"/>
            <a:r>
              <a:rPr lang="en-US" dirty="0"/>
              <a:t>1.1 If  E1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E2  -&gt; OK (do nothing)</a:t>
            </a:r>
          </a:p>
          <a:p>
            <a:pPr lvl="2" eaLnBrk="1" hangingPunct="1"/>
            <a:r>
              <a:rPr lang="en-US" dirty="0"/>
              <a:t>1.2 If  E1 &gt; E2  then Swap(E1, E2)  and set flag = true</a:t>
            </a:r>
          </a:p>
          <a:p>
            <a:pPr lvl="1" eaLnBrk="1" hangingPunct="1">
              <a:buNone/>
            </a:pPr>
            <a:r>
              <a:rPr lang="en-US" dirty="0"/>
              <a:t>3. repeat 1. and 2.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flag=true.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442192"/>
            <a:ext cx="7391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700" dirty="0">
              <a:solidFill>
                <a:schemeClr val="tx2"/>
              </a:solidFill>
              <a:latin typeface="+mj-lt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As there is no default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boolean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in C Make Sure you do the following before code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181600"/>
            <a:ext cx="71628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chemeClr val="tx2"/>
                </a:solidFill>
                <a:latin typeface="+mj-lt"/>
              </a:rPr>
              <a:t>typedef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unsigned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boolean;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#define false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#define true (!false)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 – Analysis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724400"/>
          </a:xfrm>
        </p:spPr>
        <p:txBody>
          <a:bodyPr/>
          <a:lstStyle/>
          <a:p>
            <a:pPr eaLnBrk="1" hangingPunct="1"/>
            <a:r>
              <a:rPr lang="en-US" sz="1800" b="1" i="1" dirty="0"/>
              <a:t>Best-case:		</a:t>
            </a:r>
            <a:r>
              <a:rPr lang="en-US" sz="1800" b="1" dirty="0">
                <a:sym typeface="Wingdings" pitchFamily="2" charset="2"/>
              </a:rPr>
              <a:t> O(n)</a:t>
            </a:r>
            <a:endParaRPr lang="en-US" sz="1800" b="1" dirty="0"/>
          </a:p>
          <a:p>
            <a:pPr lvl="1" eaLnBrk="1" hangingPunct="1"/>
            <a:r>
              <a:rPr lang="en-US" sz="1800" dirty="0"/>
              <a:t>Array is already sorted in ascending order.</a:t>
            </a:r>
          </a:p>
          <a:p>
            <a:pPr lvl="1" eaLnBrk="1" hangingPunct="1"/>
            <a:r>
              <a:rPr lang="en-US" sz="1800" dirty="0"/>
              <a:t>The number of moves: 0 		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O(1)</a:t>
            </a:r>
          </a:p>
          <a:p>
            <a:pPr lvl="1" eaLnBrk="1" hangingPunct="1"/>
            <a:r>
              <a:rPr lang="en-US" sz="1800" dirty="0"/>
              <a:t>The number of key comparisons: (n-1) 	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O(n)</a:t>
            </a:r>
          </a:p>
          <a:p>
            <a:pPr eaLnBrk="1" hangingPunct="1"/>
            <a:r>
              <a:rPr lang="en-US" sz="1800" b="1" i="1" dirty="0"/>
              <a:t>Worst-case: 	</a:t>
            </a:r>
            <a:r>
              <a:rPr lang="en-US" sz="1800" b="1" dirty="0">
                <a:sym typeface="Wingdings" pitchFamily="2" charset="2"/>
              </a:rPr>
              <a:t> O(n</a:t>
            </a:r>
            <a:r>
              <a:rPr lang="en-US" sz="1800" b="1" baseline="30000" dirty="0">
                <a:sym typeface="Wingdings" pitchFamily="2" charset="2"/>
              </a:rPr>
              <a:t>2</a:t>
            </a:r>
            <a:r>
              <a:rPr lang="en-US" sz="1800" b="1" dirty="0">
                <a:sym typeface="Wingdings" pitchFamily="2" charset="2"/>
              </a:rPr>
              <a:t>)</a:t>
            </a:r>
            <a:endParaRPr lang="en-US" sz="1800" b="1" i="1" dirty="0"/>
          </a:p>
          <a:p>
            <a:pPr lvl="1" eaLnBrk="1" hangingPunct="1"/>
            <a:r>
              <a:rPr lang="en-US" sz="1800" dirty="0"/>
              <a:t>Array is in reverse order:</a:t>
            </a:r>
          </a:p>
          <a:p>
            <a:pPr lvl="1" eaLnBrk="1" hangingPunct="1"/>
            <a:r>
              <a:rPr lang="en-US" sz="1800" dirty="0"/>
              <a:t>Outer loop is executed n-1 times, </a:t>
            </a:r>
          </a:p>
          <a:p>
            <a:pPr lvl="1" eaLnBrk="1" hangingPunct="1"/>
            <a:r>
              <a:rPr lang="en-US" sz="1800" dirty="0"/>
              <a:t>The number of moves: 3*(1+2+...+n-1) = 3 * </a:t>
            </a:r>
            <a:r>
              <a:rPr lang="en-US" sz="1800" dirty="0">
                <a:sym typeface="Wingdings" pitchFamily="2" charset="2"/>
              </a:rPr>
              <a:t>n*(n-1)/2 		 </a:t>
            </a:r>
            <a:r>
              <a:rPr lang="en-US" sz="1800" dirty="0"/>
              <a:t>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lvl="1" eaLnBrk="1" hangingPunct="1"/>
            <a:r>
              <a:rPr lang="en-US" sz="1800" dirty="0"/>
              <a:t>The number of key comparisons: (1+2+...+n-1)= </a:t>
            </a:r>
            <a:r>
              <a:rPr lang="en-US" sz="1800" dirty="0">
                <a:sym typeface="Wingdings" pitchFamily="2" charset="2"/>
              </a:rPr>
              <a:t>n*(n-1)/2 		 </a:t>
            </a:r>
            <a:r>
              <a:rPr lang="en-US" sz="1800" dirty="0"/>
              <a:t>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eaLnBrk="1" hangingPunct="1"/>
            <a:r>
              <a:rPr lang="en-US" sz="1800" dirty="0"/>
              <a:t>Average-case: 	</a:t>
            </a:r>
            <a:r>
              <a:rPr lang="en-US" sz="1800" b="1" dirty="0">
                <a:sym typeface="Wingdings" pitchFamily="2" charset="2"/>
              </a:rPr>
              <a:t> O(n</a:t>
            </a:r>
            <a:r>
              <a:rPr lang="en-US" sz="1800" b="1" baseline="30000" dirty="0">
                <a:sym typeface="Wingdings" pitchFamily="2" charset="2"/>
              </a:rPr>
              <a:t>2</a:t>
            </a:r>
            <a:r>
              <a:rPr lang="en-US" sz="1800" b="1" dirty="0">
                <a:sym typeface="Wingdings" pitchFamily="2" charset="2"/>
              </a:rPr>
              <a:t>)</a:t>
            </a:r>
            <a:endParaRPr lang="en-US" sz="1800" dirty="0"/>
          </a:p>
          <a:p>
            <a:pPr lvl="1" eaLnBrk="1" hangingPunct="1"/>
            <a:r>
              <a:rPr lang="en-US" sz="1800" dirty="0"/>
              <a:t>We have to look at all possible initial data organizations.</a:t>
            </a:r>
          </a:p>
          <a:p>
            <a:pPr eaLnBrk="1" hangingPunct="1"/>
            <a:r>
              <a:rPr lang="en-US" sz="1800" b="1" dirty="0"/>
              <a:t>So, Bubble Sort is </a:t>
            </a:r>
            <a:r>
              <a:rPr lang="en-US" sz="1800" b="1" dirty="0">
                <a:sym typeface="Wingdings" pitchFamily="2" charset="2"/>
              </a:rPr>
              <a:t>O(n</a:t>
            </a:r>
            <a:r>
              <a:rPr lang="en-US" sz="1800" b="1" baseline="30000" dirty="0">
                <a:sym typeface="Wingdings" pitchFamily="2" charset="2"/>
              </a:rPr>
              <a:t>2</a:t>
            </a:r>
            <a:r>
              <a:rPr lang="en-US" sz="1800" b="1" dirty="0">
                <a:sym typeface="Wingdings" pitchFamily="2" charset="2"/>
              </a:rPr>
              <a:t>)</a:t>
            </a:r>
            <a:endParaRPr lang="en-US" sz="1800" b="1" i="1" dirty="0"/>
          </a:p>
          <a:p>
            <a:pPr eaLnBrk="1" hangingPunct="1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Cost Function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Cost Function:</a:t>
            </a:r>
            <a:r>
              <a:rPr lang="en-US" sz="2600" i="1"/>
              <a:t>  t</a:t>
            </a:r>
            <a:r>
              <a:rPr lang="en-US" sz="2600" baseline="-25000"/>
              <a:t>A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= </a:t>
            </a:r>
            <a:r>
              <a:rPr lang="en-US" sz="2600" i="1"/>
              <a:t>n</a:t>
            </a:r>
            <a:r>
              <a:rPr lang="en-US" sz="2600" baseline="30000"/>
              <a:t>2</a:t>
            </a:r>
            <a:r>
              <a:rPr lang="en-US" sz="2600"/>
              <a:t> + 20</a:t>
            </a:r>
            <a:r>
              <a:rPr lang="en-US" sz="2600" i="1"/>
              <a:t>n</a:t>
            </a:r>
            <a:r>
              <a:rPr lang="en-US" sz="2600"/>
              <a:t> + 100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Which term dominates?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It depends on the size of </a:t>
            </a:r>
            <a:r>
              <a:rPr lang="en-US" sz="2600" i="1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2,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4 + 40 + </a:t>
            </a:r>
            <a:r>
              <a:rPr lang="en-US" sz="2200" u="sng"/>
              <a:t>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/>
              <a:t>The constant, 100,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10,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100 + </a:t>
            </a:r>
            <a:r>
              <a:rPr lang="en-US" sz="2200" u="sng"/>
              <a:t>200</a:t>
            </a:r>
            <a:r>
              <a:rPr lang="en-US" sz="2200"/>
              <a:t>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/>
              <a:t>20</a:t>
            </a:r>
            <a:r>
              <a:rPr lang="en-US" sz="2100" i="1"/>
              <a:t>n</a:t>
            </a:r>
            <a:r>
              <a:rPr lang="en-US" sz="210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100,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</a:t>
            </a:r>
            <a:r>
              <a:rPr lang="en-US" sz="2200" u="sng"/>
              <a:t>10,000</a:t>
            </a:r>
            <a:r>
              <a:rPr lang="en-US" sz="2200"/>
              <a:t> + 2,000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i="1"/>
              <a:t>n</a:t>
            </a:r>
            <a:r>
              <a:rPr lang="en-US" sz="2100" baseline="30000"/>
              <a:t>2</a:t>
            </a:r>
            <a:r>
              <a:rPr lang="en-US" sz="2100"/>
              <a:t> is the dominating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/>
              <a:t>n</a:t>
            </a:r>
            <a:r>
              <a:rPr lang="en-US" sz="2200"/>
              <a:t> = 1000, </a:t>
            </a:r>
            <a:r>
              <a:rPr lang="en-US" sz="2200" i="1"/>
              <a:t>t</a:t>
            </a:r>
            <a:r>
              <a:rPr lang="en-US" sz="2200" baseline="-25000"/>
              <a:t>A</a:t>
            </a:r>
            <a:r>
              <a:rPr lang="en-US" sz="2200"/>
              <a:t>(</a:t>
            </a:r>
            <a:r>
              <a:rPr lang="en-US" sz="2200" i="1"/>
              <a:t>n</a:t>
            </a:r>
            <a:r>
              <a:rPr lang="en-US" sz="2200"/>
              <a:t>) = </a:t>
            </a:r>
            <a:r>
              <a:rPr lang="en-US" sz="2200" u="sng"/>
              <a:t>1,000,000</a:t>
            </a:r>
            <a:r>
              <a:rPr lang="en-US" sz="2200"/>
              <a:t> + 20,000 + 100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i="1"/>
              <a:t>n</a:t>
            </a:r>
            <a:r>
              <a:rPr lang="en-US" sz="2100" baseline="30000"/>
              <a:t>2</a:t>
            </a:r>
            <a:r>
              <a:rPr lang="en-US" sz="2100"/>
              <a:t> is the dominating term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Insertion sort keeps making the </a:t>
            </a:r>
            <a:r>
              <a:rPr lang="en-US" dirty="0">
                <a:solidFill>
                  <a:srgbClr val="FF0000"/>
                </a:solidFill>
              </a:rPr>
              <a:t>left side of the array sorted until the whole array is sorted.</a:t>
            </a:r>
          </a:p>
          <a:p>
            <a:pPr eaLnBrk="1" hangingPunct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/>
              <a:t>Real life example: </a:t>
            </a:r>
          </a:p>
          <a:p>
            <a:pPr lvl="1" eaLnBrk="1" hangingPunct="1">
              <a:buNone/>
            </a:pPr>
            <a:r>
              <a:rPr lang="en-US" dirty="0"/>
              <a:t>	Playing cards: To sort the cards in your hand you extract a card, shift the remaining cards, and then insert the extracted card in the correct place.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Insertion sort keeps making the </a:t>
            </a:r>
            <a:r>
              <a:rPr lang="en-US" dirty="0">
                <a:solidFill>
                  <a:srgbClr val="FF0000"/>
                </a:solidFill>
              </a:rPr>
              <a:t>left side of the array sorted until the whole array is sorted.</a:t>
            </a:r>
          </a:p>
          <a:p>
            <a:pPr eaLnBrk="1" hangingPunct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84709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4400" y="58674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 dirty="0">
                <a:solidFill>
                  <a:srgbClr val="FF0000"/>
                </a:solidFill>
              </a:rPr>
              <a:t>An insertion sort partitions the array into two regions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620962"/>
          </a:xfrm>
        </p:spPr>
        <p:txBody>
          <a:bodyPr/>
          <a:lstStyle/>
          <a:p>
            <a:pPr eaLnBrk="1" hangingPunct="1"/>
            <a:r>
              <a:rPr lang="en-US" sz="2600"/>
              <a:t>while some elements unsorted:</a:t>
            </a:r>
          </a:p>
          <a:p>
            <a:pPr lvl="1" eaLnBrk="1" hangingPunct="1"/>
            <a:r>
              <a:rPr lang="en-US" sz="2200"/>
              <a:t>Using linear search, find the location in the sorted portion where the 1</a:t>
            </a:r>
            <a:r>
              <a:rPr lang="en-US" sz="2200" baseline="30000"/>
              <a:t>st</a:t>
            </a:r>
            <a:r>
              <a:rPr lang="en-US" sz="2200"/>
              <a:t> element of the unsorted portion should be inserted </a:t>
            </a:r>
          </a:p>
          <a:p>
            <a:pPr lvl="1" eaLnBrk="1" hangingPunct="1"/>
            <a:r>
              <a:rPr lang="en-US" sz="2200"/>
              <a:t>Move all the elements after the insertion location up one position to make space for the new element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63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8593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669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6987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305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7229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9715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994150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4275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2911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0199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6154738" y="4652963"/>
            <a:ext cx="433387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74517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588125" y="4652963"/>
            <a:ext cx="433388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2268538" y="4149725"/>
            <a:ext cx="433387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268538" y="4652963"/>
            <a:ext cx="433387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8351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403350" y="4652963"/>
            <a:ext cx="433388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71550" y="5157788"/>
            <a:ext cx="6913563" cy="379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the fourth iteration of this loop is shown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1568244"/>
            <a:ext cx="7924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1066800"/>
            <a:ext cx="1371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1568244"/>
            <a:ext cx="79248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2133600"/>
            <a:ext cx="79248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2590800"/>
            <a:ext cx="79248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124200"/>
            <a:ext cx="79248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657600"/>
            <a:ext cx="79248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81286" y="4238208"/>
            <a:ext cx="381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/>
              <a:t>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81286" y="4238208"/>
            <a:ext cx="38100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/>
              <a:t>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Insertion Sort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18488" cy="4375150"/>
          </a:xfrm>
        </p:spPr>
        <p:txBody>
          <a:bodyPr/>
          <a:lstStyle/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</a:endParaRP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for  j ←1 to n-1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key ← A[ j 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← j – 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 while </a:t>
            </a:r>
            <a:r>
              <a:rPr lang="en-US" dirty="0" err="1"/>
              <a:t>i</a:t>
            </a:r>
            <a:r>
              <a:rPr lang="en-US" dirty="0"/>
              <a:t> &gt;= 0 &amp; A [ </a:t>
            </a:r>
            <a:r>
              <a:rPr lang="en-US" dirty="0" err="1"/>
              <a:t>i</a:t>
            </a:r>
            <a:r>
              <a:rPr lang="en-US" dirty="0"/>
              <a:t> ] &gt; key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	    A[ </a:t>
            </a:r>
            <a:r>
              <a:rPr lang="en-US" dirty="0" err="1"/>
              <a:t>i</a:t>
            </a:r>
            <a:r>
              <a:rPr lang="en-US" dirty="0"/>
              <a:t> +1 ] ← A[ </a:t>
            </a:r>
            <a:r>
              <a:rPr lang="en-US" dirty="0" err="1"/>
              <a:t>i</a:t>
            </a:r>
            <a:r>
              <a:rPr lang="en-US" dirty="0"/>
              <a:t> ]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	    </a:t>
            </a:r>
            <a:r>
              <a:rPr lang="en-US" dirty="0" err="1"/>
              <a:t>i</a:t>
            </a:r>
            <a:r>
              <a:rPr lang="en-US" dirty="0"/>
              <a:t> ←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A [</a:t>
            </a:r>
            <a:r>
              <a:rPr lang="en-US" dirty="0" err="1"/>
              <a:t>i</a:t>
            </a:r>
            <a:r>
              <a:rPr lang="en-US" dirty="0"/>
              <a:t> +1] ← key</a:t>
            </a:r>
          </a:p>
          <a:p>
            <a:pPr marL="0" indent="0" defTabSz="5175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1600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Complexity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Insertion Sort: Number of Comparisons</a:t>
            </a:r>
            <a:endParaRPr lang="en-CA"/>
          </a:p>
        </p:txBody>
      </p:sp>
      <p:graphicFrame>
        <p:nvGraphicFramePr>
          <p:cNvPr id="61443" name="Group 3"/>
          <p:cNvGraphicFramePr>
            <a:graphicFrameLocks noGrp="1"/>
          </p:cNvGraphicFramePr>
          <p:nvPr>
            <p:ph type="tbl" idx="1"/>
          </p:nvPr>
        </p:nvGraphicFramePr>
        <p:xfrm>
          <a:off x="1476375" y="1816100"/>
          <a:ext cx="5835650" cy="3975165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of Sorted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Elements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 case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 case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n(n-1)/2</a:t>
                      </a:r>
                      <a:endParaRPr kumimoji="0" lang="en-CA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79" name="Text Box 42"/>
          <p:cNvSpPr txBox="1">
            <a:spLocks noChangeArrowheads="1"/>
          </p:cNvSpPr>
          <p:nvPr/>
        </p:nvSpPr>
        <p:spPr bwMode="auto">
          <a:xfrm>
            <a:off x="593725" y="6208713"/>
            <a:ext cx="638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Remark: we only count comparisons of elements in the array.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BB999-3E2C-4E0E-A4B4-EBF76DD55AE8}" type="slidenum">
              <a:rPr lang="en-US"/>
              <a:pPr/>
              <a:t>74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cost	 times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        n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0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5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6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7 </a:t>
            </a:r>
            <a:endParaRPr lang="en-US" sz="240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itchFamily="66" charset="0"/>
              </a:rPr>
              <a:t>8</a:t>
            </a:r>
            <a:r>
              <a:rPr lang="en-US" sz="2400">
                <a:solidFill>
                  <a:schemeClr val="tx1"/>
                </a:solidFill>
                <a:latin typeface="Comic Sans MS" pitchFamily="66" charset="0"/>
              </a:rPr>
              <a:t>	    n-1	</a:t>
            </a:r>
            <a:r>
              <a:rPr lang="en-US" sz="2400">
                <a:solidFill>
                  <a:schemeClr val="tx1"/>
                </a:solidFill>
              </a:rPr>
              <a:t>   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6063" y="57118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0" imgW="4724280" imgH="444240" progId="Equation.3">
                  <p:embed/>
                </p:oleObj>
              </mc:Choice>
              <mc:Fallback>
                <p:oleObj name="Equation" r:id="rId10" imgW="47242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71182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3525" y="1095375"/>
            <a:ext cx="8229600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INSERTION-SORT</a:t>
            </a:r>
            <a:r>
              <a:rPr lang="en-US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j ← 2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do </a:t>
            </a:r>
            <a:r>
              <a:rPr lang="en-US" sz="2400" dirty="0">
                <a:solidFill>
                  <a:schemeClr val="tx1"/>
                </a:solidFill>
              </a:rPr>
              <a:t>key ← A[ j ]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j - 1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	     while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&gt; 0 and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 key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do </a:t>
            </a:r>
            <a:r>
              <a:rPr lang="en-US" sz="2400" dirty="0">
                <a:solidFill>
                  <a:schemeClr val="tx1"/>
                </a:solidFill>
              </a:rPr>
              <a:t>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←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1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    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1243013" y="5391150"/>
            <a:ext cx="5957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  <a:r>
              <a:rPr lang="en-US"/>
              <a:t>: # of times the while statement is executed at iteration j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ADF8A-410C-47C6-AC98-984950299F2C}" type="slidenum">
              <a:rPr lang="en-US"/>
              <a:pPr/>
              <a:t>75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Best Case Analysis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A[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 ≤ key </a:t>
            </a:r>
            <a:r>
              <a:rPr lang="en-US" sz="2400" dirty="0"/>
              <a:t>upon the first time the </a:t>
            </a:r>
            <a:r>
              <a:rPr lang="en-US" sz="2400" b="1" dirty="0"/>
              <a:t>while </a:t>
            </a:r>
            <a:r>
              <a:rPr lang="en-US" sz="2400" dirty="0"/>
              <a:t>loop test is run (when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/>
              <a:t>j </a:t>
            </a:r>
            <a:r>
              <a:rPr lang="en-US" sz="2400" dirty="0"/>
              <a:t>-1)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t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i="1" dirty="0"/>
              <a:t> </a:t>
            </a:r>
            <a:r>
              <a:rPr lang="en-US" sz="2400" dirty="0"/>
              <a:t>= 1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mic Sans MS" pitchFamily="66" charset="0"/>
              </a:rPr>
              <a:t>T(n) = c</a:t>
            </a:r>
            <a:r>
              <a:rPr lang="en-US" sz="2800" baseline="-25000" dirty="0">
                <a:latin typeface="Comic Sans MS" pitchFamily="66" charset="0"/>
              </a:rPr>
              <a:t>1</a:t>
            </a:r>
            <a:r>
              <a:rPr lang="en-US" sz="2800" dirty="0">
                <a:latin typeface="Comic Sans MS" pitchFamily="66" charset="0"/>
              </a:rPr>
              <a:t>n + 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(n -1)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(n-1) = (c</a:t>
            </a:r>
            <a:r>
              <a:rPr lang="en-US" sz="2800" baseline="-25000" dirty="0">
                <a:latin typeface="Comic Sans MS" pitchFamily="66" charset="0"/>
              </a:rPr>
              <a:t>1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)n + (c</a:t>
            </a:r>
            <a:r>
              <a:rPr lang="en-US" sz="2800" baseline="-25000" dirty="0">
                <a:latin typeface="Comic Sans MS" pitchFamily="66" charset="0"/>
              </a:rPr>
              <a:t>2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5</a:t>
            </a:r>
            <a:r>
              <a:rPr lang="en-US" sz="2800" dirty="0">
                <a:latin typeface="Comic Sans MS" pitchFamily="66" charset="0"/>
              </a:rPr>
              <a:t> + c</a:t>
            </a:r>
            <a:r>
              <a:rPr lang="en-US" sz="2800" baseline="-25000" dirty="0">
                <a:latin typeface="Comic Sans MS" pitchFamily="66" charset="0"/>
              </a:rPr>
              <a:t>8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mic Sans MS" pitchFamily="66" charset="0"/>
              </a:rPr>
              <a:t>= an + b =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800" dirty="0">
                <a:latin typeface="Comic Sans MS" pitchFamily="66" charset="0"/>
              </a:rPr>
              <a:t>(n)	</a:t>
            </a:r>
            <a:endParaRPr lang="en-US" sz="2800" baseline="30000" dirty="0">
              <a:latin typeface="Comic Sans MS" pitchFamily="66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4724280" imgH="444240" progId="Equation.3">
                  <p:embed/>
                </p:oleObj>
              </mc:Choice>
              <mc:Fallback>
                <p:oleObj name="Equation" r:id="rId4" imgW="47242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675313"/>
                        <a:ext cx="87074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349D8-077A-464A-BCEB-36103DB2E337}" type="slidenum">
              <a:rPr lang="en-US"/>
              <a:pPr/>
              <a:t>76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itchFamily="66" charset="0"/>
              </a:rPr>
              <a:t>A[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itchFamily="66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itchFamily="66" charset="0"/>
              </a:rPr>
              <a:t>j</a:t>
            </a:r>
            <a:r>
              <a:rPr lang="en-US" sz="2000" dirty="0">
                <a:latin typeface="Comic Sans MS" pitchFamily="66" charset="0"/>
              </a:rPr>
              <a:t> = j</a:t>
            </a:r>
            <a:r>
              <a:rPr lang="en-US" sz="2000" i="1" dirty="0"/>
              <a:t> </a:t>
            </a:r>
            <a:endParaRPr lang="en-US" sz="20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 				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itchFamily="66" charset="0"/>
              </a:rPr>
              <a:t>					</a:t>
            </a:r>
            <a:r>
              <a:rPr lang="en-US" sz="2000" dirty="0"/>
              <a:t>a quadratic function of n</a:t>
            </a:r>
          </a:p>
          <a:p>
            <a:endParaRPr lang="en-US" sz="16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T(n) = 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400" dirty="0">
                <a:latin typeface="Comic Sans MS" pitchFamily="66" charset="0"/>
              </a:rPr>
              <a:t>(n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</a:t>
            </a:r>
            <a:r>
              <a:rPr lang="en-US" sz="2400" dirty="0"/>
              <a:t>  		order of growth in </a:t>
            </a:r>
            <a:r>
              <a:rPr lang="en-US" sz="2400" dirty="0">
                <a:latin typeface="Comic Sans MS" pitchFamily="66" charset="0"/>
              </a:rPr>
              <a:t>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endParaRPr lang="en-US" sz="2400" dirty="0">
              <a:latin typeface="Comic Sans MS" pitchFamily="66" charset="0"/>
            </a:endParaRP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3898800" imgH="444240" progId="Equation.DSMT4">
                  <p:embed/>
                </p:oleObj>
              </mc:Choice>
              <mc:Fallback>
                <p:oleObj name="Equation" r:id="rId4" imgW="38988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663" y="3886200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6" imgW="5232240" imgH="431640" progId="Equation.3">
                  <p:embed/>
                </p:oleObj>
              </mc:Choice>
              <mc:Fallback>
                <p:oleObj name="Equation" r:id="rId6" imgW="52322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86200"/>
                        <a:ext cx="798671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8" imgW="901440" imgH="203040" progId="Equation.3">
                  <p:embed/>
                </p:oleObj>
              </mc:Choice>
              <mc:Fallback>
                <p:oleObj name="Equation" r:id="rId8" imgW="901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211138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0" imgW="4724280" imgH="444240" progId="Equation.3">
                  <p:embed/>
                </p:oleObj>
              </mc:Choice>
              <mc:Fallback>
                <p:oleObj name="Equation" r:id="rId10" imgW="47242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901700" y="31892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using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have:</a:t>
            </a: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8D0FA-FB53-4E97-AE43-67FB9E5C426B}" type="slidenum">
              <a:rPr lang="en-US"/>
              <a:pPr/>
              <a:t>77</a:t>
            </a:fld>
            <a:endParaRPr lang="en-US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422400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377950" y="4143375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341313" y="71438"/>
            <a:ext cx="8229600" cy="906462"/>
          </a:xfrm>
        </p:spPr>
        <p:txBody>
          <a:bodyPr/>
          <a:lstStyle/>
          <a:p>
            <a:r>
              <a:rPr lang="en-US" sz="3600"/>
              <a:t>Comparisons and Exchanges in Insertion Sort</a:t>
            </a: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438" y="1421391"/>
            <a:ext cx="6624637" cy="5418137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INSERTION-SORT</a:t>
            </a:r>
            <a:r>
              <a:rPr lang="en-US" sz="2800" i="1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j ← 2 </a:t>
            </a:r>
            <a:r>
              <a:rPr lang="en-US" sz="2000" b="1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do </a:t>
            </a:r>
            <a:r>
              <a:rPr lang="en-US" sz="2000" dirty="0">
                <a:solidFill>
                  <a:schemeClr val="tx1"/>
                </a:solidFill>
              </a:rPr>
              <a:t>key ← A[ j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	    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← j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     while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&gt; 0 and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 &gt; key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</a:t>
            </a:r>
            <a:r>
              <a:rPr lang="en-US" sz="2000" b="1" dirty="0">
                <a:solidFill>
                  <a:schemeClr val="tx1"/>
                </a:solidFill>
              </a:rPr>
              <a:t>do </a:t>
            </a:r>
            <a:r>
              <a:rPr lang="en-US" sz="2000" dirty="0">
                <a:solidFill>
                  <a:schemeClr val="tx1"/>
                </a:solidFill>
              </a:rPr>
              <a:t>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+ 1] ←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     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←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–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   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+ 1] ← key</a:t>
            </a:r>
            <a:endParaRPr lang="en-US" sz="2000" dirty="0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462713" y="1250950"/>
            <a:ext cx="2133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/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 c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       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0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6</a:t>
            </a:r>
            <a:r>
              <a:rPr lang="en-US" sz="2400">
                <a:latin typeface="Comic Sans MS" pitchFamily="66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7 </a:t>
            </a:r>
            <a:endParaRPr lang="en-US" sz="2400">
              <a:latin typeface="Comic Sans MS" pitchFamily="66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c</a:t>
            </a:r>
            <a:r>
              <a:rPr lang="en-US" sz="2400" baseline="-25000">
                <a:latin typeface="Comic Sans MS" pitchFamily="66" charset="0"/>
              </a:rPr>
              <a:t>8</a:t>
            </a:r>
            <a:r>
              <a:rPr lang="en-US" sz="2400">
                <a:latin typeface="Comic Sans MS" pitchFamily="66" charset="0"/>
              </a:rPr>
              <a:t>	    n-1	</a:t>
            </a:r>
            <a:r>
              <a:rPr lang="en-US" sz="2400"/>
              <a:t>   </a:t>
            </a:r>
            <a:endParaRPr lang="en-US" sz="2400" baseline="-25000"/>
          </a:p>
        </p:txBody>
      </p:sp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7694613" y="408463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08463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7694613" y="4667250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667250"/>
                        <a:ext cx="13541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7694613" y="524351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24351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33788" y="3565525"/>
            <a:ext cx="2933700" cy="831850"/>
            <a:chOff x="2289" y="2246"/>
            <a:chExt cx="1848" cy="524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2289" y="2246"/>
              <a:ext cx="18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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comparisons</a:t>
              </a:r>
            </a:p>
          </p:txBody>
        </p:sp>
        <p:sp>
          <p:nvSpPr>
            <p:cNvPr id="224268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13188" y="5016500"/>
            <a:ext cx="2684462" cy="777875"/>
            <a:chOff x="2465" y="3160"/>
            <a:chExt cx="1691" cy="490"/>
          </a:xfrm>
        </p:grpSpPr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2465" y="3323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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exchanges</a:t>
              </a:r>
            </a:p>
          </p:txBody>
        </p:sp>
        <p:sp>
          <p:nvSpPr>
            <p:cNvPr id="224271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110"/>
                </a:cxn>
                <a:cxn ang="0">
                  <a:pos x="208" y="270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9DCAF-A5BD-4B85-B475-D9C4F460CF77}" type="slidenum">
              <a:rPr lang="en-US"/>
              <a:pPr/>
              <a:t>78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- Summary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Good running time for “almost sorted” arrays </a:t>
            </a:r>
            <a:r>
              <a:rPr lang="en-US">
                <a:sym typeface="Symbol" pitchFamily="18" charset="2"/>
              </a:rPr>
              <a:t>(n)</a:t>
            </a:r>
          </a:p>
          <a:p>
            <a:r>
              <a:rPr lang="en-US">
                <a:sym typeface="Symbol" pitchFamily="18" charset="2"/>
              </a:rPr>
              <a:t>Disadvantages</a:t>
            </a:r>
          </a:p>
          <a:p>
            <a:pPr lvl="1"/>
            <a:r>
              <a:rPr lang="en-US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running time in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worst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average</a:t>
            </a:r>
            <a:r>
              <a:rPr lang="en-US">
                <a:sym typeface="Symbol" pitchFamily="18" charset="2"/>
              </a:rPr>
              <a:t> case</a:t>
            </a:r>
          </a:p>
          <a:p>
            <a:pPr lvl="1"/>
            <a:r>
              <a:rPr lang="en-US">
                <a:solidFill>
                  <a:srgbClr val="CC0000"/>
                </a:solidFill>
                <a:sym typeface="Symbol" pitchFamily="18" charset="2"/>
              </a:rPr>
              <a:t> n</a:t>
            </a:r>
            <a:r>
              <a:rPr lang="en-US" baseline="3000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/2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comparisons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exchanges</a:t>
            </a:r>
            <a:endParaRPr lang="en-US" baseline="30000">
              <a:solidFill>
                <a:srgbClr val="CC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Divide-and-Conquer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867400"/>
          </a:xfrm>
        </p:spPr>
        <p:txBody>
          <a:bodyPr/>
          <a:lstStyle/>
          <a:p>
            <a:pPr eaLnBrk="1" hangingPunct="1"/>
            <a:r>
              <a:rPr lang="en-US" altLang="en-US" sz="2400" b="1" i="1" dirty="0"/>
              <a:t>Divide and Conquer</a:t>
            </a:r>
            <a:r>
              <a:rPr lang="en-US" altLang="en-US" sz="2400" dirty="0"/>
              <a:t> is a </a:t>
            </a:r>
            <a:r>
              <a:rPr lang="en-US" altLang="en-US" sz="2400" dirty="0">
                <a:solidFill>
                  <a:srgbClr val="0000FF"/>
                </a:solidFill>
              </a:rPr>
              <a:t>method of algorithm design</a:t>
            </a:r>
            <a:r>
              <a:rPr lang="en-US" altLang="en-US" sz="2400" dirty="0"/>
              <a:t> that has created such efficient algorithms as </a:t>
            </a:r>
            <a:r>
              <a:rPr lang="en-US" altLang="en-US" sz="2400" dirty="0">
                <a:solidFill>
                  <a:srgbClr val="008000"/>
                </a:solidFill>
              </a:rPr>
              <a:t>Merge Sort.</a:t>
            </a:r>
          </a:p>
          <a:p>
            <a:pPr eaLnBrk="1" hangingPunct="1"/>
            <a:r>
              <a:rPr lang="en-US" altLang="en-US" sz="2400" dirty="0"/>
              <a:t>In terms or algorithms, this method has three distinct steps:</a:t>
            </a:r>
          </a:p>
          <a:p>
            <a:pPr lvl="1" eaLnBrk="1" hangingPunct="1"/>
            <a:r>
              <a:rPr lang="en-US" altLang="en-US" sz="2400" b="1" dirty="0">
                <a:solidFill>
                  <a:srgbClr val="C52D4E"/>
                </a:solidFill>
              </a:rPr>
              <a:t>Divide</a:t>
            </a:r>
            <a:r>
              <a:rPr lang="en-US" altLang="en-US" sz="2400" dirty="0"/>
              <a:t>: If the input size is too large to deal with in a straightforward manner, divide the data into two or more disjoint subsets.</a:t>
            </a:r>
          </a:p>
          <a:p>
            <a:pPr lvl="1" eaLnBrk="1" hangingPunct="1"/>
            <a:r>
              <a:rPr lang="en-US" altLang="en-US" sz="2400" b="1" dirty="0">
                <a:solidFill>
                  <a:srgbClr val="C52D4E"/>
                </a:solidFill>
              </a:rPr>
              <a:t>Recur</a:t>
            </a:r>
            <a:r>
              <a:rPr lang="en-US" altLang="en-US" sz="2400" dirty="0"/>
              <a:t>: Use divide and conquer to solve the </a:t>
            </a:r>
            <a:r>
              <a:rPr lang="en-US" altLang="en-US" sz="2400" dirty="0" err="1"/>
              <a:t>subproblems</a:t>
            </a:r>
            <a:r>
              <a:rPr lang="en-US" altLang="en-US" sz="2400" dirty="0"/>
              <a:t> associated with the data subsets.</a:t>
            </a:r>
          </a:p>
          <a:p>
            <a:pPr lvl="1" eaLnBrk="1" hangingPunct="1"/>
            <a:r>
              <a:rPr lang="en-US" altLang="en-US" sz="2400" b="1" dirty="0">
                <a:solidFill>
                  <a:srgbClr val="C52D4E"/>
                </a:solidFill>
              </a:rPr>
              <a:t>Conquer</a:t>
            </a:r>
            <a:r>
              <a:rPr lang="en-US" altLang="en-US" sz="2400" dirty="0"/>
              <a:t>: Take the solutions to the </a:t>
            </a:r>
            <a:r>
              <a:rPr lang="en-US" altLang="en-US" sz="2400" dirty="0" err="1"/>
              <a:t>subproblems</a:t>
            </a:r>
            <a:r>
              <a:rPr lang="en-US" altLang="en-US" sz="2400" dirty="0"/>
              <a:t> and “merge” these solutions into a solution for the original problem.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graphicFrame>
        <p:nvGraphicFramePr>
          <p:cNvPr id="34832" name="Group 16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33" name="Group 17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7" name="Line 51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 flipV="1">
            <a:off x="5334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 flipV="1">
            <a:off x="2209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5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87" name="Line 47"/>
          <p:cNvSpPr>
            <a:spLocks noChangeShapeType="1"/>
          </p:cNvSpPr>
          <p:nvPr/>
        </p:nvSpPr>
        <p:spPr bwMode="auto">
          <a:xfrm flipV="1">
            <a:off x="1828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 flipV="1">
            <a:off x="2895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59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0" name="Line 48"/>
          <p:cNvSpPr>
            <a:spLocks noChangeShapeType="1"/>
          </p:cNvSpPr>
          <p:nvPr/>
        </p:nvSpPr>
        <p:spPr bwMode="auto">
          <a:xfrm flipV="1">
            <a:off x="6096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1" name="Line 49"/>
          <p:cNvSpPr>
            <a:spLocks noChangeShapeType="1"/>
          </p:cNvSpPr>
          <p:nvPr/>
        </p:nvSpPr>
        <p:spPr bwMode="auto">
          <a:xfrm flipV="1">
            <a:off x="3657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51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83" name="Line 47"/>
          <p:cNvSpPr>
            <a:spLocks noChangeShapeType="1"/>
          </p:cNvSpPr>
          <p:nvPr/>
        </p:nvSpPr>
        <p:spPr bwMode="auto">
          <a:xfrm flipV="1">
            <a:off x="2514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V="1">
            <a:off x="4343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07" name="Line 47"/>
          <p:cNvSpPr>
            <a:spLocks noChangeShapeType="1"/>
          </p:cNvSpPr>
          <p:nvPr/>
        </p:nvSpPr>
        <p:spPr bwMode="auto">
          <a:xfrm flipV="1">
            <a:off x="3276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V="1">
            <a:off x="5105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9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31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V="1">
            <a:off x="6781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V="1">
            <a:off x="5867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23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55" name="Line 47"/>
          <p:cNvSpPr>
            <a:spLocks noChangeShapeType="1"/>
          </p:cNvSpPr>
          <p:nvPr/>
        </p:nvSpPr>
        <p:spPr bwMode="auto">
          <a:xfrm flipV="1">
            <a:off x="3962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 flipV="1">
            <a:off x="6553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Merging </a:t>
            </a:r>
            <a:r>
              <a:rPr lang="en-US" sz="2000"/>
              <a:t>(cont.)</a:t>
            </a:r>
            <a:r>
              <a:rPr lang="en-US"/>
              <a:t> 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14478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/>
        </p:nvGraphicFramePr>
        <p:xfrm>
          <a:off x="4953000" y="1371600"/>
          <a:ext cx="28956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1828800" y="2743200"/>
          <a:ext cx="5791200" cy="51816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80" name="Line 48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 flipV="1"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990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44196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685800" y="2743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Result: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</a:t>
            </a:r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r>
              <a:rPr lang="en-US"/>
              <a:t>Partition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114E-3888-44A7-81FE-31307829F2E4}" type="slidenum">
              <a:rPr lang="en-US"/>
              <a:pPr/>
              <a:t>88</a:t>
            </a:fld>
            <a:endParaRPr lang="en-US"/>
          </a:p>
        </p:txBody>
      </p:sp>
      <p:cxnSp>
        <p:nvCxnSpPr>
          <p:cNvPr id="149508" name="AutoShape 4"/>
          <p:cNvCxnSpPr>
            <a:cxnSpLocks noChangeShapeType="1"/>
            <a:stCxn id="149518" idx="0"/>
            <a:endCxn id="149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09" name="AutoShape 5"/>
          <p:cNvCxnSpPr>
            <a:cxnSpLocks noChangeShapeType="1"/>
            <a:stCxn id="149519" idx="0"/>
            <a:endCxn id="1495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0" name="AutoShape 6"/>
          <p:cNvCxnSpPr>
            <a:cxnSpLocks noChangeShapeType="1"/>
            <a:stCxn id="149523" idx="0"/>
            <a:endCxn id="14951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1" name="AutoShape 7"/>
          <p:cNvCxnSpPr>
            <a:cxnSpLocks noChangeShapeType="1"/>
            <a:stCxn id="149525" idx="0"/>
            <a:endCxn id="14951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2" name="AutoShape 8"/>
          <p:cNvCxnSpPr>
            <a:cxnSpLocks noChangeShapeType="1"/>
            <a:stCxn id="149518" idx="2"/>
            <a:endCxn id="14952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13" name="AutoShape 9"/>
          <p:cNvCxnSpPr>
            <a:cxnSpLocks noChangeShapeType="1"/>
            <a:stCxn id="149519" idx="2"/>
            <a:endCxn id="14952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49515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49516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9518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9519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9520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9521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952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952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952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952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952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952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952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953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9531" name="AutoShape 27"/>
          <p:cNvCxnSpPr>
            <a:cxnSpLocks noChangeShapeType="1"/>
            <a:stCxn id="149520" idx="0"/>
            <a:endCxn id="14951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2" name="AutoShape 28"/>
          <p:cNvCxnSpPr>
            <a:cxnSpLocks noChangeShapeType="1"/>
            <a:stCxn id="149521" idx="0"/>
            <a:endCxn id="14951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3" name="AutoShape 29"/>
          <p:cNvCxnSpPr>
            <a:cxnSpLocks noChangeShapeType="1"/>
            <a:stCxn id="149527" idx="0"/>
            <a:endCxn id="14952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4" name="AutoShape 30"/>
          <p:cNvCxnSpPr>
            <a:cxnSpLocks noChangeShapeType="1"/>
            <a:stCxn id="149529" idx="0"/>
            <a:endCxn id="14952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5" name="AutoShape 31"/>
          <p:cNvCxnSpPr>
            <a:cxnSpLocks noChangeShapeType="1"/>
            <a:stCxn id="149520" idx="2"/>
            <a:endCxn id="14952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6" name="AutoShape 32"/>
          <p:cNvCxnSpPr>
            <a:cxnSpLocks noChangeShapeType="1"/>
            <a:stCxn id="149521" idx="2"/>
            <a:endCxn id="14953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53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9538" name="AutoShape 34"/>
          <p:cNvCxnSpPr>
            <a:cxnSpLocks noChangeShapeType="1"/>
            <a:stCxn id="149515" idx="0"/>
            <a:endCxn id="14953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9539" name="AutoShape 35"/>
          <p:cNvCxnSpPr>
            <a:cxnSpLocks noChangeShapeType="1"/>
            <a:stCxn id="149516" idx="0"/>
            <a:endCxn id="14953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7A6B-038A-4E1F-9B96-620176A9BF1E}" type="slidenum">
              <a:rPr lang="en-US"/>
              <a:pPr/>
              <a:t>89</a:t>
            </a:fld>
            <a:endParaRPr lang="en-US"/>
          </a:p>
        </p:txBody>
      </p:sp>
      <p:cxnSp>
        <p:nvCxnSpPr>
          <p:cNvPr id="150532" name="AutoShape 4"/>
          <p:cNvCxnSpPr>
            <a:cxnSpLocks noChangeShapeType="1"/>
            <a:stCxn id="150542" idx="0"/>
            <a:endCxn id="150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3" name="AutoShape 5"/>
          <p:cNvCxnSpPr>
            <a:cxnSpLocks noChangeShapeType="1"/>
            <a:stCxn id="150543" idx="0"/>
            <a:endCxn id="150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4" name="AutoShape 6"/>
          <p:cNvCxnSpPr>
            <a:cxnSpLocks noChangeShapeType="1"/>
            <a:stCxn id="150547" idx="0"/>
            <a:endCxn id="15054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5" name="AutoShape 7"/>
          <p:cNvCxnSpPr>
            <a:cxnSpLocks noChangeShapeType="1"/>
            <a:stCxn id="150549" idx="0"/>
            <a:endCxn id="15054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6" name="AutoShape 8"/>
          <p:cNvCxnSpPr>
            <a:cxnSpLocks noChangeShapeType="1"/>
            <a:stCxn id="150542" idx="2"/>
            <a:endCxn id="15054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37" name="AutoShape 9"/>
          <p:cNvCxnSpPr>
            <a:cxnSpLocks noChangeShapeType="1"/>
            <a:stCxn id="150543" idx="2"/>
            <a:endCxn id="15055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0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054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5054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054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054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054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054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054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055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055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055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055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0555" name="AutoShape 27"/>
          <p:cNvCxnSpPr>
            <a:cxnSpLocks noChangeShapeType="1"/>
            <a:stCxn id="150544" idx="0"/>
            <a:endCxn id="150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6" name="AutoShape 28"/>
          <p:cNvCxnSpPr>
            <a:cxnSpLocks noChangeShapeType="1"/>
            <a:stCxn id="150545" idx="0"/>
            <a:endCxn id="150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7" name="AutoShape 29"/>
          <p:cNvCxnSpPr>
            <a:cxnSpLocks noChangeShapeType="1"/>
            <a:stCxn id="150551" idx="0"/>
            <a:endCxn id="15054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8" name="AutoShape 30"/>
          <p:cNvCxnSpPr>
            <a:cxnSpLocks noChangeShapeType="1"/>
            <a:stCxn id="150553" idx="0"/>
            <a:endCxn id="15054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59" name="AutoShape 31"/>
          <p:cNvCxnSpPr>
            <a:cxnSpLocks noChangeShapeType="1"/>
            <a:stCxn id="150544" idx="2"/>
            <a:endCxn id="15055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0" name="AutoShape 32"/>
          <p:cNvCxnSpPr>
            <a:cxnSpLocks noChangeShapeType="1"/>
            <a:stCxn id="150545" idx="2"/>
            <a:endCxn id="15055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0562" name="AutoShape 34"/>
          <p:cNvCxnSpPr>
            <a:cxnSpLocks noChangeShapeType="1"/>
            <a:stCxn id="150539" idx="0"/>
            <a:endCxn id="15056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563" name="AutoShape 35"/>
          <p:cNvCxnSpPr>
            <a:cxnSpLocks noChangeShapeType="1"/>
            <a:stCxn id="150540" idx="0"/>
            <a:endCxn id="15056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056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AB51-01CF-410E-8158-FE1C9B3FCE74}" type="slidenum">
              <a:rPr lang="en-US"/>
              <a:pPr/>
              <a:t>90</a:t>
            </a:fld>
            <a:endParaRPr lang="en-US"/>
          </a:p>
        </p:txBody>
      </p:sp>
      <p:cxnSp>
        <p:nvCxnSpPr>
          <p:cNvPr id="151556" name="AutoShape 4"/>
          <p:cNvCxnSpPr>
            <a:cxnSpLocks noChangeShapeType="1"/>
            <a:stCxn id="151565" idx="0"/>
            <a:endCxn id="151562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7" name="AutoShape 5"/>
          <p:cNvCxnSpPr>
            <a:cxnSpLocks noChangeShapeType="1"/>
            <a:stCxn id="151566" idx="0"/>
            <a:endCxn id="1515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8" name="AutoShape 6"/>
          <p:cNvCxnSpPr>
            <a:cxnSpLocks noChangeShapeType="1"/>
            <a:stCxn id="151570" idx="0"/>
            <a:endCxn id="151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59" name="AutoShape 7"/>
          <p:cNvCxnSpPr>
            <a:cxnSpLocks noChangeShapeType="1"/>
            <a:stCxn id="151572" idx="0"/>
            <a:endCxn id="151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0" name="AutoShape 8"/>
          <p:cNvCxnSpPr>
            <a:cxnSpLocks noChangeShapeType="1"/>
            <a:stCxn id="151565" idx="2"/>
            <a:endCxn id="15157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61" name="AutoShape 9"/>
          <p:cNvCxnSpPr>
            <a:cxnSpLocks noChangeShapeType="1"/>
            <a:stCxn id="151566" idx="2"/>
            <a:endCxn id="15157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157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157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157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157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157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157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157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157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1578" name="AutoShape 26"/>
          <p:cNvCxnSpPr>
            <a:cxnSpLocks noChangeShapeType="1"/>
            <a:stCxn id="151567" idx="0"/>
            <a:endCxn id="15156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79" name="AutoShape 27"/>
          <p:cNvCxnSpPr>
            <a:cxnSpLocks noChangeShapeType="1"/>
            <a:stCxn id="151568" idx="0"/>
            <a:endCxn id="15156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0" name="AutoShape 28"/>
          <p:cNvCxnSpPr>
            <a:cxnSpLocks noChangeShapeType="1"/>
            <a:stCxn id="151574" idx="0"/>
            <a:endCxn id="151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1" name="AutoShape 29"/>
          <p:cNvCxnSpPr>
            <a:cxnSpLocks noChangeShapeType="1"/>
            <a:stCxn id="151576" idx="0"/>
            <a:endCxn id="151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2" name="AutoShape 30"/>
          <p:cNvCxnSpPr>
            <a:cxnSpLocks noChangeShapeType="1"/>
            <a:stCxn id="151567" idx="2"/>
            <a:endCxn id="15157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3" name="AutoShape 31"/>
          <p:cNvCxnSpPr>
            <a:cxnSpLocks noChangeShapeType="1"/>
            <a:stCxn id="151568" idx="2"/>
            <a:endCxn id="15157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1585" name="AutoShape 33"/>
          <p:cNvCxnSpPr>
            <a:cxnSpLocks noChangeShapeType="1"/>
            <a:stCxn id="151562" idx="0"/>
            <a:endCxn id="151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586" name="AutoShape 34"/>
          <p:cNvCxnSpPr>
            <a:cxnSpLocks noChangeShapeType="1"/>
            <a:stCxn id="151563" idx="0"/>
            <a:endCxn id="151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5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40D5-CEC8-45BD-BCFB-F9AAA73A31B0}" type="slidenum">
              <a:rPr lang="en-US"/>
              <a:pPr/>
              <a:t>91</a:t>
            </a:fld>
            <a:endParaRPr lang="en-US"/>
          </a:p>
        </p:txBody>
      </p:sp>
      <p:cxnSp>
        <p:nvCxnSpPr>
          <p:cNvPr id="152580" name="AutoShape 4"/>
          <p:cNvCxnSpPr>
            <a:cxnSpLocks noChangeShapeType="1"/>
            <a:stCxn id="152589" idx="0"/>
            <a:endCxn id="15258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1" name="AutoShape 5"/>
          <p:cNvCxnSpPr>
            <a:cxnSpLocks noChangeShapeType="1"/>
            <a:stCxn id="152590" idx="0"/>
            <a:endCxn id="15258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2" name="AutoShape 6"/>
          <p:cNvCxnSpPr>
            <a:cxnSpLocks noChangeShapeType="1"/>
            <a:stCxn id="152594" idx="0"/>
            <a:endCxn id="152589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3" name="AutoShape 7"/>
          <p:cNvCxnSpPr>
            <a:cxnSpLocks noChangeShapeType="1"/>
            <a:stCxn id="152596" idx="0"/>
            <a:endCxn id="15259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4" name="AutoShape 8"/>
          <p:cNvCxnSpPr>
            <a:cxnSpLocks noChangeShapeType="1"/>
            <a:stCxn id="152589" idx="2"/>
            <a:endCxn id="15259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585" name="AutoShape 9"/>
          <p:cNvCxnSpPr>
            <a:cxnSpLocks noChangeShapeType="1"/>
            <a:stCxn id="152590" idx="2"/>
            <a:endCxn id="15259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258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5259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259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52594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2598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2599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2600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2601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2602" name="AutoShape 26"/>
          <p:cNvCxnSpPr>
            <a:cxnSpLocks noChangeShapeType="1"/>
            <a:stCxn id="152591" idx="0"/>
            <a:endCxn id="15258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3" name="AutoShape 27"/>
          <p:cNvCxnSpPr>
            <a:cxnSpLocks noChangeShapeType="1"/>
            <a:stCxn id="152592" idx="0"/>
            <a:endCxn id="15258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4" name="AutoShape 28"/>
          <p:cNvCxnSpPr>
            <a:cxnSpLocks noChangeShapeType="1"/>
            <a:stCxn id="152598" idx="0"/>
            <a:endCxn id="15259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5" name="AutoShape 29"/>
          <p:cNvCxnSpPr>
            <a:cxnSpLocks noChangeShapeType="1"/>
            <a:stCxn id="152600" idx="0"/>
            <a:endCxn id="15259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6" name="AutoShape 30"/>
          <p:cNvCxnSpPr>
            <a:cxnSpLocks noChangeShapeType="1"/>
            <a:stCxn id="152591" idx="2"/>
            <a:endCxn id="15259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07" name="AutoShape 31"/>
          <p:cNvCxnSpPr>
            <a:cxnSpLocks noChangeShapeType="1"/>
            <a:stCxn id="152592" idx="2"/>
            <a:endCxn id="15260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08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2609" name="AutoShape 33"/>
          <p:cNvCxnSpPr>
            <a:cxnSpLocks noChangeShapeType="1"/>
            <a:stCxn id="152586" idx="0"/>
            <a:endCxn id="15260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610" name="AutoShape 34"/>
          <p:cNvCxnSpPr>
            <a:cxnSpLocks noChangeShapeType="1"/>
            <a:stCxn id="152587" idx="0"/>
            <a:endCxn id="15260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2611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FA82-6C3F-4682-99B2-C35C3DFA4FBD}" type="slidenum">
              <a:rPr lang="en-US"/>
              <a:pPr/>
              <a:t>92</a:t>
            </a:fld>
            <a:endParaRPr lang="en-US"/>
          </a:p>
        </p:txBody>
      </p:sp>
      <p:cxnSp>
        <p:nvCxnSpPr>
          <p:cNvPr id="153604" name="AutoShape 4"/>
          <p:cNvCxnSpPr>
            <a:cxnSpLocks noChangeShapeType="1"/>
            <a:stCxn id="153613" idx="0"/>
            <a:endCxn id="15361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5" name="AutoShape 5"/>
          <p:cNvCxnSpPr>
            <a:cxnSpLocks noChangeShapeType="1"/>
            <a:stCxn id="153614" idx="0"/>
            <a:endCxn id="15361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6" name="AutoShape 6"/>
          <p:cNvCxnSpPr>
            <a:cxnSpLocks noChangeShapeType="1"/>
            <a:stCxn id="153618" idx="0"/>
            <a:endCxn id="153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7" name="AutoShape 7"/>
          <p:cNvCxnSpPr>
            <a:cxnSpLocks noChangeShapeType="1"/>
            <a:stCxn id="153620" idx="0"/>
            <a:endCxn id="153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8" name="AutoShape 8"/>
          <p:cNvCxnSpPr>
            <a:cxnSpLocks noChangeShapeType="1"/>
            <a:stCxn id="153613" idx="2"/>
            <a:endCxn id="15361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09" name="AutoShape 9"/>
          <p:cNvCxnSpPr>
            <a:cxnSpLocks noChangeShapeType="1"/>
            <a:stCxn id="153614" idx="2"/>
            <a:endCxn id="15362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1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619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362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362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362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362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3626" name="AutoShape 26"/>
          <p:cNvCxnSpPr>
            <a:cxnSpLocks noChangeShapeType="1"/>
            <a:stCxn id="153615" idx="0"/>
            <a:endCxn id="15361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7" name="AutoShape 27"/>
          <p:cNvCxnSpPr>
            <a:cxnSpLocks noChangeShapeType="1"/>
            <a:stCxn id="153616" idx="0"/>
            <a:endCxn id="15361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8" name="AutoShape 28"/>
          <p:cNvCxnSpPr>
            <a:cxnSpLocks noChangeShapeType="1"/>
            <a:stCxn id="153622" idx="0"/>
            <a:endCxn id="153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29" name="AutoShape 29"/>
          <p:cNvCxnSpPr>
            <a:cxnSpLocks noChangeShapeType="1"/>
            <a:stCxn id="153624" idx="0"/>
            <a:endCxn id="153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0" name="AutoShape 30"/>
          <p:cNvCxnSpPr>
            <a:cxnSpLocks noChangeShapeType="1"/>
            <a:stCxn id="153615" idx="2"/>
            <a:endCxn id="15362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1" name="AutoShape 31"/>
          <p:cNvCxnSpPr>
            <a:cxnSpLocks noChangeShapeType="1"/>
            <a:stCxn id="153616" idx="2"/>
            <a:endCxn id="15362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633" name="AutoShape 33"/>
          <p:cNvCxnSpPr>
            <a:cxnSpLocks noChangeShapeType="1"/>
            <a:stCxn id="153610" idx="0"/>
            <a:endCxn id="15363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634" name="AutoShape 34"/>
          <p:cNvCxnSpPr>
            <a:cxnSpLocks noChangeShapeType="1"/>
            <a:stCxn id="153611" idx="0"/>
            <a:endCxn id="15363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BBD0-E9FC-4AF9-B172-74472993D935}" type="slidenum">
              <a:rPr lang="en-US"/>
              <a:pPr/>
              <a:t>93</a:t>
            </a:fld>
            <a:endParaRPr lang="en-US"/>
          </a:p>
        </p:txBody>
      </p:sp>
      <p:cxnSp>
        <p:nvCxnSpPr>
          <p:cNvPr id="154628" name="AutoShape 4"/>
          <p:cNvCxnSpPr>
            <a:cxnSpLocks noChangeShapeType="1"/>
            <a:stCxn id="154637" idx="0"/>
            <a:endCxn id="154634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29" name="AutoShape 5"/>
          <p:cNvCxnSpPr>
            <a:cxnSpLocks noChangeShapeType="1"/>
            <a:stCxn id="154638" idx="0"/>
            <a:endCxn id="15463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0" name="AutoShape 6"/>
          <p:cNvCxnSpPr>
            <a:cxnSpLocks noChangeShapeType="1"/>
            <a:stCxn id="154641" idx="0"/>
            <a:endCxn id="154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1" name="AutoShape 7"/>
          <p:cNvCxnSpPr>
            <a:cxnSpLocks noChangeShapeType="1"/>
            <a:stCxn id="154643" idx="0"/>
            <a:endCxn id="154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2" name="AutoShape 8"/>
          <p:cNvCxnSpPr>
            <a:cxnSpLocks noChangeShapeType="1"/>
            <a:stCxn id="154637" idx="2"/>
            <a:endCxn id="154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33" name="AutoShape 9"/>
          <p:cNvCxnSpPr>
            <a:cxnSpLocks noChangeShapeType="1"/>
            <a:stCxn id="154638" idx="2"/>
            <a:endCxn id="154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3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463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4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4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4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4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4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4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4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4649" name="AutoShape 25"/>
          <p:cNvCxnSpPr>
            <a:cxnSpLocks noChangeShapeType="1"/>
            <a:stCxn id="154639" idx="0"/>
            <a:endCxn id="15463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0" name="AutoShape 26"/>
          <p:cNvCxnSpPr>
            <a:cxnSpLocks noChangeShapeType="1"/>
            <a:stCxn id="154640" idx="0"/>
            <a:endCxn id="15463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1" name="AutoShape 27"/>
          <p:cNvCxnSpPr>
            <a:cxnSpLocks noChangeShapeType="1"/>
            <a:stCxn id="154645" idx="0"/>
            <a:endCxn id="154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2" name="AutoShape 28"/>
          <p:cNvCxnSpPr>
            <a:cxnSpLocks noChangeShapeType="1"/>
            <a:stCxn id="154647" idx="0"/>
            <a:endCxn id="154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3" name="AutoShape 29"/>
          <p:cNvCxnSpPr>
            <a:cxnSpLocks noChangeShapeType="1"/>
            <a:stCxn id="154639" idx="2"/>
            <a:endCxn id="154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4" name="AutoShape 30"/>
          <p:cNvCxnSpPr>
            <a:cxnSpLocks noChangeShapeType="1"/>
            <a:stCxn id="154640" idx="2"/>
            <a:endCxn id="154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4656" name="AutoShape 32"/>
          <p:cNvCxnSpPr>
            <a:cxnSpLocks noChangeShapeType="1"/>
            <a:stCxn id="154634" idx="0"/>
            <a:endCxn id="154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4657" name="AutoShape 33"/>
          <p:cNvCxnSpPr>
            <a:cxnSpLocks noChangeShapeType="1"/>
            <a:stCxn id="154635" idx="0"/>
            <a:endCxn id="154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4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Recursive call, …, base case, 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5141-2D76-47B6-81B2-153562917096}" type="slidenum">
              <a:rPr lang="en-US"/>
              <a:pPr/>
              <a:t>94</a:t>
            </a:fld>
            <a:endParaRPr lang="en-US"/>
          </a:p>
        </p:txBody>
      </p:sp>
      <p:cxnSp>
        <p:nvCxnSpPr>
          <p:cNvPr id="158724" name="AutoShape 4"/>
          <p:cNvCxnSpPr>
            <a:cxnSpLocks noChangeShapeType="1"/>
            <a:stCxn id="158732" idx="0"/>
            <a:endCxn id="158730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5" name="AutoShape 5"/>
          <p:cNvCxnSpPr>
            <a:cxnSpLocks noChangeShapeType="1"/>
            <a:stCxn id="158733" idx="0"/>
            <a:endCxn id="158730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6" name="AutoShape 6"/>
          <p:cNvCxnSpPr>
            <a:cxnSpLocks noChangeShapeType="1"/>
            <a:stCxn id="158736" idx="0"/>
            <a:endCxn id="158732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7" name="AutoShape 7"/>
          <p:cNvCxnSpPr>
            <a:cxnSpLocks noChangeShapeType="1"/>
            <a:endCxn id="158733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8" name="AutoShape 8"/>
          <p:cNvCxnSpPr>
            <a:cxnSpLocks noChangeShapeType="1"/>
            <a:stCxn id="158732" idx="2"/>
            <a:endCxn id="158737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29" name="AutoShape 9"/>
          <p:cNvCxnSpPr>
            <a:cxnSpLocks noChangeShapeType="1"/>
            <a:stCxn id="158733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8732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8733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873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873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874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874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874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874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8744" name="AutoShape 24"/>
          <p:cNvCxnSpPr>
            <a:cxnSpLocks noChangeShapeType="1"/>
            <a:stCxn id="158734" idx="0"/>
            <a:endCxn id="15873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5" idx="0"/>
            <a:endCxn id="15873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40" idx="0"/>
            <a:endCxn id="1587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7" name="AutoShape 27"/>
          <p:cNvCxnSpPr>
            <a:cxnSpLocks noChangeShapeType="1"/>
            <a:stCxn id="158742" idx="0"/>
            <a:endCxn id="1587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8" name="AutoShape 28"/>
          <p:cNvCxnSpPr>
            <a:cxnSpLocks noChangeShapeType="1"/>
            <a:stCxn id="158734" idx="2"/>
            <a:endCxn id="1587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9" name="AutoShape 29"/>
          <p:cNvCxnSpPr>
            <a:cxnSpLocks noChangeShapeType="1"/>
            <a:stCxn id="158735" idx="2"/>
            <a:endCxn id="1587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8751" name="AutoShape 31"/>
          <p:cNvCxnSpPr>
            <a:cxnSpLocks noChangeShapeType="1"/>
            <a:stCxn id="158730" idx="0"/>
            <a:endCxn id="15875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2" name="AutoShape 32"/>
          <p:cNvCxnSpPr>
            <a:cxnSpLocks noChangeShapeType="1"/>
            <a:stCxn id="158731" idx="0"/>
            <a:endCxn id="15875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3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5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8756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035A-AC93-4280-94AC-E4CC766F6EC3}" type="slidenum">
              <a:rPr lang="en-US"/>
              <a:pPr/>
              <a:t>95</a:t>
            </a:fld>
            <a:endParaRPr lang="en-US"/>
          </a:p>
        </p:txBody>
      </p:sp>
      <p:cxnSp>
        <p:nvCxnSpPr>
          <p:cNvPr id="155652" name="AutoShape 4"/>
          <p:cNvCxnSpPr>
            <a:cxnSpLocks noChangeShapeType="1"/>
            <a:stCxn id="155661" idx="0"/>
            <a:endCxn id="155658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3" name="AutoShape 5"/>
          <p:cNvCxnSpPr>
            <a:cxnSpLocks noChangeShapeType="1"/>
            <a:stCxn id="155662" idx="0"/>
            <a:endCxn id="155658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4" name="AutoShape 6"/>
          <p:cNvCxnSpPr>
            <a:cxnSpLocks noChangeShapeType="1"/>
            <a:stCxn id="155665" idx="0"/>
            <a:endCxn id="1556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5" name="AutoShape 7"/>
          <p:cNvCxnSpPr>
            <a:cxnSpLocks noChangeShapeType="1"/>
            <a:stCxn id="155667" idx="0"/>
            <a:endCxn id="15566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6" name="AutoShape 8"/>
          <p:cNvCxnSpPr>
            <a:cxnSpLocks noChangeShapeType="1"/>
            <a:stCxn id="155661" idx="2"/>
            <a:endCxn id="15566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57" name="AutoShape 9"/>
          <p:cNvCxnSpPr>
            <a:cxnSpLocks noChangeShapeType="1"/>
            <a:stCxn id="155662" idx="2"/>
            <a:endCxn id="15566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566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5662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566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566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5665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5666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566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5669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5671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5672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5673" name="AutoShape 25"/>
          <p:cNvCxnSpPr>
            <a:cxnSpLocks noChangeShapeType="1"/>
            <a:stCxn id="155663" idx="0"/>
            <a:endCxn id="15565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4" name="AutoShape 26"/>
          <p:cNvCxnSpPr>
            <a:cxnSpLocks noChangeShapeType="1"/>
            <a:stCxn id="155664" idx="0"/>
            <a:endCxn id="15565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5" name="AutoShape 27"/>
          <p:cNvCxnSpPr>
            <a:cxnSpLocks noChangeShapeType="1"/>
            <a:stCxn id="155669" idx="0"/>
            <a:endCxn id="155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6" name="AutoShape 28"/>
          <p:cNvCxnSpPr>
            <a:cxnSpLocks noChangeShapeType="1"/>
            <a:stCxn id="155671" idx="0"/>
            <a:endCxn id="155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7" name="AutoShape 29"/>
          <p:cNvCxnSpPr>
            <a:cxnSpLocks noChangeShapeType="1"/>
            <a:stCxn id="155663" idx="2"/>
            <a:endCxn id="15567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78" name="AutoShape 30"/>
          <p:cNvCxnSpPr>
            <a:cxnSpLocks noChangeShapeType="1"/>
            <a:stCxn id="155664" idx="2"/>
            <a:endCxn id="15567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79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5680" name="AutoShape 32"/>
          <p:cNvCxnSpPr>
            <a:cxnSpLocks noChangeShapeType="1"/>
            <a:stCxn id="155658" idx="0"/>
            <a:endCxn id="15567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681" name="AutoShape 33"/>
          <p:cNvCxnSpPr>
            <a:cxnSpLocks noChangeShapeType="1"/>
            <a:stCxn id="155659" idx="0"/>
            <a:endCxn id="15567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682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r>
              <a:rPr lang="en-US"/>
              <a:t>Recursive call, …, merge, 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EACC-B09F-4BE7-B1F8-5119A00DF032}" type="slidenum">
              <a:rPr lang="en-US"/>
              <a:pPr/>
              <a:t>96</a:t>
            </a:fld>
            <a:endParaRPr lang="en-US"/>
          </a:p>
        </p:txBody>
      </p:sp>
      <p:cxnSp>
        <p:nvCxnSpPr>
          <p:cNvPr id="157700" name="AutoShape 4"/>
          <p:cNvCxnSpPr>
            <a:cxnSpLocks noChangeShapeType="1"/>
            <a:stCxn id="157708" idx="0"/>
            <a:endCxn id="15770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1" name="AutoShape 5"/>
          <p:cNvCxnSpPr>
            <a:cxnSpLocks noChangeShapeType="1"/>
            <a:stCxn id="157709" idx="0"/>
            <a:endCxn id="157706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2" name="AutoShape 6"/>
          <p:cNvCxnSpPr>
            <a:cxnSpLocks noChangeShapeType="1"/>
            <a:stCxn id="157712" idx="0"/>
            <a:endCxn id="15770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3" name="AutoShape 7"/>
          <p:cNvCxnSpPr>
            <a:cxnSpLocks noChangeShapeType="1"/>
            <a:stCxn id="157714" idx="0"/>
            <a:endCxn id="157709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4" name="AutoShape 8"/>
          <p:cNvCxnSpPr>
            <a:cxnSpLocks noChangeShapeType="1"/>
            <a:stCxn id="157708" idx="2"/>
            <a:endCxn id="15771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05" name="AutoShape 9"/>
          <p:cNvCxnSpPr>
            <a:cxnSpLocks noChangeShapeType="1"/>
            <a:stCxn id="157709" idx="2"/>
            <a:endCxn id="157715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7709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771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771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771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7716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7717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7718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7719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7720" name="AutoShape 24"/>
          <p:cNvCxnSpPr>
            <a:cxnSpLocks noChangeShapeType="1"/>
            <a:stCxn id="157710" idx="0"/>
            <a:endCxn id="157707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1" name="AutoShape 25"/>
          <p:cNvCxnSpPr>
            <a:cxnSpLocks noChangeShapeType="1"/>
            <a:stCxn id="157711" idx="0"/>
            <a:endCxn id="157707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2" name="AutoShape 26"/>
          <p:cNvCxnSpPr>
            <a:cxnSpLocks noChangeShapeType="1"/>
            <a:stCxn id="157716" idx="0"/>
            <a:endCxn id="1577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3" name="AutoShape 27"/>
          <p:cNvCxnSpPr>
            <a:cxnSpLocks noChangeShapeType="1"/>
            <a:stCxn id="157718" idx="0"/>
            <a:endCxn id="1577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4" name="AutoShape 28"/>
          <p:cNvCxnSpPr>
            <a:cxnSpLocks noChangeShapeType="1"/>
            <a:stCxn id="157710" idx="2"/>
            <a:endCxn id="15771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5" name="AutoShape 29"/>
          <p:cNvCxnSpPr>
            <a:cxnSpLocks noChangeShapeType="1"/>
            <a:stCxn id="157711" idx="2"/>
            <a:endCxn id="15771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6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7727" name="AutoShape 31"/>
          <p:cNvCxnSpPr>
            <a:cxnSpLocks noChangeShapeType="1"/>
            <a:stCxn id="157706" idx="0"/>
            <a:endCxn id="15772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728" name="AutoShape 32"/>
          <p:cNvCxnSpPr>
            <a:cxnSpLocks noChangeShapeType="1"/>
            <a:stCxn id="157707" idx="0"/>
            <a:endCxn id="15772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729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(cont.)</a:t>
            </a:r>
          </a:p>
        </p:txBody>
      </p:sp>
      <p:sp>
        <p:nvSpPr>
          <p:cNvPr id="15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78C6-D278-4E16-B7B9-0A4565EEDC09}" type="slidenum">
              <a:rPr lang="en-US"/>
              <a:pPr/>
              <a:t>97</a:t>
            </a:fld>
            <a:endParaRPr lang="en-US"/>
          </a:p>
        </p:txBody>
      </p:sp>
      <p:cxnSp>
        <p:nvCxnSpPr>
          <p:cNvPr id="159748" name="AutoShape 4"/>
          <p:cNvCxnSpPr>
            <a:cxnSpLocks noChangeShapeType="1"/>
            <a:stCxn id="159756" idx="0"/>
            <a:endCxn id="159754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49" name="AutoShape 5"/>
          <p:cNvCxnSpPr>
            <a:cxnSpLocks noChangeShapeType="1"/>
            <a:stCxn id="159757" idx="0"/>
            <a:endCxn id="159754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0" name="AutoShape 6"/>
          <p:cNvCxnSpPr>
            <a:cxnSpLocks noChangeShapeType="1"/>
            <a:stCxn id="159760" idx="0"/>
            <a:endCxn id="15975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1" name="AutoShape 7"/>
          <p:cNvCxnSpPr>
            <a:cxnSpLocks noChangeShapeType="1"/>
            <a:stCxn id="159762" idx="0"/>
            <a:endCxn id="159757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2" name="AutoShape 8"/>
          <p:cNvCxnSpPr>
            <a:cxnSpLocks noChangeShapeType="1"/>
            <a:stCxn id="159756" idx="2"/>
            <a:endCxn id="159761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53" name="AutoShape 9"/>
          <p:cNvCxnSpPr>
            <a:cxnSpLocks noChangeShapeType="1"/>
            <a:stCxn id="159757" idx="2"/>
            <a:endCxn id="159763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5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975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9757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975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9760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976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976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9765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9766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9767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9768" name="AutoShape 24"/>
          <p:cNvCxnSpPr>
            <a:cxnSpLocks noChangeShapeType="1"/>
            <a:stCxn id="159758" idx="0"/>
            <a:endCxn id="15975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69" name="AutoShape 25"/>
          <p:cNvCxnSpPr>
            <a:cxnSpLocks noChangeShapeType="1"/>
            <a:stCxn id="159759" idx="0"/>
            <a:endCxn id="15975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0" name="AutoShape 26"/>
          <p:cNvCxnSpPr>
            <a:cxnSpLocks noChangeShapeType="1"/>
            <a:stCxn id="159764" idx="0"/>
            <a:endCxn id="15975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1" name="AutoShape 27"/>
          <p:cNvCxnSpPr>
            <a:cxnSpLocks noChangeShapeType="1"/>
            <a:stCxn id="159766" idx="0"/>
            <a:endCxn id="15975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2" name="AutoShape 28"/>
          <p:cNvCxnSpPr>
            <a:cxnSpLocks noChangeShapeType="1"/>
            <a:stCxn id="159758" idx="2"/>
            <a:endCxn id="15976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3" name="AutoShape 29"/>
          <p:cNvCxnSpPr>
            <a:cxnSpLocks noChangeShapeType="1"/>
            <a:stCxn id="159759" idx="2"/>
            <a:endCxn id="15976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159775" name="AutoShape 31"/>
          <p:cNvCxnSpPr>
            <a:cxnSpLocks noChangeShapeType="1"/>
            <a:stCxn id="159754" idx="0"/>
            <a:endCxn id="15977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9776" name="AutoShape 32"/>
          <p:cNvCxnSpPr>
            <a:cxnSpLocks noChangeShapeType="1"/>
            <a:stCxn id="159755" idx="0"/>
            <a:endCxn id="15977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777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Merge-Sort</a:t>
            </a: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r>
              <a:rPr lang="en-US" sz="2000"/>
              <a:t>The height </a:t>
            </a:r>
            <a:r>
              <a:rPr lang="en-US" sz="2000" b="1" i="1">
                <a:latin typeface="Times New Roman" pitchFamily="18" charset="0"/>
              </a:rPr>
              <a:t>h</a:t>
            </a:r>
            <a:r>
              <a:rPr lang="en-US" sz="2000"/>
              <a:t> of the merge-sort tree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/>
            <a:r>
              <a:rPr lang="en-US" sz="1800"/>
              <a:t>at each recursive call we divide in half the sequence, </a:t>
            </a:r>
            <a:endParaRPr lang="en-US" sz="1800">
              <a:latin typeface="Times New Roman" pitchFamily="18" charset="0"/>
            </a:endParaRPr>
          </a:p>
          <a:p>
            <a:r>
              <a:rPr lang="en-US" sz="2000"/>
              <a:t>The overall amount or work done at the nodes of depth </a:t>
            </a:r>
            <a:r>
              <a:rPr lang="en-US" sz="2000" b="1" i="1">
                <a:latin typeface="Times New Roman" pitchFamily="18" charset="0"/>
              </a:rPr>
              <a:t>i </a:t>
            </a:r>
            <a:r>
              <a:rPr lang="en-US" sz="2000"/>
              <a:t>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</a:t>
            </a:r>
          </a:p>
          <a:p>
            <a:pPr lvl="1"/>
            <a:r>
              <a:rPr lang="en-US" sz="1800"/>
              <a:t>we partition and merge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sequences of size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 b="1">
                <a:latin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we make 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 baseline="30000">
                <a:latin typeface="Symbol" pitchFamily="18" charset="2"/>
              </a:rPr>
              <a:t>+</a:t>
            </a:r>
            <a:r>
              <a:rPr lang="en-US" sz="1800" baseline="30000">
                <a:latin typeface="Times New Roman" pitchFamily="18" charset="0"/>
              </a:rPr>
              <a:t>1</a:t>
            </a:r>
            <a:r>
              <a:rPr lang="en-US" sz="1800"/>
              <a:t> recursive calls</a:t>
            </a:r>
          </a:p>
          <a:p>
            <a:r>
              <a:rPr lang="en-US" sz="2000"/>
              <a:t>Thus, the total running time of merge-sort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7829-B0C2-49DC-A3CE-D3A0185E9A8F}" type="slidenum">
              <a:rPr lang="en-US"/>
              <a:pPr/>
              <a:t>98</a:t>
            </a:fld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161796" name="AutoShape 4"/>
            <p:cNvCxnSpPr>
              <a:cxnSpLocks noChangeShapeType="1"/>
              <a:stCxn id="161805" idx="0"/>
              <a:endCxn id="16180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7" name="AutoShape 5"/>
            <p:cNvCxnSpPr>
              <a:cxnSpLocks noChangeShapeType="1"/>
              <a:stCxn id="161806" idx="0"/>
              <a:endCxn id="16180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8" name="AutoShape 6"/>
            <p:cNvCxnSpPr>
              <a:cxnSpLocks noChangeShapeType="1"/>
              <a:stCxn id="161810" idx="0"/>
              <a:endCxn id="1618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799" name="AutoShape 7"/>
            <p:cNvCxnSpPr>
              <a:cxnSpLocks noChangeShapeType="1"/>
              <a:stCxn id="161812" idx="0"/>
              <a:endCxn id="1618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0" name="AutoShape 8"/>
            <p:cNvCxnSpPr>
              <a:cxnSpLocks noChangeShapeType="1"/>
              <a:stCxn id="161805" idx="2"/>
              <a:endCxn id="16181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01" name="AutoShape 9"/>
            <p:cNvCxnSpPr>
              <a:cxnSpLocks noChangeShapeType="1"/>
              <a:stCxn id="161806" idx="2"/>
              <a:endCxn id="16181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0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180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618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1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2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3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5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6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7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61818" name="AutoShape 26"/>
            <p:cNvCxnSpPr>
              <a:cxnSpLocks noChangeShapeType="1"/>
              <a:stCxn id="161807" idx="0"/>
              <a:endCxn id="16180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19" name="AutoShape 27"/>
            <p:cNvCxnSpPr>
              <a:cxnSpLocks noChangeShapeType="1"/>
              <a:stCxn id="161808" idx="0"/>
              <a:endCxn id="16180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0" name="AutoShape 28"/>
            <p:cNvCxnSpPr>
              <a:cxnSpLocks noChangeShapeType="1"/>
              <a:stCxn id="161814" idx="0"/>
              <a:endCxn id="1618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1" name="AutoShape 29"/>
            <p:cNvCxnSpPr>
              <a:cxnSpLocks noChangeShapeType="1"/>
              <a:stCxn id="161816" idx="0"/>
              <a:endCxn id="1618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2" name="AutoShape 30"/>
            <p:cNvCxnSpPr>
              <a:cxnSpLocks noChangeShapeType="1"/>
              <a:stCxn id="161807" idx="2"/>
              <a:endCxn id="16181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3" name="AutoShape 31"/>
            <p:cNvCxnSpPr>
              <a:cxnSpLocks noChangeShapeType="1"/>
              <a:stCxn id="161808" idx="2"/>
              <a:endCxn id="16181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82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161825" name="AutoShape 33"/>
            <p:cNvCxnSpPr>
              <a:cxnSpLocks noChangeShapeType="1"/>
              <a:stCxn id="161802" idx="0"/>
              <a:endCxn id="16182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26" name="AutoShape 34"/>
            <p:cNvCxnSpPr>
              <a:cxnSpLocks noChangeShapeType="1"/>
              <a:stCxn id="161803" idx="0"/>
              <a:endCxn id="16182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Algorithm</a:t>
            </a: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00200"/>
            <a:ext cx="6324600" cy="432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278</TotalTime>
  <Words>6627</Words>
  <Application>Microsoft Office PowerPoint</Application>
  <PresentationFormat>On-screen Show (4:3)</PresentationFormat>
  <Paragraphs>1618</Paragraphs>
  <Slides>121</Slides>
  <Notes>108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121</vt:i4>
      </vt:variant>
    </vt:vector>
  </HeadingPairs>
  <TitlesOfParts>
    <vt:vector size="132" baseType="lpstr">
      <vt:lpstr>Arial</vt:lpstr>
      <vt:lpstr>Comic Sans MS</vt:lpstr>
      <vt:lpstr>Courier New</vt:lpstr>
      <vt:lpstr>Courier10 Bd BT</vt:lpstr>
      <vt:lpstr>Symbol</vt:lpstr>
      <vt:lpstr>Tahoma</vt:lpstr>
      <vt:lpstr>Times New Roman</vt:lpstr>
      <vt:lpstr>Wingdings</vt:lpstr>
      <vt:lpstr>1</vt:lpstr>
      <vt:lpstr>Equation</vt:lpstr>
      <vt:lpstr>Clip</vt:lpstr>
      <vt:lpstr>CSE 246: Algorithms Sorting    </vt:lpstr>
      <vt:lpstr>Sorting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Algorithm</vt:lpstr>
      <vt:lpstr>Selection Sort -- Analysis</vt:lpstr>
      <vt:lpstr>Selection Sort – Analysis (cont.)</vt:lpstr>
      <vt:lpstr>Comparison of N, logN and N2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</vt:lpstr>
      <vt:lpstr>Bubble Sort – Analysis </vt:lpstr>
      <vt:lpstr>Example of a Cost Function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Sort: Number of Comparisons</vt:lpstr>
      <vt:lpstr>Analysis of Insertion Sort</vt:lpstr>
      <vt:lpstr>Best Case Analysis</vt:lpstr>
      <vt:lpstr>Worst Case Analysis</vt:lpstr>
      <vt:lpstr>Comparisons and Exchanges in Insertion Sort</vt:lpstr>
      <vt:lpstr>Insertion Sort - Summary</vt:lpstr>
      <vt:lpstr>Divide-and-Conquer</vt:lpstr>
      <vt:lpstr>Merging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Merging (cont.) 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Merge-Sort Algorithm</vt:lpstr>
      <vt:lpstr>Merge-Sort Algorithm</vt:lpstr>
      <vt:lpstr>Mergesort - Analysis</vt:lpstr>
      <vt:lpstr>Mergesort - Analysis</vt:lpstr>
      <vt:lpstr>Mergesort - Analysis</vt:lpstr>
      <vt:lpstr>Mergesort – Analysis</vt:lpstr>
      <vt:lpstr>Quick-Sort</vt:lpstr>
      <vt:lpstr>Partition</vt:lpstr>
      <vt:lpstr>How to pick a pivot?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Quicksort – Analysis </vt:lpstr>
      <vt:lpstr>Quicksort – Analysis</vt:lpstr>
      <vt:lpstr>Quicksort – Analysis</vt:lpstr>
      <vt:lpstr>Quicksort – Analysis</vt:lpstr>
      <vt:lpstr>In-Place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Jano</dc:creator>
  <cp:lastModifiedBy>USER</cp:lastModifiedBy>
  <cp:revision>44</cp:revision>
  <dcterms:created xsi:type="dcterms:W3CDTF">2006-06-14T21:50:43Z</dcterms:created>
  <dcterms:modified xsi:type="dcterms:W3CDTF">2021-10-31T10:26:17Z</dcterms:modified>
</cp:coreProperties>
</file>