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6"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9144000" cy="5143500" type="screen16x9"/>
  <p:notesSz cx="6858000" cy="9144000"/>
  <p:embeddedFontLst>
    <p:embeddedFont>
      <p:font typeface="Tw Cen MT" pitchFamily="34" charset="0"/>
      <p:regular r:id="rId13"/>
      <p:bold r:id="rId14"/>
      <p:italic r:id="rId15"/>
      <p:boldItalic r:id="rId16"/>
    </p:embeddedFont>
    <p:embeddedFont>
      <p:font typeface="Trebuchet MS" pitchFamily="34" charset="0"/>
      <p:regular r:id="rId17"/>
      <p:bold r:id="rId18"/>
      <p:italic r:id="rId19"/>
      <p:boldItalic r:id="rId20"/>
    </p:embeddedFont>
    <p:embeddedFont>
      <p:font typeface="Lato"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793E0998-6E86-4A00-9544-0E12CE5B8490}">
  <a:tblStyle styleId="{793E0998-6E86-4A00-9544-0E12CE5B84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21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67560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502cd4afaa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502cd4afaa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502cd4afaa_1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502cd4afaa_1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53c1d37d52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53c1d37d5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02cd4afaa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02cd4afaa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c1d37d52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c1d37d52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502cd4afaa_0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502cd4afaa_0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502cd4afaa_13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502cd4afaa_13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78ABE3C1-DBE1-495D-B57B-2849774B866A}" type="datetimeFigureOut">
              <a:rPr lang="en-US" smtClean="0"/>
              <a:t>5/9/2023</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04531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88317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61954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6490975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71978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25064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00845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84859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818253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4399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39322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71834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5235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77459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880399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633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623263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79917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9D6E9DEC-419B-4CC5-A080-3B06BD5A8291}" type="datetimeFigureOut">
              <a:rPr lang="en-US" smtClean="0"/>
              <a:t>5/9/2023</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5037533"/>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alpha val="79000"/>
          </a:schemeClr>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248349" y="656216"/>
            <a:ext cx="6064101" cy="2107834"/>
          </a:xfrm>
          <a:prstGeom prst="rect">
            <a:avLst/>
          </a:prstGeom>
        </p:spPr>
        <p:txBody>
          <a:bodyPr spcFirstLastPara="1" wrap="square" lIns="91425" tIns="91425" rIns="91425" bIns="91425" anchor="t" anchorCtr="0">
            <a:normAutofit/>
            <a:scene3d>
              <a:camera prst="orthographicFront"/>
              <a:lightRig rig="harsh" dir="t"/>
            </a:scene3d>
            <a:sp3d extrusionH="57150" prstMaterial="matte">
              <a:bevelT w="63500" h="12700" prst="angle"/>
              <a:contourClr>
                <a:schemeClr val="bg1">
                  <a:lumMod val="65000"/>
                </a:schemeClr>
              </a:contourClr>
            </a:sp3d>
          </a:bodyPr>
          <a:lstStyle/>
          <a:p>
            <a:pPr marL="0" lvl="0" indent="0" algn="ctr" rtl="0">
              <a:spcBef>
                <a:spcPts val="0"/>
              </a:spcBef>
              <a:spcAft>
                <a:spcPts val="0"/>
              </a:spcAft>
              <a:buNone/>
            </a:pPr>
            <a:r>
              <a:rPr lang="en" b="1" cap="none" dirty="0">
                <a:ln/>
                <a:solidFill>
                  <a:schemeClr val="accent3"/>
                </a:solidFill>
              </a:rPr>
              <a:t>Sequence Alignment problem</a:t>
            </a:r>
            <a:endParaRPr b="1" cap="none" dirty="0">
              <a:ln/>
              <a:solidFill>
                <a:schemeClr val="accent3"/>
              </a:solidFill>
            </a:endParaRPr>
          </a:p>
        </p:txBody>
      </p:sp>
      <p:sp>
        <p:nvSpPr>
          <p:cNvPr id="135" name="Google Shape;135;p13"/>
          <p:cNvSpPr txBox="1">
            <a:spLocks noGrp="1"/>
          </p:cNvSpPr>
          <p:nvPr>
            <p:ph type="subTitle" idx="1"/>
          </p:nvPr>
        </p:nvSpPr>
        <p:spPr>
          <a:xfrm>
            <a:off x="1457325" y="1479383"/>
            <a:ext cx="4924417" cy="1551095"/>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Presented To</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Redwan Ahmed Rizvee </a:t>
            </a:r>
            <a:endParaRPr dirty="0"/>
          </a:p>
          <a:p>
            <a:pPr marL="0" lvl="0" indent="0" algn="l" rtl="0">
              <a:spcBef>
                <a:spcPts val="0"/>
              </a:spcBef>
              <a:spcAft>
                <a:spcPts val="0"/>
              </a:spcAft>
              <a:buNone/>
            </a:pPr>
            <a:r>
              <a:rPr lang="en" dirty="0"/>
              <a:t>Lecturer</a:t>
            </a:r>
            <a:r>
              <a:rPr lang="en" sz="1100" dirty="0"/>
              <a:t> </a:t>
            </a:r>
            <a:endParaRPr sz="1100" dirty="0"/>
          </a:p>
          <a:p>
            <a:pPr marL="0" lvl="0" indent="0" algn="l" rtl="0">
              <a:spcBef>
                <a:spcPts val="0"/>
              </a:spcBef>
              <a:spcAft>
                <a:spcPts val="0"/>
              </a:spcAft>
              <a:buNone/>
            </a:pPr>
            <a:r>
              <a:rPr lang="en" dirty="0"/>
              <a:t>Computer Science and Engineering </a:t>
            </a:r>
            <a:endParaRPr dirty="0"/>
          </a:p>
        </p:txBody>
      </p:sp>
      <p:cxnSp>
        <p:nvCxnSpPr>
          <p:cNvPr id="136" name="Google Shape;136;p13"/>
          <p:cNvCxnSpPr/>
          <p:nvPr/>
        </p:nvCxnSpPr>
        <p:spPr>
          <a:xfrm>
            <a:off x="4367425" y="2914200"/>
            <a:ext cx="0" cy="1799400"/>
          </a:xfrm>
          <a:prstGeom prst="straightConnector1">
            <a:avLst/>
          </a:prstGeom>
          <a:noFill/>
          <a:ln w="9525" cap="flat" cmpd="sng">
            <a:solidFill>
              <a:schemeClr val="dk2"/>
            </a:solidFill>
            <a:prstDash val="solid"/>
            <a:round/>
            <a:headEnd type="none" w="med" len="med"/>
            <a:tailEnd type="none" w="med" len="med"/>
          </a:ln>
        </p:spPr>
      </p:cxnSp>
      <p:sp>
        <p:nvSpPr>
          <p:cNvPr id="137" name="Google Shape;137;p13"/>
          <p:cNvSpPr txBox="1"/>
          <p:nvPr/>
        </p:nvSpPr>
        <p:spPr>
          <a:xfrm>
            <a:off x="3847900" y="2914200"/>
            <a:ext cx="48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38" name="Google Shape;138;p13"/>
          <p:cNvSpPr txBox="1"/>
          <p:nvPr/>
        </p:nvSpPr>
        <p:spPr>
          <a:xfrm>
            <a:off x="4619750" y="2914200"/>
            <a:ext cx="400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39" name="Google Shape;139;p13"/>
          <p:cNvSpPr txBox="1"/>
          <p:nvPr/>
        </p:nvSpPr>
        <p:spPr>
          <a:xfrm>
            <a:off x="4848050" y="3881100"/>
            <a:ext cx="377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40" name="Google Shape;140;p13"/>
          <p:cNvSpPr txBox="1"/>
          <p:nvPr/>
        </p:nvSpPr>
        <p:spPr>
          <a:xfrm>
            <a:off x="4706125" y="3008200"/>
            <a:ext cx="3276900" cy="17055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300" dirty="0">
                <a:solidFill>
                  <a:schemeClr val="lt1"/>
                </a:solidFill>
                <a:latin typeface="Lato"/>
                <a:ea typeface="Lato"/>
                <a:cs typeface="Lato"/>
                <a:sym typeface="Lato"/>
              </a:rPr>
              <a:t>Presented BY</a:t>
            </a:r>
            <a:endParaRPr sz="1300" dirty="0">
              <a:solidFill>
                <a:schemeClr val="lt1"/>
              </a:solidFill>
              <a:latin typeface="Lato"/>
              <a:ea typeface="Lato"/>
              <a:cs typeface="Lato"/>
              <a:sym typeface="Lato"/>
            </a:endParaRPr>
          </a:p>
          <a:p>
            <a:pPr marL="0" lvl="0" indent="0" algn="l" rtl="0">
              <a:spcBef>
                <a:spcPts val="0"/>
              </a:spcBef>
              <a:spcAft>
                <a:spcPts val="0"/>
              </a:spcAft>
              <a:buNone/>
            </a:pPr>
            <a:endParaRPr sz="1300" dirty="0">
              <a:solidFill>
                <a:schemeClr val="lt1"/>
              </a:solidFill>
              <a:latin typeface="Lato"/>
              <a:ea typeface="Lato"/>
              <a:cs typeface="Lato"/>
              <a:sym typeface="Lato"/>
            </a:endParaRPr>
          </a:p>
          <a:p>
            <a:pPr marL="0" lvl="0" indent="0" algn="l" rtl="0">
              <a:spcBef>
                <a:spcPts val="0"/>
              </a:spcBef>
              <a:spcAft>
                <a:spcPts val="0"/>
              </a:spcAft>
              <a:buNone/>
            </a:pPr>
            <a:r>
              <a:rPr lang="en" sz="1300" dirty="0" smtClean="0">
                <a:solidFill>
                  <a:schemeClr val="lt1"/>
                </a:solidFill>
                <a:latin typeface="Lato"/>
                <a:ea typeface="Lato"/>
                <a:cs typeface="Lato"/>
                <a:sym typeface="Lato"/>
              </a:rPr>
              <a:t>1 ) </a:t>
            </a:r>
            <a:r>
              <a:rPr lang="en" sz="1300" dirty="0" smtClean="0">
                <a:solidFill>
                  <a:schemeClr val="lt1"/>
                </a:solidFill>
                <a:latin typeface="Lato"/>
                <a:ea typeface="Lato"/>
                <a:cs typeface="Lato"/>
                <a:sym typeface="Lato"/>
              </a:rPr>
              <a:t>Md. Rakibur Rahman </a:t>
            </a:r>
            <a:r>
              <a:rPr lang="en" sz="1300" dirty="0" smtClean="0">
                <a:solidFill>
                  <a:schemeClr val="lt1"/>
                </a:solidFill>
                <a:latin typeface="Lato"/>
                <a:ea typeface="Lato"/>
                <a:cs typeface="Lato"/>
                <a:sym typeface="Lato"/>
              </a:rPr>
              <a:t> </a:t>
            </a:r>
            <a:endParaRPr sz="1300" dirty="0">
              <a:solidFill>
                <a:schemeClr val="lt1"/>
              </a:solidFill>
              <a:latin typeface="Lato"/>
              <a:ea typeface="Lato"/>
              <a:cs typeface="Lato"/>
              <a:sym typeface="Lato"/>
            </a:endParaRPr>
          </a:p>
          <a:p>
            <a:pPr marL="0" lvl="0" indent="0" algn="l" rtl="0">
              <a:spcBef>
                <a:spcPts val="0"/>
              </a:spcBef>
              <a:spcAft>
                <a:spcPts val="0"/>
              </a:spcAft>
              <a:buNone/>
            </a:pPr>
            <a:r>
              <a:rPr lang="en-US" sz="1300" dirty="0" smtClean="0">
                <a:solidFill>
                  <a:schemeClr val="lt1"/>
                </a:solidFill>
                <a:latin typeface="Lato"/>
                <a:ea typeface="Lato"/>
                <a:cs typeface="Lato"/>
                <a:sym typeface="Lato"/>
              </a:rPr>
              <a:t> 2 )  </a:t>
            </a:r>
            <a:r>
              <a:rPr lang="en-US" sz="1300" dirty="0" smtClean="0">
                <a:solidFill>
                  <a:schemeClr val="lt1"/>
                </a:solidFill>
                <a:latin typeface="Lato"/>
                <a:ea typeface="Lato"/>
                <a:cs typeface="Lato"/>
                <a:sym typeface="Lato"/>
              </a:rPr>
              <a:t>Ripon  Chandra  </a:t>
            </a:r>
            <a:r>
              <a:rPr lang="en-US" sz="1300" dirty="0" err="1" smtClean="0">
                <a:solidFill>
                  <a:schemeClr val="lt1"/>
                </a:solidFill>
                <a:latin typeface="Lato"/>
                <a:ea typeface="Lato"/>
                <a:cs typeface="Lato"/>
                <a:sym typeface="Lato"/>
              </a:rPr>
              <a:t>Saha</a:t>
            </a:r>
            <a:r>
              <a:rPr lang="en-US" sz="1300" dirty="0" smtClean="0">
                <a:solidFill>
                  <a:schemeClr val="lt1"/>
                </a:solidFill>
                <a:latin typeface="Lato"/>
                <a:ea typeface="Lato"/>
                <a:cs typeface="Lato"/>
                <a:sym typeface="Lato"/>
              </a:rPr>
              <a:t> </a:t>
            </a:r>
            <a:r>
              <a:rPr lang="en-US" sz="1300" dirty="0" smtClean="0">
                <a:solidFill>
                  <a:schemeClr val="lt1"/>
                </a:solidFill>
                <a:latin typeface="Lato"/>
                <a:ea typeface="Lato"/>
                <a:cs typeface="Lato"/>
                <a:sym typeface="Lato"/>
              </a:rPr>
              <a:t> </a:t>
            </a:r>
            <a:endParaRPr sz="1300" dirty="0">
              <a:solidFill>
                <a:schemeClr val="lt1"/>
              </a:solidFill>
              <a:latin typeface="Lato"/>
              <a:ea typeface="Lato"/>
              <a:cs typeface="Lato"/>
              <a:sym typeface="Lato"/>
            </a:endParaRPr>
          </a:p>
          <a:p>
            <a:pPr marL="0" lvl="0" indent="0" algn="l" rtl="0">
              <a:spcBef>
                <a:spcPts val="0"/>
              </a:spcBef>
              <a:spcAft>
                <a:spcPts val="0"/>
              </a:spcAft>
              <a:buNone/>
            </a:pPr>
            <a:r>
              <a:rPr lang="en" sz="1300" dirty="0">
                <a:solidFill>
                  <a:schemeClr val="lt1"/>
                </a:solidFill>
                <a:latin typeface="Lato"/>
                <a:ea typeface="Lato"/>
                <a:cs typeface="Lato"/>
                <a:sym typeface="Lato"/>
              </a:rPr>
              <a:t> </a:t>
            </a:r>
            <a:r>
              <a:rPr lang="en" sz="1300" dirty="0" smtClean="0">
                <a:solidFill>
                  <a:schemeClr val="lt1"/>
                </a:solidFill>
                <a:latin typeface="Lato"/>
                <a:ea typeface="Lato"/>
                <a:cs typeface="Lato"/>
                <a:sym typeface="Lato"/>
              </a:rPr>
              <a:t> 3 ) </a:t>
            </a:r>
            <a:r>
              <a:rPr lang="en" sz="1300" dirty="0" smtClean="0">
                <a:solidFill>
                  <a:schemeClr val="lt1"/>
                </a:solidFill>
                <a:latin typeface="Lato"/>
                <a:ea typeface="Lato"/>
                <a:cs typeface="Lato"/>
                <a:sym typeface="Lato"/>
              </a:rPr>
              <a:t>Mahjabeen Chowdhury </a:t>
            </a:r>
          </a:p>
          <a:p>
            <a:pPr marL="0" lvl="0" indent="0" algn="l" rtl="0">
              <a:spcBef>
                <a:spcPts val="0"/>
              </a:spcBef>
              <a:spcAft>
                <a:spcPts val="0"/>
              </a:spcAft>
              <a:buNone/>
            </a:pPr>
            <a:r>
              <a:rPr lang="en" sz="1300" dirty="0" smtClean="0">
                <a:solidFill>
                  <a:schemeClr val="lt1"/>
                </a:solidFill>
                <a:latin typeface="Lato"/>
                <a:ea typeface="Lato"/>
                <a:cs typeface="Lato"/>
                <a:sym typeface="Lato"/>
              </a:rPr>
              <a:t> </a:t>
            </a:r>
            <a:endParaRPr lang="en" sz="1300" dirty="0" smtClean="0">
              <a:solidFill>
                <a:schemeClr val="lt1"/>
              </a:solidFill>
              <a:latin typeface="Lato"/>
              <a:ea typeface="Lato"/>
              <a:cs typeface="Lato"/>
              <a:sym typeface="Lato"/>
            </a:endParaRPr>
          </a:p>
          <a:p>
            <a:pPr marL="0" lvl="0" indent="0" algn="l" rtl="0">
              <a:spcBef>
                <a:spcPts val="0"/>
              </a:spcBef>
              <a:spcAft>
                <a:spcPts val="0"/>
              </a:spcAft>
              <a:buNone/>
            </a:pPr>
            <a:endParaRPr sz="1300" dirty="0">
              <a:solidFill>
                <a:schemeClr val="l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circle(out)">
                                      <p:cBhvr>
                                        <p:cTn id="7" dur="20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5">
                                            <p:txEl>
                                              <p:pRg st="0" end="0"/>
                                            </p:txEl>
                                          </p:spTgt>
                                        </p:tgtEl>
                                        <p:attrNameLst>
                                          <p:attrName>style.visibility</p:attrName>
                                        </p:attrNameLst>
                                      </p:cBhvr>
                                      <p:to>
                                        <p:strVal val="visible"/>
                                      </p:to>
                                    </p:set>
                                    <p:anim calcmode="lin" valueType="num">
                                      <p:cBhvr additive="base">
                                        <p:cTn id="12" dur="500" fill="hold"/>
                                        <p:tgtEl>
                                          <p:spTgt spid="13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35">
                                            <p:txEl>
                                              <p:pRg st="3" end="3"/>
                                            </p:txEl>
                                          </p:spTgt>
                                        </p:tgtEl>
                                        <p:attrNameLst>
                                          <p:attrName>style.visibility</p:attrName>
                                        </p:attrNameLst>
                                      </p:cBhvr>
                                      <p:to>
                                        <p:strVal val="visible"/>
                                      </p:to>
                                    </p:set>
                                    <p:anim calcmode="lin" valueType="num">
                                      <p:cBhvr additive="base">
                                        <p:cTn id="16" dur="500" fill="hold"/>
                                        <p:tgtEl>
                                          <p:spTgt spid="135">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35">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35">
                                            <p:txEl>
                                              <p:pRg st="4" end="4"/>
                                            </p:txEl>
                                          </p:spTgt>
                                        </p:tgtEl>
                                        <p:attrNameLst>
                                          <p:attrName>style.visibility</p:attrName>
                                        </p:attrNameLst>
                                      </p:cBhvr>
                                      <p:to>
                                        <p:strVal val="visible"/>
                                      </p:to>
                                    </p:set>
                                    <p:anim calcmode="lin" valueType="num">
                                      <p:cBhvr additive="base">
                                        <p:cTn id="20" dur="500" fill="hold"/>
                                        <p:tgtEl>
                                          <p:spTgt spid="135">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35">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35">
                                            <p:txEl>
                                              <p:pRg st="5" end="5"/>
                                            </p:txEl>
                                          </p:spTgt>
                                        </p:tgtEl>
                                        <p:attrNameLst>
                                          <p:attrName>style.visibility</p:attrName>
                                        </p:attrNameLst>
                                      </p:cBhvr>
                                      <p:to>
                                        <p:strVal val="visible"/>
                                      </p:to>
                                    </p:set>
                                    <p:anim calcmode="lin" valueType="num">
                                      <p:cBhvr additive="base">
                                        <p:cTn id="24" dur="500" fill="hold"/>
                                        <p:tgtEl>
                                          <p:spTgt spid="135">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286000" y="1048256"/>
            <a:ext cx="4572000" cy="5139869"/>
          </a:xfrm>
          <a:prstGeom prst="rect">
            <a:avLst/>
          </a:prstGeom>
        </p:spPr>
        <p:txBody>
          <a:bodyPr>
            <a:spAutoFit/>
          </a:bodyPr>
          <a:lstStyle/>
          <a:p>
            <a:pPr lvl="0" algn="ctr">
              <a:spcBef>
                <a:spcPts val="1200"/>
              </a:spcBef>
              <a:spcAft>
                <a:spcPts val="1200"/>
              </a:spcAft>
            </a:pPr>
            <a:endParaRPr lang="en-US" sz="9600" dirty="0" smtClean="0"/>
          </a:p>
          <a:p>
            <a:pPr lvl="0" algn="ctr">
              <a:spcBef>
                <a:spcPts val="1200"/>
              </a:spcBef>
              <a:spcAft>
                <a:spcPts val="1200"/>
              </a:spcAft>
            </a:pPr>
            <a:endParaRPr lang="en-US" sz="9600" dirty="0"/>
          </a:p>
          <a:p>
            <a:pPr lvl="0" algn="ctr">
              <a:spcBef>
                <a:spcPts val="1200"/>
              </a:spcBef>
              <a:spcAft>
                <a:spcPts val="1200"/>
              </a:spcAft>
            </a:pPr>
            <a:endParaRPr lang="en-US" sz="9600" dirty="0"/>
          </a:p>
        </p:txBody>
      </p:sp>
      <p:sp>
        <p:nvSpPr>
          <p:cNvPr id="15" name="Rectangle 14"/>
          <p:cNvSpPr/>
          <p:nvPr/>
        </p:nvSpPr>
        <p:spPr>
          <a:xfrm>
            <a:off x="2286000" y="1048256"/>
            <a:ext cx="4572000" cy="4832092"/>
          </a:xfrm>
          <a:prstGeom prst="rect">
            <a:avLst/>
          </a:prstGeom>
        </p:spPr>
        <p:txBody>
          <a:bodyPr>
            <a:spAutoFit/>
          </a:bodyPr>
          <a:lstStyle/>
          <a:p>
            <a:pPr lvl="0" algn="ctr">
              <a:spcBef>
                <a:spcPts val="1200"/>
              </a:spcBef>
              <a:spcAft>
                <a:spcPts val="1200"/>
              </a:spcAft>
            </a:pPr>
            <a:r>
              <a:rPr lang="en-US" sz="9600" dirty="0"/>
              <a:t>Thank </a:t>
            </a:r>
            <a:r>
              <a:rPr lang="en-US" sz="9600" dirty="0" smtClean="0"/>
              <a:t>you</a:t>
            </a:r>
          </a:p>
          <a:p>
            <a:pPr lvl="0" algn="ctr">
              <a:spcBef>
                <a:spcPts val="1200"/>
              </a:spcBef>
              <a:spcAft>
                <a:spcPts val="1200"/>
              </a:spcAft>
            </a:pPr>
            <a:endParaRPr lang="en-US" sz="9600" dirty="0"/>
          </a:p>
        </p:txBody>
      </p:sp>
    </p:spTree>
    <p:extLst>
      <p:ext uri="{BB962C8B-B14F-4D97-AF65-F5344CB8AC3E}">
        <p14:creationId xmlns:p14="http://schemas.microsoft.com/office/powerpoint/2010/main" val="122020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dirty="0"/>
              <a:t>introduction</a:t>
            </a:r>
            <a:endParaRPr b="1" dirty="0"/>
          </a:p>
        </p:txBody>
      </p:sp>
      <p:sp>
        <p:nvSpPr>
          <p:cNvPr id="146" name="Google Shape;146;p14"/>
          <p:cNvSpPr txBox="1"/>
          <p:nvPr/>
        </p:nvSpPr>
        <p:spPr>
          <a:xfrm>
            <a:off x="1270798" y="1107825"/>
            <a:ext cx="7110900" cy="2400627"/>
          </a:xfrm>
          <a:prstGeom prst="rect">
            <a:avLst/>
          </a:prstGeom>
          <a:noFill/>
          <a:ln>
            <a:noFill/>
          </a:ln>
        </p:spPr>
        <p:txBody>
          <a:bodyPr spcFirstLastPara="1" wrap="square" lIns="91425" tIns="91425" rIns="91425" bIns="91425" anchor="t" anchorCtr="0">
            <a:spAutoFit/>
          </a:bodyPr>
          <a:lstStyle/>
          <a:p>
            <a:pPr algn="just"/>
            <a:r>
              <a:rPr lang="en-US" dirty="0">
                <a:solidFill>
                  <a:schemeClr val="lt1"/>
                </a:solidFill>
                <a:latin typeface="Lato"/>
                <a:ea typeface="Lato"/>
                <a:cs typeface="Lato"/>
                <a:sym typeface="Lato"/>
              </a:rPr>
              <a:t>The Sequence Alignment problem, which aims to compare the similarity of two amino acid sequences, is one of the major problems in biological sciences. Comparing amino acids is essential for understanding human growth and evolution. Saul B. Needleman and Christian D. </a:t>
            </a:r>
            <a:r>
              <a:rPr lang="en-US" dirty="0" err="1">
                <a:solidFill>
                  <a:schemeClr val="lt1"/>
                </a:solidFill>
                <a:latin typeface="Lato"/>
                <a:ea typeface="Lato"/>
                <a:cs typeface="Lato"/>
                <a:sym typeface="Lato"/>
              </a:rPr>
              <a:t>Wunsch</a:t>
            </a:r>
            <a:r>
              <a:rPr lang="en-US" dirty="0">
                <a:solidFill>
                  <a:schemeClr val="lt1"/>
                </a:solidFill>
                <a:latin typeface="Lato"/>
                <a:ea typeface="Lato"/>
                <a:cs typeface="Lato"/>
                <a:sym typeface="Lato"/>
              </a:rPr>
              <a:t> created a dynamic programming technique, which they published in 1970. Since then, there have been a number of improvements to time complexity and spatial complexity, but these are not covered in this piece.</a:t>
            </a:r>
            <a:endParaRPr dirty="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247649" y="960450"/>
            <a:ext cx="4560225" cy="797700"/>
          </a:xfrm>
          <a:prstGeom prst="rect">
            <a:avLst/>
          </a:prstGeom>
        </p:spPr>
        <p:txBody>
          <a:bodyPr spcFirstLastPara="1" wrap="square" lIns="91425" tIns="91425" rIns="91425" bIns="91425" anchor="t" anchorCtr="0">
            <a:normAutofit fontScale="90000"/>
          </a:bodyPr>
          <a:lstStyle/>
          <a:p>
            <a:pPr lvl="0" algn="r"/>
            <a:r>
              <a:rPr lang="en" sz="2600" dirty="0"/>
              <a:t> </a:t>
            </a:r>
            <a:r>
              <a:rPr lang="en-US" sz="2600" dirty="0"/>
              <a:t>OUR PROCESS IS </a:t>
            </a:r>
            <a:r>
              <a:rPr lang="en-US" sz="2600" dirty="0" smtClean="0"/>
              <a:t>UNDERWAY   </a:t>
            </a:r>
            <a:br>
              <a:rPr lang="en-US" sz="2600" dirty="0" smtClean="0"/>
            </a:br>
            <a:r>
              <a:rPr lang="en-US" sz="2600" dirty="0"/>
              <a:t/>
            </a:r>
            <a:br>
              <a:rPr lang="en-US" sz="2600" dirty="0"/>
            </a:br>
            <a:r>
              <a:rPr lang="en-US" sz="2600" dirty="0" smtClean="0"/>
              <a:t> </a:t>
            </a:r>
            <a:br>
              <a:rPr lang="en-US" sz="2600" dirty="0" smtClean="0"/>
            </a:br>
            <a:r>
              <a:rPr lang="en-US" sz="2600" dirty="0"/>
              <a:t/>
            </a:r>
            <a:br>
              <a:rPr lang="en-US" sz="2600" dirty="0"/>
            </a:br>
            <a:endParaRPr sz="2600" dirty="0"/>
          </a:p>
        </p:txBody>
      </p:sp>
      <p:sp>
        <p:nvSpPr>
          <p:cNvPr id="154" name="Google Shape;154;p15"/>
          <p:cNvSpPr txBox="1">
            <a:spLocks noGrp="1"/>
          </p:cNvSpPr>
          <p:nvPr>
            <p:ph type="body" idx="1"/>
          </p:nvPr>
        </p:nvSpPr>
        <p:spPr>
          <a:xfrm>
            <a:off x="710300" y="1694475"/>
            <a:ext cx="3526500" cy="2078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n" sz="2400" b="1" dirty="0"/>
              <a:t>Problem Description</a:t>
            </a:r>
            <a:endParaRPr sz="2400" b="1" dirty="0"/>
          </a:p>
          <a:p>
            <a:pPr marL="457200" lvl="0" indent="-381000" algn="l" rtl="0">
              <a:spcBef>
                <a:spcPts val="0"/>
              </a:spcBef>
              <a:spcAft>
                <a:spcPts val="0"/>
              </a:spcAft>
              <a:buSzPts val="2400"/>
              <a:buAutoNum type="arabicPeriod"/>
            </a:pPr>
            <a:r>
              <a:rPr lang="en" sz="2400" b="1" dirty="0" smtClean="0"/>
              <a:t>Small Simulation  </a:t>
            </a:r>
            <a:endParaRPr sz="2400" b="1" dirty="0"/>
          </a:p>
          <a:p>
            <a:pPr marL="457200" lvl="0" indent="-381000" algn="l" rtl="0">
              <a:spcBef>
                <a:spcPts val="0"/>
              </a:spcBef>
              <a:spcAft>
                <a:spcPts val="0"/>
              </a:spcAft>
              <a:buSzPts val="2400"/>
              <a:buAutoNum type="arabicPeriod"/>
            </a:pPr>
            <a:r>
              <a:rPr lang="en" sz="2400" b="1" dirty="0"/>
              <a:t>Complexity </a:t>
            </a:r>
            <a:r>
              <a:rPr lang="en" sz="2400" b="1" dirty="0" smtClean="0"/>
              <a:t>Analysis</a:t>
            </a:r>
          </a:p>
          <a:p>
            <a:pPr lvl="0" indent="-381000">
              <a:buSzPts val="2400"/>
              <a:buAutoNum type="arabicPeriod"/>
            </a:pPr>
            <a:r>
              <a:rPr lang="en" sz="2400" b="1" dirty="0" smtClean="0"/>
              <a:t>Application</a:t>
            </a:r>
          </a:p>
          <a:p>
            <a:pPr lvl="0" indent="-381000">
              <a:buSzPts val="2400"/>
              <a:buAutoNum type="arabicPeriod"/>
            </a:pPr>
            <a:r>
              <a:rPr lang="en" sz="2400" b="1" dirty="0"/>
              <a:t>Conclusion</a:t>
            </a:r>
            <a:endParaRPr lang="en" sz="2400" b="1" dirty="0" smtClean="0"/>
          </a:p>
          <a:p>
            <a:pPr marL="76200" lvl="0" indent="0" algn="l" rtl="0">
              <a:spcBef>
                <a:spcPts val="0"/>
              </a:spcBef>
              <a:spcAft>
                <a:spcPts val="0"/>
              </a:spcAft>
              <a:buSzPts val="2400"/>
              <a:buNone/>
            </a:pPr>
            <a:endParaRPr lang="en" sz="2400" b="1" dirty="0" smtClean="0"/>
          </a:p>
          <a:p>
            <a:pPr marL="76200" lvl="0" indent="0" algn="l" rtl="0">
              <a:spcBef>
                <a:spcPts val="0"/>
              </a:spcBef>
              <a:spcAft>
                <a:spcPts val="0"/>
              </a:spcAft>
              <a:buSzPts val="2400"/>
              <a:buNone/>
            </a:pPr>
            <a:endParaRPr sz="2400" b="1" dirty="0"/>
          </a:p>
          <a:p>
            <a:pPr marL="0" lvl="0" indent="0" algn="l" rtl="0">
              <a:spcBef>
                <a:spcPts val="1200"/>
              </a:spcBef>
              <a:spcAft>
                <a:spcPts val="1200"/>
              </a:spcAft>
              <a:buNone/>
            </a:pP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xit" presetSubtype="32" fill="hold" nodeType="clickEffect">
                                  <p:stCondLst>
                                    <p:cond delay="0"/>
                                  </p:stCondLst>
                                  <p:childTnLst>
                                    <p:animEffect transition="out" filter="circle(out)">
                                      <p:cBhvr>
                                        <p:cTn id="10" dur="2000"/>
                                        <p:tgtEl>
                                          <p:spTgt spid="154">
                                            <p:txEl>
                                              <p:pRg st="0" end="0"/>
                                            </p:txEl>
                                          </p:spTgt>
                                        </p:tgtEl>
                                      </p:cBhvr>
                                    </p:animEffect>
                                    <p:set>
                                      <p:cBhvr>
                                        <p:cTn id="11" dur="1" fill="hold">
                                          <p:stCondLst>
                                            <p:cond delay="1999"/>
                                          </p:stCondLst>
                                        </p:cTn>
                                        <p:tgtEl>
                                          <p:spTgt spid="154">
                                            <p:txEl>
                                              <p:pRg st="0" end="0"/>
                                            </p:txEl>
                                          </p:spTgt>
                                        </p:tgtEl>
                                        <p:attrNameLst>
                                          <p:attrName>style.visibility</p:attrName>
                                        </p:attrNameLst>
                                      </p:cBhvr>
                                      <p:to>
                                        <p:strVal val="hidden"/>
                                      </p:to>
                                    </p:set>
                                  </p:childTnLst>
                                </p:cTn>
                              </p:par>
                              <p:par>
                                <p:cTn id="12" presetID="6" presetClass="exit" presetSubtype="32" fill="hold" nodeType="withEffect">
                                  <p:stCondLst>
                                    <p:cond delay="0"/>
                                  </p:stCondLst>
                                  <p:childTnLst>
                                    <p:animEffect transition="out" filter="circle(out)">
                                      <p:cBhvr>
                                        <p:cTn id="13" dur="2000"/>
                                        <p:tgtEl>
                                          <p:spTgt spid="154">
                                            <p:txEl>
                                              <p:pRg st="1" end="1"/>
                                            </p:txEl>
                                          </p:spTgt>
                                        </p:tgtEl>
                                      </p:cBhvr>
                                    </p:animEffect>
                                    <p:set>
                                      <p:cBhvr>
                                        <p:cTn id="14" dur="1" fill="hold">
                                          <p:stCondLst>
                                            <p:cond delay="1999"/>
                                          </p:stCondLst>
                                        </p:cTn>
                                        <p:tgtEl>
                                          <p:spTgt spid="154">
                                            <p:txEl>
                                              <p:pRg st="1" end="1"/>
                                            </p:txEl>
                                          </p:spTgt>
                                        </p:tgtEl>
                                        <p:attrNameLst>
                                          <p:attrName>style.visibility</p:attrName>
                                        </p:attrNameLst>
                                      </p:cBhvr>
                                      <p:to>
                                        <p:strVal val="hidden"/>
                                      </p:to>
                                    </p:set>
                                  </p:childTnLst>
                                </p:cTn>
                              </p:par>
                              <p:par>
                                <p:cTn id="15" presetID="6" presetClass="exit" presetSubtype="32" fill="hold" nodeType="withEffect">
                                  <p:stCondLst>
                                    <p:cond delay="0"/>
                                  </p:stCondLst>
                                  <p:childTnLst>
                                    <p:animEffect transition="out" filter="circle(out)">
                                      <p:cBhvr>
                                        <p:cTn id="16" dur="2000"/>
                                        <p:tgtEl>
                                          <p:spTgt spid="154">
                                            <p:txEl>
                                              <p:pRg st="2" end="2"/>
                                            </p:txEl>
                                          </p:spTgt>
                                        </p:tgtEl>
                                      </p:cBhvr>
                                    </p:animEffect>
                                    <p:set>
                                      <p:cBhvr>
                                        <p:cTn id="17" dur="1" fill="hold">
                                          <p:stCondLst>
                                            <p:cond delay="1999"/>
                                          </p:stCondLst>
                                        </p:cTn>
                                        <p:tgtEl>
                                          <p:spTgt spid="154">
                                            <p:txEl>
                                              <p:pRg st="2" end="2"/>
                                            </p:txEl>
                                          </p:spTgt>
                                        </p:tgtEl>
                                        <p:attrNameLst>
                                          <p:attrName>style.visibility</p:attrName>
                                        </p:attrNameLst>
                                      </p:cBhvr>
                                      <p:to>
                                        <p:strVal val="hidden"/>
                                      </p:to>
                                    </p:set>
                                  </p:childTnLst>
                                </p:cTn>
                              </p:par>
                              <p:par>
                                <p:cTn id="18" presetID="6" presetClass="exit" presetSubtype="32" fill="hold" nodeType="withEffect">
                                  <p:stCondLst>
                                    <p:cond delay="0"/>
                                  </p:stCondLst>
                                  <p:childTnLst>
                                    <p:animEffect transition="out" filter="circle(out)">
                                      <p:cBhvr>
                                        <p:cTn id="19" dur="2000"/>
                                        <p:tgtEl>
                                          <p:spTgt spid="154">
                                            <p:txEl>
                                              <p:pRg st="3" end="3"/>
                                            </p:txEl>
                                          </p:spTgt>
                                        </p:tgtEl>
                                      </p:cBhvr>
                                    </p:animEffect>
                                    <p:set>
                                      <p:cBhvr>
                                        <p:cTn id="20" dur="1" fill="hold">
                                          <p:stCondLst>
                                            <p:cond delay="1999"/>
                                          </p:stCondLst>
                                        </p:cTn>
                                        <p:tgtEl>
                                          <p:spTgt spid="154">
                                            <p:txEl>
                                              <p:pRg st="3" end="3"/>
                                            </p:txEl>
                                          </p:spTgt>
                                        </p:tgtEl>
                                        <p:attrNameLst>
                                          <p:attrName>style.visibility</p:attrName>
                                        </p:attrNameLst>
                                      </p:cBhvr>
                                      <p:to>
                                        <p:strVal val="hidden"/>
                                      </p:to>
                                    </p:set>
                                  </p:childTnLst>
                                </p:cTn>
                              </p:par>
                              <p:par>
                                <p:cTn id="21" presetID="6" presetClass="exit" presetSubtype="32" fill="hold" nodeType="withEffect">
                                  <p:stCondLst>
                                    <p:cond delay="0"/>
                                  </p:stCondLst>
                                  <p:childTnLst>
                                    <p:animEffect transition="out" filter="circle(out)">
                                      <p:cBhvr>
                                        <p:cTn id="22" dur="2000"/>
                                        <p:tgtEl>
                                          <p:spTgt spid="154">
                                            <p:txEl>
                                              <p:pRg st="4" end="4"/>
                                            </p:txEl>
                                          </p:spTgt>
                                        </p:tgtEl>
                                      </p:cBhvr>
                                    </p:animEffect>
                                    <p:set>
                                      <p:cBhvr>
                                        <p:cTn id="23" dur="1" fill="hold">
                                          <p:stCondLst>
                                            <p:cond delay="1999"/>
                                          </p:stCondLst>
                                        </p:cTn>
                                        <p:tgtEl>
                                          <p:spTgt spid="154">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prstGeom prst="rect">
            <a:avLst/>
          </a:prstGeom>
        </p:spPr>
        <p:txBody>
          <a:bodyPr spcFirstLastPara="1" wrap="square" lIns="91425" tIns="91425" rIns="91425" bIns="91425" anchor="t" anchorCtr="0">
            <a:normAutofit/>
          </a:bodyPr>
          <a:lstStyle/>
          <a:p>
            <a:pPr marL="1371600" lvl="0" indent="457200" algn="l" rtl="0">
              <a:spcBef>
                <a:spcPts val="0"/>
              </a:spcBef>
              <a:spcAft>
                <a:spcPts val="0"/>
              </a:spcAft>
              <a:buNone/>
            </a:pPr>
            <a:r>
              <a:rPr lang="en" dirty="0"/>
              <a:t>Problem Description</a:t>
            </a:r>
            <a:endParaRPr dirty="0"/>
          </a:p>
        </p:txBody>
      </p:sp>
      <p:sp>
        <p:nvSpPr>
          <p:cNvPr id="160" name="Google Shape;160;p16"/>
          <p:cNvSpPr txBox="1">
            <a:spLocks noGrp="1"/>
          </p:cNvSpPr>
          <p:nvPr>
            <p:ph type="body" idx="1"/>
          </p:nvPr>
        </p:nvSpPr>
        <p:spPr>
          <a:xfrm>
            <a:off x="1297500" y="1307850"/>
            <a:ext cx="7038900" cy="2976200"/>
          </a:xfrm>
          <a:prstGeom prst="rect">
            <a:avLst/>
          </a:prstGeom>
        </p:spPr>
        <p:txBody>
          <a:bodyPr spcFirstLastPara="1" wrap="square" lIns="91425" tIns="91425" rIns="91425" bIns="91425" anchor="t" anchorCtr="0">
            <a:normAutofit/>
          </a:bodyPr>
          <a:lstStyle/>
          <a:p>
            <a:pPr marL="0" lvl="0" indent="0">
              <a:buNone/>
            </a:pPr>
            <a:r>
              <a:rPr lang="en-US" dirty="0"/>
              <a:t>Two string sequences are provided: </a:t>
            </a:r>
            <a:r>
              <a:rPr lang="en-US" dirty="0" smtClean="0"/>
              <a:t>String 1  </a:t>
            </a:r>
            <a:r>
              <a:rPr lang="en-US" dirty="0"/>
              <a:t>= </a:t>
            </a:r>
            <a:r>
              <a:rPr lang="en-US" dirty="0" smtClean="0"/>
              <a:t>X, </a:t>
            </a:r>
            <a:r>
              <a:rPr lang="en-US" dirty="0"/>
              <a:t>Y</a:t>
            </a:r>
            <a:r>
              <a:rPr lang="en-US" dirty="0" smtClean="0"/>
              <a:t>, </a:t>
            </a:r>
            <a:r>
              <a:rPr lang="en-US" dirty="0"/>
              <a:t>and </a:t>
            </a:r>
            <a:r>
              <a:rPr lang="en-US" dirty="0"/>
              <a:t>Z; String </a:t>
            </a:r>
            <a:r>
              <a:rPr lang="en-US" dirty="0" smtClean="0"/>
              <a:t>2 </a:t>
            </a:r>
            <a:r>
              <a:rPr lang="en-US" dirty="0" smtClean="0"/>
              <a:t>= </a:t>
            </a:r>
            <a:r>
              <a:rPr lang="en-US" dirty="0" smtClean="0"/>
              <a:t>Z</a:t>
            </a:r>
            <a:r>
              <a:rPr lang="en-US" dirty="0" smtClean="0"/>
              <a:t>, </a:t>
            </a:r>
            <a:r>
              <a:rPr lang="en-US" dirty="0"/>
              <a:t>X</a:t>
            </a:r>
            <a:r>
              <a:rPr lang="en-US" dirty="0" smtClean="0"/>
              <a:t>, </a:t>
            </a:r>
            <a:r>
              <a:rPr lang="en-US" dirty="0"/>
              <a:t>and </a:t>
            </a:r>
            <a:r>
              <a:rPr lang="en-US" dirty="0" smtClean="0"/>
              <a:t>Y; </a:t>
            </a:r>
            <a:r>
              <a:rPr lang="en-US" dirty="0"/>
              <a:t>and the gap penalty is 3; the miss match penalty is 4. print out the string alignment, character by character. </a:t>
            </a:r>
          </a:p>
          <a:p>
            <a:pPr marL="0" lvl="0" indent="0">
              <a:buNone/>
            </a:pPr>
            <a:endParaRPr lang="en-US" dirty="0"/>
          </a:p>
          <a:p>
            <a:pPr marL="0" lvl="0" indent="0">
              <a:spcBef>
                <a:spcPts val="1200"/>
              </a:spcBef>
              <a:buNone/>
            </a:pPr>
            <a:r>
              <a:rPr lang="en-US" dirty="0"/>
              <a:t>When comparing two sequences of strings, it is necessary to organize them in a way that maximizes character matching and minimizes gap and missing penalties.</a:t>
            </a:r>
          </a:p>
          <a:p>
            <a:pPr marL="0" lvl="0" indent="0">
              <a:spcBef>
                <a:spcPts val="1200"/>
              </a:spcBef>
              <a:buNone/>
            </a:pPr>
            <a:endParaRPr lang="en-US" dirty="0"/>
          </a:p>
          <a:p>
            <a:pPr marL="0" lvl="0" indent="0">
              <a:spcBef>
                <a:spcPts val="1200"/>
              </a:spcBef>
              <a:buNone/>
            </a:pPr>
            <a:endParaRPr lang="en-US"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4">
                    <a14:imgEffect>
                      <a14:sharpenSoften amount="9000"/>
                    </a14:imgEffect>
                  </a14:imgLayer>
                </a14:imgProps>
              </a:ext>
            </a:extLst>
          </a:blip>
          <a:stretch/>
        </a:blipFill>
        <a:effectLst/>
      </p:bgPr>
    </p:bg>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775275" y="209450"/>
            <a:ext cx="6722400" cy="623400"/>
          </a:xfrm>
          <a:prstGeom prst="rect">
            <a:avLst/>
          </a:prstGeom>
        </p:spPr>
        <p:txBody>
          <a:bodyPr spcFirstLastPara="1" wrap="square" lIns="91425" tIns="91425" rIns="91425" bIns="91425" anchor="t" anchorCtr="0">
            <a:normAutofit/>
          </a:bodyPr>
          <a:lstStyle/>
          <a:p>
            <a:pPr marL="2286000" lvl="0" indent="457200" algn="l" rtl="0">
              <a:spcBef>
                <a:spcPts val="0"/>
              </a:spcBef>
              <a:spcAft>
                <a:spcPts val="0"/>
              </a:spcAft>
              <a:buNone/>
            </a:pPr>
            <a:r>
              <a:rPr lang="en" b="1"/>
              <a:t>Simulation</a:t>
            </a:r>
            <a:endParaRPr b="1"/>
          </a:p>
        </p:txBody>
      </p:sp>
      <p:graphicFrame>
        <p:nvGraphicFramePr>
          <p:cNvPr id="166" name="Google Shape;166;p17"/>
          <p:cNvGraphicFramePr/>
          <p:nvPr>
            <p:extLst>
              <p:ext uri="{D42A27DB-BD31-4B8C-83A1-F6EECF244321}">
                <p14:modId xmlns:p14="http://schemas.microsoft.com/office/powerpoint/2010/main" val="4280536747"/>
              </p:ext>
            </p:extLst>
          </p:nvPr>
        </p:nvGraphicFramePr>
        <p:xfrm>
          <a:off x="1090000" y="2766855"/>
          <a:ext cx="4128771" cy="1981125"/>
        </p:xfrm>
        <a:graphic>
          <a:graphicData uri="http://schemas.openxmlformats.org/drawingml/2006/table">
            <a:tbl>
              <a:tblPr>
                <a:noFill/>
                <a:tableStyleId>{793E0998-6E86-4A00-9544-0E12CE5B8490}</a:tableStyleId>
              </a:tblPr>
              <a:tblGrid>
                <a:gridCol w="843850">
                  <a:extLst>
                    <a:ext uri="{9D8B030D-6E8A-4147-A177-3AD203B41FA5}">
                      <a16:colId xmlns="" xmlns:a16="http://schemas.microsoft.com/office/drawing/2014/main" val="20000"/>
                    </a:ext>
                  </a:extLst>
                </a:gridCol>
                <a:gridCol w="843850">
                  <a:extLst>
                    <a:ext uri="{9D8B030D-6E8A-4147-A177-3AD203B41FA5}">
                      <a16:colId xmlns="" xmlns:a16="http://schemas.microsoft.com/office/drawing/2014/main" val="20001"/>
                    </a:ext>
                  </a:extLst>
                </a:gridCol>
                <a:gridCol w="843850">
                  <a:extLst>
                    <a:ext uri="{9D8B030D-6E8A-4147-A177-3AD203B41FA5}">
                      <a16:colId xmlns="" xmlns:a16="http://schemas.microsoft.com/office/drawing/2014/main" val="20002"/>
                    </a:ext>
                  </a:extLst>
                </a:gridCol>
                <a:gridCol w="843850">
                  <a:extLst>
                    <a:ext uri="{9D8B030D-6E8A-4147-A177-3AD203B41FA5}">
                      <a16:colId xmlns="" xmlns:a16="http://schemas.microsoft.com/office/drawing/2014/main" val="20003"/>
                    </a:ext>
                  </a:extLst>
                </a:gridCol>
                <a:gridCol w="753371">
                  <a:extLst>
                    <a:ext uri="{9D8B030D-6E8A-4147-A177-3AD203B41FA5}">
                      <a16:colId xmlns="" xmlns:a16="http://schemas.microsoft.com/office/drawing/2014/main" val="20004"/>
                    </a:ext>
                  </a:extLst>
                </a:gridCol>
              </a:tblGrid>
              <a:tr h="396225">
                <a:tc>
                  <a:txBody>
                    <a:bodyPr/>
                    <a:lstStyle/>
                    <a:p>
                      <a:pPr marL="0" lvl="0" indent="0" algn="ctr" rtl="0">
                        <a:spcBef>
                          <a:spcPts val="0"/>
                        </a:spcBef>
                        <a:spcAft>
                          <a:spcPts val="0"/>
                        </a:spcAft>
                        <a:buNone/>
                      </a:pPr>
                      <a:endParaRPr dirty="0">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dirty="0" smtClean="0">
                          <a:solidFill>
                            <a:schemeClr val="lt1"/>
                          </a:solidFill>
                        </a:rPr>
                        <a:t>X</a:t>
                      </a:r>
                      <a:endParaRPr dirty="0">
                        <a:solidFill>
                          <a:schemeClr val="lt1"/>
                        </a:solidFill>
                      </a:endParaRPr>
                    </a:p>
                  </a:txBody>
                  <a:tcPr marL="91425" marR="91425" marT="91425" marB="91425"/>
                </a:tc>
                <a:tc>
                  <a:txBody>
                    <a:bodyPr/>
                    <a:lstStyle/>
                    <a:p>
                      <a:pPr marL="0" lvl="0" indent="0" algn="ctr" rtl="0">
                        <a:spcBef>
                          <a:spcPts val="0"/>
                        </a:spcBef>
                        <a:spcAft>
                          <a:spcPts val="0"/>
                        </a:spcAft>
                        <a:buNone/>
                      </a:pPr>
                      <a:r>
                        <a:rPr lang="en" dirty="0" smtClean="0">
                          <a:solidFill>
                            <a:schemeClr val="lt1"/>
                          </a:solidFill>
                        </a:rPr>
                        <a:t>Y</a:t>
                      </a:r>
                      <a:endParaRPr dirty="0">
                        <a:solidFill>
                          <a:schemeClr val="lt1"/>
                        </a:solidFill>
                      </a:endParaRPr>
                    </a:p>
                  </a:txBody>
                  <a:tcPr marL="91425" marR="91425" marT="91425" marB="91425"/>
                </a:tc>
                <a:tc>
                  <a:txBody>
                    <a:bodyPr/>
                    <a:lstStyle/>
                    <a:p>
                      <a:pPr marL="0" lvl="0" indent="0" algn="ctr" rtl="0">
                        <a:spcBef>
                          <a:spcPts val="0"/>
                        </a:spcBef>
                        <a:spcAft>
                          <a:spcPts val="0"/>
                        </a:spcAft>
                        <a:buNone/>
                      </a:pPr>
                      <a:r>
                        <a:rPr lang="en" dirty="0" smtClean="0">
                          <a:solidFill>
                            <a:schemeClr val="lt1"/>
                          </a:solidFill>
                        </a:rPr>
                        <a:t>Z</a:t>
                      </a:r>
                      <a:endParaRPr dirty="0">
                        <a:solidFill>
                          <a:schemeClr val="lt1"/>
                        </a:solidFill>
                      </a:endParaRPr>
                    </a:p>
                  </a:txBody>
                  <a:tcPr marL="91425" marR="91425" marT="91425" marB="91425"/>
                </a:tc>
                <a:extLst>
                  <a:ext uri="{0D108BD9-81ED-4DB2-BD59-A6C34878D82A}">
                    <a16:rowId xmlns="" xmlns:a16="http://schemas.microsoft.com/office/drawing/2014/main" val="10000"/>
                  </a:ext>
                </a:extLst>
              </a:tr>
              <a:tr h="396225">
                <a:tc>
                  <a:txBody>
                    <a:bodyPr/>
                    <a:lstStyle/>
                    <a:p>
                      <a:pPr marL="0" lvl="0" indent="0" algn="ctr"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dirty="0">
                          <a:solidFill>
                            <a:schemeClr val="lt1"/>
                          </a:solidFill>
                        </a:rPr>
                        <a:t>6</a:t>
                      </a:r>
                      <a:endParaRPr dirty="0">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9</a:t>
                      </a:r>
                      <a:endParaRPr>
                        <a:solidFill>
                          <a:schemeClr val="lt1"/>
                        </a:solidFill>
                      </a:endParaRPr>
                    </a:p>
                  </a:txBody>
                  <a:tcPr marL="91425" marR="91425" marT="91425" marB="91425"/>
                </a:tc>
                <a:extLst>
                  <a:ext uri="{0D108BD9-81ED-4DB2-BD59-A6C34878D82A}">
                    <a16:rowId xmlns="" xmlns:a16="http://schemas.microsoft.com/office/drawing/2014/main" val="10001"/>
                  </a:ext>
                </a:extLst>
              </a:tr>
              <a:tr h="396225">
                <a:tc>
                  <a:txBody>
                    <a:bodyPr/>
                    <a:lstStyle/>
                    <a:p>
                      <a:pPr marL="0" lvl="0" indent="0" algn="ctr" rtl="0">
                        <a:spcBef>
                          <a:spcPts val="0"/>
                        </a:spcBef>
                        <a:spcAft>
                          <a:spcPts val="0"/>
                        </a:spcAft>
                        <a:buNone/>
                      </a:pPr>
                      <a:r>
                        <a:rPr lang="en" dirty="0" smtClean="0">
                          <a:solidFill>
                            <a:schemeClr val="lt1"/>
                          </a:solidFill>
                        </a:rPr>
                        <a:t>Z</a:t>
                      </a:r>
                      <a:endParaRPr dirty="0">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4</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7</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6</a:t>
                      </a:r>
                      <a:endParaRPr>
                        <a:solidFill>
                          <a:schemeClr val="lt1"/>
                        </a:solidFill>
                      </a:endParaRPr>
                    </a:p>
                  </a:txBody>
                  <a:tcPr marL="91425" marR="91425" marT="91425" marB="91425"/>
                </a:tc>
                <a:extLst>
                  <a:ext uri="{0D108BD9-81ED-4DB2-BD59-A6C34878D82A}">
                    <a16:rowId xmlns="" xmlns:a16="http://schemas.microsoft.com/office/drawing/2014/main" val="10002"/>
                  </a:ext>
                </a:extLst>
              </a:tr>
              <a:tr h="396225">
                <a:tc>
                  <a:txBody>
                    <a:bodyPr/>
                    <a:lstStyle/>
                    <a:p>
                      <a:pPr marL="0" lvl="0" indent="0" algn="ctr" rtl="0">
                        <a:spcBef>
                          <a:spcPts val="0"/>
                        </a:spcBef>
                        <a:spcAft>
                          <a:spcPts val="0"/>
                        </a:spcAft>
                        <a:buNone/>
                      </a:pPr>
                      <a:r>
                        <a:rPr lang="en" dirty="0" smtClean="0">
                          <a:solidFill>
                            <a:schemeClr val="lt1"/>
                          </a:solidFill>
                        </a:rPr>
                        <a:t>X</a:t>
                      </a:r>
                      <a:endParaRPr dirty="0">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6</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6</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dirty="0">
                          <a:solidFill>
                            <a:schemeClr val="lt1"/>
                          </a:solidFill>
                        </a:rPr>
                        <a:t>9</a:t>
                      </a:r>
                      <a:endParaRPr dirty="0">
                        <a:solidFill>
                          <a:schemeClr val="lt1"/>
                        </a:solidFill>
                      </a:endParaRPr>
                    </a:p>
                  </a:txBody>
                  <a:tcPr marL="91425" marR="91425" marT="91425" marB="91425">
                    <a:solidFill>
                      <a:schemeClr val="dk1"/>
                    </a:solidFill>
                  </a:tcPr>
                </a:tc>
                <a:extLst>
                  <a:ext uri="{0D108BD9-81ED-4DB2-BD59-A6C34878D82A}">
                    <a16:rowId xmlns="" xmlns:a16="http://schemas.microsoft.com/office/drawing/2014/main" val="10003"/>
                  </a:ext>
                </a:extLst>
              </a:tr>
              <a:tr h="396225">
                <a:tc>
                  <a:txBody>
                    <a:bodyPr/>
                    <a:lstStyle/>
                    <a:p>
                      <a:pPr marL="0" lvl="0" indent="0" algn="ctr" rtl="0">
                        <a:spcBef>
                          <a:spcPts val="0"/>
                        </a:spcBef>
                        <a:spcAft>
                          <a:spcPts val="0"/>
                        </a:spcAft>
                        <a:buNone/>
                      </a:pPr>
                      <a:r>
                        <a:rPr lang="en" dirty="0" smtClean="0">
                          <a:solidFill>
                            <a:schemeClr val="lt1"/>
                          </a:solidFill>
                        </a:rPr>
                        <a:t>Y</a:t>
                      </a:r>
                      <a:endParaRPr dirty="0">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9</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6</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dirty="0">
                          <a:solidFill>
                            <a:schemeClr val="lt1"/>
                          </a:solidFill>
                        </a:rPr>
                        <a:t>6</a:t>
                      </a:r>
                      <a:endParaRPr dirty="0">
                        <a:solidFill>
                          <a:schemeClr val="lt1"/>
                        </a:solidFill>
                      </a:endParaRPr>
                    </a:p>
                  </a:txBody>
                  <a:tcPr marL="91425" marR="91425" marT="91425" marB="91425">
                    <a:solidFill>
                      <a:schemeClr val="dk1"/>
                    </a:solidFill>
                  </a:tcPr>
                </a:tc>
                <a:extLst>
                  <a:ext uri="{0D108BD9-81ED-4DB2-BD59-A6C34878D82A}">
                    <a16:rowId xmlns="" xmlns:a16="http://schemas.microsoft.com/office/drawing/2014/main" val="10004"/>
                  </a:ext>
                </a:extLst>
              </a:tr>
            </a:tbl>
          </a:graphicData>
        </a:graphic>
      </p:graphicFrame>
      <p:sp>
        <p:nvSpPr>
          <p:cNvPr id="167" name="Google Shape;167;p17"/>
          <p:cNvSpPr txBox="1"/>
          <p:nvPr/>
        </p:nvSpPr>
        <p:spPr>
          <a:xfrm>
            <a:off x="4189500" y="-129750"/>
            <a:ext cx="5259300" cy="250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b="1" dirty="0">
              <a:solidFill>
                <a:schemeClr val="lt1"/>
              </a:solidFill>
              <a:latin typeface="Lato"/>
              <a:ea typeface="Lato"/>
              <a:cs typeface="Lato"/>
              <a:sym typeface="Lato"/>
            </a:endParaRPr>
          </a:p>
          <a:p>
            <a:pPr marL="0" lvl="0" indent="0" algn="ctr" rtl="0">
              <a:spcBef>
                <a:spcPts val="0"/>
              </a:spcBef>
              <a:spcAft>
                <a:spcPts val="0"/>
              </a:spcAft>
              <a:buNone/>
            </a:pPr>
            <a:r>
              <a:rPr lang="en" sz="1500" b="1" dirty="0">
                <a:solidFill>
                  <a:schemeClr val="lt1"/>
                </a:solidFill>
                <a:latin typeface="Lato"/>
                <a:ea typeface="Lato"/>
                <a:cs typeface="Lato"/>
                <a:sym typeface="Lato"/>
              </a:rPr>
              <a:t>1.if [(i or j )==0]</a:t>
            </a:r>
            <a:endParaRPr sz="1500" b="1" dirty="0">
              <a:solidFill>
                <a:schemeClr val="lt1"/>
              </a:solidFill>
              <a:latin typeface="Lato"/>
              <a:ea typeface="Lato"/>
              <a:cs typeface="Lato"/>
              <a:sym typeface="Lato"/>
            </a:endParaRPr>
          </a:p>
          <a:p>
            <a:pPr marL="0" lvl="0" indent="0" algn="ctr" rtl="0">
              <a:spcBef>
                <a:spcPts val="0"/>
              </a:spcBef>
              <a:spcAft>
                <a:spcPts val="0"/>
              </a:spcAft>
              <a:buNone/>
            </a:pPr>
            <a:r>
              <a:rPr lang="en" sz="1500" b="1" dirty="0">
                <a:solidFill>
                  <a:schemeClr val="lt1"/>
                </a:solidFill>
                <a:latin typeface="Lato"/>
                <a:ea typeface="Lato"/>
                <a:cs typeface="Lato"/>
                <a:sym typeface="Lato"/>
              </a:rPr>
              <a:t>F(j-1)+ </a:t>
            </a:r>
            <a:r>
              <a:rPr lang="en" sz="1500" b="1" dirty="0">
                <a:solidFill>
                  <a:srgbClr val="00FF00"/>
                </a:solidFill>
                <a:latin typeface="Lato"/>
                <a:ea typeface="Lato"/>
                <a:cs typeface="Lato"/>
                <a:sym typeface="Lato"/>
              </a:rPr>
              <a:t>Gap</a:t>
            </a:r>
            <a:endParaRPr sz="1500" b="1" dirty="0">
              <a:solidFill>
                <a:srgbClr val="00FF00"/>
              </a:solidFill>
              <a:latin typeface="Lato"/>
              <a:ea typeface="Lato"/>
              <a:cs typeface="Lato"/>
              <a:sym typeface="Lato"/>
            </a:endParaRPr>
          </a:p>
          <a:p>
            <a:pPr marL="0" lvl="0" indent="0" algn="ctr" rtl="0">
              <a:spcBef>
                <a:spcPts val="0"/>
              </a:spcBef>
              <a:spcAft>
                <a:spcPts val="0"/>
              </a:spcAft>
              <a:buNone/>
            </a:pPr>
            <a:r>
              <a:rPr lang="en" sz="1500" b="1" dirty="0">
                <a:solidFill>
                  <a:schemeClr val="accent2"/>
                </a:solidFill>
                <a:latin typeface="Lato"/>
                <a:ea typeface="Lato"/>
                <a:cs typeface="Lato"/>
                <a:sym typeface="Lato"/>
              </a:rPr>
              <a:t>Or</a:t>
            </a:r>
            <a:endParaRPr sz="1500" b="1" dirty="0">
              <a:solidFill>
                <a:schemeClr val="accent2"/>
              </a:solidFill>
              <a:latin typeface="Lato"/>
              <a:ea typeface="Lato"/>
              <a:cs typeface="Lato"/>
              <a:sym typeface="Lato"/>
            </a:endParaRPr>
          </a:p>
          <a:p>
            <a:pPr marL="0" lvl="0" indent="0" algn="ctr" rtl="0">
              <a:spcBef>
                <a:spcPts val="0"/>
              </a:spcBef>
              <a:spcAft>
                <a:spcPts val="0"/>
              </a:spcAft>
              <a:buNone/>
            </a:pPr>
            <a:r>
              <a:rPr lang="en" sz="1500" b="1" dirty="0">
                <a:solidFill>
                  <a:schemeClr val="lt1"/>
                </a:solidFill>
                <a:latin typeface="Lato"/>
                <a:ea typeface="Lato"/>
                <a:cs typeface="Lato"/>
                <a:sym typeface="Lato"/>
              </a:rPr>
              <a:t>F(i-1)+</a:t>
            </a:r>
            <a:r>
              <a:rPr lang="en" sz="1500" b="1" dirty="0">
                <a:solidFill>
                  <a:srgbClr val="00FF00"/>
                </a:solidFill>
                <a:latin typeface="Lato"/>
                <a:ea typeface="Lato"/>
                <a:cs typeface="Lato"/>
                <a:sym typeface="Lato"/>
              </a:rPr>
              <a:t>Gap</a:t>
            </a:r>
            <a:r>
              <a:rPr lang="en" sz="1500" b="1" dirty="0">
                <a:solidFill>
                  <a:schemeClr val="lt1"/>
                </a:solidFill>
                <a:latin typeface="Lato"/>
                <a:ea typeface="Lato"/>
                <a:cs typeface="Lato"/>
                <a:sym typeface="Lato"/>
              </a:rPr>
              <a:t>  </a:t>
            </a:r>
            <a:endParaRPr sz="1500" b="1" dirty="0">
              <a:solidFill>
                <a:schemeClr val="lt1"/>
              </a:solidFill>
              <a:latin typeface="Lato"/>
              <a:ea typeface="Lato"/>
              <a:cs typeface="Lato"/>
              <a:sym typeface="Lato"/>
            </a:endParaRPr>
          </a:p>
          <a:p>
            <a:pPr marL="0" lvl="0" indent="0" algn="ctr" rtl="0">
              <a:spcBef>
                <a:spcPts val="0"/>
              </a:spcBef>
              <a:spcAft>
                <a:spcPts val="0"/>
              </a:spcAft>
              <a:buNone/>
            </a:pPr>
            <a:endParaRPr sz="1500" b="1" dirty="0">
              <a:solidFill>
                <a:schemeClr val="lt1"/>
              </a:solidFill>
              <a:latin typeface="Lato"/>
              <a:ea typeface="Lato"/>
              <a:cs typeface="Lato"/>
              <a:sym typeface="Lato"/>
            </a:endParaRPr>
          </a:p>
          <a:p>
            <a:pPr marL="0" lvl="0" indent="0" algn="ctr" rtl="0">
              <a:spcBef>
                <a:spcPts val="0"/>
              </a:spcBef>
              <a:spcAft>
                <a:spcPts val="0"/>
              </a:spcAft>
              <a:buNone/>
            </a:pPr>
            <a:r>
              <a:rPr lang="en" sz="1500" b="1" dirty="0">
                <a:solidFill>
                  <a:schemeClr val="lt1"/>
                </a:solidFill>
                <a:latin typeface="Lato"/>
                <a:ea typeface="Lato"/>
                <a:cs typeface="Lato"/>
                <a:sym typeface="Lato"/>
              </a:rPr>
              <a:t>2. If (i and j &gt;0) </a:t>
            </a:r>
            <a:endParaRPr sz="1500" b="1" dirty="0">
              <a:solidFill>
                <a:schemeClr val="lt1"/>
              </a:solidFill>
              <a:latin typeface="Lato"/>
              <a:ea typeface="Lato"/>
              <a:cs typeface="Lato"/>
              <a:sym typeface="Lato"/>
            </a:endParaRPr>
          </a:p>
          <a:p>
            <a:pPr marL="0" lvl="0" indent="0" algn="ctr" rtl="0">
              <a:spcBef>
                <a:spcPts val="0"/>
              </a:spcBef>
              <a:spcAft>
                <a:spcPts val="0"/>
              </a:spcAft>
              <a:buNone/>
            </a:pPr>
            <a:r>
              <a:rPr lang="en" sz="1500" b="1" dirty="0">
                <a:solidFill>
                  <a:srgbClr val="00FF00"/>
                </a:solidFill>
                <a:latin typeface="Lato"/>
                <a:ea typeface="Lato"/>
                <a:cs typeface="Lato"/>
                <a:sym typeface="Lato"/>
              </a:rPr>
              <a:t>F(i,j)=min[F(i-1, j-1)+x(sj,si),  F(i,j-1)+g, F(j,i-1)+g]</a:t>
            </a:r>
            <a:endParaRPr sz="1500" b="1" dirty="0">
              <a:solidFill>
                <a:srgbClr val="00FF00"/>
              </a:solidFill>
              <a:latin typeface="Lato"/>
              <a:ea typeface="Lato"/>
              <a:cs typeface="Lato"/>
              <a:sym typeface="Lato"/>
            </a:endParaRPr>
          </a:p>
          <a:p>
            <a:pPr marL="0" lvl="0" indent="0" algn="ctr" rtl="0">
              <a:spcBef>
                <a:spcPts val="0"/>
              </a:spcBef>
              <a:spcAft>
                <a:spcPts val="0"/>
              </a:spcAft>
              <a:buNone/>
            </a:pPr>
            <a:endParaRPr b="1" dirty="0">
              <a:solidFill>
                <a:schemeClr val="lt1"/>
              </a:solidFill>
              <a:latin typeface="Lato"/>
              <a:ea typeface="Lato"/>
              <a:cs typeface="Lato"/>
              <a:sym typeface="Lato"/>
            </a:endParaRPr>
          </a:p>
        </p:txBody>
      </p:sp>
      <p:sp>
        <p:nvSpPr>
          <p:cNvPr id="168" name="Google Shape;168;p17"/>
          <p:cNvSpPr txBox="1"/>
          <p:nvPr/>
        </p:nvSpPr>
        <p:spPr>
          <a:xfrm>
            <a:off x="2713325" y="1797863"/>
            <a:ext cx="10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Lato"/>
                <a:ea typeface="Lato"/>
                <a:cs typeface="Lato"/>
                <a:sym typeface="Lato"/>
              </a:rPr>
              <a:t>string 1</a:t>
            </a:r>
            <a:endParaRPr b="1">
              <a:solidFill>
                <a:schemeClr val="lt1"/>
              </a:solidFill>
              <a:latin typeface="Lato"/>
              <a:ea typeface="Lato"/>
              <a:cs typeface="Lato"/>
              <a:sym typeface="Lato"/>
            </a:endParaRPr>
          </a:p>
        </p:txBody>
      </p:sp>
      <p:sp>
        <p:nvSpPr>
          <p:cNvPr id="169" name="Google Shape;169;p17"/>
          <p:cNvSpPr txBox="1"/>
          <p:nvPr/>
        </p:nvSpPr>
        <p:spPr>
          <a:xfrm rot="5400000">
            <a:off x="-190020" y="3572732"/>
            <a:ext cx="954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Lato"/>
                <a:ea typeface="Lato"/>
                <a:cs typeface="Lato"/>
                <a:sym typeface="Lato"/>
              </a:rPr>
              <a:t>String 2</a:t>
            </a:r>
            <a:endParaRPr sz="1200" b="1">
              <a:solidFill>
                <a:schemeClr val="lt1"/>
              </a:solidFill>
              <a:latin typeface="Lato"/>
              <a:ea typeface="Lato"/>
              <a:cs typeface="Lato"/>
              <a:sym typeface="Lato"/>
            </a:endParaRPr>
          </a:p>
        </p:txBody>
      </p:sp>
      <p:sp>
        <p:nvSpPr>
          <p:cNvPr id="170" name="Google Shape;170;p17"/>
          <p:cNvSpPr txBox="1"/>
          <p:nvPr/>
        </p:nvSpPr>
        <p:spPr>
          <a:xfrm>
            <a:off x="2210425" y="4789502"/>
            <a:ext cx="1744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lt1"/>
                </a:solidFill>
                <a:latin typeface="Lato"/>
                <a:ea typeface="Lato"/>
                <a:cs typeface="Lato"/>
                <a:sym typeface="Lato"/>
              </a:rPr>
              <a:t>Here , gap=3 mis=4</a:t>
            </a:r>
            <a:endParaRPr sz="1100" b="1">
              <a:solidFill>
                <a:schemeClr val="lt1"/>
              </a:solidFill>
              <a:latin typeface="Lato"/>
              <a:ea typeface="Lato"/>
              <a:cs typeface="Lato"/>
              <a:sym typeface="Lato"/>
            </a:endParaRPr>
          </a:p>
        </p:txBody>
      </p:sp>
      <p:sp>
        <p:nvSpPr>
          <p:cNvPr id="187" name="Google Shape;187;p17"/>
          <p:cNvSpPr txBox="1"/>
          <p:nvPr/>
        </p:nvSpPr>
        <p:spPr>
          <a:xfrm>
            <a:off x="6208375" y="2880025"/>
            <a:ext cx="245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0+4=4, 3+3=6, 3+3=6</a:t>
            </a:r>
            <a:endParaRPr dirty="0">
              <a:solidFill>
                <a:schemeClr val="lt1"/>
              </a:solidFill>
              <a:latin typeface="Lato"/>
              <a:ea typeface="Lato"/>
              <a:cs typeface="Lato"/>
              <a:sym typeface="Lato"/>
            </a:endParaRPr>
          </a:p>
        </p:txBody>
      </p:sp>
      <p:sp>
        <p:nvSpPr>
          <p:cNvPr id="188" name="Google Shape;188;p17"/>
          <p:cNvSpPr txBox="1"/>
          <p:nvPr/>
        </p:nvSpPr>
        <p:spPr>
          <a:xfrm>
            <a:off x="6210825" y="3334675"/>
            <a:ext cx="272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3+4=7, 6+3=9, 4+3=7</a:t>
            </a:r>
            <a:endParaRPr dirty="0">
              <a:solidFill>
                <a:schemeClr val="lt1"/>
              </a:solidFill>
              <a:latin typeface="Lato"/>
              <a:ea typeface="Lato"/>
              <a:cs typeface="Lato"/>
              <a:sym typeface="Lato"/>
            </a:endParaRPr>
          </a:p>
        </p:txBody>
      </p:sp>
      <p:sp>
        <p:nvSpPr>
          <p:cNvPr id="189" name="Google Shape;189;p17"/>
          <p:cNvSpPr txBox="1"/>
          <p:nvPr/>
        </p:nvSpPr>
        <p:spPr>
          <a:xfrm>
            <a:off x="6223925" y="3713125"/>
            <a:ext cx="279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6+0=6, 9+3=12, 7+3=10</a:t>
            </a:r>
            <a:endParaRPr dirty="0">
              <a:solidFill>
                <a:schemeClr val="lt1"/>
              </a:solidFill>
              <a:latin typeface="Lato"/>
              <a:ea typeface="Lato"/>
              <a:cs typeface="Lato"/>
              <a:sym typeface="Lato"/>
            </a:endParaRPr>
          </a:p>
        </p:txBody>
      </p:sp>
      <p:graphicFrame>
        <p:nvGraphicFramePr>
          <p:cNvPr id="190" name="Google Shape;190;p17"/>
          <p:cNvGraphicFramePr/>
          <p:nvPr/>
        </p:nvGraphicFramePr>
        <p:xfrm>
          <a:off x="1105725" y="2282363"/>
          <a:ext cx="4187800" cy="400200"/>
        </p:xfrm>
        <a:graphic>
          <a:graphicData uri="http://schemas.openxmlformats.org/drawingml/2006/table">
            <a:tbl>
              <a:tblPr>
                <a:noFill/>
                <a:tableStyleId>{793E0998-6E86-4A00-9544-0E12CE5B8490}</a:tableStyleId>
              </a:tblPr>
              <a:tblGrid>
                <a:gridCol w="837575">
                  <a:extLst>
                    <a:ext uri="{9D8B030D-6E8A-4147-A177-3AD203B41FA5}">
                      <a16:colId xmlns="" xmlns:a16="http://schemas.microsoft.com/office/drawing/2014/main" val="20000"/>
                    </a:ext>
                  </a:extLst>
                </a:gridCol>
                <a:gridCol w="886425">
                  <a:extLst>
                    <a:ext uri="{9D8B030D-6E8A-4147-A177-3AD203B41FA5}">
                      <a16:colId xmlns="" xmlns:a16="http://schemas.microsoft.com/office/drawing/2014/main" val="20001"/>
                    </a:ext>
                  </a:extLst>
                </a:gridCol>
                <a:gridCol w="869925">
                  <a:extLst>
                    <a:ext uri="{9D8B030D-6E8A-4147-A177-3AD203B41FA5}">
                      <a16:colId xmlns="" xmlns:a16="http://schemas.microsoft.com/office/drawing/2014/main" val="20002"/>
                    </a:ext>
                  </a:extLst>
                </a:gridCol>
                <a:gridCol w="875500">
                  <a:extLst>
                    <a:ext uri="{9D8B030D-6E8A-4147-A177-3AD203B41FA5}">
                      <a16:colId xmlns="" xmlns:a16="http://schemas.microsoft.com/office/drawing/2014/main" val="20003"/>
                    </a:ext>
                  </a:extLst>
                </a:gridCol>
                <a:gridCol w="718375">
                  <a:extLst>
                    <a:ext uri="{9D8B030D-6E8A-4147-A177-3AD203B41FA5}">
                      <a16:colId xmlns="" xmlns:a16="http://schemas.microsoft.com/office/drawing/2014/main" val="20004"/>
                    </a:ext>
                  </a:extLst>
                </a:gridCol>
              </a:tblGrid>
              <a:tr h="400200">
                <a:tc>
                  <a:txBody>
                    <a:bodyPr/>
                    <a:lstStyle/>
                    <a:p>
                      <a:pPr marL="0" lvl="0" indent="0" algn="ctr" rtl="0">
                        <a:spcBef>
                          <a:spcPts val="0"/>
                        </a:spcBef>
                        <a:spcAft>
                          <a:spcPts val="0"/>
                        </a:spcAft>
                        <a:buNone/>
                      </a:pPr>
                      <a:r>
                        <a:rPr lang="en">
                          <a:solidFill>
                            <a:srgbClr val="FFFF00"/>
                          </a:solidFill>
                        </a:rPr>
                        <a:t>J</a:t>
                      </a:r>
                      <a:endParaRPr>
                        <a:solidFill>
                          <a:srgbClr val="FFFF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00"/>
                          </a:solidFill>
                        </a:rPr>
                        <a:t>0</a:t>
                      </a:r>
                      <a:endParaRPr>
                        <a:solidFill>
                          <a:srgbClr val="FFFF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00"/>
                          </a:solidFill>
                        </a:rPr>
                        <a:t>1</a:t>
                      </a:r>
                      <a:endParaRPr>
                        <a:solidFill>
                          <a:srgbClr val="FFFF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00"/>
                          </a:solidFill>
                        </a:rPr>
                        <a:t>2</a:t>
                      </a:r>
                      <a:endParaRPr>
                        <a:solidFill>
                          <a:srgbClr val="FFFF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00"/>
                          </a:solidFill>
                        </a:rPr>
                        <a:t>3</a:t>
                      </a:r>
                      <a:endParaRPr>
                        <a:solidFill>
                          <a:srgbClr val="FFFF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 xmlns:a16="http://schemas.microsoft.com/office/drawing/2014/main" val="10000"/>
                  </a:ext>
                </a:extLst>
              </a:tr>
            </a:tbl>
          </a:graphicData>
        </a:graphic>
      </p:graphicFrame>
      <p:graphicFrame>
        <p:nvGraphicFramePr>
          <p:cNvPr id="191" name="Google Shape;191;p17"/>
          <p:cNvGraphicFramePr/>
          <p:nvPr/>
        </p:nvGraphicFramePr>
        <p:xfrm>
          <a:off x="406825" y="2766850"/>
          <a:ext cx="570500" cy="1981125"/>
        </p:xfrm>
        <a:graphic>
          <a:graphicData uri="http://schemas.openxmlformats.org/drawingml/2006/table">
            <a:tbl>
              <a:tblPr>
                <a:noFill/>
                <a:tableStyleId>{793E0998-6E86-4A00-9544-0E12CE5B8490}</a:tableStyleId>
              </a:tblPr>
              <a:tblGrid>
                <a:gridCol w="570500">
                  <a:extLst>
                    <a:ext uri="{9D8B030D-6E8A-4147-A177-3AD203B41FA5}">
                      <a16:colId xmlns="" xmlns:a16="http://schemas.microsoft.com/office/drawing/2014/main" val="20000"/>
                    </a:ext>
                  </a:extLst>
                </a:gridCol>
              </a:tblGrid>
              <a:tr h="396225">
                <a:tc>
                  <a:txBody>
                    <a:bodyPr/>
                    <a:lstStyle/>
                    <a:p>
                      <a:pPr marL="0" lvl="0" indent="0" algn="ctr" rtl="0">
                        <a:spcBef>
                          <a:spcPts val="0"/>
                        </a:spcBef>
                        <a:spcAft>
                          <a:spcPts val="0"/>
                        </a:spcAft>
                        <a:buNone/>
                      </a:pPr>
                      <a:r>
                        <a:rPr lang="en">
                          <a:solidFill>
                            <a:srgbClr val="FFFF00"/>
                          </a:solidFill>
                        </a:rPr>
                        <a:t>I</a:t>
                      </a:r>
                      <a:endParaRPr>
                        <a:solidFill>
                          <a:srgbClr val="FFFF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 xmlns:a16="http://schemas.microsoft.com/office/drawing/2014/main" val="10000"/>
                  </a:ext>
                </a:extLst>
              </a:tr>
              <a:tr h="396225">
                <a:tc>
                  <a:txBody>
                    <a:bodyPr/>
                    <a:lstStyle/>
                    <a:p>
                      <a:pPr marL="0" lvl="0" indent="0" algn="ctr" rtl="0">
                        <a:spcBef>
                          <a:spcPts val="0"/>
                        </a:spcBef>
                        <a:spcAft>
                          <a:spcPts val="0"/>
                        </a:spcAft>
                        <a:buNone/>
                      </a:pPr>
                      <a:r>
                        <a:rPr lang="en">
                          <a:solidFill>
                            <a:srgbClr val="FFFF00"/>
                          </a:solidFill>
                        </a:rPr>
                        <a:t>0</a:t>
                      </a:r>
                      <a:endParaRPr>
                        <a:solidFill>
                          <a:srgbClr val="FFFF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 xmlns:a16="http://schemas.microsoft.com/office/drawing/2014/main" val="10001"/>
                  </a:ext>
                </a:extLst>
              </a:tr>
              <a:tr h="396225">
                <a:tc>
                  <a:txBody>
                    <a:bodyPr/>
                    <a:lstStyle/>
                    <a:p>
                      <a:pPr marL="0" lvl="0" indent="0" algn="ctr" rtl="0">
                        <a:spcBef>
                          <a:spcPts val="0"/>
                        </a:spcBef>
                        <a:spcAft>
                          <a:spcPts val="0"/>
                        </a:spcAft>
                        <a:buNone/>
                      </a:pPr>
                      <a:r>
                        <a:rPr lang="en">
                          <a:solidFill>
                            <a:srgbClr val="FFFF00"/>
                          </a:solidFill>
                        </a:rPr>
                        <a:t>1</a:t>
                      </a:r>
                      <a:endParaRPr>
                        <a:solidFill>
                          <a:srgbClr val="FFFF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 xmlns:a16="http://schemas.microsoft.com/office/drawing/2014/main" val="10002"/>
                  </a:ext>
                </a:extLst>
              </a:tr>
              <a:tr h="396225">
                <a:tc>
                  <a:txBody>
                    <a:bodyPr/>
                    <a:lstStyle/>
                    <a:p>
                      <a:pPr marL="0" lvl="0" indent="0" algn="ctr" rtl="0">
                        <a:spcBef>
                          <a:spcPts val="0"/>
                        </a:spcBef>
                        <a:spcAft>
                          <a:spcPts val="0"/>
                        </a:spcAft>
                        <a:buNone/>
                      </a:pPr>
                      <a:r>
                        <a:rPr lang="en">
                          <a:solidFill>
                            <a:srgbClr val="FFFF00"/>
                          </a:solidFill>
                        </a:rPr>
                        <a:t>2</a:t>
                      </a:r>
                      <a:endParaRPr>
                        <a:solidFill>
                          <a:srgbClr val="FFFF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 xmlns:a16="http://schemas.microsoft.com/office/drawing/2014/main" val="10003"/>
                  </a:ext>
                </a:extLst>
              </a:tr>
              <a:tr h="396225">
                <a:tc>
                  <a:txBody>
                    <a:bodyPr/>
                    <a:lstStyle/>
                    <a:p>
                      <a:pPr marL="0" lvl="0" indent="0" algn="ctr" rtl="0">
                        <a:spcBef>
                          <a:spcPts val="0"/>
                        </a:spcBef>
                        <a:spcAft>
                          <a:spcPts val="0"/>
                        </a:spcAft>
                        <a:buNone/>
                      </a:pPr>
                      <a:r>
                        <a:rPr lang="en">
                          <a:solidFill>
                            <a:srgbClr val="FFFF00"/>
                          </a:solidFill>
                        </a:rPr>
                        <a:t>3</a:t>
                      </a:r>
                      <a:endParaRPr>
                        <a:solidFill>
                          <a:srgbClr val="FFFF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7"/>
                                        </p:tgtEl>
                                        <p:attrNameLst>
                                          <p:attrName>style.visibility</p:attrName>
                                        </p:attrNameLst>
                                      </p:cBhvr>
                                      <p:to>
                                        <p:strVal val="visible"/>
                                      </p:to>
                                    </p:set>
                                    <p:animEffect transition="in" filter="fade">
                                      <p:cBhvr>
                                        <p:cTn id="11" dur="1000"/>
                                        <p:tgtEl>
                                          <p:spTgt spid="18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88"/>
                                        </p:tgtEl>
                                        <p:attrNameLst>
                                          <p:attrName>style.visibility</p:attrName>
                                        </p:attrNameLst>
                                      </p:cBhvr>
                                      <p:to>
                                        <p:strVal val="visible"/>
                                      </p:to>
                                    </p:set>
                                    <p:animEffect transition="in" filter="fade">
                                      <p:cBhvr>
                                        <p:cTn id="16" dur="1000"/>
                                        <p:tgtEl>
                                          <p:spTgt spid="18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9"/>
                                        </p:tgtEl>
                                        <p:attrNameLst>
                                          <p:attrName>style.visibility</p:attrName>
                                        </p:attrNameLst>
                                      </p:cBhvr>
                                      <p:to>
                                        <p:strVal val="visible"/>
                                      </p:to>
                                    </p:set>
                                    <p:animEffect transition="in" filter="fade">
                                      <p:cBhvr>
                                        <p:cTn id="21" dur="1000"/>
                                        <p:tgtEl>
                                          <p:spTgt spid="18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87">
                                            <p:txEl>
                                              <p:pRg st="0" end="0"/>
                                            </p:txEl>
                                          </p:spTgt>
                                        </p:tgtEl>
                                        <p:attrNameLst>
                                          <p:attrName>style.visibility</p:attrName>
                                        </p:attrNameLst>
                                      </p:cBhvr>
                                      <p:to>
                                        <p:strVal val="visible"/>
                                      </p:to>
                                    </p:set>
                                    <p:animEffect transition="in" filter="wipe(down)">
                                      <p:cBhvr>
                                        <p:cTn id="26" dur="500"/>
                                        <p:tgtEl>
                                          <p:spTgt spid="18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88">
                                            <p:txEl>
                                              <p:pRg st="0" end="0"/>
                                            </p:txEl>
                                          </p:spTgt>
                                        </p:tgtEl>
                                        <p:attrNameLst>
                                          <p:attrName>style.visibility</p:attrName>
                                        </p:attrNameLst>
                                      </p:cBhvr>
                                      <p:to>
                                        <p:strVal val="visible"/>
                                      </p:to>
                                    </p:set>
                                    <p:animEffect transition="in" filter="barn(inVertical)">
                                      <p:cBhvr>
                                        <p:cTn id="31" dur="500"/>
                                        <p:tgtEl>
                                          <p:spTgt spid="18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89">
                                            <p:txEl>
                                              <p:pRg st="0" end="0"/>
                                            </p:txEl>
                                          </p:spTgt>
                                        </p:tgtEl>
                                        <p:attrNameLst>
                                          <p:attrName>style.visibility</p:attrName>
                                        </p:attrNameLst>
                                      </p:cBhvr>
                                      <p:to>
                                        <p:strVal val="visible"/>
                                      </p:to>
                                    </p:set>
                                    <p:animEffect transition="in" filter="wipe(down)">
                                      <p:cBhvr>
                                        <p:cTn id="36" dur="500"/>
                                        <p:tgtEl>
                                          <p:spTgt spid="1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a:spLocks noGrp="1"/>
          </p:cNvSpPr>
          <p:nvPr>
            <p:ph type="title"/>
          </p:nvPr>
        </p:nvSpPr>
        <p:spPr>
          <a:prstGeom prst="rect">
            <a:avLst/>
          </a:prstGeom>
        </p:spPr>
        <p:txBody>
          <a:bodyPr spcFirstLastPara="1" wrap="square" lIns="91425" tIns="91425" rIns="91425" bIns="91425" anchor="t" anchorCtr="0">
            <a:normAutofit/>
          </a:bodyPr>
          <a:lstStyle/>
          <a:p>
            <a:pPr marL="1371600" lvl="0" indent="457200" algn="l" rtl="0">
              <a:spcBef>
                <a:spcPts val="0"/>
              </a:spcBef>
              <a:spcAft>
                <a:spcPts val="0"/>
              </a:spcAft>
              <a:buNone/>
            </a:pPr>
            <a:r>
              <a:rPr lang="en"/>
              <a:t>Final Sequence Print </a:t>
            </a:r>
            <a:endParaRPr/>
          </a:p>
        </p:txBody>
      </p:sp>
      <p:sp>
        <p:nvSpPr>
          <p:cNvPr id="205" name="Google Shape;205;p18"/>
          <p:cNvSpPr txBox="1">
            <a:spLocks noGrp="1"/>
          </p:cNvSpPr>
          <p:nvPr>
            <p:ph type="body" idx="1"/>
          </p:nvPr>
        </p:nvSpPr>
        <p:spPr>
          <a:xfrm>
            <a:off x="2887200" y="1749700"/>
            <a:ext cx="555600" cy="82205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88"/>
              <a:buNone/>
            </a:pPr>
            <a:r>
              <a:rPr lang="en" dirty="0" smtClean="0"/>
              <a:t>Z</a:t>
            </a:r>
            <a:endParaRPr sz="1353" dirty="0"/>
          </a:p>
          <a:p>
            <a:pPr marL="0" lvl="0" indent="0" algn="l" rtl="0">
              <a:lnSpc>
                <a:spcPct val="95000"/>
              </a:lnSpc>
              <a:spcBef>
                <a:spcPts val="0"/>
              </a:spcBef>
              <a:spcAft>
                <a:spcPts val="1200"/>
              </a:spcAft>
              <a:buSzPts val="688"/>
              <a:buNone/>
            </a:pPr>
            <a:endParaRPr sz="812" dirty="0"/>
          </a:p>
        </p:txBody>
      </p:sp>
      <p:graphicFrame>
        <p:nvGraphicFramePr>
          <p:cNvPr id="206" name="Google Shape;206;p18"/>
          <p:cNvGraphicFramePr/>
          <p:nvPr>
            <p:extLst>
              <p:ext uri="{D42A27DB-BD31-4B8C-83A1-F6EECF244321}">
                <p14:modId xmlns:p14="http://schemas.microsoft.com/office/powerpoint/2010/main" val="3204322099"/>
              </p:ext>
            </p:extLst>
          </p:nvPr>
        </p:nvGraphicFramePr>
        <p:xfrm>
          <a:off x="4246375" y="1973493"/>
          <a:ext cx="2785125" cy="2148690"/>
        </p:xfrm>
        <a:graphic>
          <a:graphicData uri="http://schemas.openxmlformats.org/drawingml/2006/table">
            <a:tbl>
              <a:tblPr>
                <a:noFill/>
                <a:tableStyleId>{793E0998-6E86-4A00-9544-0E12CE5B8490}</a:tableStyleId>
              </a:tblPr>
              <a:tblGrid>
                <a:gridCol w="557025">
                  <a:extLst>
                    <a:ext uri="{9D8B030D-6E8A-4147-A177-3AD203B41FA5}">
                      <a16:colId xmlns="" xmlns:a16="http://schemas.microsoft.com/office/drawing/2014/main" val="20000"/>
                    </a:ext>
                  </a:extLst>
                </a:gridCol>
                <a:gridCol w="557025">
                  <a:extLst>
                    <a:ext uri="{9D8B030D-6E8A-4147-A177-3AD203B41FA5}">
                      <a16:colId xmlns="" xmlns:a16="http://schemas.microsoft.com/office/drawing/2014/main" val="20001"/>
                    </a:ext>
                  </a:extLst>
                </a:gridCol>
                <a:gridCol w="557025">
                  <a:extLst>
                    <a:ext uri="{9D8B030D-6E8A-4147-A177-3AD203B41FA5}">
                      <a16:colId xmlns="" xmlns:a16="http://schemas.microsoft.com/office/drawing/2014/main" val="20002"/>
                    </a:ext>
                  </a:extLst>
                </a:gridCol>
                <a:gridCol w="557025">
                  <a:extLst>
                    <a:ext uri="{9D8B030D-6E8A-4147-A177-3AD203B41FA5}">
                      <a16:colId xmlns="" xmlns:a16="http://schemas.microsoft.com/office/drawing/2014/main" val="20003"/>
                    </a:ext>
                  </a:extLst>
                </a:gridCol>
                <a:gridCol w="557025">
                  <a:extLst>
                    <a:ext uri="{9D8B030D-6E8A-4147-A177-3AD203B41FA5}">
                      <a16:colId xmlns="" xmlns:a16="http://schemas.microsoft.com/office/drawing/2014/main" val="20004"/>
                    </a:ext>
                  </a:extLst>
                </a:gridCol>
              </a:tblGrid>
              <a:tr h="331750">
                <a:tc>
                  <a:txBody>
                    <a:bodyPr/>
                    <a:lstStyle/>
                    <a:p>
                      <a:pPr marL="0" lvl="0" indent="0" algn="l" rtl="0">
                        <a:spcBef>
                          <a:spcPts val="0"/>
                        </a:spcBef>
                        <a:spcAft>
                          <a:spcPts val="0"/>
                        </a:spcAft>
                        <a:buNone/>
                      </a:pPr>
                      <a:r>
                        <a:rPr lang="en" sz="900">
                          <a:solidFill>
                            <a:schemeClr val="lt1"/>
                          </a:solidFill>
                        </a:rPr>
                        <a:t>       S1</a:t>
                      </a:r>
                      <a:endParaRPr sz="900">
                        <a:solidFill>
                          <a:schemeClr val="lt1"/>
                        </a:solidFill>
                      </a:endParaRPr>
                    </a:p>
                    <a:p>
                      <a:pPr marL="0" lvl="0" indent="0" algn="l" rtl="0">
                        <a:spcBef>
                          <a:spcPts val="0"/>
                        </a:spcBef>
                        <a:spcAft>
                          <a:spcPts val="0"/>
                        </a:spcAft>
                        <a:buNone/>
                      </a:pPr>
                      <a:endParaRPr sz="900">
                        <a:solidFill>
                          <a:schemeClr val="lt1"/>
                        </a:solidFill>
                      </a:endParaRPr>
                    </a:p>
                    <a:p>
                      <a:pPr marL="0" lvl="0" indent="0" algn="l" rtl="0">
                        <a:spcBef>
                          <a:spcPts val="0"/>
                        </a:spcBef>
                        <a:spcAft>
                          <a:spcPts val="0"/>
                        </a:spcAft>
                        <a:buNone/>
                      </a:pPr>
                      <a:r>
                        <a:rPr lang="en" sz="900">
                          <a:solidFill>
                            <a:schemeClr val="lt1"/>
                          </a:solidFill>
                        </a:rPr>
                        <a:t> S2</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dirty="0">
                          <a:solidFill>
                            <a:schemeClr val="lt1"/>
                          </a:solidFill>
                        </a:rPr>
                        <a:t>X</a:t>
                      </a:r>
                      <a:endParaRPr dirty="0">
                        <a:solidFill>
                          <a:schemeClr val="lt1"/>
                        </a:solidFill>
                      </a:endParaRPr>
                    </a:p>
                  </a:txBody>
                  <a:tcPr marL="91425" marR="91425" marT="91425" marB="91425"/>
                </a:tc>
                <a:tc>
                  <a:txBody>
                    <a:bodyPr/>
                    <a:lstStyle/>
                    <a:p>
                      <a:pPr marL="0" lvl="0" indent="0" algn="l" rtl="0">
                        <a:spcBef>
                          <a:spcPts val="0"/>
                        </a:spcBef>
                        <a:spcAft>
                          <a:spcPts val="0"/>
                        </a:spcAft>
                        <a:buNone/>
                      </a:pPr>
                      <a:r>
                        <a:rPr lang="en" dirty="0">
                          <a:solidFill>
                            <a:schemeClr val="lt1"/>
                          </a:solidFill>
                        </a:rPr>
                        <a:t>Y</a:t>
                      </a:r>
                      <a:endParaRPr dirty="0">
                        <a:solidFill>
                          <a:schemeClr val="lt1"/>
                        </a:solidFill>
                      </a:endParaRPr>
                    </a:p>
                  </a:txBody>
                  <a:tcPr marL="91425" marR="91425" marT="91425" marB="91425"/>
                </a:tc>
                <a:tc>
                  <a:txBody>
                    <a:bodyPr/>
                    <a:lstStyle/>
                    <a:p>
                      <a:pPr marL="0" lvl="0" indent="0" algn="l" rtl="0">
                        <a:spcBef>
                          <a:spcPts val="0"/>
                        </a:spcBef>
                        <a:spcAft>
                          <a:spcPts val="0"/>
                        </a:spcAft>
                        <a:buNone/>
                      </a:pPr>
                      <a:r>
                        <a:rPr lang="en" dirty="0">
                          <a:solidFill>
                            <a:schemeClr val="lt1"/>
                          </a:solidFill>
                        </a:rPr>
                        <a:t>Z</a:t>
                      </a:r>
                      <a:endParaRPr dirty="0">
                        <a:solidFill>
                          <a:schemeClr val="lt1"/>
                        </a:solidFill>
                      </a:endParaRPr>
                    </a:p>
                  </a:txBody>
                  <a:tcPr marL="91425" marR="91425" marT="91425" marB="91425"/>
                </a:tc>
                <a:extLst>
                  <a:ext uri="{0D108BD9-81ED-4DB2-BD59-A6C34878D82A}">
                    <a16:rowId xmlns="" xmlns:a16="http://schemas.microsoft.com/office/drawing/2014/main" val="10000"/>
                  </a:ext>
                </a:extLst>
              </a:tr>
              <a:tr h="331750">
                <a:tc>
                  <a:txBody>
                    <a:bodyPr/>
                    <a:lstStyle/>
                    <a:p>
                      <a:pPr marL="0" lvl="0" indent="0" algn="l"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6</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9</a:t>
                      </a:r>
                      <a:endParaRPr>
                        <a:solidFill>
                          <a:schemeClr val="lt1"/>
                        </a:solidFill>
                      </a:endParaRPr>
                    </a:p>
                  </a:txBody>
                  <a:tcPr marL="91425" marR="91425" marT="91425" marB="91425"/>
                </a:tc>
                <a:extLst>
                  <a:ext uri="{0D108BD9-81ED-4DB2-BD59-A6C34878D82A}">
                    <a16:rowId xmlns="" xmlns:a16="http://schemas.microsoft.com/office/drawing/2014/main" val="10001"/>
                  </a:ext>
                </a:extLst>
              </a:tr>
              <a:tr h="331750">
                <a:tc>
                  <a:txBody>
                    <a:bodyPr/>
                    <a:lstStyle/>
                    <a:p>
                      <a:pPr marL="0" lvl="0" indent="0" algn="l" rtl="0">
                        <a:spcBef>
                          <a:spcPts val="0"/>
                        </a:spcBef>
                        <a:spcAft>
                          <a:spcPts val="0"/>
                        </a:spcAft>
                        <a:buNone/>
                      </a:pPr>
                      <a:r>
                        <a:rPr lang="en" dirty="0">
                          <a:solidFill>
                            <a:schemeClr val="lt1"/>
                          </a:solidFill>
                        </a:rPr>
                        <a:t>Z</a:t>
                      </a:r>
                      <a:endParaRPr dirty="0">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4</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7</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6</a:t>
                      </a:r>
                      <a:endParaRPr>
                        <a:solidFill>
                          <a:schemeClr val="lt1"/>
                        </a:solidFill>
                      </a:endParaRPr>
                    </a:p>
                  </a:txBody>
                  <a:tcPr marL="91425" marR="91425" marT="91425" marB="91425"/>
                </a:tc>
                <a:extLst>
                  <a:ext uri="{0D108BD9-81ED-4DB2-BD59-A6C34878D82A}">
                    <a16:rowId xmlns="" xmlns:a16="http://schemas.microsoft.com/office/drawing/2014/main" val="10002"/>
                  </a:ext>
                </a:extLst>
              </a:tr>
              <a:tr h="331750">
                <a:tc>
                  <a:txBody>
                    <a:bodyPr/>
                    <a:lstStyle/>
                    <a:p>
                      <a:pPr marL="0" lvl="0" indent="0" algn="l" rtl="0">
                        <a:spcBef>
                          <a:spcPts val="0"/>
                        </a:spcBef>
                        <a:spcAft>
                          <a:spcPts val="0"/>
                        </a:spcAft>
                        <a:buNone/>
                      </a:pPr>
                      <a:r>
                        <a:rPr lang="en" dirty="0">
                          <a:solidFill>
                            <a:schemeClr val="lt1"/>
                          </a:solidFill>
                        </a:rPr>
                        <a:t>x</a:t>
                      </a:r>
                      <a:endParaRPr dirty="0">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6</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6</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9</a:t>
                      </a:r>
                      <a:endParaRPr>
                        <a:solidFill>
                          <a:schemeClr val="lt1"/>
                        </a:solidFill>
                      </a:endParaRPr>
                    </a:p>
                  </a:txBody>
                  <a:tcPr marL="91425" marR="91425" marT="91425" marB="91425"/>
                </a:tc>
                <a:extLst>
                  <a:ext uri="{0D108BD9-81ED-4DB2-BD59-A6C34878D82A}">
                    <a16:rowId xmlns="" xmlns:a16="http://schemas.microsoft.com/office/drawing/2014/main" val="10003"/>
                  </a:ext>
                </a:extLst>
              </a:tr>
              <a:tr h="331750">
                <a:tc>
                  <a:txBody>
                    <a:bodyPr/>
                    <a:lstStyle/>
                    <a:p>
                      <a:pPr marL="0" lvl="0" indent="0" algn="l" rtl="0">
                        <a:spcBef>
                          <a:spcPts val="0"/>
                        </a:spcBef>
                        <a:spcAft>
                          <a:spcPts val="0"/>
                        </a:spcAft>
                        <a:buNone/>
                      </a:pPr>
                      <a:r>
                        <a:rPr lang="en" dirty="0">
                          <a:solidFill>
                            <a:schemeClr val="lt1"/>
                          </a:solidFill>
                        </a:rPr>
                        <a:t>Y</a:t>
                      </a:r>
                      <a:endParaRPr dirty="0">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9</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6</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dirty="0">
                          <a:solidFill>
                            <a:schemeClr val="lt1"/>
                          </a:solidFill>
                        </a:rPr>
                        <a:t>6</a:t>
                      </a:r>
                      <a:endParaRPr dirty="0">
                        <a:solidFill>
                          <a:schemeClr val="lt1"/>
                        </a:solidFill>
                      </a:endParaRPr>
                    </a:p>
                  </a:txBody>
                  <a:tcPr marL="91425" marR="91425" marT="91425" marB="91425">
                    <a:solidFill>
                      <a:srgbClr val="980000"/>
                    </a:solidFill>
                  </a:tcPr>
                </a:tc>
                <a:extLst>
                  <a:ext uri="{0D108BD9-81ED-4DB2-BD59-A6C34878D82A}">
                    <a16:rowId xmlns="" xmlns:a16="http://schemas.microsoft.com/office/drawing/2014/main" val="10004"/>
                  </a:ext>
                </a:extLst>
              </a:tr>
            </a:tbl>
          </a:graphicData>
        </a:graphic>
      </p:graphicFrame>
      <p:sp>
        <p:nvSpPr>
          <p:cNvPr id="207" name="Google Shape;207;p18"/>
          <p:cNvSpPr txBox="1"/>
          <p:nvPr/>
        </p:nvSpPr>
        <p:spPr>
          <a:xfrm>
            <a:off x="5032025" y="4667888"/>
            <a:ext cx="1213800" cy="369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Lato"/>
                <a:ea typeface="Lato"/>
                <a:cs typeface="Lato"/>
                <a:sym typeface="Lato"/>
              </a:rPr>
              <a:t>Backtracking</a:t>
            </a:r>
            <a:endParaRPr sz="1200" b="1">
              <a:solidFill>
                <a:schemeClr val="lt1"/>
              </a:solidFill>
              <a:latin typeface="Lato"/>
              <a:ea typeface="Lato"/>
              <a:cs typeface="Lato"/>
              <a:sym typeface="Lato"/>
            </a:endParaRPr>
          </a:p>
        </p:txBody>
      </p:sp>
      <p:sp>
        <p:nvSpPr>
          <p:cNvPr id="208" name="Google Shape;208;p18"/>
          <p:cNvSpPr txBox="1"/>
          <p:nvPr/>
        </p:nvSpPr>
        <p:spPr>
          <a:xfrm>
            <a:off x="-1366250" y="180825"/>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cxnSp>
        <p:nvCxnSpPr>
          <p:cNvPr id="209" name="Google Shape;209;p18"/>
          <p:cNvCxnSpPr/>
          <p:nvPr/>
        </p:nvCxnSpPr>
        <p:spPr>
          <a:xfrm rot="10800000">
            <a:off x="4246350" y="1973400"/>
            <a:ext cx="555600" cy="588300"/>
          </a:xfrm>
          <a:prstGeom prst="straightConnector1">
            <a:avLst/>
          </a:prstGeom>
          <a:noFill/>
          <a:ln w="9525" cap="flat" cmpd="sng">
            <a:solidFill>
              <a:schemeClr val="dk2"/>
            </a:solidFill>
            <a:prstDash val="solid"/>
            <a:round/>
            <a:headEnd type="none" w="med" len="med"/>
            <a:tailEnd type="none" w="med" len="med"/>
          </a:ln>
        </p:spPr>
      </p:cxnSp>
      <p:cxnSp>
        <p:nvCxnSpPr>
          <p:cNvPr id="210" name="Google Shape;210;p18"/>
          <p:cNvCxnSpPr/>
          <p:nvPr/>
        </p:nvCxnSpPr>
        <p:spPr>
          <a:xfrm rot="10800000">
            <a:off x="6248600" y="3958225"/>
            <a:ext cx="347400" cy="9900"/>
          </a:xfrm>
          <a:prstGeom prst="straightConnector1">
            <a:avLst/>
          </a:prstGeom>
          <a:noFill/>
          <a:ln w="9525" cap="flat" cmpd="sng">
            <a:solidFill>
              <a:schemeClr val="dk2"/>
            </a:solidFill>
            <a:prstDash val="solid"/>
            <a:round/>
            <a:headEnd type="none" w="med" len="med"/>
            <a:tailEnd type="triangle" w="med" len="med"/>
          </a:ln>
        </p:spPr>
      </p:cxnSp>
      <p:cxnSp>
        <p:nvCxnSpPr>
          <p:cNvPr id="211" name="Google Shape;211;p18"/>
          <p:cNvCxnSpPr/>
          <p:nvPr/>
        </p:nvCxnSpPr>
        <p:spPr>
          <a:xfrm rot="10800000">
            <a:off x="5776450" y="3636675"/>
            <a:ext cx="231000" cy="210900"/>
          </a:xfrm>
          <a:prstGeom prst="straightConnector1">
            <a:avLst/>
          </a:prstGeom>
          <a:noFill/>
          <a:ln w="9525" cap="flat" cmpd="sng">
            <a:solidFill>
              <a:schemeClr val="dk2"/>
            </a:solidFill>
            <a:prstDash val="solid"/>
            <a:round/>
            <a:headEnd type="none" w="med" len="med"/>
            <a:tailEnd type="triangle" w="med" len="med"/>
          </a:ln>
        </p:spPr>
      </p:cxnSp>
      <p:cxnSp>
        <p:nvCxnSpPr>
          <p:cNvPr id="212" name="Google Shape;212;p18"/>
          <p:cNvCxnSpPr/>
          <p:nvPr/>
        </p:nvCxnSpPr>
        <p:spPr>
          <a:xfrm rot="10800000">
            <a:off x="5203825" y="3214725"/>
            <a:ext cx="271200" cy="271200"/>
          </a:xfrm>
          <a:prstGeom prst="straightConnector1">
            <a:avLst/>
          </a:prstGeom>
          <a:noFill/>
          <a:ln w="9525" cap="flat" cmpd="sng">
            <a:solidFill>
              <a:schemeClr val="dk2"/>
            </a:solidFill>
            <a:prstDash val="solid"/>
            <a:round/>
            <a:headEnd type="none" w="med" len="med"/>
            <a:tailEnd type="triangle" w="med" len="med"/>
          </a:ln>
        </p:spPr>
      </p:cxnSp>
      <p:cxnSp>
        <p:nvCxnSpPr>
          <p:cNvPr id="213" name="Google Shape;213;p18"/>
          <p:cNvCxnSpPr/>
          <p:nvPr/>
        </p:nvCxnSpPr>
        <p:spPr>
          <a:xfrm rot="10800000" flipH="1">
            <a:off x="5133450" y="2722450"/>
            <a:ext cx="10200" cy="351600"/>
          </a:xfrm>
          <a:prstGeom prst="straightConnector1">
            <a:avLst/>
          </a:prstGeom>
          <a:noFill/>
          <a:ln w="9525" cap="flat" cmpd="sng">
            <a:solidFill>
              <a:schemeClr val="dk2"/>
            </a:solidFill>
            <a:prstDash val="solid"/>
            <a:round/>
            <a:headEnd type="none" w="med" len="med"/>
            <a:tailEnd type="triangle" w="med" len="med"/>
          </a:ln>
        </p:spPr>
      </p:cxnSp>
      <p:sp>
        <p:nvSpPr>
          <p:cNvPr id="214" name="Google Shape;214;p18"/>
          <p:cNvSpPr txBox="1"/>
          <p:nvPr/>
        </p:nvSpPr>
        <p:spPr>
          <a:xfrm>
            <a:off x="2606200" y="1696575"/>
            <a:ext cx="4419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Y</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smtClean="0">
                <a:solidFill>
                  <a:schemeClr val="lt1"/>
                </a:solidFill>
                <a:latin typeface="Lato"/>
                <a:ea typeface="Lato"/>
                <a:cs typeface="Lato"/>
                <a:sym typeface="Lato"/>
              </a:rPr>
              <a:t>Y_ </a:t>
            </a:r>
            <a:endParaRPr dirty="0">
              <a:solidFill>
                <a:schemeClr val="lt1"/>
              </a:solidFill>
              <a:latin typeface="Lato"/>
              <a:ea typeface="Lato"/>
              <a:cs typeface="Lato"/>
              <a:sym typeface="Lato"/>
            </a:endParaRPr>
          </a:p>
        </p:txBody>
      </p:sp>
      <p:sp>
        <p:nvSpPr>
          <p:cNvPr id="215" name="Google Shape;215;p18"/>
          <p:cNvSpPr txBox="1"/>
          <p:nvPr/>
        </p:nvSpPr>
        <p:spPr>
          <a:xfrm>
            <a:off x="2334775" y="1696575"/>
            <a:ext cx="4419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X</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X</a:t>
            </a:r>
            <a:endParaRPr dirty="0">
              <a:solidFill>
                <a:schemeClr val="lt1"/>
              </a:solidFill>
              <a:latin typeface="Lato"/>
              <a:ea typeface="Lato"/>
              <a:cs typeface="Lato"/>
              <a:sym typeface="Lato"/>
            </a:endParaRPr>
          </a:p>
        </p:txBody>
      </p:sp>
      <p:sp>
        <p:nvSpPr>
          <p:cNvPr id="216" name="Google Shape;216;p18"/>
          <p:cNvSpPr txBox="1"/>
          <p:nvPr/>
        </p:nvSpPr>
        <p:spPr>
          <a:xfrm>
            <a:off x="2063350" y="1527975"/>
            <a:ext cx="482100" cy="89252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200" dirty="0">
                <a:solidFill>
                  <a:schemeClr val="lt1"/>
                </a:solidFill>
                <a:latin typeface="Lato"/>
                <a:ea typeface="Lato"/>
                <a:cs typeface="Lato"/>
                <a:sym typeface="Lato"/>
              </a:rPr>
              <a:t>_</a:t>
            </a:r>
            <a:endParaRPr sz="2000" dirty="0">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 dirty="0">
                <a:solidFill>
                  <a:schemeClr val="lt1"/>
                </a:solidFill>
                <a:latin typeface="Lato"/>
                <a:ea typeface="Lato"/>
                <a:cs typeface="Lato"/>
                <a:sym typeface="Lato"/>
              </a:rPr>
              <a:t>Z</a:t>
            </a:r>
            <a:endParaRPr dirty="0">
              <a:solidFill>
                <a:schemeClr val="lt1"/>
              </a:solidFill>
              <a:latin typeface="Lato"/>
              <a:ea typeface="Lato"/>
              <a:cs typeface="Lato"/>
              <a:sym typeface="Lato"/>
            </a:endParaRPr>
          </a:p>
        </p:txBody>
      </p:sp>
      <p:sp>
        <p:nvSpPr>
          <p:cNvPr id="217" name="Google Shape;217;p18"/>
          <p:cNvSpPr txBox="1"/>
          <p:nvPr/>
        </p:nvSpPr>
        <p:spPr>
          <a:xfrm>
            <a:off x="849550" y="1709893"/>
            <a:ext cx="12138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String1=</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String2=</a:t>
            </a:r>
            <a:endParaRPr dirty="0">
              <a:solidFill>
                <a:schemeClr val="l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prstGeom prst="rect">
            <a:avLst/>
          </a:prstGeom>
        </p:spPr>
        <p:txBody>
          <a:bodyPr spcFirstLastPara="1" wrap="square" lIns="91425" tIns="91425" rIns="91425" bIns="91425" anchor="t" anchorCtr="0">
            <a:normAutofit/>
          </a:bodyPr>
          <a:lstStyle/>
          <a:p>
            <a:pPr marL="1371600" lvl="0" indent="457200" algn="l" rtl="0">
              <a:lnSpc>
                <a:spcPct val="115000"/>
              </a:lnSpc>
              <a:spcBef>
                <a:spcPts val="0"/>
              </a:spcBef>
              <a:spcAft>
                <a:spcPts val="1200"/>
              </a:spcAft>
              <a:buNone/>
            </a:pPr>
            <a:r>
              <a:rPr lang="en" b="1">
                <a:latin typeface="Lato"/>
                <a:ea typeface="Lato"/>
                <a:cs typeface="Lato"/>
                <a:sym typeface="Lato"/>
              </a:rPr>
              <a:t>Complexity Analysis</a:t>
            </a:r>
            <a:endParaRPr/>
          </a:p>
        </p:txBody>
      </p:sp>
      <p:sp>
        <p:nvSpPr>
          <p:cNvPr id="224" name="Google Shape;224;p19"/>
          <p:cNvSpPr txBox="1">
            <a:spLocks noGrp="1"/>
          </p:cNvSpPr>
          <p:nvPr>
            <p:ph type="body" idx="1"/>
          </p:nvPr>
        </p:nvSpPr>
        <p:spPr>
          <a:xfrm>
            <a:off x="5258825" y="1040850"/>
            <a:ext cx="3389700" cy="30618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None/>
            </a:pPr>
            <a:r>
              <a:rPr lang="en" sz="4800" b="1" dirty="0">
                <a:latin typeface="Arial"/>
                <a:ea typeface="Arial"/>
                <a:cs typeface="Arial"/>
                <a:sym typeface="Arial"/>
              </a:rPr>
              <a:t>For Naive Algorithm</a:t>
            </a:r>
            <a:endParaRPr sz="4800" b="1" dirty="0">
              <a:latin typeface="Arial"/>
              <a:ea typeface="Arial"/>
              <a:cs typeface="Arial"/>
              <a:sym typeface="Arial"/>
            </a:endParaRPr>
          </a:p>
          <a:p>
            <a:pPr marL="0" lvl="0" indent="0">
              <a:lnSpc>
                <a:spcPct val="100000"/>
              </a:lnSpc>
              <a:spcBef>
                <a:spcPts val="1400"/>
              </a:spcBef>
              <a:buNone/>
            </a:pPr>
            <a:r>
              <a:rPr lang="en-US" sz="4800" dirty="0">
                <a:latin typeface="Arial"/>
                <a:ea typeface="Arial"/>
                <a:cs typeface="Arial"/>
                <a:sym typeface="Arial"/>
              </a:rPr>
              <a:t>given that each c[</a:t>
            </a:r>
            <a:r>
              <a:rPr lang="en-US" sz="4800" dirty="0" err="1">
                <a:latin typeface="Arial"/>
                <a:ea typeface="Arial"/>
                <a:cs typeface="Arial"/>
                <a:sym typeface="Arial"/>
              </a:rPr>
              <a:t>i,j</a:t>
            </a:r>
            <a:r>
              <a:rPr lang="en-US" sz="4800" dirty="0">
                <a:latin typeface="Arial"/>
                <a:ea typeface="Arial"/>
                <a:cs typeface="Arial"/>
                <a:sym typeface="Arial"/>
              </a:rPr>
              <a:t>] is calculated in constant time and that the array contains m*n items</a:t>
            </a:r>
          </a:p>
          <a:p>
            <a:pPr marL="0" lvl="0" indent="0">
              <a:lnSpc>
                <a:spcPct val="100000"/>
              </a:lnSpc>
              <a:spcBef>
                <a:spcPts val="1400"/>
              </a:spcBef>
              <a:buNone/>
            </a:pPr>
            <a:r>
              <a:rPr lang="en-US" sz="4800" dirty="0">
                <a:latin typeface="Arial"/>
                <a:ea typeface="Arial"/>
                <a:cs typeface="Arial"/>
                <a:sym typeface="Arial"/>
              </a:rPr>
              <a:t>Find the penalty of Y for each potential sequence alignment of X.</a:t>
            </a:r>
          </a:p>
          <a:p>
            <a:pPr marL="0" lvl="0" indent="0">
              <a:lnSpc>
                <a:spcPct val="100000"/>
              </a:lnSpc>
              <a:spcBef>
                <a:spcPts val="1400"/>
              </a:spcBef>
              <a:buNone/>
            </a:pPr>
            <a:r>
              <a:rPr lang="en-US" sz="4800" dirty="0">
                <a:latin typeface="Arial"/>
                <a:ea typeface="Arial"/>
                <a:cs typeface="Arial"/>
                <a:sym typeface="Arial"/>
              </a:rPr>
              <a:t>If (m=|X|) there are 2m subsequences of X, then</a:t>
            </a:r>
          </a:p>
          <a:p>
            <a:pPr marL="0" lvl="0" indent="0">
              <a:lnSpc>
                <a:spcPct val="100000"/>
              </a:lnSpc>
              <a:spcBef>
                <a:spcPts val="1400"/>
              </a:spcBef>
              <a:buNone/>
            </a:pPr>
            <a:r>
              <a:rPr lang="en-US" sz="4800" dirty="0">
                <a:latin typeface="Arial"/>
                <a:ea typeface="Arial"/>
                <a:cs typeface="Arial"/>
                <a:sym typeface="Arial"/>
              </a:rPr>
              <a:t>Ultimately, it takes (n) minutes to check each subsequence. </a:t>
            </a:r>
          </a:p>
          <a:p>
            <a:pPr marL="0" lvl="0" indent="0">
              <a:lnSpc>
                <a:spcPct val="100000"/>
              </a:lnSpc>
              <a:spcBef>
                <a:spcPts val="1400"/>
              </a:spcBef>
              <a:buNone/>
            </a:pPr>
            <a:r>
              <a:rPr lang="en-US" sz="4800" dirty="0">
                <a:latin typeface="Arial"/>
                <a:ea typeface="Arial"/>
                <a:cs typeface="Arial"/>
                <a:sym typeface="Arial"/>
              </a:rPr>
              <a:t>Time spent running: (n 2 m)</a:t>
            </a:r>
          </a:p>
          <a:p>
            <a:pPr marL="0" lvl="0" indent="0">
              <a:lnSpc>
                <a:spcPct val="100000"/>
              </a:lnSpc>
              <a:spcBef>
                <a:spcPts val="1400"/>
              </a:spcBef>
              <a:buNone/>
            </a:pPr>
            <a:endParaRPr lang="en-US" sz="4800" dirty="0">
              <a:latin typeface="Arial"/>
              <a:ea typeface="Arial"/>
              <a:cs typeface="Arial"/>
              <a:sym typeface="Arial"/>
            </a:endParaRPr>
          </a:p>
          <a:p>
            <a:pPr marL="0" lvl="0" indent="0">
              <a:lnSpc>
                <a:spcPct val="100000"/>
              </a:lnSpc>
              <a:spcBef>
                <a:spcPts val="1400"/>
              </a:spcBef>
              <a:buNone/>
            </a:pPr>
            <a:endParaRPr lang="en-US" sz="4800" dirty="0">
              <a:latin typeface="Arial"/>
              <a:ea typeface="Arial"/>
              <a:cs typeface="Arial"/>
              <a:sym typeface="Arial"/>
            </a:endParaRPr>
          </a:p>
          <a:p>
            <a:pPr marL="0" lvl="0" indent="0">
              <a:lnSpc>
                <a:spcPct val="100000"/>
              </a:lnSpc>
              <a:spcBef>
                <a:spcPts val="1400"/>
              </a:spcBef>
              <a:buNone/>
            </a:pPr>
            <a:endParaRPr lang="en-US" sz="4800" dirty="0">
              <a:latin typeface="Arial"/>
              <a:ea typeface="Arial"/>
              <a:cs typeface="Arial"/>
              <a:sym typeface="Arial"/>
            </a:endParaRPr>
          </a:p>
          <a:p>
            <a:pPr marL="0" lvl="0" indent="0">
              <a:lnSpc>
                <a:spcPct val="100000"/>
              </a:lnSpc>
              <a:spcBef>
                <a:spcPts val="1400"/>
              </a:spcBef>
              <a:buNone/>
            </a:pPr>
            <a:endParaRPr lang="en-US" sz="4800" dirty="0">
              <a:latin typeface="Arial"/>
              <a:ea typeface="Arial"/>
              <a:cs typeface="Arial"/>
              <a:sym typeface="Arial"/>
            </a:endParaRPr>
          </a:p>
          <a:p>
            <a:pPr marL="0" lvl="0" indent="0" algn="l" rtl="0">
              <a:lnSpc>
                <a:spcPct val="100000"/>
              </a:lnSpc>
              <a:spcBef>
                <a:spcPts val="1400"/>
              </a:spcBef>
              <a:spcAft>
                <a:spcPts val="0"/>
              </a:spcAft>
              <a:buNone/>
            </a:pPr>
            <a:endParaRPr sz="2800" dirty="0">
              <a:latin typeface="Arial"/>
              <a:ea typeface="Arial"/>
              <a:cs typeface="Arial"/>
              <a:sym typeface="Arial"/>
            </a:endParaRPr>
          </a:p>
          <a:p>
            <a:pPr marL="0" lvl="0" indent="0" algn="l" rtl="0">
              <a:spcBef>
                <a:spcPts val="0"/>
              </a:spcBef>
              <a:spcAft>
                <a:spcPts val="1200"/>
              </a:spcAft>
              <a:buNone/>
            </a:pPr>
            <a:endParaRPr dirty="0"/>
          </a:p>
        </p:txBody>
      </p:sp>
      <p:sp>
        <p:nvSpPr>
          <p:cNvPr id="223" name="Google Shape;223;p19"/>
          <p:cNvSpPr txBox="1"/>
          <p:nvPr/>
        </p:nvSpPr>
        <p:spPr>
          <a:xfrm>
            <a:off x="1165200" y="1120175"/>
            <a:ext cx="3406800" cy="3693288"/>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560"/>
              </a:spcBef>
              <a:spcAft>
                <a:spcPts val="0"/>
              </a:spcAft>
              <a:buNone/>
            </a:pPr>
            <a:r>
              <a:rPr lang="en" sz="1200" b="1" dirty="0">
                <a:solidFill>
                  <a:schemeClr val="lt1"/>
                </a:solidFill>
                <a:latin typeface="Times New Roman"/>
                <a:ea typeface="Times New Roman"/>
                <a:cs typeface="Times New Roman"/>
                <a:sym typeface="Times New Roman"/>
              </a:rPr>
              <a:t>Dynamic programing</a:t>
            </a:r>
            <a:endParaRPr sz="1200" b="1" dirty="0">
              <a:solidFill>
                <a:schemeClr val="lt1"/>
              </a:solidFill>
              <a:latin typeface="Times New Roman"/>
              <a:ea typeface="Times New Roman"/>
              <a:cs typeface="Times New Roman"/>
              <a:sym typeface="Times New Roman"/>
            </a:endParaRPr>
          </a:p>
          <a:p>
            <a:pPr marL="342900" lvl="0" indent="-241300">
              <a:spcBef>
                <a:spcPts val="560"/>
              </a:spcBef>
              <a:buClr>
                <a:schemeClr val="lt1"/>
              </a:buClr>
              <a:buSzPts val="1200"/>
              <a:buFont typeface="Times New Roman"/>
              <a:buChar char="•"/>
            </a:pPr>
            <a:r>
              <a:rPr lang="en-US" sz="1200" dirty="0">
                <a:solidFill>
                  <a:schemeClr val="lt1"/>
                </a:solidFill>
                <a:latin typeface="Times New Roman"/>
                <a:ea typeface="Times New Roman"/>
                <a:cs typeface="Times New Roman"/>
                <a:sym typeface="Times New Roman"/>
              </a:rPr>
              <a:t>The algorithm in this software determines the values for each entry in the array c[</a:t>
            </a:r>
            <a:r>
              <a:rPr lang="en-US" sz="1200" dirty="0" err="1">
                <a:solidFill>
                  <a:schemeClr val="lt1"/>
                </a:solidFill>
                <a:latin typeface="Times New Roman"/>
                <a:ea typeface="Times New Roman"/>
                <a:cs typeface="Times New Roman"/>
                <a:sym typeface="Times New Roman"/>
              </a:rPr>
              <a:t>m,n</a:t>
            </a:r>
            <a:r>
              <a:rPr lang="en-US" sz="1200" dirty="0">
                <a:solidFill>
                  <a:schemeClr val="lt1"/>
                </a:solidFill>
                <a:latin typeface="Times New Roman"/>
                <a:ea typeface="Times New Roman"/>
                <a:cs typeface="Times New Roman"/>
                <a:sym typeface="Times New Roman"/>
              </a:rPr>
              <a:t>].</a:t>
            </a:r>
          </a:p>
          <a:p>
            <a:pPr marL="342900" lvl="0" indent="-241300">
              <a:spcBef>
                <a:spcPts val="560"/>
              </a:spcBef>
              <a:buClr>
                <a:schemeClr val="lt1"/>
              </a:buClr>
              <a:buSzPts val="1200"/>
              <a:buFont typeface="Times New Roman"/>
              <a:buChar char="•"/>
            </a:pPr>
            <a:endParaRPr lang="en-US" sz="1200" dirty="0">
              <a:solidFill>
                <a:schemeClr val="lt1"/>
              </a:solidFill>
              <a:latin typeface="Times New Roman"/>
              <a:ea typeface="Times New Roman"/>
              <a:cs typeface="Times New Roman"/>
              <a:sym typeface="Times New Roman"/>
            </a:endParaRPr>
          </a:p>
          <a:p>
            <a:pPr marL="342900" lvl="0" indent="-241300">
              <a:spcBef>
                <a:spcPts val="560"/>
              </a:spcBef>
              <a:buClr>
                <a:schemeClr val="lt1"/>
              </a:buClr>
              <a:buSzPts val="1200"/>
              <a:buFont typeface="Times New Roman"/>
              <a:buChar char="•"/>
            </a:pPr>
            <a:endParaRPr lang="en-US" sz="1200" dirty="0">
              <a:solidFill>
                <a:schemeClr val="lt1"/>
              </a:solidFill>
              <a:latin typeface="Times New Roman"/>
              <a:ea typeface="Times New Roman"/>
              <a:cs typeface="Times New Roman"/>
              <a:sym typeface="Times New Roman"/>
            </a:endParaRPr>
          </a:p>
          <a:p>
            <a:pPr marL="342900" lvl="0" indent="-241300">
              <a:spcBef>
                <a:spcPts val="560"/>
              </a:spcBef>
              <a:buClr>
                <a:schemeClr val="lt1"/>
              </a:buClr>
              <a:buSzPts val="1200"/>
              <a:buFont typeface="Times New Roman"/>
              <a:buChar char="•"/>
            </a:pPr>
            <a:endParaRPr lang="en-US" sz="1200" dirty="0">
              <a:solidFill>
                <a:schemeClr val="lt1"/>
              </a:solidFill>
              <a:latin typeface="Times New Roman"/>
              <a:ea typeface="Times New Roman"/>
              <a:cs typeface="Times New Roman"/>
              <a:sym typeface="Times New Roman"/>
            </a:endParaRPr>
          </a:p>
          <a:p>
            <a:pPr marL="342900" lvl="0" indent="-241300" algn="l" rtl="0">
              <a:spcBef>
                <a:spcPts val="560"/>
              </a:spcBef>
              <a:spcAft>
                <a:spcPts val="0"/>
              </a:spcAft>
              <a:buClr>
                <a:schemeClr val="lt1"/>
              </a:buClr>
              <a:buSzPts val="1200"/>
              <a:buFont typeface="Times New Roman"/>
              <a:buChar char="•"/>
            </a:pPr>
            <a:r>
              <a:rPr lang="en" sz="1200" dirty="0">
                <a:solidFill>
                  <a:schemeClr val="lt1"/>
                </a:solidFill>
                <a:latin typeface="Times New Roman"/>
                <a:ea typeface="Times New Roman"/>
                <a:cs typeface="Times New Roman"/>
                <a:sym typeface="Times New Roman"/>
              </a:rPr>
              <a:t>So what is the running time?</a:t>
            </a:r>
            <a:endParaRPr sz="1200" dirty="0">
              <a:solidFill>
                <a:schemeClr val="lt1"/>
              </a:solidFill>
              <a:latin typeface="Times New Roman"/>
              <a:ea typeface="Times New Roman"/>
              <a:cs typeface="Times New Roman"/>
              <a:sym typeface="Times New Roman"/>
            </a:endParaRPr>
          </a:p>
          <a:p>
            <a:pPr marL="457200" lvl="0" indent="0" algn="l" rtl="0">
              <a:spcBef>
                <a:spcPts val="560"/>
              </a:spcBef>
              <a:spcAft>
                <a:spcPts val="0"/>
              </a:spcAft>
              <a:buNone/>
            </a:pPr>
            <a:endParaRPr sz="1200" dirty="0">
              <a:solidFill>
                <a:schemeClr val="lt1"/>
              </a:solidFill>
              <a:latin typeface="Times New Roman"/>
              <a:ea typeface="Times New Roman"/>
              <a:cs typeface="Times New Roman"/>
              <a:sym typeface="Times New Roman"/>
            </a:endParaRPr>
          </a:p>
          <a:p>
            <a:pPr marL="457200" lvl="0" indent="0" algn="l" rtl="0">
              <a:spcBef>
                <a:spcPts val="560"/>
              </a:spcBef>
              <a:spcAft>
                <a:spcPts val="0"/>
              </a:spcAft>
              <a:buNone/>
            </a:pPr>
            <a:r>
              <a:rPr lang="en" sz="1200" dirty="0">
                <a:solidFill>
                  <a:schemeClr val="lt1"/>
                </a:solidFill>
                <a:latin typeface="Times New Roman"/>
                <a:ea typeface="Times New Roman"/>
                <a:cs typeface="Times New Roman"/>
                <a:sym typeface="Times New Roman"/>
              </a:rPr>
              <a:t>Nested loop, so (n*m)</a:t>
            </a:r>
            <a:endParaRPr sz="1200" dirty="0">
              <a:solidFill>
                <a:schemeClr val="lt1"/>
              </a:solidFill>
              <a:latin typeface="Times New Roman"/>
              <a:ea typeface="Times New Roman"/>
              <a:cs typeface="Times New Roman"/>
              <a:sym typeface="Times New Roman"/>
            </a:endParaRPr>
          </a:p>
          <a:p>
            <a:pPr marL="0" lvl="0" indent="0" algn="l" rtl="0">
              <a:spcBef>
                <a:spcPts val="560"/>
              </a:spcBef>
              <a:spcAft>
                <a:spcPts val="0"/>
              </a:spcAft>
              <a:buNone/>
            </a:pPr>
            <a:r>
              <a:rPr lang="en" sz="1200" dirty="0">
                <a:solidFill>
                  <a:schemeClr val="lt1"/>
                </a:solidFill>
                <a:latin typeface="Times New Roman"/>
                <a:ea typeface="Times New Roman"/>
                <a:cs typeface="Times New Roman"/>
                <a:sym typeface="Times New Roman"/>
              </a:rPr>
              <a:t>for (int i=0 to n) time need  &gt;&gt;&gt;&gt;&gt;&gt;&gt;&gt;&gt;&gt;&gt;&gt;&gt;&gt; n</a:t>
            </a:r>
            <a:endParaRPr sz="1200" dirty="0">
              <a:solidFill>
                <a:schemeClr val="lt1"/>
              </a:solidFill>
              <a:latin typeface="Times New Roman"/>
              <a:ea typeface="Times New Roman"/>
              <a:cs typeface="Times New Roman"/>
              <a:sym typeface="Times New Roman"/>
            </a:endParaRPr>
          </a:p>
          <a:p>
            <a:pPr marL="0" lvl="0" indent="0" algn="l" rtl="0">
              <a:spcBef>
                <a:spcPts val="560"/>
              </a:spcBef>
              <a:spcAft>
                <a:spcPts val="0"/>
              </a:spcAft>
              <a:buNone/>
            </a:pPr>
            <a:r>
              <a:rPr lang="en" sz="1200" dirty="0">
                <a:solidFill>
                  <a:schemeClr val="lt1"/>
                </a:solidFill>
                <a:latin typeface="Times New Roman"/>
                <a:ea typeface="Times New Roman"/>
                <a:cs typeface="Times New Roman"/>
                <a:sym typeface="Times New Roman"/>
              </a:rPr>
              <a:t>{ for(int j=0 to m) time need  &gt;&gt;&gt;&gt;&gt;&gt;&gt;&gt;&gt;&gt;&gt;&gt;&gt; m </a:t>
            </a:r>
            <a:endParaRPr sz="1200" dirty="0">
              <a:solidFill>
                <a:schemeClr val="lt1"/>
              </a:solidFill>
              <a:latin typeface="Times New Roman"/>
              <a:ea typeface="Times New Roman"/>
              <a:cs typeface="Times New Roman"/>
              <a:sym typeface="Times New Roman"/>
            </a:endParaRPr>
          </a:p>
          <a:p>
            <a:pPr marL="0" lvl="0" indent="0" algn="l" rtl="0">
              <a:spcBef>
                <a:spcPts val="560"/>
              </a:spcBef>
              <a:spcAft>
                <a:spcPts val="0"/>
              </a:spcAft>
              <a:buNone/>
            </a:pPr>
            <a:r>
              <a:rPr lang="en" sz="1200" dirty="0">
                <a:solidFill>
                  <a:schemeClr val="lt1"/>
                </a:solidFill>
                <a:latin typeface="Times New Roman"/>
                <a:ea typeface="Times New Roman"/>
                <a:cs typeface="Times New Roman"/>
                <a:sym typeface="Times New Roman"/>
              </a:rPr>
              <a:t>}</a:t>
            </a:r>
            <a:endParaRPr sz="1200" dirty="0">
              <a:solidFill>
                <a:schemeClr val="lt1"/>
              </a:solidFill>
              <a:latin typeface="Times New Roman"/>
              <a:ea typeface="Times New Roman"/>
              <a:cs typeface="Times New Roman"/>
              <a:sym typeface="Times New Roman"/>
            </a:endParaRPr>
          </a:p>
          <a:p>
            <a:pPr marL="0" lvl="0" indent="0" algn="l" rtl="0">
              <a:spcBef>
                <a:spcPts val="560"/>
              </a:spcBef>
              <a:spcAft>
                <a:spcPts val="0"/>
              </a:spcAft>
              <a:buNone/>
            </a:pPr>
            <a:endParaRPr sz="1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lt1"/>
                </a:solidFill>
              </a:rPr>
              <a:t>O(m*n)</a:t>
            </a:r>
            <a:endParaRPr sz="1200" dirty="0">
              <a:solidFill>
                <a:schemeClr val="lt1"/>
              </a:solidFill>
            </a:endParaRPr>
          </a:p>
        </p:txBody>
      </p:sp>
      <p:sp>
        <p:nvSpPr>
          <p:cNvPr id="225" name="Google Shape;225;p19"/>
          <p:cNvSpPr txBox="1"/>
          <p:nvPr/>
        </p:nvSpPr>
        <p:spPr>
          <a:xfrm>
            <a:off x="1885500" y="4105650"/>
            <a:ext cx="246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Lato"/>
                <a:ea typeface="Lato"/>
                <a:cs typeface="Lato"/>
                <a:sym typeface="Lato"/>
              </a:rPr>
              <a:t>Why it is better</a:t>
            </a:r>
            <a:endParaRPr b="1">
              <a:solidFill>
                <a:schemeClr val="l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0"/>
          <p:cNvSpPr txBox="1">
            <a:spLocks noGrp="1"/>
          </p:cNvSpPr>
          <p:nvPr>
            <p:ph type="body" idx="1"/>
          </p:nvPr>
        </p:nvSpPr>
        <p:spPr>
          <a:xfrm>
            <a:off x="1127800" y="1181100"/>
            <a:ext cx="7038900" cy="3086100"/>
          </a:xfrm>
          <a:prstGeom prst="rect">
            <a:avLst/>
          </a:prstGeom>
        </p:spPr>
        <p:txBody>
          <a:bodyPr spcFirstLastPara="1" wrap="square" lIns="91425" tIns="91425" rIns="91425" bIns="91425" anchor="t" anchorCtr="0">
            <a:normAutofit fontScale="62500" lnSpcReduction="20000"/>
          </a:bodyPr>
          <a:lstStyle/>
          <a:p>
            <a:pPr marL="0" lvl="0" indent="0">
              <a:buNone/>
            </a:pPr>
            <a:r>
              <a:rPr lang="en-US" sz="2900" dirty="0" smtClean="0"/>
              <a:t>Application :</a:t>
            </a:r>
          </a:p>
          <a:p>
            <a:pPr marL="0" lvl="0" indent="0">
              <a:buNone/>
            </a:pPr>
            <a:r>
              <a:rPr lang="en-US" sz="3200" dirty="0" smtClean="0"/>
              <a:t>1.In </a:t>
            </a:r>
            <a:r>
              <a:rPr lang="en-US" sz="3200" dirty="0"/>
              <a:t>order to compare sequences, create phylogenetic trees, and create homology models of protein structures, sequence alignments are helpful. </a:t>
            </a:r>
            <a:endParaRPr lang="en-US" sz="3200" dirty="0" smtClean="0"/>
          </a:p>
          <a:p>
            <a:pPr marL="0" lvl="0" indent="0">
              <a:buNone/>
            </a:pPr>
            <a:r>
              <a:rPr lang="en-US" sz="3200" dirty="0" smtClean="0"/>
              <a:t>2. </a:t>
            </a:r>
            <a:r>
              <a:rPr lang="en-US" sz="3200" dirty="0"/>
              <a:t>Identifying unknown sequences </a:t>
            </a:r>
            <a:r>
              <a:rPr lang="en-US" sz="3200" dirty="0" smtClean="0"/>
              <a:t>.</a:t>
            </a:r>
          </a:p>
          <a:p>
            <a:pPr marL="0" lvl="0" indent="0">
              <a:buNone/>
            </a:pPr>
            <a:r>
              <a:rPr lang="en-US" sz="3200" dirty="0" smtClean="0"/>
              <a:t>3.  </a:t>
            </a:r>
            <a:r>
              <a:rPr lang="en-US" sz="3200" dirty="0"/>
              <a:t>Gaining information for primer designing . </a:t>
            </a:r>
            <a:endParaRPr lang="en-US" sz="3200" dirty="0" smtClean="0"/>
          </a:p>
          <a:p>
            <a:pPr marL="0" lvl="0" indent="0">
              <a:buNone/>
            </a:pPr>
            <a:r>
              <a:rPr lang="en-US" sz="3200" dirty="0" smtClean="0"/>
              <a:t>4. Reconstructing </a:t>
            </a:r>
            <a:r>
              <a:rPr lang="en-US" sz="3200" dirty="0"/>
              <a:t>long sequence of DNA from string fragments</a:t>
            </a:r>
            <a:r>
              <a:rPr lang="en-US" sz="3200" dirty="0" smtClean="0"/>
              <a:t>.</a:t>
            </a:r>
          </a:p>
          <a:p>
            <a:pPr marL="0" lvl="0" indent="0">
              <a:buNone/>
            </a:pPr>
            <a:r>
              <a:rPr lang="en-US" sz="3200" dirty="0" smtClean="0"/>
              <a:t>5. </a:t>
            </a:r>
            <a:r>
              <a:rPr lang="en-US" sz="3200" dirty="0"/>
              <a:t>Predicting function of actual gene products.</a:t>
            </a:r>
            <a:r>
              <a:rPr lang="en-US" sz="2900" dirty="0" smtClean="0"/>
              <a:t> </a:t>
            </a:r>
            <a:endParaRPr sz="2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4925" y="725091"/>
            <a:ext cx="6353175" cy="2585323"/>
          </a:xfrm>
          <a:prstGeom prst="rect">
            <a:avLst/>
          </a:prstGeom>
        </p:spPr>
        <p:txBody>
          <a:bodyPr wrap="square">
            <a:spAutoFit/>
          </a:bodyPr>
          <a:lstStyle/>
          <a:p>
            <a:pPr lvl="0"/>
            <a:r>
              <a:rPr lang="en-US" dirty="0"/>
              <a:t>Conclusion : Finding the ideal fold for a protein can frequently be aided by functional considerations. However, utilizing a template with low sequence homology to the target is doubtful below the threshold of 30% of sequence identity, when approaching the so-called "twilight" zone, and further processes are required. It is possible to use some experimental results in particular to characterize the relationship between structure and function; this enables imposing restrictions on the alignment approach and essentially developing an expert-driven threading procedure. </a:t>
            </a:r>
            <a:endParaRPr lang="en-US" dirty="0"/>
          </a:p>
        </p:txBody>
      </p:sp>
    </p:spTree>
    <p:extLst>
      <p:ext uri="{BB962C8B-B14F-4D97-AF65-F5344CB8AC3E}">
        <p14:creationId xmlns:p14="http://schemas.microsoft.com/office/powerpoint/2010/main" val="2949570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84</TotalTime>
  <Words>638</Words>
  <Application>Microsoft Office PowerPoint</Application>
  <PresentationFormat>On-screen Show (16:9)</PresentationFormat>
  <Paragraphs>148</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Tw Cen MT</vt:lpstr>
      <vt:lpstr>Trebuchet MS</vt:lpstr>
      <vt:lpstr>Times New Roman</vt:lpstr>
      <vt:lpstr>Lato</vt:lpstr>
      <vt:lpstr>Circuit</vt:lpstr>
      <vt:lpstr>Sequence Alignment problem</vt:lpstr>
      <vt:lpstr>introduction</vt:lpstr>
      <vt:lpstr> OUR PROCESS IS UNDERWAY        </vt:lpstr>
      <vt:lpstr>Problem Description</vt:lpstr>
      <vt:lpstr>Simulation</vt:lpstr>
      <vt:lpstr>Final Sequence Print </vt:lpstr>
      <vt:lpstr>Complexity Analysis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Alignment problem</dc:title>
  <dc:creator>Ripon Chandra Saha</dc:creator>
  <cp:lastModifiedBy>ismail - [2010]</cp:lastModifiedBy>
  <cp:revision>8</cp:revision>
  <dcterms:modified xsi:type="dcterms:W3CDTF">2023-05-09T09:16:46Z</dcterms:modified>
</cp:coreProperties>
</file>