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3"/>
  </p:notesMasterIdLst>
  <p:handoutMasterIdLst>
    <p:handoutMasterId r:id="rId44"/>
  </p:handoutMasterIdLst>
  <p:sldIdLst>
    <p:sldId id="473" r:id="rId2"/>
    <p:sldId id="917" r:id="rId3"/>
    <p:sldId id="918" r:id="rId4"/>
    <p:sldId id="919" r:id="rId5"/>
    <p:sldId id="920" r:id="rId6"/>
    <p:sldId id="921" r:id="rId7"/>
    <p:sldId id="922" r:id="rId8"/>
    <p:sldId id="923" r:id="rId9"/>
    <p:sldId id="924" r:id="rId10"/>
    <p:sldId id="925" r:id="rId11"/>
    <p:sldId id="926" r:id="rId12"/>
    <p:sldId id="927" r:id="rId13"/>
    <p:sldId id="974" r:id="rId14"/>
    <p:sldId id="975" r:id="rId15"/>
    <p:sldId id="976" r:id="rId16"/>
    <p:sldId id="977" r:id="rId17"/>
    <p:sldId id="978" r:id="rId18"/>
    <p:sldId id="979" r:id="rId19"/>
    <p:sldId id="928" r:id="rId20"/>
    <p:sldId id="929" r:id="rId21"/>
    <p:sldId id="980" r:id="rId22"/>
    <p:sldId id="981" r:id="rId23"/>
    <p:sldId id="930" r:id="rId24"/>
    <p:sldId id="931" r:id="rId25"/>
    <p:sldId id="932" r:id="rId26"/>
    <p:sldId id="933" r:id="rId27"/>
    <p:sldId id="934" r:id="rId28"/>
    <p:sldId id="940" r:id="rId29"/>
    <p:sldId id="982" r:id="rId30"/>
    <p:sldId id="983" r:id="rId31"/>
    <p:sldId id="984" r:id="rId32"/>
    <p:sldId id="985" r:id="rId33"/>
    <p:sldId id="986" r:id="rId34"/>
    <p:sldId id="987" r:id="rId35"/>
    <p:sldId id="988" r:id="rId36"/>
    <p:sldId id="989" r:id="rId37"/>
    <p:sldId id="990" r:id="rId38"/>
    <p:sldId id="991" r:id="rId39"/>
    <p:sldId id="992" r:id="rId40"/>
    <p:sldId id="936" r:id="rId41"/>
    <p:sldId id="865" r:id="rId42"/>
  </p:sldIdLst>
  <p:sldSz cx="9144000" cy="6858000" type="screen4x3"/>
  <p:notesSz cx="6997700" cy="92837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008080"/>
    <a:srgbClr val="CC0000"/>
    <a:srgbClr val="006699"/>
    <a:srgbClr val="0000FF"/>
    <a:srgbClr val="0066FF"/>
    <a:srgbClr val="DD0111"/>
    <a:srgbClr val="990033"/>
    <a:srgbClr val="EAEAEA"/>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0511" autoAdjust="0"/>
    <p:restoredTop sz="94660"/>
  </p:normalViewPr>
  <p:slideViewPr>
    <p:cSldViewPr snapToGrid="0">
      <p:cViewPr varScale="1">
        <p:scale>
          <a:sx n="73" d="100"/>
          <a:sy n="73" d="100"/>
        </p:scale>
        <p:origin x="-1500" y="-10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7810" name="Rectangle 2"/>
          <p:cNvSpPr>
            <a:spLocks noGrp="1" noChangeArrowheads="1"/>
          </p:cNvSpPr>
          <p:nvPr>
            <p:ph type="hdr" sz="quarter"/>
          </p:nvPr>
        </p:nvSpPr>
        <p:spPr bwMode="auto">
          <a:xfrm>
            <a:off x="0" y="0"/>
            <a:ext cx="3032125" cy="463550"/>
          </a:xfrm>
          <a:prstGeom prst="rect">
            <a:avLst/>
          </a:prstGeom>
          <a:noFill/>
          <a:ln w="9525">
            <a:noFill/>
            <a:miter lim="800000"/>
            <a:headEnd/>
            <a:tailEnd/>
          </a:ln>
          <a:effectLst/>
        </p:spPr>
        <p:txBody>
          <a:bodyPr vert="horz" wrap="square" lIns="93406" tIns="46703" rIns="93406" bIns="46703" numCol="1" anchor="t" anchorCtr="0" compatLnSpc="1">
            <a:prstTxWarp prst="textNoShape">
              <a:avLst/>
            </a:prstTxWarp>
          </a:bodyPr>
          <a:lstStyle>
            <a:lvl1pPr defTabSz="933450">
              <a:defRPr sz="1200"/>
            </a:lvl1pPr>
          </a:lstStyle>
          <a:p>
            <a:pPr>
              <a:defRPr/>
            </a:pPr>
            <a:endParaRPr lang="en-US"/>
          </a:p>
        </p:txBody>
      </p:sp>
      <p:sp>
        <p:nvSpPr>
          <p:cNvPr id="247811" name="Rectangle 3"/>
          <p:cNvSpPr>
            <a:spLocks noGrp="1" noChangeArrowheads="1"/>
          </p:cNvSpPr>
          <p:nvPr>
            <p:ph type="dt" sz="quarter" idx="1"/>
          </p:nvPr>
        </p:nvSpPr>
        <p:spPr bwMode="auto">
          <a:xfrm>
            <a:off x="3963988" y="0"/>
            <a:ext cx="3032125" cy="463550"/>
          </a:xfrm>
          <a:prstGeom prst="rect">
            <a:avLst/>
          </a:prstGeom>
          <a:noFill/>
          <a:ln w="9525">
            <a:noFill/>
            <a:miter lim="800000"/>
            <a:headEnd/>
            <a:tailEnd/>
          </a:ln>
          <a:effectLst/>
        </p:spPr>
        <p:txBody>
          <a:bodyPr vert="horz" wrap="square" lIns="93406" tIns="46703" rIns="93406" bIns="46703" numCol="1" anchor="t" anchorCtr="0" compatLnSpc="1">
            <a:prstTxWarp prst="textNoShape">
              <a:avLst/>
            </a:prstTxWarp>
          </a:bodyPr>
          <a:lstStyle>
            <a:lvl1pPr algn="r" defTabSz="933450">
              <a:defRPr sz="1200"/>
            </a:lvl1pPr>
          </a:lstStyle>
          <a:p>
            <a:pPr>
              <a:defRPr/>
            </a:pPr>
            <a:endParaRPr lang="en-US"/>
          </a:p>
        </p:txBody>
      </p:sp>
      <p:sp>
        <p:nvSpPr>
          <p:cNvPr id="247812" name="Rectangle 4"/>
          <p:cNvSpPr>
            <a:spLocks noGrp="1" noChangeArrowheads="1"/>
          </p:cNvSpPr>
          <p:nvPr>
            <p:ph type="ftr" sz="quarter" idx="2"/>
          </p:nvPr>
        </p:nvSpPr>
        <p:spPr bwMode="auto">
          <a:xfrm>
            <a:off x="0" y="8818563"/>
            <a:ext cx="3032125" cy="463550"/>
          </a:xfrm>
          <a:prstGeom prst="rect">
            <a:avLst/>
          </a:prstGeom>
          <a:noFill/>
          <a:ln w="9525">
            <a:noFill/>
            <a:miter lim="800000"/>
            <a:headEnd/>
            <a:tailEnd/>
          </a:ln>
          <a:effectLst/>
        </p:spPr>
        <p:txBody>
          <a:bodyPr vert="horz" wrap="square" lIns="93406" tIns="46703" rIns="93406" bIns="46703" numCol="1" anchor="b" anchorCtr="0" compatLnSpc="1">
            <a:prstTxWarp prst="textNoShape">
              <a:avLst/>
            </a:prstTxWarp>
          </a:bodyPr>
          <a:lstStyle>
            <a:lvl1pPr defTabSz="933450">
              <a:defRPr sz="1200"/>
            </a:lvl1pPr>
          </a:lstStyle>
          <a:p>
            <a:pPr>
              <a:defRPr/>
            </a:pPr>
            <a:endParaRPr lang="en-US"/>
          </a:p>
        </p:txBody>
      </p:sp>
      <p:sp>
        <p:nvSpPr>
          <p:cNvPr id="247813" name="Rectangle 5"/>
          <p:cNvSpPr>
            <a:spLocks noGrp="1" noChangeArrowheads="1"/>
          </p:cNvSpPr>
          <p:nvPr>
            <p:ph type="sldNum" sz="quarter" idx="3"/>
          </p:nvPr>
        </p:nvSpPr>
        <p:spPr bwMode="auto">
          <a:xfrm>
            <a:off x="3963988" y="8818563"/>
            <a:ext cx="3032125" cy="463550"/>
          </a:xfrm>
          <a:prstGeom prst="rect">
            <a:avLst/>
          </a:prstGeom>
          <a:noFill/>
          <a:ln w="9525">
            <a:noFill/>
            <a:miter lim="800000"/>
            <a:headEnd/>
            <a:tailEnd/>
          </a:ln>
          <a:effectLst/>
        </p:spPr>
        <p:txBody>
          <a:bodyPr vert="horz" wrap="square" lIns="93406" tIns="46703" rIns="93406" bIns="46703" numCol="1" anchor="b" anchorCtr="0" compatLnSpc="1">
            <a:prstTxWarp prst="textNoShape">
              <a:avLst/>
            </a:prstTxWarp>
          </a:bodyPr>
          <a:lstStyle>
            <a:lvl1pPr algn="r" defTabSz="933450">
              <a:defRPr sz="1200"/>
            </a:lvl1pPr>
          </a:lstStyle>
          <a:p>
            <a:pPr>
              <a:defRPr/>
            </a:pPr>
            <a:fld id="{2A4FEC81-73BF-4DD0-82C9-01FF4135C811}" type="slidenum">
              <a:rPr lang="en-US"/>
              <a:pPr>
                <a:defRPr/>
              </a:pPr>
              <a:t>‹#›</a:t>
            </a:fld>
            <a:endParaRPr lang="en-US"/>
          </a:p>
        </p:txBody>
      </p:sp>
    </p:spTree>
    <p:extLst>
      <p:ext uri="{BB962C8B-B14F-4D97-AF65-F5344CB8AC3E}">
        <p14:creationId xmlns:p14="http://schemas.microsoft.com/office/powerpoint/2010/main" xmlns=""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032125" cy="463550"/>
          </a:xfrm>
          <a:prstGeom prst="rect">
            <a:avLst/>
          </a:prstGeom>
          <a:noFill/>
          <a:ln w="9525">
            <a:noFill/>
            <a:miter lim="800000"/>
            <a:headEnd/>
            <a:tailEnd/>
          </a:ln>
          <a:effectLst/>
        </p:spPr>
        <p:txBody>
          <a:bodyPr vert="horz" wrap="square" lIns="93406" tIns="46703" rIns="93406" bIns="46703" numCol="1" anchor="t" anchorCtr="0" compatLnSpc="1">
            <a:prstTxWarp prst="textNoShape">
              <a:avLst/>
            </a:prstTxWarp>
          </a:bodyPr>
          <a:lstStyle>
            <a:lvl1pPr defTabSz="933450">
              <a:defRPr sz="1200"/>
            </a:lvl1pPr>
          </a:lstStyle>
          <a:p>
            <a:pPr>
              <a:defRPr/>
            </a:pPr>
            <a:endParaRPr lang="en-US"/>
          </a:p>
        </p:txBody>
      </p:sp>
      <p:sp>
        <p:nvSpPr>
          <p:cNvPr id="4099" name="Rectangle 3"/>
          <p:cNvSpPr>
            <a:spLocks noGrp="1" noChangeArrowheads="1"/>
          </p:cNvSpPr>
          <p:nvPr>
            <p:ph type="dt" idx="1"/>
          </p:nvPr>
        </p:nvSpPr>
        <p:spPr bwMode="auto">
          <a:xfrm>
            <a:off x="3963988" y="0"/>
            <a:ext cx="3032125" cy="463550"/>
          </a:xfrm>
          <a:prstGeom prst="rect">
            <a:avLst/>
          </a:prstGeom>
          <a:noFill/>
          <a:ln w="9525">
            <a:noFill/>
            <a:miter lim="800000"/>
            <a:headEnd/>
            <a:tailEnd/>
          </a:ln>
          <a:effectLst/>
        </p:spPr>
        <p:txBody>
          <a:bodyPr vert="horz" wrap="square" lIns="93406" tIns="46703" rIns="93406" bIns="46703" numCol="1" anchor="t" anchorCtr="0" compatLnSpc="1">
            <a:prstTxWarp prst="textNoShape">
              <a:avLst/>
            </a:prstTxWarp>
          </a:bodyPr>
          <a:lstStyle>
            <a:lvl1pPr algn="r" defTabSz="933450">
              <a:defRPr sz="1200"/>
            </a:lvl1pPr>
          </a:lstStyle>
          <a:p>
            <a:pPr>
              <a:defRPr/>
            </a:pPr>
            <a:endParaRPr lang="en-US"/>
          </a:p>
        </p:txBody>
      </p:sp>
      <p:sp>
        <p:nvSpPr>
          <p:cNvPr id="29700" name="Rectangle 4"/>
          <p:cNvSpPr>
            <a:spLocks noGrp="1" noRot="1" noChangeAspect="1" noChangeArrowheads="1" noTextEdit="1"/>
          </p:cNvSpPr>
          <p:nvPr>
            <p:ph type="sldImg" idx="2"/>
          </p:nvPr>
        </p:nvSpPr>
        <p:spPr bwMode="auto">
          <a:xfrm>
            <a:off x="1177925" y="696913"/>
            <a:ext cx="4641850" cy="3481387"/>
          </a:xfrm>
          <a:prstGeom prst="rect">
            <a:avLst/>
          </a:prstGeom>
          <a:noFill/>
          <a:ln w="9525">
            <a:solidFill>
              <a:srgbClr val="000000"/>
            </a:solidFill>
            <a:miter lim="800000"/>
            <a:headEnd/>
            <a:tailEnd/>
          </a:ln>
        </p:spPr>
      </p:sp>
      <p:sp>
        <p:nvSpPr>
          <p:cNvPr id="4101" name="Rectangle 5"/>
          <p:cNvSpPr>
            <a:spLocks noGrp="1" noChangeArrowheads="1"/>
          </p:cNvSpPr>
          <p:nvPr>
            <p:ph type="body" sz="quarter" idx="3"/>
          </p:nvPr>
        </p:nvSpPr>
        <p:spPr bwMode="auto">
          <a:xfrm>
            <a:off x="700088" y="4410075"/>
            <a:ext cx="5597525" cy="4176713"/>
          </a:xfrm>
          <a:prstGeom prst="rect">
            <a:avLst/>
          </a:prstGeom>
          <a:noFill/>
          <a:ln w="9525">
            <a:noFill/>
            <a:miter lim="800000"/>
            <a:headEnd/>
            <a:tailEnd/>
          </a:ln>
          <a:effectLst/>
        </p:spPr>
        <p:txBody>
          <a:bodyPr vert="horz" wrap="square" lIns="93406" tIns="46703" rIns="93406" bIns="46703"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102" name="Rectangle 6"/>
          <p:cNvSpPr>
            <a:spLocks noGrp="1" noChangeArrowheads="1"/>
          </p:cNvSpPr>
          <p:nvPr>
            <p:ph type="ftr" sz="quarter" idx="4"/>
          </p:nvPr>
        </p:nvSpPr>
        <p:spPr bwMode="auto">
          <a:xfrm>
            <a:off x="0" y="8818563"/>
            <a:ext cx="3032125" cy="463550"/>
          </a:xfrm>
          <a:prstGeom prst="rect">
            <a:avLst/>
          </a:prstGeom>
          <a:noFill/>
          <a:ln w="9525">
            <a:noFill/>
            <a:miter lim="800000"/>
            <a:headEnd/>
            <a:tailEnd/>
          </a:ln>
          <a:effectLst/>
        </p:spPr>
        <p:txBody>
          <a:bodyPr vert="horz" wrap="square" lIns="93406" tIns="46703" rIns="93406" bIns="46703" numCol="1" anchor="b" anchorCtr="0" compatLnSpc="1">
            <a:prstTxWarp prst="textNoShape">
              <a:avLst/>
            </a:prstTxWarp>
          </a:bodyPr>
          <a:lstStyle>
            <a:lvl1pPr defTabSz="933450">
              <a:defRPr sz="1200"/>
            </a:lvl1pPr>
          </a:lstStyle>
          <a:p>
            <a:pPr>
              <a:defRPr/>
            </a:pPr>
            <a:endParaRPr lang="en-US"/>
          </a:p>
        </p:txBody>
      </p:sp>
      <p:sp>
        <p:nvSpPr>
          <p:cNvPr id="4103" name="Rectangle 7"/>
          <p:cNvSpPr>
            <a:spLocks noGrp="1" noChangeArrowheads="1"/>
          </p:cNvSpPr>
          <p:nvPr>
            <p:ph type="sldNum" sz="quarter" idx="5"/>
          </p:nvPr>
        </p:nvSpPr>
        <p:spPr bwMode="auto">
          <a:xfrm>
            <a:off x="3963988" y="8818563"/>
            <a:ext cx="3032125" cy="463550"/>
          </a:xfrm>
          <a:prstGeom prst="rect">
            <a:avLst/>
          </a:prstGeom>
          <a:noFill/>
          <a:ln w="9525">
            <a:noFill/>
            <a:miter lim="800000"/>
            <a:headEnd/>
            <a:tailEnd/>
          </a:ln>
          <a:effectLst/>
        </p:spPr>
        <p:txBody>
          <a:bodyPr vert="horz" wrap="square" lIns="93406" tIns="46703" rIns="93406" bIns="46703" numCol="1" anchor="b" anchorCtr="0" compatLnSpc="1">
            <a:prstTxWarp prst="textNoShape">
              <a:avLst/>
            </a:prstTxWarp>
          </a:bodyPr>
          <a:lstStyle>
            <a:lvl1pPr algn="r" defTabSz="933450">
              <a:defRPr sz="1200"/>
            </a:lvl1pPr>
          </a:lstStyle>
          <a:p>
            <a:pPr>
              <a:defRPr/>
            </a:pPr>
            <a:fld id="{D481F55F-897E-485A-B640-2188F89FBEBC}"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spect="1" noChangeArrowheads="1" noTextEdit="1"/>
          </p:cNvSpPr>
          <p:nvPr>
            <p:ph type="sldImg"/>
          </p:nvPr>
        </p:nvSpPr>
        <p:spPr>
          <a:solidFill>
            <a:srgbClr val="FFFFFF"/>
          </a:solidFill>
          <a:ln/>
          <a:extLst>
            <a:ext uri="{FAA26D3D-D897-4be2-8F04-BA451C77F1D7}">
              <ma14:placeholderFlag xmlns="" xmlns:ma14="http://schemas.microsoft.com/office/mac/drawingml/2011/main" val="1"/>
            </a:ext>
          </a:extLst>
        </p:spPr>
      </p:sp>
      <p:sp>
        <p:nvSpPr>
          <p:cNvPr id="43011" name="Rectangle 3"/>
          <p:cNvSpPr>
            <a:spLocks noGrp="1" noChangeArrowheads="1"/>
          </p:cNvSpPr>
          <p:nvPr>
            <p:ph type="body" idx="1"/>
          </p:nvPr>
        </p:nvSpPr>
        <p:spPr>
          <a:solidFill>
            <a:srgbClr val="FFFFFF"/>
          </a:solidFill>
          <a:ln>
            <a:solidFill>
              <a:srgbClr val="000000"/>
            </a:solidFill>
            <a:miter lim="800000"/>
            <a:headEnd/>
            <a:tailEnd/>
          </a:ln>
        </p:spPr>
        <p:txBody>
          <a:bodyPr/>
          <a:lstStyle/>
          <a:p>
            <a:pPr eaLnBrk="1" hangingPunct="1">
              <a:defRPr/>
            </a:pPr>
            <a:endParaRPr lang="en-US">
              <a:solidFill>
                <a:srgbClr val="FF0000"/>
              </a:solidFill>
              <a:ea typeface="ＭＳ Ｐゴシック" charset="0"/>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Rot="1" noChangeAspect="1" noChangeArrowheads="1" noTextEdit="1"/>
          </p:cNvSpPr>
          <p:nvPr>
            <p:ph type="sldImg"/>
          </p:nvPr>
        </p:nvSpPr>
        <p:spPr>
          <a:solidFill>
            <a:srgbClr val="FFFFFF"/>
          </a:solidFill>
          <a:ln/>
          <a:extLst>
            <a:ext uri="{FAA26D3D-D897-4be2-8F04-BA451C77F1D7}">
              <ma14:placeholderFlag xmlns="" xmlns:ma14="http://schemas.microsoft.com/office/mac/drawingml/2011/main" val="1"/>
            </a:ext>
          </a:extLst>
        </p:spPr>
      </p:sp>
      <p:sp>
        <p:nvSpPr>
          <p:cNvPr id="47107" name="Rectangle 3"/>
          <p:cNvSpPr>
            <a:spLocks noGrp="1" noChangeArrowheads="1"/>
          </p:cNvSpPr>
          <p:nvPr>
            <p:ph type="body" idx="1"/>
          </p:nvPr>
        </p:nvSpPr>
        <p:spPr>
          <a:solidFill>
            <a:srgbClr val="FFFFFF"/>
          </a:solidFill>
          <a:ln>
            <a:solidFill>
              <a:srgbClr val="000000"/>
            </a:solidFill>
            <a:miter lim="800000"/>
            <a:headEnd/>
            <a:tailEnd/>
          </a:ln>
        </p:spPr>
        <p:txBody>
          <a:bodyPr/>
          <a:lstStyle/>
          <a:p>
            <a:pPr eaLnBrk="1" hangingPunct="1">
              <a:defRPr/>
            </a:pPr>
            <a:endParaRPr lang="en-US">
              <a:solidFill>
                <a:srgbClr val="FF0000"/>
              </a:solidFill>
              <a:ea typeface="ＭＳ Ｐゴシック" charset="0"/>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Rot="1" noChangeAspect="1" noChangeArrowheads="1" noTextEdit="1"/>
          </p:cNvSpPr>
          <p:nvPr>
            <p:ph type="sldImg"/>
          </p:nvPr>
        </p:nvSpPr>
        <p:spPr>
          <a:solidFill>
            <a:srgbClr val="FFFFFF"/>
          </a:solidFill>
          <a:ln/>
          <a:extLst>
            <a:ext uri="{FAA26D3D-D897-4be2-8F04-BA451C77F1D7}">
              <ma14:placeholderFlag xmlns="" xmlns:ma14="http://schemas.microsoft.com/office/mac/drawingml/2011/main" val="1"/>
            </a:ext>
          </a:extLst>
        </p:spPr>
      </p:sp>
      <p:sp>
        <p:nvSpPr>
          <p:cNvPr id="47107" name="Rectangle 3"/>
          <p:cNvSpPr>
            <a:spLocks noGrp="1" noChangeArrowheads="1"/>
          </p:cNvSpPr>
          <p:nvPr>
            <p:ph type="body" idx="1"/>
          </p:nvPr>
        </p:nvSpPr>
        <p:spPr>
          <a:solidFill>
            <a:srgbClr val="FFFFFF"/>
          </a:solidFill>
          <a:ln>
            <a:solidFill>
              <a:srgbClr val="000000"/>
            </a:solidFill>
            <a:miter lim="800000"/>
            <a:headEnd/>
            <a:tailEnd/>
          </a:ln>
        </p:spPr>
        <p:txBody>
          <a:bodyPr/>
          <a:lstStyle/>
          <a:p>
            <a:pPr eaLnBrk="1" hangingPunct="1">
              <a:defRPr/>
            </a:pPr>
            <a:endParaRPr lang="en-US">
              <a:solidFill>
                <a:srgbClr val="FF0000"/>
              </a:solidFill>
              <a:ea typeface="ＭＳ Ｐゴシック" charset="0"/>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AutoShape 7"/>
          <p:cNvSpPr>
            <a:spLocks noChangeArrowheads="1"/>
          </p:cNvSpPr>
          <p:nvPr userDrawn="1"/>
        </p:nvSpPr>
        <p:spPr bwMode="auto">
          <a:xfrm>
            <a:off x="327025" y="3671888"/>
            <a:ext cx="8237538" cy="176212"/>
          </a:xfrm>
          <a:prstGeom prst="roundRect">
            <a:avLst>
              <a:gd name="adj" fmla="val 16667"/>
            </a:avLst>
          </a:prstGeom>
          <a:gradFill rotWithShape="1">
            <a:gsLst>
              <a:gs pos="0">
                <a:schemeClr val="bg1"/>
              </a:gs>
              <a:gs pos="50000">
                <a:schemeClr val="tx2"/>
              </a:gs>
              <a:gs pos="100000">
                <a:schemeClr val="bg1"/>
              </a:gs>
            </a:gsLst>
            <a:lin ang="5400000" scaled="1"/>
          </a:gradFill>
          <a:ln w="9525">
            <a:noFill/>
            <a:round/>
            <a:headEnd/>
            <a:tailEnd/>
          </a:ln>
          <a:effectLst/>
        </p:spPr>
        <p:txBody>
          <a:bodyPr wrap="none" anchor="ctr"/>
          <a:lstStyle/>
          <a:p>
            <a:pPr>
              <a:defRPr/>
            </a:pPr>
            <a:endParaRPr lang="en-US"/>
          </a:p>
        </p:txBody>
      </p:sp>
      <p:sp>
        <p:nvSpPr>
          <p:cNvPr id="7170" name="Rectangle 2"/>
          <p:cNvSpPr>
            <a:spLocks noGrp="1" noChangeArrowheads="1"/>
          </p:cNvSpPr>
          <p:nvPr>
            <p:ph type="ctrTitle"/>
          </p:nvPr>
        </p:nvSpPr>
        <p:spPr>
          <a:xfrm>
            <a:off x="685800" y="2130425"/>
            <a:ext cx="7772400" cy="1470025"/>
          </a:xfrm>
        </p:spPr>
        <p:txBody>
          <a:bodyPr/>
          <a:lstStyle>
            <a:lvl1pPr>
              <a:defRPr/>
            </a:lvl1pPr>
          </a:lstStyle>
          <a:p>
            <a:r>
              <a:rPr lang="en-US"/>
              <a:t>Click to edit Master title style</a:t>
            </a:r>
          </a:p>
        </p:txBody>
      </p:sp>
      <p:sp>
        <p:nvSpPr>
          <p:cNvPr id="7171" name="Rectangle 3"/>
          <p:cNvSpPr>
            <a:spLocks noGrp="1" noChangeArrowheads="1"/>
          </p:cNvSpPr>
          <p:nvPr>
            <p:ph type="subTitle" idx="1"/>
          </p:nvPr>
        </p:nvSpPr>
        <p:spPr>
          <a:xfrm>
            <a:off x="1371600" y="3886200"/>
            <a:ext cx="6400800" cy="1752600"/>
          </a:xfrm>
        </p:spPr>
        <p:txBody>
          <a:bodyPr/>
          <a:lstStyle>
            <a:lvl1pPr marL="0" indent="0" algn="ctr">
              <a:buFontTx/>
              <a:buNone/>
              <a:defRPr/>
            </a:lvl1pPr>
          </a:lstStyle>
          <a:p>
            <a:r>
              <a:rPr lang="en-US"/>
              <a:t>Click to edit Master subtitle style</a:t>
            </a:r>
          </a:p>
        </p:txBody>
      </p:sp>
      <p:sp>
        <p:nvSpPr>
          <p:cNvPr id="5" name="Rectangle 4"/>
          <p:cNvSpPr>
            <a:spLocks noGrp="1" noChangeArrowheads="1"/>
          </p:cNvSpPr>
          <p:nvPr>
            <p:ph type="dt" sz="half" idx="10"/>
          </p:nvPr>
        </p:nvSpPr>
        <p:spPr>
          <a:xfrm>
            <a:off x="457200" y="6245225"/>
            <a:ext cx="2133600" cy="476250"/>
          </a:xfrm>
        </p:spPr>
        <p:txBody>
          <a:bodyPr/>
          <a:lstStyle>
            <a:lvl1pPr>
              <a:defRPr/>
            </a:lvl1pPr>
          </a:lstStyle>
          <a:p>
            <a:pPr>
              <a:defRPr/>
            </a:pPr>
            <a:endParaRPr lang="en-US"/>
          </a:p>
        </p:txBody>
      </p:sp>
      <p:sp>
        <p:nvSpPr>
          <p:cNvPr id="6" name="Rectangle 5"/>
          <p:cNvSpPr>
            <a:spLocks noGrp="1" noChangeArrowheads="1"/>
          </p:cNvSpPr>
          <p:nvPr>
            <p:ph type="ftr" sz="quarter" idx="11"/>
          </p:nvPr>
        </p:nvSpPr>
        <p:spPr>
          <a:xfrm>
            <a:off x="3124200" y="6245225"/>
            <a:ext cx="2895600" cy="476250"/>
          </a:xfrm>
        </p:spPr>
        <p:txBody>
          <a:bodyPr/>
          <a:lstStyle>
            <a:lvl1pPr>
              <a:defRPr/>
            </a:lvl1pPr>
          </a:lstStyle>
          <a:p>
            <a:pPr>
              <a:defRPr/>
            </a:pPr>
            <a:endParaRPr lang="en-US"/>
          </a:p>
        </p:txBody>
      </p:sp>
      <p:sp>
        <p:nvSpPr>
          <p:cNvPr id="7" name="Rectangle 6"/>
          <p:cNvSpPr>
            <a:spLocks noGrp="1" noChangeArrowheads="1"/>
          </p:cNvSpPr>
          <p:nvPr>
            <p:ph type="sldNum" sz="quarter" idx="12"/>
          </p:nvPr>
        </p:nvSpPr>
        <p:spPr>
          <a:xfrm>
            <a:off x="6553200" y="6245225"/>
            <a:ext cx="2133600" cy="476250"/>
          </a:xfrm>
        </p:spPr>
        <p:txBody>
          <a:bodyPr/>
          <a:lstStyle>
            <a:lvl1pPr>
              <a:defRPr/>
            </a:lvl1pPr>
          </a:lstStyle>
          <a:p>
            <a:pPr>
              <a:defRPr/>
            </a:pPr>
            <a:fld id="{26FE2B52-5B5E-4730-8475-03301B7C2812}"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C5B1D483-A0D6-4C9C-91C4-AF7F6934B73E}"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21450" y="100013"/>
            <a:ext cx="2058988" cy="61912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41313" y="100013"/>
            <a:ext cx="6027737" cy="61912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D615244A-8276-460C-A73A-531DD0F5D105}"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41313" y="100013"/>
            <a:ext cx="8229600" cy="906462"/>
          </a:xfrm>
        </p:spPr>
        <p:txBody>
          <a:bodyPr/>
          <a:lstStyle/>
          <a:p>
            <a:r>
              <a:rPr lang="en-US"/>
              <a:t>Click to edit Master title style</a:t>
            </a:r>
          </a:p>
        </p:txBody>
      </p:sp>
      <p:sp>
        <p:nvSpPr>
          <p:cNvPr id="3" name="Text Placeholder 2"/>
          <p:cNvSpPr>
            <a:spLocks noGrp="1"/>
          </p:cNvSpPr>
          <p:nvPr>
            <p:ph type="body" sz="half" idx="1"/>
          </p:nvPr>
        </p:nvSpPr>
        <p:spPr>
          <a:xfrm>
            <a:off x="350838" y="1214438"/>
            <a:ext cx="4038600" cy="50768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41838" y="1214438"/>
            <a:ext cx="4038600" cy="50768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448A32FA-BC66-4468-BDCB-97352FE96F21}"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95CE4F95-5709-4B13-82FC-4C15435B7709}"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2686D647-089D-4BB2-B06C-6052FA301400}"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50838" y="1214438"/>
            <a:ext cx="4038600" cy="50768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41838" y="1214438"/>
            <a:ext cx="4038600" cy="50768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BCE33A85-A620-4BD2-A473-9C6E82A23359}"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B37BC8B0-4819-4A91-9AD6-6444E2C656DF}"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ABEDDCD8-DE50-475D-AB09-94877612CB9F}"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C0138515-EC8B-4266-91B5-2A5CB843298D}"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8078CEEB-9E79-4B6B-97E6-73BC3892F24D}"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59645CB8-AE22-4B1A-AEC4-71480B1A94E4}"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41313" y="100013"/>
            <a:ext cx="8229600" cy="9064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350838" y="1214438"/>
            <a:ext cx="8229600" cy="50768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457200" y="6397625"/>
            <a:ext cx="2133600" cy="3238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en-US"/>
          </a:p>
        </p:txBody>
      </p:sp>
      <p:sp>
        <p:nvSpPr>
          <p:cNvPr id="1029" name="Rectangle 5"/>
          <p:cNvSpPr>
            <a:spLocks noGrp="1" noChangeArrowheads="1"/>
          </p:cNvSpPr>
          <p:nvPr>
            <p:ph type="ftr" sz="quarter" idx="3"/>
          </p:nvPr>
        </p:nvSpPr>
        <p:spPr bwMode="auto">
          <a:xfrm>
            <a:off x="3124200" y="6397625"/>
            <a:ext cx="2895600" cy="3238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p>
        </p:txBody>
      </p:sp>
      <p:sp>
        <p:nvSpPr>
          <p:cNvPr id="1030" name="Rectangle 6"/>
          <p:cNvSpPr>
            <a:spLocks noGrp="1" noChangeArrowheads="1"/>
          </p:cNvSpPr>
          <p:nvPr>
            <p:ph type="sldNum" sz="quarter" idx="4"/>
          </p:nvPr>
        </p:nvSpPr>
        <p:spPr bwMode="auto">
          <a:xfrm>
            <a:off x="6553200" y="6397625"/>
            <a:ext cx="2133600" cy="3238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014485B4-3950-4799-8EBA-CC77D52DAFD7}" type="slidenum">
              <a:rPr lang="en-US"/>
              <a:pPr>
                <a:defRPr/>
              </a:pPr>
              <a:t>‹#›</a:t>
            </a:fld>
            <a:endParaRPr lang="en-US"/>
          </a:p>
        </p:txBody>
      </p:sp>
      <p:sp>
        <p:nvSpPr>
          <p:cNvPr id="1035" name="AutoShape 11"/>
          <p:cNvSpPr>
            <a:spLocks noChangeArrowheads="1"/>
          </p:cNvSpPr>
          <p:nvPr userDrawn="1"/>
        </p:nvSpPr>
        <p:spPr bwMode="auto">
          <a:xfrm>
            <a:off x="327025" y="989013"/>
            <a:ext cx="8237538" cy="176212"/>
          </a:xfrm>
          <a:prstGeom prst="roundRect">
            <a:avLst>
              <a:gd name="adj" fmla="val 16667"/>
            </a:avLst>
          </a:prstGeom>
          <a:gradFill rotWithShape="1">
            <a:gsLst>
              <a:gs pos="0">
                <a:schemeClr val="bg1"/>
              </a:gs>
              <a:gs pos="50000">
                <a:schemeClr val="tx2"/>
              </a:gs>
              <a:gs pos="100000">
                <a:schemeClr val="bg1"/>
              </a:gs>
            </a:gsLst>
            <a:lin ang="5400000" scaled="1"/>
          </a:gradFill>
          <a:ln w="9525">
            <a:noFill/>
            <a:round/>
            <a:headEnd/>
            <a:tailEnd/>
          </a:ln>
          <a:effectLst/>
        </p:spPr>
        <p:txBody>
          <a:bodyPr wrap="none" anchor="ctr"/>
          <a:lstStyle/>
          <a:p>
            <a:pPr>
              <a:defRPr/>
            </a:pPr>
            <a:endParaRPr lang="en-US"/>
          </a:p>
        </p:txBody>
      </p:sp>
    </p:spTree>
  </p:cSld>
  <p:clrMap bg1="lt1" tx1="dk1" bg2="lt2" tx2="dk2" accent1="accent1" accent2="accent2" accent3="accent3" accent4="accent4" accent5="accent5" accent6="accent6" hlink="hlink" folHlink="folHlink"/>
  <p:sldLayoutIdLst>
    <p:sldLayoutId id="2147483686"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hf hdr="0" ftr="0" dt="0"/>
  <p:txStyles>
    <p:titleStyle>
      <a:lvl1pPr algn="ctr" rtl="0" eaLnBrk="0" fontAlgn="base" hangingPunct="0">
        <a:spcBef>
          <a:spcPct val="0"/>
        </a:spcBef>
        <a:spcAft>
          <a:spcPct val="0"/>
        </a:spcAft>
        <a:defRPr sz="4000">
          <a:solidFill>
            <a:schemeClr val="tx2"/>
          </a:solidFill>
          <a:latin typeface="+mj-lt"/>
          <a:ea typeface="+mj-ea"/>
          <a:cs typeface="+mj-cs"/>
        </a:defRPr>
      </a:lvl1pPr>
      <a:lvl2pPr algn="ctr" rtl="0" eaLnBrk="0" fontAlgn="base" hangingPunct="0">
        <a:spcBef>
          <a:spcPct val="0"/>
        </a:spcBef>
        <a:spcAft>
          <a:spcPct val="0"/>
        </a:spcAft>
        <a:defRPr sz="4000">
          <a:solidFill>
            <a:schemeClr val="tx2"/>
          </a:solidFill>
          <a:latin typeface="Arial" charset="0"/>
        </a:defRPr>
      </a:lvl2pPr>
      <a:lvl3pPr algn="ctr" rtl="0" eaLnBrk="0" fontAlgn="base" hangingPunct="0">
        <a:spcBef>
          <a:spcPct val="0"/>
        </a:spcBef>
        <a:spcAft>
          <a:spcPct val="0"/>
        </a:spcAft>
        <a:defRPr sz="4000">
          <a:solidFill>
            <a:schemeClr val="tx2"/>
          </a:solidFill>
          <a:latin typeface="Arial" charset="0"/>
        </a:defRPr>
      </a:lvl3pPr>
      <a:lvl4pPr algn="ctr" rtl="0" eaLnBrk="0" fontAlgn="base" hangingPunct="0">
        <a:spcBef>
          <a:spcPct val="0"/>
        </a:spcBef>
        <a:spcAft>
          <a:spcPct val="0"/>
        </a:spcAft>
        <a:defRPr sz="4000">
          <a:solidFill>
            <a:schemeClr val="tx2"/>
          </a:solidFill>
          <a:latin typeface="Arial" charset="0"/>
        </a:defRPr>
      </a:lvl4pPr>
      <a:lvl5pPr algn="ctr" rtl="0" eaLnBrk="0" fontAlgn="base" hangingPunct="0">
        <a:spcBef>
          <a:spcPct val="0"/>
        </a:spcBef>
        <a:spcAft>
          <a:spcPct val="0"/>
        </a:spcAft>
        <a:defRPr sz="4000">
          <a:solidFill>
            <a:schemeClr val="tx2"/>
          </a:solidFill>
          <a:latin typeface="Arial" charset="0"/>
        </a:defRPr>
      </a:lvl5pPr>
      <a:lvl6pPr marL="457200" algn="ctr" rtl="0" fontAlgn="base">
        <a:spcBef>
          <a:spcPct val="0"/>
        </a:spcBef>
        <a:spcAft>
          <a:spcPct val="0"/>
        </a:spcAft>
        <a:defRPr sz="4000">
          <a:solidFill>
            <a:schemeClr val="tx2"/>
          </a:solidFill>
          <a:latin typeface="Arial" charset="0"/>
        </a:defRPr>
      </a:lvl6pPr>
      <a:lvl7pPr marL="914400" algn="ctr" rtl="0" fontAlgn="base">
        <a:spcBef>
          <a:spcPct val="0"/>
        </a:spcBef>
        <a:spcAft>
          <a:spcPct val="0"/>
        </a:spcAft>
        <a:defRPr sz="4000">
          <a:solidFill>
            <a:schemeClr val="tx2"/>
          </a:solidFill>
          <a:latin typeface="Arial" charset="0"/>
        </a:defRPr>
      </a:lvl7pPr>
      <a:lvl8pPr marL="1371600" algn="ctr" rtl="0" fontAlgn="base">
        <a:spcBef>
          <a:spcPct val="0"/>
        </a:spcBef>
        <a:spcAft>
          <a:spcPct val="0"/>
        </a:spcAft>
        <a:defRPr sz="4000">
          <a:solidFill>
            <a:schemeClr val="tx2"/>
          </a:solidFill>
          <a:latin typeface="Arial" charset="0"/>
        </a:defRPr>
      </a:lvl8pPr>
      <a:lvl9pPr marL="1828800" algn="ctr" rtl="0" fontAlgn="base">
        <a:spcBef>
          <a:spcPct val="0"/>
        </a:spcBef>
        <a:spcAft>
          <a:spcPct val="0"/>
        </a:spcAft>
        <a:defRPr sz="4000">
          <a:solidFill>
            <a:schemeClr val="tx2"/>
          </a:solidFill>
          <a:latin typeface="Arial" charset="0"/>
        </a:defRPr>
      </a:lvl9pPr>
    </p:titleStyle>
    <p:bodyStyle>
      <a:lvl1pPr marL="342900" indent="-342900" algn="l" rtl="0" eaLnBrk="0" fontAlgn="base" hangingPunct="0">
        <a:spcBef>
          <a:spcPct val="20000"/>
        </a:spcBef>
        <a:spcAft>
          <a:spcPct val="0"/>
        </a:spcAft>
        <a:buChar char="•"/>
        <a:defRPr sz="2800">
          <a:solidFill>
            <a:schemeClr val="accent2"/>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accent2"/>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mn-lt"/>
        </a:defRPr>
      </a:lvl5pPr>
      <a:lvl6pPr marL="2514600" indent="-228600" algn="l" rtl="0" fontAlgn="base">
        <a:spcBef>
          <a:spcPct val="20000"/>
        </a:spcBef>
        <a:spcAft>
          <a:spcPct val="0"/>
        </a:spcAft>
        <a:buChar char="»"/>
        <a:defRPr sz="1600">
          <a:solidFill>
            <a:schemeClr val="tx1"/>
          </a:solidFill>
          <a:latin typeface="+mn-lt"/>
        </a:defRPr>
      </a:lvl6pPr>
      <a:lvl7pPr marL="2971800" indent="-228600" algn="l" rtl="0" fontAlgn="base">
        <a:spcBef>
          <a:spcPct val="20000"/>
        </a:spcBef>
        <a:spcAft>
          <a:spcPct val="0"/>
        </a:spcAft>
        <a:buChar char="»"/>
        <a:defRPr sz="1600">
          <a:solidFill>
            <a:schemeClr val="tx1"/>
          </a:solidFill>
          <a:latin typeface="+mn-lt"/>
        </a:defRPr>
      </a:lvl7pPr>
      <a:lvl8pPr marL="3429000" indent="-228600" algn="l" rtl="0" fontAlgn="base">
        <a:spcBef>
          <a:spcPct val="20000"/>
        </a:spcBef>
        <a:spcAft>
          <a:spcPct val="0"/>
        </a:spcAft>
        <a:buChar char="»"/>
        <a:defRPr sz="1600">
          <a:solidFill>
            <a:schemeClr val="tx1"/>
          </a:solidFill>
          <a:latin typeface="+mn-lt"/>
        </a:defRPr>
      </a:lvl8pPr>
      <a:lvl9pPr marL="3886200" indent="-228600" algn="l" rtl="0" fontAlgn="base">
        <a:spcBef>
          <a:spcPct val="20000"/>
        </a:spcBef>
        <a:spcAft>
          <a:spcPct val="0"/>
        </a:spcAft>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685800" y="1371600"/>
            <a:ext cx="7772400" cy="2228850"/>
          </a:xfrm>
        </p:spPr>
        <p:txBody>
          <a:bodyPr/>
          <a:lstStyle/>
          <a:p>
            <a:pPr eaLnBrk="1" hangingPunct="1"/>
            <a:r>
              <a:rPr lang="en-US" sz="3600" smtClean="0"/>
              <a:t>CSE246: </a:t>
            </a:r>
            <a:r>
              <a:rPr lang="en-US" sz="3600" dirty="0"/>
              <a:t>Algorithms</a:t>
            </a:r>
            <a:br>
              <a:rPr lang="en-US" sz="3600" dirty="0"/>
            </a:br>
            <a:endParaRPr lang="en-US" sz="3600" dirty="0"/>
          </a:p>
        </p:txBody>
      </p:sp>
      <p:sp>
        <p:nvSpPr>
          <p:cNvPr id="3075" name="Rectangle 3"/>
          <p:cNvSpPr>
            <a:spLocks noGrp="1" noChangeArrowheads="1"/>
          </p:cNvSpPr>
          <p:nvPr>
            <p:ph type="subTitle" idx="1"/>
          </p:nvPr>
        </p:nvSpPr>
        <p:spPr/>
        <p:txBody>
          <a:bodyPr/>
          <a:lstStyle/>
          <a:p>
            <a:pPr eaLnBrk="1" hangingPunct="1"/>
            <a:r>
              <a:rPr lang="en-US" dirty="0"/>
              <a:t>Single Source Shortest Path</a:t>
            </a:r>
          </a:p>
          <a:p>
            <a:pPr eaLnBrk="1" hangingPunct="1"/>
            <a:r>
              <a:rPr lang="en-US" dirty="0"/>
              <a:t>Bellman Ford Algorithm: DAG</a:t>
            </a:r>
          </a:p>
          <a:p>
            <a:pPr eaLnBrk="1" hangingPunct="1"/>
            <a:r>
              <a:rPr lang="en-US" dirty="0"/>
              <a:t>All Pairs of Shortest Path: </a:t>
            </a:r>
            <a:r>
              <a:rPr lang="en-US" dirty="0" err="1"/>
              <a:t>Warshall</a:t>
            </a:r>
            <a:endParaRPr lang="en-US" dirty="0"/>
          </a:p>
          <a:p>
            <a:pPr eaLnBrk="1" hangingPunct="1"/>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5"/>
          <p:cNvSpPr>
            <a:spLocks noGrp="1"/>
          </p:cNvSpPr>
          <p:nvPr>
            <p:ph type="sldNum" sz="quarter" idx="12"/>
          </p:nvPr>
        </p:nvSpPr>
        <p:spPr>
          <a:noFill/>
        </p:spPr>
        <p:txBody>
          <a:bodyPr/>
          <a:lstStyle/>
          <a:p>
            <a:fld id="{93A20492-862C-42A8-A148-03B24D0D8A70}" type="slidenum">
              <a:rPr lang="en-US" smtClean="0"/>
              <a:pPr/>
              <a:t>10</a:t>
            </a:fld>
            <a:endParaRPr lang="en-US"/>
          </a:p>
        </p:txBody>
      </p:sp>
      <p:sp>
        <p:nvSpPr>
          <p:cNvPr id="12291" name="Rectangle 2"/>
          <p:cNvSpPr>
            <a:spLocks noGrp="1" noChangeArrowheads="1"/>
          </p:cNvSpPr>
          <p:nvPr>
            <p:ph type="title"/>
          </p:nvPr>
        </p:nvSpPr>
        <p:spPr/>
        <p:txBody>
          <a:bodyPr/>
          <a:lstStyle/>
          <a:p>
            <a:pPr eaLnBrk="1" hangingPunct="1"/>
            <a:r>
              <a:rPr lang="en-US"/>
              <a:t>Bellman-Ford Algorithm</a:t>
            </a:r>
          </a:p>
        </p:txBody>
      </p:sp>
      <p:sp>
        <p:nvSpPr>
          <p:cNvPr id="788483" name="Rectangle 3"/>
          <p:cNvSpPr>
            <a:spLocks noGrp="1" noChangeArrowheads="1"/>
          </p:cNvSpPr>
          <p:nvPr>
            <p:ph type="body" idx="1"/>
          </p:nvPr>
        </p:nvSpPr>
        <p:spPr/>
        <p:txBody>
          <a:bodyPr/>
          <a:lstStyle/>
          <a:p>
            <a:pPr eaLnBrk="1" hangingPunct="1"/>
            <a:r>
              <a:rPr lang="en-US"/>
              <a:t>Single-source shortest paths problem</a:t>
            </a:r>
          </a:p>
          <a:p>
            <a:pPr lvl="1" eaLnBrk="1" hangingPunct="1"/>
            <a:r>
              <a:rPr lang="en-US"/>
              <a:t>Computes d[v] and </a:t>
            </a:r>
            <a:r>
              <a:rPr lang="en-US">
                <a:latin typeface="Comic Sans MS" pitchFamily="66" charset="0"/>
                <a:sym typeface="Symbol" pitchFamily="18" charset="2"/>
              </a:rPr>
              <a:t></a:t>
            </a:r>
            <a:r>
              <a:rPr lang="en-US"/>
              <a:t>[v] for all v </a:t>
            </a:r>
            <a:r>
              <a:rPr lang="en-US">
                <a:sym typeface="Symbol" pitchFamily="18" charset="2"/>
              </a:rPr>
              <a:t></a:t>
            </a:r>
            <a:r>
              <a:rPr lang="en-US"/>
              <a:t> V</a:t>
            </a:r>
          </a:p>
          <a:p>
            <a:pPr eaLnBrk="1" hangingPunct="1"/>
            <a:r>
              <a:rPr lang="en-US"/>
              <a:t>Allows negative edge weights</a:t>
            </a:r>
          </a:p>
          <a:p>
            <a:pPr eaLnBrk="1" hangingPunct="1"/>
            <a:r>
              <a:rPr lang="en-US"/>
              <a:t>Returns:</a:t>
            </a:r>
          </a:p>
          <a:p>
            <a:pPr lvl="1" eaLnBrk="1" hangingPunct="1"/>
            <a:r>
              <a:rPr lang="en-US">
                <a:solidFill>
                  <a:srgbClr val="FF0000"/>
                </a:solidFill>
              </a:rPr>
              <a:t>TRUE</a:t>
            </a:r>
            <a:r>
              <a:rPr lang="en-US"/>
              <a:t> if no negative-weight cycles are reachable from the source s</a:t>
            </a:r>
          </a:p>
          <a:p>
            <a:pPr lvl="1" eaLnBrk="1" hangingPunct="1"/>
            <a:r>
              <a:rPr lang="en-US">
                <a:solidFill>
                  <a:srgbClr val="FF0000"/>
                </a:solidFill>
              </a:rPr>
              <a:t>FALSE</a:t>
            </a:r>
            <a:r>
              <a:rPr lang="en-US"/>
              <a:t> otherwise </a:t>
            </a:r>
            <a:r>
              <a:rPr lang="en-US">
                <a:sym typeface="Symbol" pitchFamily="18" charset="2"/>
              </a:rPr>
              <a:t> no solution exists</a:t>
            </a:r>
          </a:p>
          <a:p>
            <a:pPr eaLnBrk="1" hangingPunct="1"/>
            <a:r>
              <a:rPr lang="en-US">
                <a:sym typeface="Symbol" pitchFamily="18" charset="2"/>
              </a:rPr>
              <a:t>Idea:</a:t>
            </a:r>
          </a:p>
          <a:p>
            <a:pPr lvl="1" eaLnBrk="1" hangingPunct="1"/>
            <a:r>
              <a:rPr lang="en-US">
                <a:sym typeface="Symbol" pitchFamily="18" charset="2"/>
              </a:rPr>
              <a:t>Traverse all the edges |V – 1| times, every time performing a relaxation step of each edge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8848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8848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8848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8848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8848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8848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88483">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8848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5"/>
          <p:cNvSpPr>
            <a:spLocks noGrp="1"/>
          </p:cNvSpPr>
          <p:nvPr>
            <p:ph type="sldNum" sz="quarter" idx="12"/>
          </p:nvPr>
        </p:nvSpPr>
        <p:spPr>
          <a:noFill/>
        </p:spPr>
        <p:txBody>
          <a:bodyPr/>
          <a:lstStyle/>
          <a:p>
            <a:fld id="{629797D5-3DA2-4B44-96EE-BFE26D8DD11A}" type="slidenum">
              <a:rPr lang="en-US" smtClean="0"/>
              <a:pPr/>
              <a:t>11</a:t>
            </a:fld>
            <a:endParaRPr lang="en-US"/>
          </a:p>
        </p:txBody>
      </p:sp>
      <p:sp>
        <p:nvSpPr>
          <p:cNvPr id="789506" name="Line 2"/>
          <p:cNvSpPr>
            <a:spLocks noChangeShapeType="1"/>
          </p:cNvSpPr>
          <p:nvPr/>
        </p:nvSpPr>
        <p:spPr bwMode="auto">
          <a:xfrm flipV="1">
            <a:off x="6756400" y="4327525"/>
            <a:ext cx="414338" cy="407988"/>
          </a:xfrm>
          <a:prstGeom prst="line">
            <a:avLst/>
          </a:prstGeom>
          <a:noFill/>
          <a:ln w="76200">
            <a:solidFill>
              <a:srgbClr val="808080"/>
            </a:solidFill>
            <a:round/>
            <a:headEnd/>
            <a:tailEnd/>
          </a:ln>
        </p:spPr>
        <p:txBody>
          <a:bodyPr/>
          <a:lstStyle/>
          <a:p>
            <a:endParaRPr lang="en-US"/>
          </a:p>
        </p:txBody>
      </p:sp>
      <p:sp>
        <p:nvSpPr>
          <p:cNvPr id="789507" name="Line 3"/>
          <p:cNvSpPr>
            <a:spLocks noChangeShapeType="1"/>
          </p:cNvSpPr>
          <p:nvPr/>
        </p:nvSpPr>
        <p:spPr bwMode="auto">
          <a:xfrm rot="5400000" flipV="1">
            <a:off x="6750050" y="5086350"/>
            <a:ext cx="414338" cy="407988"/>
          </a:xfrm>
          <a:prstGeom prst="line">
            <a:avLst/>
          </a:prstGeom>
          <a:noFill/>
          <a:ln w="76200">
            <a:solidFill>
              <a:srgbClr val="808080"/>
            </a:solidFill>
            <a:round/>
            <a:headEnd/>
            <a:tailEnd/>
          </a:ln>
        </p:spPr>
        <p:txBody>
          <a:bodyPr/>
          <a:lstStyle/>
          <a:p>
            <a:endParaRPr lang="en-US"/>
          </a:p>
        </p:txBody>
      </p:sp>
      <p:sp>
        <p:nvSpPr>
          <p:cNvPr id="13317" name="Rectangle 4"/>
          <p:cNvSpPr>
            <a:spLocks noGrp="1" noChangeArrowheads="1"/>
          </p:cNvSpPr>
          <p:nvPr>
            <p:ph type="title"/>
          </p:nvPr>
        </p:nvSpPr>
        <p:spPr/>
        <p:txBody>
          <a:bodyPr/>
          <a:lstStyle/>
          <a:p>
            <a:pPr eaLnBrk="1" hangingPunct="1"/>
            <a:r>
              <a:rPr lang="en-US"/>
              <a:t>BELLMAN-FORD(</a:t>
            </a:r>
            <a:r>
              <a:rPr lang="en-US">
                <a:latin typeface="Comic Sans MS" pitchFamily="66" charset="0"/>
              </a:rPr>
              <a:t>V, E, w, s</a:t>
            </a:r>
            <a:r>
              <a:rPr lang="en-US"/>
              <a:t>)</a:t>
            </a:r>
          </a:p>
        </p:txBody>
      </p:sp>
      <p:sp>
        <p:nvSpPr>
          <p:cNvPr id="789509" name="Rectangle 5"/>
          <p:cNvSpPr>
            <a:spLocks noGrp="1" noChangeArrowheads="1"/>
          </p:cNvSpPr>
          <p:nvPr>
            <p:ph type="body" idx="1"/>
          </p:nvPr>
        </p:nvSpPr>
        <p:spPr>
          <a:xfrm>
            <a:off x="350838" y="1214438"/>
            <a:ext cx="6565900" cy="5076825"/>
          </a:xfrm>
        </p:spPr>
        <p:txBody>
          <a:bodyPr/>
          <a:lstStyle/>
          <a:p>
            <a:pPr marL="533400" indent="-533400" eaLnBrk="1" hangingPunct="1">
              <a:buFontTx/>
              <a:buAutoNum type="arabicPeriod"/>
            </a:pPr>
            <a:r>
              <a:rPr lang="en-US" dirty="0"/>
              <a:t> INITIALIZE-SINGLE-SOURCE(V, s)</a:t>
            </a:r>
          </a:p>
          <a:p>
            <a:pPr marL="533400" indent="-533400" eaLnBrk="1" hangingPunct="1">
              <a:buFontTx/>
              <a:buAutoNum type="arabicPeriod"/>
            </a:pPr>
            <a:r>
              <a:rPr lang="en-US" dirty="0"/>
              <a:t> </a:t>
            </a:r>
            <a:r>
              <a:rPr lang="en-US" b="1" dirty="0"/>
              <a:t>for </a:t>
            </a:r>
            <a:r>
              <a:rPr lang="en-US" dirty="0" err="1"/>
              <a:t>i</a:t>
            </a:r>
            <a:r>
              <a:rPr lang="en-US" dirty="0"/>
              <a:t> ← 1 to |V| - 1</a:t>
            </a:r>
          </a:p>
          <a:p>
            <a:pPr marL="533400" indent="-533400" eaLnBrk="1" hangingPunct="1">
              <a:buFontTx/>
              <a:buAutoNum type="arabicPeriod"/>
            </a:pPr>
            <a:r>
              <a:rPr lang="en-US" dirty="0"/>
              <a:t>       </a:t>
            </a:r>
            <a:r>
              <a:rPr lang="en-US" b="1" dirty="0"/>
              <a:t>do for </a:t>
            </a:r>
            <a:r>
              <a:rPr lang="en-US" dirty="0"/>
              <a:t>each edge (u, v) </a:t>
            </a:r>
            <a:r>
              <a:rPr lang="en-US" dirty="0">
                <a:sym typeface="Symbol" pitchFamily="18" charset="2"/>
              </a:rPr>
              <a:t></a:t>
            </a:r>
            <a:r>
              <a:rPr lang="en-US" dirty="0"/>
              <a:t> E</a:t>
            </a:r>
          </a:p>
          <a:p>
            <a:pPr marL="533400" indent="-533400" eaLnBrk="1" hangingPunct="1">
              <a:buFontTx/>
              <a:buAutoNum type="arabicPeriod"/>
            </a:pPr>
            <a:r>
              <a:rPr lang="en-US" dirty="0"/>
              <a:t>                </a:t>
            </a:r>
            <a:r>
              <a:rPr lang="en-US" b="1" dirty="0"/>
              <a:t>  do </a:t>
            </a:r>
            <a:r>
              <a:rPr lang="en-US" dirty="0"/>
              <a:t>RELAX(u, v, w)</a:t>
            </a:r>
          </a:p>
          <a:p>
            <a:pPr marL="533400" indent="-533400" eaLnBrk="1" hangingPunct="1">
              <a:buFontTx/>
              <a:buAutoNum type="arabicPeriod"/>
            </a:pPr>
            <a:r>
              <a:rPr lang="en-US" dirty="0"/>
              <a:t> </a:t>
            </a:r>
            <a:r>
              <a:rPr lang="en-US" b="1" dirty="0"/>
              <a:t>for </a:t>
            </a:r>
            <a:r>
              <a:rPr lang="en-US" dirty="0"/>
              <a:t>each edge (u, v) </a:t>
            </a:r>
            <a:r>
              <a:rPr lang="en-US" dirty="0">
                <a:sym typeface="Symbol" pitchFamily="18" charset="2"/>
              </a:rPr>
              <a:t></a:t>
            </a:r>
            <a:r>
              <a:rPr lang="en-US" dirty="0"/>
              <a:t> E</a:t>
            </a:r>
          </a:p>
          <a:p>
            <a:pPr marL="533400" indent="-533400" eaLnBrk="1" hangingPunct="1">
              <a:buFontTx/>
              <a:buAutoNum type="arabicPeriod"/>
            </a:pPr>
            <a:r>
              <a:rPr lang="en-US" dirty="0"/>
              <a:t>       </a:t>
            </a:r>
            <a:r>
              <a:rPr lang="en-US" b="1" dirty="0"/>
              <a:t>do if </a:t>
            </a:r>
            <a:r>
              <a:rPr lang="en-US" dirty="0"/>
              <a:t>d[v] &gt; d[u] + w(u, v)</a:t>
            </a:r>
          </a:p>
          <a:p>
            <a:pPr marL="533400" indent="-533400" eaLnBrk="1" hangingPunct="1">
              <a:buFontTx/>
              <a:buAutoNum type="arabicPeriod"/>
            </a:pPr>
            <a:r>
              <a:rPr lang="en-US" dirty="0"/>
              <a:t>               </a:t>
            </a:r>
            <a:r>
              <a:rPr lang="en-US" b="1" dirty="0"/>
              <a:t>then return </a:t>
            </a:r>
            <a:r>
              <a:rPr lang="en-US" dirty="0"/>
              <a:t>FALSE</a:t>
            </a:r>
          </a:p>
          <a:p>
            <a:pPr marL="533400" indent="-533400" eaLnBrk="1" hangingPunct="1">
              <a:buFontTx/>
              <a:buAutoNum type="arabicPeriod"/>
            </a:pPr>
            <a:r>
              <a:rPr lang="en-US" dirty="0"/>
              <a:t> </a:t>
            </a:r>
            <a:r>
              <a:rPr lang="en-US" b="1" dirty="0"/>
              <a:t>return </a:t>
            </a:r>
            <a:r>
              <a:rPr lang="en-US" dirty="0"/>
              <a:t>TRUE</a:t>
            </a:r>
          </a:p>
        </p:txBody>
      </p:sp>
      <p:grpSp>
        <p:nvGrpSpPr>
          <p:cNvPr id="13319" name="Group 6"/>
          <p:cNvGrpSpPr>
            <a:grpSpLocks/>
          </p:cNvGrpSpPr>
          <p:nvPr/>
        </p:nvGrpSpPr>
        <p:grpSpPr bwMode="auto">
          <a:xfrm>
            <a:off x="6137275" y="1166813"/>
            <a:ext cx="2762250" cy="2528887"/>
            <a:chOff x="2607" y="1209"/>
            <a:chExt cx="1740" cy="1593"/>
          </a:xfrm>
        </p:grpSpPr>
        <p:sp>
          <p:nvSpPr>
            <p:cNvPr id="13355" name="Oval 7"/>
            <p:cNvSpPr>
              <a:spLocks noChangeArrowheads="1"/>
            </p:cNvSpPr>
            <p:nvPr/>
          </p:nvSpPr>
          <p:spPr bwMode="auto">
            <a:xfrm>
              <a:off x="2784" y="1880"/>
              <a:ext cx="266" cy="265"/>
            </a:xfrm>
            <a:prstGeom prst="ellipse">
              <a:avLst/>
            </a:prstGeom>
            <a:noFill/>
            <a:ln w="19050">
              <a:solidFill>
                <a:schemeClr val="tx1"/>
              </a:solidFill>
              <a:round/>
              <a:headEnd/>
              <a:tailEnd/>
            </a:ln>
          </p:spPr>
          <p:txBody>
            <a:bodyPr wrap="none" anchor="ctr"/>
            <a:lstStyle/>
            <a:p>
              <a:pPr algn="ctr"/>
              <a:r>
                <a:rPr lang="en-US"/>
                <a:t>0</a:t>
              </a:r>
            </a:p>
          </p:txBody>
        </p:sp>
        <p:sp>
          <p:nvSpPr>
            <p:cNvPr id="13356" name="Oval 8"/>
            <p:cNvSpPr>
              <a:spLocks noChangeArrowheads="1"/>
            </p:cNvSpPr>
            <p:nvPr/>
          </p:nvSpPr>
          <p:spPr bwMode="auto">
            <a:xfrm>
              <a:off x="3213" y="1415"/>
              <a:ext cx="266" cy="265"/>
            </a:xfrm>
            <a:prstGeom prst="ellipse">
              <a:avLst/>
            </a:prstGeom>
            <a:noFill/>
            <a:ln w="19050">
              <a:solidFill>
                <a:schemeClr val="tx1"/>
              </a:solidFill>
              <a:round/>
              <a:headEnd/>
              <a:tailEnd/>
            </a:ln>
          </p:spPr>
          <p:txBody>
            <a:bodyPr wrap="none" anchor="ctr"/>
            <a:lstStyle/>
            <a:p>
              <a:pPr algn="ctr"/>
              <a:r>
                <a:rPr lang="en-US">
                  <a:sym typeface="Symbol" pitchFamily="18" charset="2"/>
                </a:rPr>
                <a:t></a:t>
              </a:r>
            </a:p>
          </p:txBody>
        </p:sp>
        <p:sp>
          <p:nvSpPr>
            <p:cNvPr id="13357" name="Oval 9"/>
            <p:cNvSpPr>
              <a:spLocks noChangeArrowheads="1"/>
            </p:cNvSpPr>
            <p:nvPr/>
          </p:nvSpPr>
          <p:spPr bwMode="auto">
            <a:xfrm>
              <a:off x="4045" y="1415"/>
              <a:ext cx="266" cy="265"/>
            </a:xfrm>
            <a:prstGeom prst="ellipse">
              <a:avLst/>
            </a:prstGeom>
            <a:noFill/>
            <a:ln w="19050">
              <a:solidFill>
                <a:schemeClr val="tx1"/>
              </a:solidFill>
              <a:round/>
              <a:headEnd/>
              <a:tailEnd/>
            </a:ln>
          </p:spPr>
          <p:txBody>
            <a:bodyPr wrap="none" anchor="ctr"/>
            <a:lstStyle/>
            <a:p>
              <a:pPr algn="ctr"/>
              <a:r>
                <a:rPr lang="en-US">
                  <a:sym typeface="Symbol" pitchFamily="18" charset="2"/>
                </a:rPr>
                <a:t></a:t>
              </a:r>
            </a:p>
          </p:txBody>
        </p:sp>
        <p:sp>
          <p:nvSpPr>
            <p:cNvPr id="13358" name="Oval 10"/>
            <p:cNvSpPr>
              <a:spLocks noChangeArrowheads="1"/>
            </p:cNvSpPr>
            <p:nvPr/>
          </p:nvSpPr>
          <p:spPr bwMode="auto">
            <a:xfrm>
              <a:off x="3213" y="2346"/>
              <a:ext cx="266" cy="265"/>
            </a:xfrm>
            <a:prstGeom prst="ellipse">
              <a:avLst/>
            </a:prstGeom>
            <a:noFill/>
            <a:ln w="19050">
              <a:solidFill>
                <a:schemeClr val="tx1"/>
              </a:solidFill>
              <a:round/>
              <a:headEnd/>
              <a:tailEnd/>
            </a:ln>
          </p:spPr>
          <p:txBody>
            <a:bodyPr wrap="none" anchor="ctr"/>
            <a:lstStyle/>
            <a:p>
              <a:pPr algn="ctr"/>
              <a:r>
                <a:rPr lang="en-US">
                  <a:sym typeface="Symbol" pitchFamily="18" charset="2"/>
                </a:rPr>
                <a:t></a:t>
              </a:r>
              <a:endParaRPr lang="en-US"/>
            </a:p>
          </p:txBody>
        </p:sp>
        <p:sp>
          <p:nvSpPr>
            <p:cNvPr id="13359" name="Oval 11"/>
            <p:cNvSpPr>
              <a:spLocks noChangeArrowheads="1"/>
            </p:cNvSpPr>
            <p:nvPr/>
          </p:nvSpPr>
          <p:spPr bwMode="auto">
            <a:xfrm>
              <a:off x="4045" y="2346"/>
              <a:ext cx="266" cy="265"/>
            </a:xfrm>
            <a:prstGeom prst="ellipse">
              <a:avLst/>
            </a:prstGeom>
            <a:noFill/>
            <a:ln w="19050">
              <a:solidFill>
                <a:schemeClr val="tx1"/>
              </a:solidFill>
              <a:round/>
              <a:headEnd/>
              <a:tailEnd/>
            </a:ln>
          </p:spPr>
          <p:txBody>
            <a:bodyPr wrap="none" anchor="ctr"/>
            <a:lstStyle/>
            <a:p>
              <a:pPr algn="ctr"/>
              <a:r>
                <a:rPr lang="en-US">
                  <a:sym typeface="Symbol" pitchFamily="18" charset="2"/>
                </a:rPr>
                <a:t></a:t>
              </a:r>
              <a:endParaRPr lang="en-US"/>
            </a:p>
          </p:txBody>
        </p:sp>
        <p:sp>
          <p:nvSpPr>
            <p:cNvPr id="13360" name="Line 12"/>
            <p:cNvSpPr>
              <a:spLocks noChangeShapeType="1"/>
            </p:cNvSpPr>
            <p:nvPr/>
          </p:nvSpPr>
          <p:spPr bwMode="auto">
            <a:xfrm flipV="1">
              <a:off x="2991" y="1642"/>
              <a:ext cx="261" cy="261"/>
            </a:xfrm>
            <a:prstGeom prst="line">
              <a:avLst/>
            </a:prstGeom>
            <a:noFill/>
            <a:ln w="19050">
              <a:solidFill>
                <a:schemeClr val="tx1"/>
              </a:solidFill>
              <a:round/>
              <a:headEnd/>
              <a:tailEnd type="triangle" w="med" len="med"/>
            </a:ln>
          </p:spPr>
          <p:txBody>
            <a:bodyPr/>
            <a:lstStyle/>
            <a:p>
              <a:endParaRPr lang="en-US"/>
            </a:p>
          </p:txBody>
        </p:sp>
        <p:sp>
          <p:nvSpPr>
            <p:cNvPr id="13361" name="Line 13"/>
            <p:cNvSpPr>
              <a:spLocks noChangeShapeType="1"/>
            </p:cNvSpPr>
            <p:nvPr/>
          </p:nvSpPr>
          <p:spPr bwMode="auto">
            <a:xfrm>
              <a:off x="2992" y="2110"/>
              <a:ext cx="256" cy="270"/>
            </a:xfrm>
            <a:prstGeom prst="line">
              <a:avLst/>
            </a:prstGeom>
            <a:noFill/>
            <a:ln w="19050">
              <a:solidFill>
                <a:schemeClr val="tx1"/>
              </a:solidFill>
              <a:round/>
              <a:headEnd/>
              <a:tailEnd type="triangle" w="med" len="med"/>
            </a:ln>
          </p:spPr>
          <p:txBody>
            <a:bodyPr/>
            <a:lstStyle/>
            <a:p>
              <a:endParaRPr lang="en-US"/>
            </a:p>
          </p:txBody>
        </p:sp>
        <p:sp>
          <p:nvSpPr>
            <p:cNvPr id="13362" name="Text Box 14"/>
            <p:cNvSpPr txBox="1">
              <a:spLocks noChangeArrowheads="1"/>
            </p:cNvSpPr>
            <p:nvPr/>
          </p:nvSpPr>
          <p:spPr bwMode="auto">
            <a:xfrm>
              <a:off x="2970" y="1609"/>
              <a:ext cx="187" cy="212"/>
            </a:xfrm>
            <a:prstGeom prst="rect">
              <a:avLst/>
            </a:prstGeom>
            <a:noFill/>
            <a:ln w="9525">
              <a:noFill/>
              <a:miter lim="800000"/>
              <a:headEnd/>
              <a:tailEnd/>
            </a:ln>
          </p:spPr>
          <p:txBody>
            <a:bodyPr wrap="none">
              <a:spAutoFit/>
            </a:bodyPr>
            <a:lstStyle/>
            <a:p>
              <a:r>
                <a:rPr lang="en-US" sz="1600"/>
                <a:t>6</a:t>
              </a:r>
            </a:p>
          </p:txBody>
        </p:sp>
        <p:sp>
          <p:nvSpPr>
            <p:cNvPr id="13363" name="Text Box 15"/>
            <p:cNvSpPr txBox="1">
              <a:spLocks noChangeArrowheads="1"/>
            </p:cNvSpPr>
            <p:nvPr/>
          </p:nvSpPr>
          <p:spPr bwMode="auto">
            <a:xfrm>
              <a:off x="3656" y="1278"/>
              <a:ext cx="187" cy="212"/>
            </a:xfrm>
            <a:prstGeom prst="rect">
              <a:avLst/>
            </a:prstGeom>
            <a:noFill/>
            <a:ln w="9525">
              <a:noFill/>
              <a:miter lim="800000"/>
              <a:headEnd/>
              <a:tailEnd/>
            </a:ln>
          </p:spPr>
          <p:txBody>
            <a:bodyPr wrap="none">
              <a:spAutoFit/>
            </a:bodyPr>
            <a:lstStyle/>
            <a:p>
              <a:r>
                <a:rPr lang="en-US" sz="1600"/>
                <a:t>5</a:t>
              </a:r>
            </a:p>
          </p:txBody>
        </p:sp>
        <p:sp>
          <p:nvSpPr>
            <p:cNvPr id="13364" name="Text Box 16"/>
            <p:cNvSpPr txBox="1">
              <a:spLocks noChangeArrowheads="1"/>
            </p:cNvSpPr>
            <p:nvPr/>
          </p:nvSpPr>
          <p:spPr bwMode="auto">
            <a:xfrm>
              <a:off x="2981" y="2177"/>
              <a:ext cx="187" cy="212"/>
            </a:xfrm>
            <a:prstGeom prst="rect">
              <a:avLst/>
            </a:prstGeom>
            <a:noFill/>
            <a:ln w="9525">
              <a:noFill/>
              <a:miter lim="800000"/>
              <a:headEnd/>
              <a:tailEnd/>
            </a:ln>
          </p:spPr>
          <p:txBody>
            <a:bodyPr wrap="none">
              <a:spAutoFit/>
            </a:bodyPr>
            <a:lstStyle/>
            <a:p>
              <a:r>
                <a:rPr lang="en-US" sz="1600"/>
                <a:t>7</a:t>
              </a:r>
            </a:p>
          </p:txBody>
        </p:sp>
        <p:sp>
          <p:nvSpPr>
            <p:cNvPr id="13365" name="Text Box 17"/>
            <p:cNvSpPr txBox="1">
              <a:spLocks noChangeArrowheads="1"/>
            </p:cNvSpPr>
            <p:nvPr/>
          </p:nvSpPr>
          <p:spPr bwMode="auto">
            <a:xfrm>
              <a:off x="4160" y="1843"/>
              <a:ext cx="187" cy="212"/>
            </a:xfrm>
            <a:prstGeom prst="rect">
              <a:avLst/>
            </a:prstGeom>
            <a:noFill/>
            <a:ln w="9525">
              <a:noFill/>
              <a:miter lim="800000"/>
              <a:headEnd/>
              <a:tailEnd/>
            </a:ln>
          </p:spPr>
          <p:txBody>
            <a:bodyPr wrap="none">
              <a:spAutoFit/>
            </a:bodyPr>
            <a:lstStyle/>
            <a:p>
              <a:r>
                <a:rPr lang="en-US" sz="1600"/>
                <a:t>7</a:t>
              </a:r>
            </a:p>
          </p:txBody>
        </p:sp>
        <p:sp>
          <p:nvSpPr>
            <p:cNvPr id="13366" name="Text Box 18"/>
            <p:cNvSpPr txBox="1">
              <a:spLocks noChangeArrowheads="1"/>
            </p:cNvSpPr>
            <p:nvPr/>
          </p:nvSpPr>
          <p:spPr bwMode="auto">
            <a:xfrm>
              <a:off x="3676" y="2457"/>
              <a:ext cx="187" cy="212"/>
            </a:xfrm>
            <a:prstGeom prst="rect">
              <a:avLst/>
            </a:prstGeom>
            <a:noFill/>
            <a:ln w="9525">
              <a:noFill/>
              <a:miter lim="800000"/>
              <a:headEnd/>
              <a:tailEnd/>
            </a:ln>
          </p:spPr>
          <p:txBody>
            <a:bodyPr wrap="none">
              <a:spAutoFit/>
            </a:bodyPr>
            <a:lstStyle/>
            <a:p>
              <a:r>
                <a:rPr lang="en-US" sz="1600"/>
                <a:t>9</a:t>
              </a:r>
            </a:p>
          </p:txBody>
        </p:sp>
        <p:sp>
          <p:nvSpPr>
            <p:cNvPr id="13367" name="Text Box 19"/>
            <p:cNvSpPr txBox="1">
              <a:spLocks noChangeArrowheads="1"/>
            </p:cNvSpPr>
            <p:nvPr/>
          </p:nvSpPr>
          <p:spPr bwMode="auto">
            <a:xfrm>
              <a:off x="2607" y="1892"/>
              <a:ext cx="188" cy="231"/>
            </a:xfrm>
            <a:prstGeom prst="rect">
              <a:avLst/>
            </a:prstGeom>
            <a:noFill/>
            <a:ln w="9525">
              <a:noFill/>
              <a:miter lim="800000"/>
              <a:headEnd/>
              <a:tailEnd/>
            </a:ln>
          </p:spPr>
          <p:txBody>
            <a:bodyPr wrap="none">
              <a:spAutoFit/>
            </a:bodyPr>
            <a:lstStyle/>
            <a:p>
              <a:r>
                <a:rPr lang="en-US"/>
                <a:t>s</a:t>
              </a:r>
            </a:p>
          </p:txBody>
        </p:sp>
        <p:sp>
          <p:nvSpPr>
            <p:cNvPr id="13368" name="Text Box 20"/>
            <p:cNvSpPr txBox="1">
              <a:spLocks noChangeArrowheads="1"/>
            </p:cNvSpPr>
            <p:nvPr/>
          </p:nvSpPr>
          <p:spPr bwMode="auto">
            <a:xfrm>
              <a:off x="3268" y="1209"/>
              <a:ext cx="156" cy="231"/>
            </a:xfrm>
            <a:prstGeom prst="rect">
              <a:avLst/>
            </a:prstGeom>
            <a:noFill/>
            <a:ln w="9525">
              <a:noFill/>
              <a:miter lim="800000"/>
              <a:headEnd/>
              <a:tailEnd/>
            </a:ln>
          </p:spPr>
          <p:txBody>
            <a:bodyPr wrap="none">
              <a:spAutoFit/>
            </a:bodyPr>
            <a:lstStyle/>
            <a:p>
              <a:r>
                <a:rPr lang="en-US"/>
                <a:t>t</a:t>
              </a:r>
            </a:p>
          </p:txBody>
        </p:sp>
        <p:sp>
          <p:nvSpPr>
            <p:cNvPr id="13369" name="Text Box 21"/>
            <p:cNvSpPr txBox="1">
              <a:spLocks noChangeArrowheads="1"/>
            </p:cNvSpPr>
            <p:nvPr/>
          </p:nvSpPr>
          <p:spPr bwMode="auto">
            <a:xfrm>
              <a:off x="4090" y="1209"/>
              <a:ext cx="188" cy="231"/>
            </a:xfrm>
            <a:prstGeom prst="rect">
              <a:avLst/>
            </a:prstGeom>
            <a:noFill/>
            <a:ln w="9525">
              <a:noFill/>
              <a:miter lim="800000"/>
              <a:headEnd/>
              <a:tailEnd/>
            </a:ln>
          </p:spPr>
          <p:txBody>
            <a:bodyPr wrap="none">
              <a:spAutoFit/>
            </a:bodyPr>
            <a:lstStyle/>
            <a:p>
              <a:r>
                <a:rPr lang="en-US"/>
                <a:t>x</a:t>
              </a:r>
            </a:p>
          </p:txBody>
        </p:sp>
        <p:sp>
          <p:nvSpPr>
            <p:cNvPr id="13370" name="Text Box 22"/>
            <p:cNvSpPr txBox="1">
              <a:spLocks noChangeArrowheads="1"/>
            </p:cNvSpPr>
            <p:nvPr/>
          </p:nvSpPr>
          <p:spPr bwMode="auto">
            <a:xfrm>
              <a:off x="3252" y="2571"/>
              <a:ext cx="188" cy="231"/>
            </a:xfrm>
            <a:prstGeom prst="rect">
              <a:avLst/>
            </a:prstGeom>
            <a:noFill/>
            <a:ln w="9525">
              <a:noFill/>
              <a:miter lim="800000"/>
              <a:headEnd/>
              <a:tailEnd/>
            </a:ln>
          </p:spPr>
          <p:txBody>
            <a:bodyPr wrap="none">
              <a:spAutoFit/>
            </a:bodyPr>
            <a:lstStyle/>
            <a:p>
              <a:r>
                <a:rPr lang="en-US"/>
                <a:t>y</a:t>
              </a:r>
            </a:p>
          </p:txBody>
        </p:sp>
        <p:sp>
          <p:nvSpPr>
            <p:cNvPr id="13371" name="Text Box 23"/>
            <p:cNvSpPr txBox="1">
              <a:spLocks noChangeArrowheads="1"/>
            </p:cNvSpPr>
            <p:nvPr/>
          </p:nvSpPr>
          <p:spPr bwMode="auto">
            <a:xfrm>
              <a:off x="4106" y="2571"/>
              <a:ext cx="188" cy="231"/>
            </a:xfrm>
            <a:prstGeom prst="rect">
              <a:avLst/>
            </a:prstGeom>
            <a:noFill/>
            <a:ln w="9525">
              <a:noFill/>
              <a:miter lim="800000"/>
              <a:headEnd/>
              <a:tailEnd/>
            </a:ln>
          </p:spPr>
          <p:txBody>
            <a:bodyPr wrap="none">
              <a:spAutoFit/>
            </a:bodyPr>
            <a:lstStyle/>
            <a:p>
              <a:r>
                <a:rPr lang="en-US"/>
                <a:t>z</a:t>
              </a:r>
            </a:p>
          </p:txBody>
        </p:sp>
        <p:sp>
          <p:nvSpPr>
            <p:cNvPr id="13372" name="Line 24"/>
            <p:cNvSpPr>
              <a:spLocks noChangeShapeType="1"/>
            </p:cNvSpPr>
            <p:nvPr/>
          </p:nvSpPr>
          <p:spPr bwMode="auto">
            <a:xfrm flipV="1">
              <a:off x="3483" y="2487"/>
              <a:ext cx="572" cy="0"/>
            </a:xfrm>
            <a:prstGeom prst="line">
              <a:avLst/>
            </a:prstGeom>
            <a:noFill/>
            <a:ln w="19050">
              <a:solidFill>
                <a:schemeClr val="tx1"/>
              </a:solidFill>
              <a:round/>
              <a:headEnd/>
              <a:tailEnd type="triangle" w="med" len="med"/>
            </a:ln>
          </p:spPr>
          <p:txBody>
            <a:bodyPr/>
            <a:lstStyle/>
            <a:p>
              <a:endParaRPr lang="en-US"/>
            </a:p>
          </p:txBody>
        </p:sp>
        <p:sp>
          <p:nvSpPr>
            <p:cNvPr id="13373" name="Line 25"/>
            <p:cNvSpPr>
              <a:spLocks noChangeShapeType="1"/>
            </p:cNvSpPr>
            <p:nvPr/>
          </p:nvSpPr>
          <p:spPr bwMode="auto">
            <a:xfrm flipV="1">
              <a:off x="3414" y="1633"/>
              <a:ext cx="670" cy="725"/>
            </a:xfrm>
            <a:prstGeom prst="line">
              <a:avLst/>
            </a:prstGeom>
            <a:noFill/>
            <a:ln w="19050">
              <a:solidFill>
                <a:schemeClr val="tx1"/>
              </a:solidFill>
              <a:round/>
              <a:headEnd/>
              <a:tailEnd type="triangle" w="med" len="med"/>
            </a:ln>
          </p:spPr>
          <p:txBody>
            <a:bodyPr/>
            <a:lstStyle/>
            <a:p>
              <a:endParaRPr lang="en-US"/>
            </a:p>
          </p:txBody>
        </p:sp>
        <p:sp>
          <p:nvSpPr>
            <p:cNvPr id="13374" name="Line 26"/>
            <p:cNvSpPr>
              <a:spLocks noChangeShapeType="1"/>
            </p:cNvSpPr>
            <p:nvPr/>
          </p:nvSpPr>
          <p:spPr bwMode="auto">
            <a:xfrm flipH="1" flipV="1">
              <a:off x="3036" y="2061"/>
              <a:ext cx="1031" cy="364"/>
            </a:xfrm>
            <a:prstGeom prst="line">
              <a:avLst/>
            </a:prstGeom>
            <a:noFill/>
            <a:ln w="19050">
              <a:solidFill>
                <a:schemeClr val="tx1"/>
              </a:solidFill>
              <a:round/>
              <a:headEnd/>
              <a:tailEnd type="triangle" w="med" len="med"/>
            </a:ln>
          </p:spPr>
          <p:txBody>
            <a:bodyPr/>
            <a:lstStyle/>
            <a:p>
              <a:endParaRPr lang="en-US"/>
            </a:p>
          </p:txBody>
        </p:sp>
        <p:sp>
          <p:nvSpPr>
            <p:cNvPr id="13375" name="Text Box 27"/>
            <p:cNvSpPr txBox="1">
              <a:spLocks noChangeArrowheads="1"/>
            </p:cNvSpPr>
            <p:nvPr/>
          </p:nvSpPr>
          <p:spPr bwMode="auto">
            <a:xfrm>
              <a:off x="3173" y="1807"/>
              <a:ext cx="187" cy="212"/>
            </a:xfrm>
            <a:prstGeom prst="rect">
              <a:avLst/>
            </a:prstGeom>
            <a:noFill/>
            <a:ln w="9525">
              <a:noFill/>
              <a:miter lim="800000"/>
              <a:headEnd/>
              <a:tailEnd/>
            </a:ln>
          </p:spPr>
          <p:txBody>
            <a:bodyPr wrap="none">
              <a:spAutoFit/>
            </a:bodyPr>
            <a:lstStyle/>
            <a:p>
              <a:r>
                <a:rPr lang="en-US" sz="1600"/>
                <a:t>8</a:t>
              </a:r>
            </a:p>
          </p:txBody>
        </p:sp>
        <p:sp>
          <p:nvSpPr>
            <p:cNvPr id="13376" name="Text Box 28"/>
            <p:cNvSpPr txBox="1">
              <a:spLocks noChangeArrowheads="1"/>
            </p:cNvSpPr>
            <p:nvPr/>
          </p:nvSpPr>
          <p:spPr bwMode="auto">
            <a:xfrm>
              <a:off x="3420" y="1827"/>
              <a:ext cx="116" cy="212"/>
            </a:xfrm>
            <a:prstGeom prst="rect">
              <a:avLst/>
            </a:prstGeom>
            <a:noFill/>
            <a:ln w="9525">
              <a:noFill/>
              <a:miter lim="800000"/>
              <a:headEnd/>
              <a:tailEnd/>
            </a:ln>
          </p:spPr>
          <p:txBody>
            <a:bodyPr wrap="none">
              <a:spAutoFit/>
            </a:bodyPr>
            <a:lstStyle/>
            <a:p>
              <a:endParaRPr lang="en-US" sz="1600"/>
            </a:p>
          </p:txBody>
        </p:sp>
        <p:sp>
          <p:nvSpPr>
            <p:cNvPr id="13377" name="Text Box 29"/>
            <p:cNvSpPr txBox="1">
              <a:spLocks noChangeArrowheads="1"/>
            </p:cNvSpPr>
            <p:nvPr/>
          </p:nvSpPr>
          <p:spPr bwMode="auto">
            <a:xfrm>
              <a:off x="3887" y="1693"/>
              <a:ext cx="230" cy="212"/>
            </a:xfrm>
            <a:prstGeom prst="rect">
              <a:avLst/>
            </a:prstGeom>
            <a:noFill/>
            <a:ln w="9525">
              <a:noFill/>
              <a:miter lim="800000"/>
              <a:headEnd/>
              <a:tailEnd/>
            </a:ln>
          </p:spPr>
          <p:txBody>
            <a:bodyPr wrap="none">
              <a:spAutoFit/>
            </a:bodyPr>
            <a:lstStyle/>
            <a:p>
              <a:r>
                <a:rPr lang="en-US" sz="1600"/>
                <a:t>-3</a:t>
              </a:r>
            </a:p>
          </p:txBody>
        </p:sp>
        <p:sp>
          <p:nvSpPr>
            <p:cNvPr id="13378" name="Text Box 30"/>
            <p:cNvSpPr txBox="1">
              <a:spLocks noChangeArrowheads="1"/>
            </p:cNvSpPr>
            <p:nvPr/>
          </p:nvSpPr>
          <p:spPr bwMode="auto">
            <a:xfrm>
              <a:off x="3715" y="2154"/>
              <a:ext cx="187" cy="212"/>
            </a:xfrm>
            <a:prstGeom prst="rect">
              <a:avLst/>
            </a:prstGeom>
            <a:noFill/>
            <a:ln w="9525">
              <a:noFill/>
              <a:miter lim="800000"/>
              <a:headEnd/>
              <a:tailEnd/>
            </a:ln>
          </p:spPr>
          <p:txBody>
            <a:bodyPr wrap="none">
              <a:spAutoFit/>
            </a:bodyPr>
            <a:lstStyle/>
            <a:p>
              <a:r>
                <a:rPr lang="en-US" sz="1600"/>
                <a:t>2</a:t>
              </a:r>
            </a:p>
          </p:txBody>
        </p:sp>
        <p:sp>
          <p:nvSpPr>
            <p:cNvPr id="13379" name="Line 31"/>
            <p:cNvSpPr>
              <a:spLocks noChangeShapeType="1"/>
            </p:cNvSpPr>
            <p:nvPr/>
          </p:nvSpPr>
          <p:spPr bwMode="auto">
            <a:xfrm>
              <a:off x="3344" y="1674"/>
              <a:ext cx="0" cy="675"/>
            </a:xfrm>
            <a:prstGeom prst="line">
              <a:avLst/>
            </a:prstGeom>
            <a:noFill/>
            <a:ln w="19050">
              <a:solidFill>
                <a:schemeClr val="tx1"/>
              </a:solidFill>
              <a:round/>
              <a:headEnd/>
              <a:tailEnd type="triangle" w="med" len="med"/>
            </a:ln>
          </p:spPr>
          <p:txBody>
            <a:bodyPr/>
            <a:lstStyle/>
            <a:p>
              <a:endParaRPr lang="en-US"/>
            </a:p>
          </p:txBody>
        </p:sp>
        <p:sp>
          <p:nvSpPr>
            <p:cNvPr id="13380" name="Line 32"/>
            <p:cNvSpPr>
              <a:spLocks noChangeShapeType="1"/>
            </p:cNvSpPr>
            <p:nvPr/>
          </p:nvSpPr>
          <p:spPr bwMode="auto">
            <a:xfrm>
              <a:off x="4178" y="1671"/>
              <a:ext cx="0" cy="675"/>
            </a:xfrm>
            <a:prstGeom prst="line">
              <a:avLst/>
            </a:prstGeom>
            <a:noFill/>
            <a:ln w="19050">
              <a:solidFill>
                <a:schemeClr val="tx1"/>
              </a:solidFill>
              <a:round/>
              <a:headEnd type="triangle" w="med" len="med"/>
              <a:tailEnd/>
            </a:ln>
          </p:spPr>
          <p:txBody>
            <a:bodyPr/>
            <a:lstStyle/>
            <a:p>
              <a:endParaRPr lang="en-US"/>
            </a:p>
          </p:txBody>
        </p:sp>
        <p:sp>
          <p:nvSpPr>
            <p:cNvPr id="13381" name="Line 33"/>
            <p:cNvSpPr>
              <a:spLocks noChangeShapeType="1"/>
            </p:cNvSpPr>
            <p:nvPr/>
          </p:nvSpPr>
          <p:spPr bwMode="auto">
            <a:xfrm rot="5400000" flipV="1">
              <a:off x="3428" y="1649"/>
              <a:ext cx="670" cy="725"/>
            </a:xfrm>
            <a:prstGeom prst="line">
              <a:avLst/>
            </a:prstGeom>
            <a:noFill/>
            <a:ln w="19050">
              <a:solidFill>
                <a:schemeClr val="tx1"/>
              </a:solidFill>
              <a:round/>
              <a:headEnd/>
              <a:tailEnd type="triangle" w="med" len="med"/>
            </a:ln>
          </p:spPr>
          <p:txBody>
            <a:bodyPr/>
            <a:lstStyle/>
            <a:p>
              <a:endParaRPr lang="en-US"/>
            </a:p>
          </p:txBody>
        </p:sp>
        <p:sp>
          <p:nvSpPr>
            <p:cNvPr id="13382" name="Text Box 34"/>
            <p:cNvSpPr txBox="1">
              <a:spLocks noChangeArrowheads="1"/>
            </p:cNvSpPr>
            <p:nvPr/>
          </p:nvSpPr>
          <p:spPr bwMode="auto">
            <a:xfrm>
              <a:off x="3911" y="2014"/>
              <a:ext cx="230" cy="212"/>
            </a:xfrm>
            <a:prstGeom prst="rect">
              <a:avLst/>
            </a:prstGeom>
            <a:noFill/>
            <a:ln w="9525">
              <a:noFill/>
              <a:miter lim="800000"/>
              <a:headEnd/>
              <a:tailEnd/>
            </a:ln>
          </p:spPr>
          <p:txBody>
            <a:bodyPr wrap="none">
              <a:spAutoFit/>
            </a:bodyPr>
            <a:lstStyle/>
            <a:p>
              <a:r>
                <a:rPr lang="en-US" sz="1600"/>
                <a:t>-4</a:t>
              </a:r>
            </a:p>
          </p:txBody>
        </p:sp>
        <p:sp>
          <p:nvSpPr>
            <p:cNvPr id="13383" name="Freeform 35"/>
            <p:cNvSpPr>
              <a:spLocks/>
            </p:cNvSpPr>
            <p:nvPr/>
          </p:nvSpPr>
          <p:spPr bwMode="auto">
            <a:xfrm>
              <a:off x="3468" y="1471"/>
              <a:ext cx="582" cy="50"/>
            </a:xfrm>
            <a:custGeom>
              <a:avLst/>
              <a:gdLst>
                <a:gd name="T0" fmla="*/ 15 w 582"/>
                <a:gd name="T1" fmla="*/ 50 h 50"/>
                <a:gd name="T2" fmla="*/ 47 w 582"/>
                <a:gd name="T3" fmla="*/ 37 h 50"/>
                <a:gd name="T4" fmla="*/ 299 w 582"/>
                <a:gd name="T5" fmla="*/ 1 h 50"/>
                <a:gd name="T6" fmla="*/ 582 w 582"/>
                <a:gd name="T7" fmla="*/ 41 h 50"/>
                <a:gd name="T8" fmla="*/ 0 60000 65536"/>
                <a:gd name="T9" fmla="*/ 0 60000 65536"/>
                <a:gd name="T10" fmla="*/ 0 60000 65536"/>
                <a:gd name="T11" fmla="*/ 0 60000 65536"/>
                <a:gd name="T12" fmla="*/ 0 w 582"/>
                <a:gd name="T13" fmla="*/ 0 h 50"/>
                <a:gd name="T14" fmla="*/ 582 w 582"/>
                <a:gd name="T15" fmla="*/ 50 h 50"/>
              </a:gdLst>
              <a:ahLst/>
              <a:cxnLst>
                <a:cxn ang="T8">
                  <a:pos x="T0" y="T1"/>
                </a:cxn>
                <a:cxn ang="T9">
                  <a:pos x="T2" y="T3"/>
                </a:cxn>
                <a:cxn ang="T10">
                  <a:pos x="T4" y="T5"/>
                </a:cxn>
                <a:cxn ang="T11">
                  <a:pos x="T6" y="T7"/>
                </a:cxn>
              </a:cxnLst>
              <a:rect l="T12" t="T13" r="T14" b="T15"/>
              <a:pathLst>
                <a:path w="582" h="50">
                  <a:moveTo>
                    <a:pt x="15" y="50"/>
                  </a:moveTo>
                  <a:cubicBezTo>
                    <a:pt x="7" y="47"/>
                    <a:pt x="0" y="45"/>
                    <a:pt x="47" y="37"/>
                  </a:cubicBezTo>
                  <a:cubicBezTo>
                    <a:pt x="94" y="29"/>
                    <a:pt x="210" y="0"/>
                    <a:pt x="299" y="1"/>
                  </a:cubicBezTo>
                  <a:cubicBezTo>
                    <a:pt x="388" y="2"/>
                    <a:pt x="536" y="34"/>
                    <a:pt x="582" y="41"/>
                  </a:cubicBezTo>
                </a:path>
              </a:pathLst>
            </a:custGeom>
            <a:noFill/>
            <a:ln w="19050">
              <a:solidFill>
                <a:schemeClr val="tx1"/>
              </a:solidFill>
              <a:round/>
              <a:headEnd/>
              <a:tailEnd type="triangle" w="med" len="med"/>
            </a:ln>
          </p:spPr>
          <p:txBody>
            <a:bodyPr/>
            <a:lstStyle/>
            <a:p>
              <a:endParaRPr lang="en-US"/>
            </a:p>
          </p:txBody>
        </p:sp>
        <p:sp>
          <p:nvSpPr>
            <p:cNvPr id="13384" name="Freeform 36"/>
            <p:cNvSpPr>
              <a:spLocks/>
            </p:cNvSpPr>
            <p:nvPr/>
          </p:nvSpPr>
          <p:spPr bwMode="auto">
            <a:xfrm flipH="1" flipV="1">
              <a:off x="3478" y="1594"/>
              <a:ext cx="582" cy="50"/>
            </a:xfrm>
            <a:custGeom>
              <a:avLst/>
              <a:gdLst>
                <a:gd name="T0" fmla="*/ 15 w 582"/>
                <a:gd name="T1" fmla="*/ 50 h 50"/>
                <a:gd name="T2" fmla="*/ 47 w 582"/>
                <a:gd name="T3" fmla="*/ 37 h 50"/>
                <a:gd name="T4" fmla="*/ 299 w 582"/>
                <a:gd name="T5" fmla="*/ 1 h 50"/>
                <a:gd name="T6" fmla="*/ 582 w 582"/>
                <a:gd name="T7" fmla="*/ 41 h 50"/>
                <a:gd name="T8" fmla="*/ 0 60000 65536"/>
                <a:gd name="T9" fmla="*/ 0 60000 65536"/>
                <a:gd name="T10" fmla="*/ 0 60000 65536"/>
                <a:gd name="T11" fmla="*/ 0 60000 65536"/>
                <a:gd name="T12" fmla="*/ 0 w 582"/>
                <a:gd name="T13" fmla="*/ 0 h 50"/>
                <a:gd name="T14" fmla="*/ 582 w 582"/>
                <a:gd name="T15" fmla="*/ 50 h 50"/>
              </a:gdLst>
              <a:ahLst/>
              <a:cxnLst>
                <a:cxn ang="T8">
                  <a:pos x="T0" y="T1"/>
                </a:cxn>
                <a:cxn ang="T9">
                  <a:pos x="T2" y="T3"/>
                </a:cxn>
                <a:cxn ang="T10">
                  <a:pos x="T4" y="T5"/>
                </a:cxn>
                <a:cxn ang="T11">
                  <a:pos x="T6" y="T7"/>
                </a:cxn>
              </a:cxnLst>
              <a:rect l="T12" t="T13" r="T14" b="T15"/>
              <a:pathLst>
                <a:path w="582" h="50">
                  <a:moveTo>
                    <a:pt x="15" y="50"/>
                  </a:moveTo>
                  <a:cubicBezTo>
                    <a:pt x="7" y="47"/>
                    <a:pt x="0" y="45"/>
                    <a:pt x="47" y="37"/>
                  </a:cubicBezTo>
                  <a:cubicBezTo>
                    <a:pt x="94" y="29"/>
                    <a:pt x="210" y="0"/>
                    <a:pt x="299" y="1"/>
                  </a:cubicBezTo>
                  <a:cubicBezTo>
                    <a:pt x="388" y="2"/>
                    <a:pt x="536" y="34"/>
                    <a:pt x="582" y="41"/>
                  </a:cubicBezTo>
                </a:path>
              </a:pathLst>
            </a:custGeom>
            <a:noFill/>
            <a:ln w="19050">
              <a:solidFill>
                <a:schemeClr val="tx1"/>
              </a:solidFill>
              <a:round/>
              <a:headEnd/>
              <a:tailEnd type="triangle" w="med" len="med"/>
            </a:ln>
          </p:spPr>
          <p:txBody>
            <a:bodyPr/>
            <a:lstStyle/>
            <a:p>
              <a:endParaRPr lang="en-US"/>
            </a:p>
          </p:txBody>
        </p:sp>
        <p:sp>
          <p:nvSpPr>
            <p:cNvPr id="13385" name="Text Box 37"/>
            <p:cNvSpPr txBox="1">
              <a:spLocks noChangeArrowheads="1"/>
            </p:cNvSpPr>
            <p:nvPr/>
          </p:nvSpPr>
          <p:spPr bwMode="auto">
            <a:xfrm>
              <a:off x="3612" y="1597"/>
              <a:ext cx="230" cy="212"/>
            </a:xfrm>
            <a:prstGeom prst="rect">
              <a:avLst/>
            </a:prstGeom>
            <a:noFill/>
            <a:ln w="9525">
              <a:noFill/>
              <a:miter lim="800000"/>
              <a:headEnd/>
              <a:tailEnd/>
            </a:ln>
          </p:spPr>
          <p:txBody>
            <a:bodyPr wrap="none">
              <a:spAutoFit/>
            </a:bodyPr>
            <a:lstStyle/>
            <a:p>
              <a:r>
                <a:rPr lang="en-US" sz="1600"/>
                <a:t>-2</a:t>
              </a:r>
            </a:p>
          </p:txBody>
        </p:sp>
      </p:grpSp>
      <p:grpSp>
        <p:nvGrpSpPr>
          <p:cNvPr id="3" name="Group 38"/>
          <p:cNvGrpSpPr>
            <a:grpSpLocks/>
          </p:cNvGrpSpPr>
          <p:nvPr/>
        </p:nvGrpSpPr>
        <p:grpSpPr bwMode="auto">
          <a:xfrm>
            <a:off x="6137275" y="3648075"/>
            <a:ext cx="2762250" cy="2528888"/>
            <a:chOff x="2607" y="1209"/>
            <a:chExt cx="1740" cy="1593"/>
          </a:xfrm>
        </p:grpSpPr>
        <p:sp>
          <p:nvSpPr>
            <p:cNvPr id="13324" name="Oval 39"/>
            <p:cNvSpPr>
              <a:spLocks noChangeArrowheads="1"/>
            </p:cNvSpPr>
            <p:nvPr/>
          </p:nvSpPr>
          <p:spPr bwMode="auto">
            <a:xfrm>
              <a:off x="2784" y="1880"/>
              <a:ext cx="266" cy="265"/>
            </a:xfrm>
            <a:prstGeom prst="ellipse">
              <a:avLst/>
            </a:prstGeom>
            <a:noFill/>
            <a:ln w="19050">
              <a:solidFill>
                <a:schemeClr val="tx1"/>
              </a:solidFill>
              <a:round/>
              <a:headEnd/>
              <a:tailEnd/>
            </a:ln>
          </p:spPr>
          <p:txBody>
            <a:bodyPr wrap="none" anchor="ctr"/>
            <a:lstStyle/>
            <a:p>
              <a:pPr algn="ctr"/>
              <a:r>
                <a:rPr lang="en-US"/>
                <a:t>0</a:t>
              </a:r>
            </a:p>
          </p:txBody>
        </p:sp>
        <p:sp>
          <p:nvSpPr>
            <p:cNvPr id="13325" name="Oval 40"/>
            <p:cNvSpPr>
              <a:spLocks noChangeArrowheads="1"/>
            </p:cNvSpPr>
            <p:nvPr/>
          </p:nvSpPr>
          <p:spPr bwMode="auto">
            <a:xfrm>
              <a:off x="3213" y="1415"/>
              <a:ext cx="266" cy="265"/>
            </a:xfrm>
            <a:prstGeom prst="ellipse">
              <a:avLst/>
            </a:prstGeom>
            <a:noFill/>
            <a:ln w="19050">
              <a:solidFill>
                <a:schemeClr val="tx1"/>
              </a:solidFill>
              <a:round/>
              <a:headEnd/>
              <a:tailEnd/>
            </a:ln>
          </p:spPr>
          <p:txBody>
            <a:bodyPr wrap="none" anchor="ctr"/>
            <a:lstStyle/>
            <a:p>
              <a:pPr algn="ctr"/>
              <a:r>
                <a:rPr lang="en-US">
                  <a:sym typeface="Symbol" pitchFamily="18" charset="2"/>
                </a:rPr>
                <a:t></a:t>
              </a:r>
            </a:p>
          </p:txBody>
        </p:sp>
        <p:sp>
          <p:nvSpPr>
            <p:cNvPr id="13326" name="Oval 41"/>
            <p:cNvSpPr>
              <a:spLocks noChangeArrowheads="1"/>
            </p:cNvSpPr>
            <p:nvPr/>
          </p:nvSpPr>
          <p:spPr bwMode="auto">
            <a:xfrm>
              <a:off x="4045" y="1415"/>
              <a:ext cx="266" cy="265"/>
            </a:xfrm>
            <a:prstGeom prst="ellipse">
              <a:avLst/>
            </a:prstGeom>
            <a:noFill/>
            <a:ln w="19050">
              <a:solidFill>
                <a:schemeClr val="tx1"/>
              </a:solidFill>
              <a:round/>
              <a:headEnd/>
              <a:tailEnd/>
            </a:ln>
          </p:spPr>
          <p:txBody>
            <a:bodyPr wrap="none" anchor="ctr"/>
            <a:lstStyle/>
            <a:p>
              <a:pPr algn="ctr"/>
              <a:r>
                <a:rPr lang="en-US">
                  <a:sym typeface="Symbol" pitchFamily="18" charset="2"/>
                </a:rPr>
                <a:t></a:t>
              </a:r>
            </a:p>
          </p:txBody>
        </p:sp>
        <p:sp>
          <p:nvSpPr>
            <p:cNvPr id="13327" name="Oval 42"/>
            <p:cNvSpPr>
              <a:spLocks noChangeArrowheads="1"/>
            </p:cNvSpPr>
            <p:nvPr/>
          </p:nvSpPr>
          <p:spPr bwMode="auto">
            <a:xfrm>
              <a:off x="3213" y="2346"/>
              <a:ext cx="266" cy="265"/>
            </a:xfrm>
            <a:prstGeom prst="ellipse">
              <a:avLst/>
            </a:prstGeom>
            <a:noFill/>
            <a:ln w="19050">
              <a:solidFill>
                <a:schemeClr val="tx1"/>
              </a:solidFill>
              <a:round/>
              <a:headEnd/>
              <a:tailEnd/>
            </a:ln>
          </p:spPr>
          <p:txBody>
            <a:bodyPr wrap="none" anchor="ctr"/>
            <a:lstStyle/>
            <a:p>
              <a:pPr algn="ctr"/>
              <a:r>
                <a:rPr lang="en-US">
                  <a:sym typeface="Symbol" pitchFamily="18" charset="2"/>
                </a:rPr>
                <a:t></a:t>
              </a:r>
            </a:p>
          </p:txBody>
        </p:sp>
        <p:sp>
          <p:nvSpPr>
            <p:cNvPr id="13328" name="Oval 43"/>
            <p:cNvSpPr>
              <a:spLocks noChangeArrowheads="1"/>
            </p:cNvSpPr>
            <p:nvPr/>
          </p:nvSpPr>
          <p:spPr bwMode="auto">
            <a:xfrm>
              <a:off x="4045" y="2346"/>
              <a:ext cx="266" cy="265"/>
            </a:xfrm>
            <a:prstGeom prst="ellipse">
              <a:avLst/>
            </a:prstGeom>
            <a:noFill/>
            <a:ln w="19050">
              <a:solidFill>
                <a:schemeClr val="tx1"/>
              </a:solidFill>
              <a:round/>
              <a:headEnd/>
              <a:tailEnd/>
            </a:ln>
          </p:spPr>
          <p:txBody>
            <a:bodyPr wrap="none" anchor="ctr"/>
            <a:lstStyle/>
            <a:p>
              <a:pPr algn="ctr"/>
              <a:r>
                <a:rPr lang="en-US">
                  <a:sym typeface="Symbol" pitchFamily="18" charset="2"/>
                </a:rPr>
                <a:t></a:t>
              </a:r>
              <a:endParaRPr lang="en-US"/>
            </a:p>
          </p:txBody>
        </p:sp>
        <p:sp>
          <p:nvSpPr>
            <p:cNvPr id="13329" name="Line 44"/>
            <p:cNvSpPr>
              <a:spLocks noChangeShapeType="1"/>
            </p:cNvSpPr>
            <p:nvPr/>
          </p:nvSpPr>
          <p:spPr bwMode="auto">
            <a:xfrm flipV="1">
              <a:off x="2991" y="1642"/>
              <a:ext cx="261" cy="261"/>
            </a:xfrm>
            <a:prstGeom prst="line">
              <a:avLst/>
            </a:prstGeom>
            <a:noFill/>
            <a:ln w="19050">
              <a:solidFill>
                <a:schemeClr val="tx1"/>
              </a:solidFill>
              <a:round/>
              <a:headEnd/>
              <a:tailEnd type="triangle" w="med" len="med"/>
            </a:ln>
          </p:spPr>
          <p:txBody>
            <a:bodyPr/>
            <a:lstStyle/>
            <a:p>
              <a:endParaRPr lang="en-US"/>
            </a:p>
          </p:txBody>
        </p:sp>
        <p:sp>
          <p:nvSpPr>
            <p:cNvPr id="13330" name="Line 45"/>
            <p:cNvSpPr>
              <a:spLocks noChangeShapeType="1"/>
            </p:cNvSpPr>
            <p:nvPr/>
          </p:nvSpPr>
          <p:spPr bwMode="auto">
            <a:xfrm>
              <a:off x="2992" y="2110"/>
              <a:ext cx="256" cy="270"/>
            </a:xfrm>
            <a:prstGeom prst="line">
              <a:avLst/>
            </a:prstGeom>
            <a:noFill/>
            <a:ln w="19050">
              <a:solidFill>
                <a:schemeClr val="tx1"/>
              </a:solidFill>
              <a:round/>
              <a:headEnd/>
              <a:tailEnd type="triangle" w="med" len="med"/>
            </a:ln>
          </p:spPr>
          <p:txBody>
            <a:bodyPr/>
            <a:lstStyle/>
            <a:p>
              <a:endParaRPr lang="en-US"/>
            </a:p>
          </p:txBody>
        </p:sp>
        <p:sp>
          <p:nvSpPr>
            <p:cNvPr id="13331" name="Text Box 46"/>
            <p:cNvSpPr txBox="1">
              <a:spLocks noChangeArrowheads="1"/>
            </p:cNvSpPr>
            <p:nvPr/>
          </p:nvSpPr>
          <p:spPr bwMode="auto">
            <a:xfrm>
              <a:off x="2970" y="1609"/>
              <a:ext cx="187" cy="212"/>
            </a:xfrm>
            <a:prstGeom prst="rect">
              <a:avLst/>
            </a:prstGeom>
            <a:noFill/>
            <a:ln w="9525">
              <a:noFill/>
              <a:miter lim="800000"/>
              <a:headEnd/>
              <a:tailEnd/>
            </a:ln>
          </p:spPr>
          <p:txBody>
            <a:bodyPr wrap="none">
              <a:spAutoFit/>
            </a:bodyPr>
            <a:lstStyle/>
            <a:p>
              <a:r>
                <a:rPr lang="en-US" sz="1600"/>
                <a:t>6</a:t>
              </a:r>
            </a:p>
          </p:txBody>
        </p:sp>
        <p:sp>
          <p:nvSpPr>
            <p:cNvPr id="13332" name="Text Box 47"/>
            <p:cNvSpPr txBox="1">
              <a:spLocks noChangeArrowheads="1"/>
            </p:cNvSpPr>
            <p:nvPr/>
          </p:nvSpPr>
          <p:spPr bwMode="auto">
            <a:xfrm>
              <a:off x="3656" y="1278"/>
              <a:ext cx="187" cy="212"/>
            </a:xfrm>
            <a:prstGeom prst="rect">
              <a:avLst/>
            </a:prstGeom>
            <a:noFill/>
            <a:ln w="9525">
              <a:noFill/>
              <a:miter lim="800000"/>
              <a:headEnd/>
              <a:tailEnd/>
            </a:ln>
          </p:spPr>
          <p:txBody>
            <a:bodyPr wrap="none">
              <a:spAutoFit/>
            </a:bodyPr>
            <a:lstStyle/>
            <a:p>
              <a:r>
                <a:rPr lang="en-US" sz="1600"/>
                <a:t>5</a:t>
              </a:r>
            </a:p>
          </p:txBody>
        </p:sp>
        <p:sp>
          <p:nvSpPr>
            <p:cNvPr id="13333" name="Text Box 48"/>
            <p:cNvSpPr txBox="1">
              <a:spLocks noChangeArrowheads="1"/>
            </p:cNvSpPr>
            <p:nvPr/>
          </p:nvSpPr>
          <p:spPr bwMode="auto">
            <a:xfrm>
              <a:off x="2981" y="2177"/>
              <a:ext cx="187" cy="212"/>
            </a:xfrm>
            <a:prstGeom prst="rect">
              <a:avLst/>
            </a:prstGeom>
            <a:noFill/>
            <a:ln w="9525">
              <a:noFill/>
              <a:miter lim="800000"/>
              <a:headEnd/>
              <a:tailEnd/>
            </a:ln>
          </p:spPr>
          <p:txBody>
            <a:bodyPr wrap="none">
              <a:spAutoFit/>
            </a:bodyPr>
            <a:lstStyle/>
            <a:p>
              <a:r>
                <a:rPr lang="en-US" sz="1600"/>
                <a:t>7</a:t>
              </a:r>
            </a:p>
          </p:txBody>
        </p:sp>
        <p:sp>
          <p:nvSpPr>
            <p:cNvPr id="13334" name="Text Box 49"/>
            <p:cNvSpPr txBox="1">
              <a:spLocks noChangeArrowheads="1"/>
            </p:cNvSpPr>
            <p:nvPr/>
          </p:nvSpPr>
          <p:spPr bwMode="auto">
            <a:xfrm>
              <a:off x="4160" y="1843"/>
              <a:ext cx="187" cy="212"/>
            </a:xfrm>
            <a:prstGeom prst="rect">
              <a:avLst/>
            </a:prstGeom>
            <a:noFill/>
            <a:ln w="9525">
              <a:noFill/>
              <a:miter lim="800000"/>
              <a:headEnd/>
              <a:tailEnd/>
            </a:ln>
          </p:spPr>
          <p:txBody>
            <a:bodyPr wrap="none">
              <a:spAutoFit/>
            </a:bodyPr>
            <a:lstStyle/>
            <a:p>
              <a:r>
                <a:rPr lang="en-US" sz="1600"/>
                <a:t>7</a:t>
              </a:r>
            </a:p>
          </p:txBody>
        </p:sp>
        <p:sp>
          <p:nvSpPr>
            <p:cNvPr id="13335" name="Text Box 50"/>
            <p:cNvSpPr txBox="1">
              <a:spLocks noChangeArrowheads="1"/>
            </p:cNvSpPr>
            <p:nvPr/>
          </p:nvSpPr>
          <p:spPr bwMode="auto">
            <a:xfrm>
              <a:off x="3676" y="2457"/>
              <a:ext cx="187" cy="212"/>
            </a:xfrm>
            <a:prstGeom prst="rect">
              <a:avLst/>
            </a:prstGeom>
            <a:noFill/>
            <a:ln w="9525">
              <a:noFill/>
              <a:miter lim="800000"/>
              <a:headEnd/>
              <a:tailEnd/>
            </a:ln>
          </p:spPr>
          <p:txBody>
            <a:bodyPr wrap="none">
              <a:spAutoFit/>
            </a:bodyPr>
            <a:lstStyle/>
            <a:p>
              <a:r>
                <a:rPr lang="en-US" sz="1600"/>
                <a:t>9</a:t>
              </a:r>
            </a:p>
          </p:txBody>
        </p:sp>
        <p:sp>
          <p:nvSpPr>
            <p:cNvPr id="13336" name="Text Box 51"/>
            <p:cNvSpPr txBox="1">
              <a:spLocks noChangeArrowheads="1"/>
            </p:cNvSpPr>
            <p:nvPr/>
          </p:nvSpPr>
          <p:spPr bwMode="auto">
            <a:xfrm>
              <a:off x="2607" y="1892"/>
              <a:ext cx="188" cy="231"/>
            </a:xfrm>
            <a:prstGeom prst="rect">
              <a:avLst/>
            </a:prstGeom>
            <a:noFill/>
            <a:ln w="9525">
              <a:noFill/>
              <a:miter lim="800000"/>
              <a:headEnd/>
              <a:tailEnd/>
            </a:ln>
          </p:spPr>
          <p:txBody>
            <a:bodyPr wrap="none">
              <a:spAutoFit/>
            </a:bodyPr>
            <a:lstStyle/>
            <a:p>
              <a:r>
                <a:rPr lang="en-US"/>
                <a:t>s</a:t>
              </a:r>
            </a:p>
          </p:txBody>
        </p:sp>
        <p:sp>
          <p:nvSpPr>
            <p:cNvPr id="13337" name="Text Box 52"/>
            <p:cNvSpPr txBox="1">
              <a:spLocks noChangeArrowheads="1"/>
            </p:cNvSpPr>
            <p:nvPr/>
          </p:nvSpPr>
          <p:spPr bwMode="auto">
            <a:xfrm>
              <a:off x="3268" y="1209"/>
              <a:ext cx="156" cy="231"/>
            </a:xfrm>
            <a:prstGeom prst="rect">
              <a:avLst/>
            </a:prstGeom>
            <a:noFill/>
            <a:ln w="9525">
              <a:noFill/>
              <a:miter lim="800000"/>
              <a:headEnd/>
              <a:tailEnd/>
            </a:ln>
          </p:spPr>
          <p:txBody>
            <a:bodyPr wrap="none">
              <a:spAutoFit/>
            </a:bodyPr>
            <a:lstStyle/>
            <a:p>
              <a:r>
                <a:rPr lang="en-US"/>
                <a:t>t</a:t>
              </a:r>
            </a:p>
          </p:txBody>
        </p:sp>
        <p:sp>
          <p:nvSpPr>
            <p:cNvPr id="13338" name="Text Box 53"/>
            <p:cNvSpPr txBox="1">
              <a:spLocks noChangeArrowheads="1"/>
            </p:cNvSpPr>
            <p:nvPr/>
          </p:nvSpPr>
          <p:spPr bwMode="auto">
            <a:xfrm>
              <a:off x="4090" y="1209"/>
              <a:ext cx="188" cy="231"/>
            </a:xfrm>
            <a:prstGeom prst="rect">
              <a:avLst/>
            </a:prstGeom>
            <a:noFill/>
            <a:ln w="9525">
              <a:noFill/>
              <a:miter lim="800000"/>
              <a:headEnd/>
              <a:tailEnd/>
            </a:ln>
          </p:spPr>
          <p:txBody>
            <a:bodyPr wrap="none">
              <a:spAutoFit/>
            </a:bodyPr>
            <a:lstStyle/>
            <a:p>
              <a:r>
                <a:rPr lang="en-US"/>
                <a:t>x</a:t>
              </a:r>
            </a:p>
          </p:txBody>
        </p:sp>
        <p:sp>
          <p:nvSpPr>
            <p:cNvPr id="13339" name="Text Box 54"/>
            <p:cNvSpPr txBox="1">
              <a:spLocks noChangeArrowheads="1"/>
            </p:cNvSpPr>
            <p:nvPr/>
          </p:nvSpPr>
          <p:spPr bwMode="auto">
            <a:xfrm>
              <a:off x="3252" y="2571"/>
              <a:ext cx="188" cy="231"/>
            </a:xfrm>
            <a:prstGeom prst="rect">
              <a:avLst/>
            </a:prstGeom>
            <a:noFill/>
            <a:ln w="9525">
              <a:noFill/>
              <a:miter lim="800000"/>
              <a:headEnd/>
              <a:tailEnd/>
            </a:ln>
          </p:spPr>
          <p:txBody>
            <a:bodyPr wrap="none">
              <a:spAutoFit/>
            </a:bodyPr>
            <a:lstStyle/>
            <a:p>
              <a:r>
                <a:rPr lang="en-US"/>
                <a:t>y</a:t>
              </a:r>
            </a:p>
          </p:txBody>
        </p:sp>
        <p:sp>
          <p:nvSpPr>
            <p:cNvPr id="13340" name="Text Box 55"/>
            <p:cNvSpPr txBox="1">
              <a:spLocks noChangeArrowheads="1"/>
            </p:cNvSpPr>
            <p:nvPr/>
          </p:nvSpPr>
          <p:spPr bwMode="auto">
            <a:xfrm>
              <a:off x="4106" y="2571"/>
              <a:ext cx="188" cy="231"/>
            </a:xfrm>
            <a:prstGeom prst="rect">
              <a:avLst/>
            </a:prstGeom>
            <a:noFill/>
            <a:ln w="9525">
              <a:noFill/>
              <a:miter lim="800000"/>
              <a:headEnd/>
              <a:tailEnd/>
            </a:ln>
          </p:spPr>
          <p:txBody>
            <a:bodyPr wrap="none">
              <a:spAutoFit/>
            </a:bodyPr>
            <a:lstStyle/>
            <a:p>
              <a:r>
                <a:rPr lang="en-US"/>
                <a:t>z</a:t>
              </a:r>
            </a:p>
          </p:txBody>
        </p:sp>
        <p:sp>
          <p:nvSpPr>
            <p:cNvPr id="13341" name="Line 56"/>
            <p:cNvSpPr>
              <a:spLocks noChangeShapeType="1"/>
            </p:cNvSpPr>
            <p:nvPr/>
          </p:nvSpPr>
          <p:spPr bwMode="auto">
            <a:xfrm flipV="1">
              <a:off x="3483" y="2487"/>
              <a:ext cx="572" cy="0"/>
            </a:xfrm>
            <a:prstGeom prst="line">
              <a:avLst/>
            </a:prstGeom>
            <a:noFill/>
            <a:ln w="19050">
              <a:solidFill>
                <a:schemeClr val="tx1"/>
              </a:solidFill>
              <a:round/>
              <a:headEnd/>
              <a:tailEnd type="triangle" w="med" len="med"/>
            </a:ln>
          </p:spPr>
          <p:txBody>
            <a:bodyPr/>
            <a:lstStyle/>
            <a:p>
              <a:endParaRPr lang="en-US"/>
            </a:p>
          </p:txBody>
        </p:sp>
        <p:sp>
          <p:nvSpPr>
            <p:cNvPr id="13342" name="Line 57"/>
            <p:cNvSpPr>
              <a:spLocks noChangeShapeType="1"/>
            </p:cNvSpPr>
            <p:nvPr/>
          </p:nvSpPr>
          <p:spPr bwMode="auto">
            <a:xfrm flipV="1">
              <a:off x="3414" y="1633"/>
              <a:ext cx="670" cy="725"/>
            </a:xfrm>
            <a:prstGeom prst="line">
              <a:avLst/>
            </a:prstGeom>
            <a:noFill/>
            <a:ln w="19050">
              <a:solidFill>
                <a:schemeClr val="tx1"/>
              </a:solidFill>
              <a:round/>
              <a:headEnd/>
              <a:tailEnd type="triangle" w="med" len="med"/>
            </a:ln>
          </p:spPr>
          <p:txBody>
            <a:bodyPr/>
            <a:lstStyle/>
            <a:p>
              <a:endParaRPr lang="en-US"/>
            </a:p>
          </p:txBody>
        </p:sp>
        <p:sp>
          <p:nvSpPr>
            <p:cNvPr id="13343" name="Line 58"/>
            <p:cNvSpPr>
              <a:spLocks noChangeShapeType="1"/>
            </p:cNvSpPr>
            <p:nvPr/>
          </p:nvSpPr>
          <p:spPr bwMode="auto">
            <a:xfrm flipH="1" flipV="1">
              <a:off x="3036" y="2061"/>
              <a:ext cx="1031" cy="364"/>
            </a:xfrm>
            <a:prstGeom prst="line">
              <a:avLst/>
            </a:prstGeom>
            <a:noFill/>
            <a:ln w="19050">
              <a:solidFill>
                <a:schemeClr val="tx1"/>
              </a:solidFill>
              <a:round/>
              <a:headEnd/>
              <a:tailEnd type="triangle" w="med" len="med"/>
            </a:ln>
          </p:spPr>
          <p:txBody>
            <a:bodyPr/>
            <a:lstStyle/>
            <a:p>
              <a:endParaRPr lang="en-US"/>
            </a:p>
          </p:txBody>
        </p:sp>
        <p:sp>
          <p:nvSpPr>
            <p:cNvPr id="13344" name="Text Box 59"/>
            <p:cNvSpPr txBox="1">
              <a:spLocks noChangeArrowheads="1"/>
            </p:cNvSpPr>
            <p:nvPr/>
          </p:nvSpPr>
          <p:spPr bwMode="auto">
            <a:xfrm>
              <a:off x="3173" y="1807"/>
              <a:ext cx="187" cy="212"/>
            </a:xfrm>
            <a:prstGeom prst="rect">
              <a:avLst/>
            </a:prstGeom>
            <a:noFill/>
            <a:ln w="9525">
              <a:noFill/>
              <a:miter lim="800000"/>
              <a:headEnd/>
              <a:tailEnd/>
            </a:ln>
          </p:spPr>
          <p:txBody>
            <a:bodyPr wrap="none">
              <a:spAutoFit/>
            </a:bodyPr>
            <a:lstStyle/>
            <a:p>
              <a:r>
                <a:rPr lang="en-US" sz="1600"/>
                <a:t>8</a:t>
              </a:r>
            </a:p>
          </p:txBody>
        </p:sp>
        <p:sp>
          <p:nvSpPr>
            <p:cNvPr id="13345" name="Text Box 60"/>
            <p:cNvSpPr txBox="1">
              <a:spLocks noChangeArrowheads="1"/>
            </p:cNvSpPr>
            <p:nvPr/>
          </p:nvSpPr>
          <p:spPr bwMode="auto">
            <a:xfrm>
              <a:off x="3420" y="1827"/>
              <a:ext cx="116" cy="212"/>
            </a:xfrm>
            <a:prstGeom prst="rect">
              <a:avLst/>
            </a:prstGeom>
            <a:noFill/>
            <a:ln w="9525">
              <a:noFill/>
              <a:miter lim="800000"/>
              <a:headEnd/>
              <a:tailEnd/>
            </a:ln>
          </p:spPr>
          <p:txBody>
            <a:bodyPr wrap="none">
              <a:spAutoFit/>
            </a:bodyPr>
            <a:lstStyle/>
            <a:p>
              <a:endParaRPr lang="en-US" sz="1600"/>
            </a:p>
          </p:txBody>
        </p:sp>
        <p:sp>
          <p:nvSpPr>
            <p:cNvPr id="13346" name="Text Box 61"/>
            <p:cNvSpPr txBox="1">
              <a:spLocks noChangeArrowheads="1"/>
            </p:cNvSpPr>
            <p:nvPr/>
          </p:nvSpPr>
          <p:spPr bwMode="auto">
            <a:xfrm>
              <a:off x="3887" y="1693"/>
              <a:ext cx="230" cy="212"/>
            </a:xfrm>
            <a:prstGeom prst="rect">
              <a:avLst/>
            </a:prstGeom>
            <a:noFill/>
            <a:ln w="9525">
              <a:noFill/>
              <a:miter lim="800000"/>
              <a:headEnd/>
              <a:tailEnd/>
            </a:ln>
          </p:spPr>
          <p:txBody>
            <a:bodyPr wrap="none">
              <a:spAutoFit/>
            </a:bodyPr>
            <a:lstStyle/>
            <a:p>
              <a:r>
                <a:rPr lang="en-US" sz="1600"/>
                <a:t>-3</a:t>
              </a:r>
            </a:p>
          </p:txBody>
        </p:sp>
        <p:sp>
          <p:nvSpPr>
            <p:cNvPr id="13347" name="Text Box 62"/>
            <p:cNvSpPr txBox="1">
              <a:spLocks noChangeArrowheads="1"/>
            </p:cNvSpPr>
            <p:nvPr/>
          </p:nvSpPr>
          <p:spPr bwMode="auto">
            <a:xfrm>
              <a:off x="3715" y="2154"/>
              <a:ext cx="187" cy="212"/>
            </a:xfrm>
            <a:prstGeom prst="rect">
              <a:avLst/>
            </a:prstGeom>
            <a:noFill/>
            <a:ln w="9525">
              <a:noFill/>
              <a:miter lim="800000"/>
              <a:headEnd/>
              <a:tailEnd/>
            </a:ln>
          </p:spPr>
          <p:txBody>
            <a:bodyPr wrap="none">
              <a:spAutoFit/>
            </a:bodyPr>
            <a:lstStyle/>
            <a:p>
              <a:r>
                <a:rPr lang="en-US" sz="1600"/>
                <a:t>2</a:t>
              </a:r>
            </a:p>
          </p:txBody>
        </p:sp>
        <p:sp>
          <p:nvSpPr>
            <p:cNvPr id="13348" name="Line 63"/>
            <p:cNvSpPr>
              <a:spLocks noChangeShapeType="1"/>
            </p:cNvSpPr>
            <p:nvPr/>
          </p:nvSpPr>
          <p:spPr bwMode="auto">
            <a:xfrm>
              <a:off x="3344" y="1674"/>
              <a:ext cx="0" cy="675"/>
            </a:xfrm>
            <a:prstGeom prst="line">
              <a:avLst/>
            </a:prstGeom>
            <a:noFill/>
            <a:ln w="19050">
              <a:solidFill>
                <a:schemeClr val="tx1"/>
              </a:solidFill>
              <a:round/>
              <a:headEnd/>
              <a:tailEnd type="triangle" w="med" len="med"/>
            </a:ln>
          </p:spPr>
          <p:txBody>
            <a:bodyPr/>
            <a:lstStyle/>
            <a:p>
              <a:endParaRPr lang="en-US"/>
            </a:p>
          </p:txBody>
        </p:sp>
        <p:sp>
          <p:nvSpPr>
            <p:cNvPr id="13349" name="Line 64"/>
            <p:cNvSpPr>
              <a:spLocks noChangeShapeType="1"/>
            </p:cNvSpPr>
            <p:nvPr/>
          </p:nvSpPr>
          <p:spPr bwMode="auto">
            <a:xfrm>
              <a:off x="4178" y="1671"/>
              <a:ext cx="0" cy="675"/>
            </a:xfrm>
            <a:prstGeom prst="line">
              <a:avLst/>
            </a:prstGeom>
            <a:noFill/>
            <a:ln w="19050">
              <a:solidFill>
                <a:schemeClr val="tx1"/>
              </a:solidFill>
              <a:round/>
              <a:headEnd type="triangle" w="med" len="med"/>
              <a:tailEnd/>
            </a:ln>
          </p:spPr>
          <p:txBody>
            <a:bodyPr/>
            <a:lstStyle/>
            <a:p>
              <a:endParaRPr lang="en-US"/>
            </a:p>
          </p:txBody>
        </p:sp>
        <p:sp>
          <p:nvSpPr>
            <p:cNvPr id="13350" name="Line 65"/>
            <p:cNvSpPr>
              <a:spLocks noChangeShapeType="1"/>
            </p:cNvSpPr>
            <p:nvPr/>
          </p:nvSpPr>
          <p:spPr bwMode="auto">
            <a:xfrm rot="5400000" flipV="1">
              <a:off x="3428" y="1649"/>
              <a:ext cx="670" cy="725"/>
            </a:xfrm>
            <a:prstGeom prst="line">
              <a:avLst/>
            </a:prstGeom>
            <a:noFill/>
            <a:ln w="19050">
              <a:solidFill>
                <a:schemeClr val="tx1"/>
              </a:solidFill>
              <a:round/>
              <a:headEnd/>
              <a:tailEnd type="triangle" w="med" len="med"/>
            </a:ln>
          </p:spPr>
          <p:txBody>
            <a:bodyPr/>
            <a:lstStyle/>
            <a:p>
              <a:endParaRPr lang="en-US"/>
            </a:p>
          </p:txBody>
        </p:sp>
        <p:sp>
          <p:nvSpPr>
            <p:cNvPr id="13351" name="Text Box 66"/>
            <p:cNvSpPr txBox="1">
              <a:spLocks noChangeArrowheads="1"/>
            </p:cNvSpPr>
            <p:nvPr/>
          </p:nvSpPr>
          <p:spPr bwMode="auto">
            <a:xfrm>
              <a:off x="3911" y="2014"/>
              <a:ext cx="230" cy="212"/>
            </a:xfrm>
            <a:prstGeom prst="rect">
              <a:avLst/>
            </a:prstGeom>
            <a:noFill/>
            <a:ln w="9525">
              <a:noFill/>
              <a:miter lim="800000"/>
              <a:headEnd/>
              <a:tailEnd/>
            </a:ln>
          </p:spPr>
          <p:txBody>
            <a:bodyPr wrap="none">
              <a:spAutoFit/>
            </a:bodyPr>
            <a:lstStyle/>
            <a:p>
              <a:r>
                <a:rPr lang="en-US" sz="1600"/>
                <a:t>-4</a:t>
              </a:r>
            </a:p>
          </p:txBody>
        </p:sp>
        <p:sp>
          <p:nvSpPr>
            <p:cNvPr id="13352" name="Freeform 67"/>
            <p:cNvSpPr>
              <a:spLocks/>
            </p:cNvSpPr>
            <p:nvPr/>
          </p:nvSpPr>
          <p:spPr bwMode="auto">
            <a:xfrm>
              <a:off x="3468" y="1471"/>
              <a:ext cx="582" cy="50"/>
            </a:xfrm>
            <a:custGeom>
              <a:avLst/>
              <a:gdLst>
                <a:gd name="T0" fmla="*/ 15 w 582"/>
                <a:gd name="T1" fmla="*/ 50 h 50"/>
                <a:gd name="T2" fmla="*/ 47 w 582"/>
                <a:gd name="T3" fmla="*/ 37 h 50"/>
                <a:gd name="T4" fmla="*/ 299 w 582"/>
                <a:gd name="T5" fmla="*/ 1 h 50"/>
                <a:gd name="T6" fmla="*/ 582 w 582"/>
                <a:gd name="T7" fmla="*/ 41 h 50"/>
                <a:gd name="T8" fmla="*/ 0 60000 65536"/>
                <a:gd name="T9" fmla="*/ 0 60000 65536"/>
                <a:gd name="T10" fmla="*/ 0 60000 65536"/>
                <a:gd name="T11" fmla="*/ 0 60000 65536"/>
                <a:gd name="T12" fmla="*/ 0 w 582"/>
                <a:gd name="T13" fmla="*/ 0 h 50"/>
                <a:gd name="T14" fmla="*/ 582 w 582"/>
                <a:gd name="T15" fmla="*/ 50 h 50"/>
              </a:gdLst>
              <a:ahLst/>
              <a:cxnLst>
                <a:cxn ang="T8">
                  <a:pos x="T0" y="T1"/>
                </a:cxn>
                <a:cxn ang="T9">
                  <a:pos x="T2" y="T3"/>
                </a:cxn>
                <a:cxn ang="T10">
                  <a:pos x="T4" y="T5"/>
                </a:cxn>
                <a:cxn ang="T11">
                  <a:pos x="T6" y="T7"/>
                </a:cxn>
              </a:cxnLst>
              <a:rect l="T12" t="T13" r="T14" b="T15"/>
              <a:pathLst>
                <a:path w="582" h="50">
                  <a:moveTo>
                    <a:pt x="15" y="50"/>
                  </a:moveTo>
                  <a:cubicBezTo>
                    <a:pt x="7" y="47"/>
                    <a:pt x="0" y="45"/>
                    <a:pt x="47" y="37"/>
                  </a:cubicBezTo>
                  <a:cubicBezTo>
                    <a:pt x="94" y="29"/>
                    <a:pt x="210" y="0"/>
                    <a:pt x="299" y="1"/>
                  </a:cubicBezTo>
                  <a:cubicBezTo>
                    <a:pt x="388" y="2"/>
                    <a:pt x="536" y="34"/>
                    <a:pt x="582" y="41"/>
                  </a:cubicBezTo>
                </a:path>
              </a:pathLst>
            </a:custGeom>
            <a:noFill/>
            <a:ln w="19050">
              <a:solidFill>
                <a:schemeClr val="tx1"/>
              </a:solidFill>
              <a:round/>
              <a:headEnd/>
              <a:tailEnd type="triangle" w="med" len="med"/>
            </a:ln>
          </p:spPr>
          <p:txBody>
            <a:bodyPr/>
            <a:lstStyle/>
            <a:p>
              <a:endParaRPr lang="en-US"/>
            </a:p>
          </p:txBody>
        </p:sp>
        <p:sp>
          <p:nvSpPr>
            <p:cNvPr id="13353" name="Freeform 68"/>
            <p:cNvSpPr>
              <a:spLocks/>
            </p:cNvSpPr>
            <p:nvPr/>
          </p:nvSpPr>
          <p:spPr bwMode="auto">
            <a:xfrm flipH="1" flipV="1">
              <a:off x="3478" y="1594"/>
              <a:ext cx="582" cy="50"/>
            </a:xfrm>
            <a:custGeom>
              <a:avLst/>
              <a:gdLst>
                <a:gd name="T0" fmla="*/ 15 w 582"/>
                <a:gd name="T1" fmla="*/ 50 h 50"/>
                <a:gd name="T2" fmla="*/ 47 w 582"/>
                <a:gd name="T3" fmla="*/ 37 h 50"/>
                <a:gd name="T4" fmla="*/ 299 w 582"/>
                <a:gd name="T5" fmla="*/ 1 h 50"/>
                <a:gd name="T6" fmla="*/ 582 w 582"/>
                <a:gd name="T7" fmla="*/ 41 h 50"/>
                <a:gd name="T8" fmla="*/ 0 60000 65536"/>
                <a:gd name="T9" fmla="*/ 0 60000 65536"/>
                <a:gd name="T10" fmla="*/ 0 60000 65536"/>
                <a:gd name="T11" fmla="*/ 0 60000 65536"/>
                <a:gd name="T12" fmla="*/ 0 w 582"/>
                <a:gd name="T13" fmla="*/ 0 h 50"/>
                <a:gd name="T14" fmla="*/ 582 w 582"/>
                <a:gd name="T15" fmla="*/ 50 h 50"/>
              </a:gdLst>
              <a:ahLst/>
              <a:cxnLst>
                <a:cxn ang="T8">
                  <a:pos x="T0" y="T1"/>
                </a:cxn>
                <a:cxn ang="T9">
                  <a:pos x="T2" y="T3"/>
                </a:cxn>
                <a:cxn ang="T10">
                  <a:pos x="T4" y="T5"/>
                </a:cxn>
                <a:cxn ang="T11">
                  <a:pos x="T6" y="T7"/>
                </a:cxn>
              </a:cxnLst>
              <a:rect l="T12" t="T13" r="T14" b="T15"/>
              <a:pathLst>
                <a:path w="582" h="50">
                  <a:moveTo>
                    <a:pt x="15" y="50"/>
                  </a:moveTo>
                  <a:cubicBezTo>
                    <a:pt x="7" y="47"/>
                    <a:pt x="0" y="45"/>
                    <a:pt x="47" y="37"/>
                  </a:cubicBezTo>
                  <a:cubicBezTo>
                    <a:pt x="94" y="29"/>
                    <a:pt x="210" y="0"/>
                    <a:pt x="299" y="1"/>
                  </a:cubicBezTo>
                  <a:cubicBezTo>
                    <a:pt x="388" y="2"/>
                    <a:pt x="536" y="34"/>
                    <a:pt x="582" y="41"/>
                  </a:cubicBezTo>
                </a:path>
              </a:pathLst>
            </a:custGeom>
            <a:noFill/>
            <a:ln w="19050">
              <a:solidFill>
                <a:schemeClr val="tx1"/>
              </a:solidFill>
              <a:round/>
              <a:headEnd/>
              <a:tailEnd type="triangle" w="med" len="med"/>
            </a:ln>
          </p:spPr>
          <p:txBody>
            <a:bodyPr/>
            <a:lstStyle/>
            <a:p>
              <a:endParaRPr lang="en-US"/>
            </a:p>
          </p:txBody>
        </p:sp>
        <p:sp>
          <p:nvSpPr>
            <p:cNvPr id="13354" name="Text Box 69"/>
            <p:cNvSpPr txBox="1">
              <a:spLocks noChangeArrowheads="1"/>
            </p:cNvSpPr>
            <p:nvPr/>
          </p:nvSpPr>
          <p:spPr bwMode="auto">
            <a:xfrm>
              <a:off x="3612" y="1597"/>
              <a:ext cx="230" cy="212"/>
            </a:xfrm>
            <a:prstGeom prst="rect">
              <a:avLst/>
            </a:prstGeom>
            <a:noFill/>
            <a:ln w="9525">
              <a:noFill/>
              <a:miter lim="800000"/>
              <a:headEnd/>
              <a:tailEnd/>
            </a:ln>
          </p:spPr>
          <p:txBody>
            <a:bodyPr wrap="none">
              <a:spAutoFit/>
            </a:bodyPr>
            <a:lstStyle/>
            <a:p>
              <a:r>
                <a:rPr lang="en-US" sz="1600"/>
                <a:t>-2</a:t>
              </a:r>
            </a:p>
          </p:txBody>
        </p:sp>
      </p:grpSp>
      <p:sp>
        <p:nvSpPr>
          <p:cNvPr id="13321" name="Text Box 70"/>
          <p:cNvSpPr txBox="1">
            <a:spLocks noChangeArrowheads="1"/>
          </p:cNvSpPr>
          <p:nvPr/>
        </p:nvSpPr>
        <p:spPr bwMode="auto">
          <a:xfrm>
            <a:off x="252413" y="5581650"/>
            <a:ext cx="6432550" cy="366713"/>
          </a:xfrm>
          <a:prstGeom prst="rect">
            <a:avLst/>
          </a:prstGeom>
          <a:noFill/>
          <a:ln w="9525">
            <a:noFill/>
            <a:miter lim="800000"/>
            <a:headEnd/>
            <a:tailEnd/>
          </a:ln>
        </p:spPr>
        <p:txBody>
          <a:bodyPr wrap="none">
            <a:spAutoFit/>
          </a:bodyPr>
          <a:lstStyle/>
          <a:p>
            <a:r>
              <a:rPr lang="en-US"/>
              <a:t>E: (t, x), (t, y), (t, z), (x, t), (y, x), (y, z), (z, x), (z, s), (s, t), (s, y)</a:t>
            </a:r>
          </a:p>
        </p:txBody>
      </p:sp>
      <p:sp>
        <p:nvSpPr>
          <p:cNvPr id="789575" name="Oval 71"/>
          <p:cNvSpPr>
            <a:spLocks noChangeArrowheads="1"/>
          </p:cNvSpPr>
          <p:nvPr/>
        </p:nvSpPr>
        <p:spPr bwMode="auto">
          <a:xfrm>
            <a:off x="7129463" y="4014788"/>
            <a:ext cx="363537" cy="336550"/>
          </a:xfrm>
          <a:prstGeom prst="ellipse">
            <a:avLst/>
          </a:prstGeom>
          <a:solidFill>
            <a:schemeClr val="bg1"/>
          </a:solidFill>
          <a:ln w="9525">
            <a:noFill/>
            <a:round/>
            <a:headEnd/>
            <a:tailEnd/>
          </a:ln>
        </p:spPr>
        <p:txBody>
          <a:bodyPr wrap="none" anchor="ctr"/>
          <a:lstStyle/>
          <a:p>
            <a:pPr algn="ctr"/>
            <a:r>
              <a:rPr lang="en-US"/>
              <a:t>6</a:t>
            </a:r>
          </a:p>
        </p:txBody>
      </p:sp>
      <p:sp>
        <p:nvSpPr>
          <p:cNvPr id="789576" name="Oval 72"/>
          <p:cNvSpPr>
            <a:spLocks noChangeArrowheads="1"/>
          </p:cNvSpPr>
          <p:nvPr/>
        </p:nvSpPr>
        <p:spPr bwMode="auto">
          <a:xfrm>
            <a:off x="7132638" y="5502275"/>
            <a:ext cx="363537" cy="336550"/>
          </a:xfrm>
          <a:prstGeom prst="ellipse">
            <a:avLst/>
          </a:prstGeom>
          <a:solidFill>
            <a:schemeClr val="bg1"/>
          </a:solidFill>
          <a:ln w="9525">
            <a:noFill/>
            <a:round/>
            <a:headEnd/>
            <a:tailEnd/>
          </a:ln>
        </p:spPr>
        <p:txBody>
          <a:bodyPr wrap="none" anchor="ctr"/>
          <a:lstStyle/>
          <a:p>
            <a:pPr algn="ctr"/>
            <a:r>
              <a:rPr lang="en-US"/>
              <a:t>7</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89509">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89509">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89509">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89509">
                                            <p:txEl>
                                              <p:pRg st="7" end="7"/>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8957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8950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8950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895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9506" grpId="0" animBg="1"/>
      <p:bldP spid="789507" grpId="0" animBg="1"/>
      <p:bldP spid="789575" grpId="0" animBg="1"/>
      <p:bldP spid="78957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5"/>
          <p:cNvSpPr>
            <a:spLocks noGrp="1"/>
          </p:cNvSpPr>
          <p:nvPr>
            <p:ph type="sldNum" sz="quarter" idx="12"/>
          </p:nvPr>
        </p:nvSpPr>
        <p:spPr>
          <a:noFill/>
        </p:spPr>
        <p:txBody>
          <a:bodyPr/>
          <a:lstStyle/>
          <a:p>
            <a:fld id="{D5096C4C-E3B9-4E99-A7E7-4CE6DE648215}" type="slidenum">
              <a:rPr lang="en-US" smtClean="0"/>
              <a:pPr/>
              <a:t>12</a:t>
            </a:fld>
            <a:endParaRPr lang="en-US"/>
          </a:p>
        </p:txBody>
      </p:sp>
      <p:sp>
        <p:nvSpPr>
          <p:cNvPr id="790696" name="Freeform 168"/>
          <p:cNvSpPr>
            <a:spLocks/>
          </p:cNvSpPr>
          <p:nvPr/>
        </p:nvSpPr>
        <p:spPr bwMode="auto">
          <a:xfrm>
            <a:off x="2484438" y="4119563"/>
            <a:ext cx="896937" cy="58737"/>
          </a:xfrm>
          <a:custGeom>
            <a:avLst/>
            <a:gdLst>
              <a:gd name="T0" fmla="*/ 0 w 565"/>
              <a:gd name="T1" fmla="*/ 57150 h 37"/>
              <a:gd name="T2" fmla="*/ 401637 w 565"/>
              <a:gd name="T3" fmla="*/ 0 h 37"/>
              <a:gd name="T4" fmla="*/ 896937 w 565"/>
              <a:gd name="T5" fmla="*/ 58737 h 37"/>
              <a:gd name="T6" fmla="*/ 0 60000 65536"/>
              <a:gd name="T7" fmla="*/ 0 60000 65536"/>
              <a:gd name="T8" fmla="*/ 0 60000 65536"/>
              <a:gd name="T9" fmla="*/ 0 w 565"/>
              <a:gd name="T10" fmla="*/ 0 h 37"/>
              <a:gd name="T11" fmla="*/ 565 w 565"/>
              <a:gd name="T12" fmla="*/ 37 h 37"/>
            </a:gdLst>
            <a:ahLst/>
            <a:cxnLst>
              <a:cxn ang="T6">
                <a:pos x="T0" y="T1"/>
              </a:cxn>
              <a:cxn ang="T7">
                <a:pos x="T2" y="T3"/>
              </a:cxn>
              <a:cxn ang="T8">
                <a:pos x="T4" y="T5"/>
              </a:cxn>
            </a:cxnLst>
            <a:rect l="T9" t="T10" r="T11" b="T12"/>
            <a:pathLst>
              <a:path w="565" h="37">
                <a:moveTo>
                  <a:pt x="0" y="36"/>
                </a:moveTo>
                <a:lnTo>
                  <a:pt x="253" y="0"/>
                </a:lnTo>
                <a:lnTo>
                  <a:pt x="565" y="37"/>
                </a:lnTo>
              </a:path>
            </a:pathLst>
          </a:custGeom>
          <a:noFill/>
          <a:ln w="76200">
            <a:solidFill>
              <a:srgbClr val="808080"/>
            </a:solidFill>
            <a:round/>
            <a:headEnd/>
            <a:tailEnd/>
          </a:ln>
        </p:spPr>
        <p:txBody>
          <a:bodyPr/>
          <a:lstStyle/>
          <a:p>
            <a:endParaRPr lang="en-US"/>
          </a:p>
        </p:txBody>
      </p:sp>
      <p:sp>
        <p:nvSpPr>
          <p:cNvPr id="790695" name="Freeform 167"/>
          <p:cNvSpPr>
            <a:spLocks/>
          </p:cNvSpPr>
          <p:nvPr/>
        </p:nvSpPr>
        <p:spPr bwMode="auto">
          <a:xfrm>
            <a:off x="6294438" y="1617663"/>
            <a:ext cx="896937" cy="58737"/>
          </a:xfrm>
          <a:custGeom>
            <a:avLst/>
            <a:gdLst>
              <a:gd name="T0" fmla="*/ 0 w 565"/>
              <a:gd name="T1" fmla="*/ 57150 h 37"/>
              <a:gd name="T2" fmla="*/ 401637 w 565"/>
              <a:gd name="T3" fmla="*/ 0 h 37"/>
              <a:gd name="T4" fmla="*/ 896937 w 565"/>
              <a:gd name="T5" fmla="*/ 58737 h 37"/>
              <a:gd name="T6" fmla="*/ 0 60000 65536"/>
              <a:gd name="T7" fmla="*/ 0 60000 65536"/>
              <a:gd name="T8" fmla="*/ 0 60000 65536"/>
              <a:gd name="T9" fmla="*/ 0 w 565"/>
              <a:gd name="T10" fmla="*/ 0 h 37"/>
              <a:gd name="T11" fmla="*/ 565 w 565"/>
              <a:gd name="T12" fmla="*/ 37 h 37"/>
            </a:gdLst>
            <a:ahLst/>
            <a:cxnLst>
              <a:cxn ang="T6">
                <a:pos x="T0" y="T1"/>
              </a:cxn>
              <a:cxn ang="T7">
                <a:pos x="T2" y="T3"/>
              </a:cxn>
              <a:cxn ang="T8">
                <a:pos x="T4" y="T5"/>
              </a:cxn>
            </a:cxnLst>
            <a:rect l="T9" t="T10" r="T11" b="T12"/>
            <a:pathLst>
              <a:path w="565" h="37">
                <a:moveTo>
                  <a:pt x="0" y="36"/>
                </a:moveTo>
                <a:lnTo>
                  <a:pt x="253" y="0"/>
                </a:lnTo>
                <a:lnTo>
                  <a:pt x="565" y="37"/>
                </a:lnTo>
              </a:path>
            </a:pathLst>
          </a:custGeom>
          <a:noFill/>
          <a:ln w="76200">
            <a:solidFill>
              <a:srgbClr val="808080"/>
            </a:solidFill>
            <a:round/>
            <a:headEnd/>
            <a:tailEnd/>
          </a:ln>
        </p:spPr>
        <p:txBody>
          <a:bodyPr/>
          <a:lstStyle/>
          <a:p>
            <a:endParaRPr lang="en-US"/>
          </a:p>
        </p:txBody>
      </p:sp>
      <p:sp>
        <p:nvSpPr>
          <p:cNvPr id="790530" name="Freeform 2"/>
          <p:cNvSpPr>
            <a:spLocks/>
          </p:cNvSpPr>
          <p:nvPr/>
        </p:nvSpPr>
        <p:spPr bwMode="auto">
          <a:xfrm flipH="1" flipV="1">
            <a:off x="2463800" y="4319588"/>
            <a:ext cx="923925" cy="79375"/>
          </a:xfrm>
          <a:custGeom>
            <a:avLst/>
            <a:gdLst>
              <a:gd name="T0" fmla="*/ 23812 w 582"/>
              <a:gd name="T1" fmla="*/ 79375 h 50"/>
              <a:gd name="T2" fmla="*/ 74612 w 582"/>
              <a:gd name="T3" fmla="*/ 58738 h 50"/>
              <a:gd name="T4" fmla="*/ 474662 w 582"/>
              <a:gd name="T5" fmla="*/ 1588 h 50"/>
              <a:gd name="T6" fmla="*/ 923925 w 582"/>
              <a:gd name="T7" fmla="*/ 65088 h 50"/>
              <a:gd name="T8" fmla="*/ 0 60000 65536"/>
              <a:gd name="T9" fmla="*/ 0 60000 65536"/>
              <a:gd name="T10" fmla="*/ 0 60000 65536"/>
              <a:gd name="T11" fmla="*/ 0 60000 65536"/>
              <a:gd name="T12" fmla="*/ 0 w 582"/>
              <a:gd name="T13" fmla="*/ 0 h 50"/>
              <a:gd name="T14" fmla="*/ 582 w 582"/>
              <a:gd name="T15" fmla="*/ 50 h 50"/>
            </a:gdLst>
            <a:ahLst/>
            <a:cxnLst>
              <a:cxn ang="T8">
                <a:pos x="T0" y="T1"/>
              </a:cxn>
              <a:cxn ang="T9">
                <a:pos x="T2" y="T3"/>
              </a:cxn>
              <a:cxn ang="T10">
                <a:pos x="T4" y="T5"/>
              </a:cxn>
              <a:cxn ang="T11">
                <a:pos x="T6" y="T7"/>
              </a:cxn>
            </a:cxnLst>
            <a:rect l="T12" t="T13" r="T14" b="T15"/>
            <a:pathLst>
              <a:path w="582" h="50">
                <a:moveTo>
                  <a:pt x="15" y="50"/>
                </a:moveTo>
                <a:cubicBezTo>
                  <a:pt x="7" y="47"/>
                  <a:pt x="0" y="45"/>
                  <a:pt x="47" y="37"/>
                </a:cubicBezTo>
                <a:cubicBezTo>
                  <a:pt x="94" y="29"/>
                  <a:pt x="210" y="0"/>
                  <a:pt x="299" y="1"/>
                </a:cubicBezTo>
                <a:cubicBezTo>
                  <a:pt x="388" y="2"/>
                  <a:pt x="536" y="34"/>
                  <a:pt x="582" y="41"/>
                </a:cubicBezTo>
              </a:path>
            </a:pathLst>
          </a:custGeom>
          <a:noFill/>
          <a:ln w="76200">
            <a:solidFill>
              <a:srgbClr val="808080"/>
            </a:solidFill>
            <a:round/>
            <a:headEnd/>
            <a:tailEnd/>
          </a:ln>
        </p:spPr>
        <p:txBody>
          <a:bodyPr/>
          <a:lstStyle/>
          <a:p>
            <a:endParaRPr lang="en-US"/>
          </a:p>
        </p:txBody>
      </p:sp>
      <p:sp>
        <p:nvSpPr>
          <p:cNvPr id="790531" name="Line 3"/>
          <p:cNvSpPr>
            <a:spLocks noChangeShapeType="1"/>
          </p:cNvSpPr>
          <p:nvPr/>
        </p:nvSpPr>
        <p:spPr bwMode="auto">
          <a:xfrm rot="5400000" flipV="1">
            <a:off x="6211094" y="1908969"/>
            <a:ext cx="1073150" cy="1173162"/>
          </a:xfrm>
          <a:prstGeom prst="line">
            <a:avLst/>
          </a:prstGeom>
          <a:noFill/>
          <a:ln w="76200">
            <a:solidFill>
              <a:srgbClr val="808080"/>
            </a:solidFill>
            <a:round/>
            <a:headEnd/>
            <a:tailEnd/>
          </a:ln>
        </p:spPr>
        <p:txBody>
          <a:bodyPr/>
          <a:lstStyle/>
          <a:p>
            <a:endParaRPr lang="en-US"/>
          </a:p>
        </p:txBody>
      </p:sp>
      <p:sp>
        <p:nvSpPr>
          <p:cNvPr id="14343" name="Rectangle 4"/>
          <p:cNvSpPr>
            <a:spLocks noGrp="1" noChangeArrowheads="1"/>
          </p:cNvSpPr>
          <p:nvPr>
            <p:ph type="title"/>
          </p:nvPr>
        </p:nvSpPr>
        <p:spPr/>
        <p:txBody>
          <a:bodyPr/>
          <a:lstStyle/>
          <a:p>
            <a:pPr algn="l" eaLnBrk="1" hangingPunct="1"/>
            <a:r>
              <a:rPr lang="en-US"/>
              <a:t>Example</a:t>
            </a:r>
          </a:p>
        </p:txBody>
      </p:sp>
      <p:sp>
        <p:nvSpPr>
          <p:cNvPr id="790533" name="Line 5"/>
          <p:cNvSpPr>
            <a:spLocks noChangeShapeType="1"/>
          </p:cNvSpPr>
          <p:nvPr/>
        </p:nvSpPr>
        <p:spPr bwMode="auto">
          <a:xfrm flipV="1">
            <a:off x="6186488" y="1920875"/>
            <a:ext cx="1036637" cy="1136650"/>
          </a:xfrm>
          <a:prstGeom prst="line">
            <a:avLst/>
          </a:prstGeom>
          <a:noFill/>
          <a:ln w="76200">
            <a:solidFill>
              <a:srgbClr val="808080"/>
            </a:solidFill>
            <a:round/>
            <a:headEnd/>
            <a:tailEnd/>
          </a:ln>
        </p:spPr>
        <p:txBody>
          <a:bodyPr/>
          <a:lstStyle/>
          <a:p>
            <a:endParaRPr lang="en-US"/>
          </a:p>
        </p:txBody>
      </p:sp>
      <p:sp>
        <p:nvSpPr>
          <p:cNvPr id="14345" name="Line 6"/>
          <p:cNvSpPr>
            <a:spLocks noChangeShapeType="1"/>
          </p:cNvSpPr>
          <p:nvPr/>
        </p:nvSpPr>
        <p:spPr bwMode="auto">
          <a:xfrm flipV="1">
            <a:off x="1655763" y="1857375"/>
            <a:ext cx="414337" cy="407988"/>
          </a:xfrm>
          <a:prstGeom prst="line">
            <a:avLst/>
          </a:prstGeom>
          <a:noFill/>
          <a:ln w="76200">
            <a:solidFill>
              <a:srgbClr val="808080"/>
            </a:solidFill>
            <a:round/>
            <a:headEnd/>
            <a:tailEnd/>
          </a:ln>
        </p:spPr>
        <p:txBody>
          <a:bodyPr/>
          <a:lstStyle/>
          <a:p>
            <a:endParaRPr lang="en-US"/>
          </a:p>
        </p:txBody>
      </p:sp>
      <p:sp>
        <p:nvSpPr>
          <p:cNvPr id="14346" name="Line 7"/>
          <p:cNvSpPr>
            <a:spLocks noChangeShapeType="1"/>
          </p:cNvSpPr>
          <p:nvPr/>
        </p:nvSpPr>
        <p:spPr bwMode="auto">
          <a:xfrm rot="5400000" flipV="1">
            <a:off x="1649413" y="2616200"/>
            <a:ext cx="414338" cy="407987"/>
          </a:xfrm>
          <a:prstGeom prst="line">
            <a:avLst/>
          </a:prstGeom>
          <a:noFill/>
          <a:ln w="76200">
            <a:solidFill>
              <a:srgbClr val="808080"/>
            </a:solidFill>
            <a:round/>
            <a:headEnd/>
            <a:tailEnd/>
          </a:ln>
        </p:spPr>
        <p:txBody>
          <a:bodyPr/>
          <a:lstStyle/>
          <a:p>
            <a:endParaRPr lang="en-US"/>
          </a:p>
        </p:txBody>
      </p:sp>
      <p:grpSp>
        <p:nvGrpSpPr>
          <p:cNvPr id="14347" name="Group 8"/>
          <p:cNvGrpSpPr>
            <a:grpSpLocks/>
          </p:cNvGrpSpPr>
          <p:nvPr/>
        </p:nvGrpSpPr>
        <p:grpSpPr bwMode="auto">
          <a:xfrm>
            <a:off x="1036638" y="1177925"/>
            <a:ext cx="2762250" cy="2528888"/>
            <a:chOff x="2607" y="1209"/>
            <a:chExt cx="1740" cy="1593"/>
          </a:xfrm>
        </p:grpSpPr>
        <p:sp>
          <p:nvSpPr>
            <p:cNvPr id="14475" name="Oval 9"/>
            <p:cNvSpPr>
              <a:spLocks noChangeArrowheads="1"/>
            </p:cNvSpPr>
            <p:nvPr/>
          </p:nvSpPr>
          <p:spPr bwMode="auto">
            <a:xfrm>
              <a:off x="2784" y="1880"/>
              <a:ext cx="266" cy="265"/>
            </a:xfrm>
            <a:prstGeom prst="ellipse">
              <a:avLst/>
            </a:prstGeom>
            <a:noFill/>
            <a:ln w="19050">
              <a:solidFill>
                <a:schemeClr val="tx1"/>
              </a:solidFill>
              <a:round/>
              <a:headEnd/>
              <a:tailEnd/>
            </a:ln>
          </p:spPr>
          <p:txBody>
            <a:bodyPr wrap="none" anchor="ctr"/>
            <a:lstStyle/>
            <a:p>
              <a:pPr algn="ctr"/>
              <a:r>
                <a:rPr lang="en-US"/>
                <a:t>0</a:t>
              </a:r>
            </a:p>
          </p:txBody>
        </p:sp>
        <p:sp>
          <p:nvSpPr>
            <p:cNvPr id="14476" name="Oval 10"/>
            <p:cNvSpPr>
              <a:spLocks noChangeArrowheads="1"/>
            </p:cNvSpPr>
            <p:nvPr/>
          </p:nvSpPr>
          <p:spPr bwMode="auto">
            <a:xfrm>
              <a:off x="3213" y="1415"/>
              <a:ext cx="266" cy="265"/>
            </a:xfrm>
            <a:prstGeom prst="ellipse">
              <a:avLst/>
            </a:prstGeom>
            <a:noFill/>
            <a:ln w="19050">
              <a:solidFill>
                <a:schemeClr val="tx1"/>
              </a:solidFill>
              <a:round/>
              <a:headEnd/>
              <a:tailEnd/>
            </a:ln>
          </p:spPr>
          <p:txBody>
            <a:bodyPr wrap="none" anchor="ctr"/>
            <a:lstStyle/>
            <a:p>
              <a:pPr algn="ctr"/>
              <a:r>
                <a:rPr lang="en-US">
                  <a:sym typeface="Symbol" pitchFamily="18" charset="2"/>
                </a:rPr>
                <a:t>6</a:t>
              </a:r>
            </a:p>
          </p:txBody>
        </p:sp>
        <p:sp>
          <p:nvSpPr>
            <p:cNvPr id="14477" name="Oval 11"/>
            <p:cNvSpPr>
              <a:spLocks noChangeArrowheads="1"/>
            </p:cNvSpPr>
            <p:nvPr/>
          </p:nvSpPr>
          <p:spPr bwMode="auto">
            <a:xfrm>
              <a:off x="4045" y="1415"/>
              <a:ext cx="266" cy="265"/>
            </a:xfrm>
            <a:prstGeom prst="ellipse">
              <a:avLst/>
            </a:prstGeom>
            <a:noFill/>
            <a:ln w="19050">
              <a:solidFill>
                <a:schemeClr val="tx1"/>
              </a:solidFill>
              <a:round/>
              <a:headEnd/>
              <a:tailEnd/>
            </a:ln>
          </p:spPr>
          <p:txBody>
            <a:bodyPr wrap="none" anchor="ctr"/>
            <a:lstStyle/>
            <a:p>
              <a:pPr algn="ctr"/>
              <a:r>
                <a:rPr lang="en-US">
                  <a:sym typeface="Symbol" pitchFamily="18" charset="2"/>
                </a:rPr>
                <a:t></a:t>
              </a:r>
            </a:p>
          </p:txBody>
        </p:sp>
        <p:sp>
          <p:nvSpPr>
            <p:cNvPr id="14478" name="Oval 12"/>
            <p:cNvSpPr>
              <a:spLocks noChangeArrowheads="1"/>
            </p:cNvSpPr>
            <p:nvPr/>
          </p:nvSpPr>
          <p:spPr bwMode="auto">
            <a:xfrm>
              <a:off x="3213" y="2346"/>
              <a:ext cx="266" cy="265"/>
            </a:xfrm>
            <a:prstGeom prst="ellipse">
              <a:avLst/>
            </a:prstGeom>
            <a:noFill/>
            <a:ln w="19050">
              <a:solidFill>
                <a:schemeClr val="tx1"/>
              </a:solidFill>
              <a:round/>
              <a:headEnd/>
              <a:tailEnd/>
            </a:ln>
          </p:spPr>
          <p:txBody>
            <a:bodyPr wrap="none" anchor="ctr"/>
            <a:lstStyle/>
            <a:p>
              <a:pPr algn="ctr"/>
              <a:r>
                <a:rPr lang="en-US">
                  <a:sym typeface="Symbol" pitchFamily="18" charset="2"/>
                </a:rPr>
                <a:t>7</a:t>
              </a:r>
              <a:endParaRPr lang="en-US"/>
            </a:p>
          </p:txBody>
        </p:sp>
        <p:sp>
          <p:nvSpPr>
            <p:cNvPr id="14479" name="Oval 13"/>
            <p:cNvSpPr>
              <a:spLocks noChangeArrowheads="1"/>
            </p:cNvSpPr>
            <p:nvPr/>
          </p:nvSpPr>
          <p:spPr bwMode="auto">
            <a:xfrm>
              <a:off x="4045" y="2346"/>
              <a:ext cx="266" cy="265"/>
            </a:xfrm>
            <a:prstGeom prst="ellipse">
              <a:avLst/>
            </a:prstGeom>
            <a:noFill/>
            <a:ln w="19050">
              <a:solidFill>
                <a:schemeClr val="tx1"/>
              </a:solidFill>
              <a:round/>
              <a:headEnd/>
              <a:tailEnd/>
            </a:ln>
          </p:spPr>
          <p:txBody>
            <a:bodyPr wrap="none" anchor="ctr"/>
            <a:lstStyle/>
            <a:p>
              <a:pPr algn="ctr"/>
              <a:r>
                <a:rPr lang="en-US">
                  <a:sym typeface="Symbol" pitchFamily="18" charset="2"/>
                </a:rPr>
                <a:t></a:t>
              </a:r>
              <a:endParaRPr lang="en-US"/>
            </a:p>
          </p:txBody>
        </p:sp>
        <p:sp>
          <p:nvSpPr>
            <p:cNvPr id="14480" name="Line 14"/>
            <p:cNvSpPr>
              <a:spLocks noChangeShapeType="1"/>
            </p:cNvSpPr>
            <p:nvPr/>
          </p:nvSpPr>
          <p:spPr bwMode="auto">
            <a:xfrm flipV="1">
              <a:off x="2991" y="1642"/>
              <a:ext cx="261" cy="261"/>
            </a:xfrm>
            <a:prstGeom prst="line">
              <a:avLst/>
            </a:prstGeom>
            <a:noFill/>
            <a:ln w="19050">
              <a:solidFill>
                <a:schemeClr val="tx1"/>
              </a:solidFill>
              <a:round/>
              <a:headEnd/>
              <a:tailEnd type="triangle" w="med" len="med"/>
            </a:ln>
          </p:spPr>
          <p:txBody>
            <a:bodyPr/>
            <a:lstStyle/>
            <a:p>
              <a:endParaRPr lang="en-US"/>
            </a:p>
          </p:txBody>
        </p:sp>
        <p:sp>
          <p:nvSpPr>
            <p:cNvPr id="14481" name="Line 15"/>
            <p:cNvSpPr>
              <a:spLocks noChangeShapeType="1"/>
            </p:cNvSpPr>
            <p:nvPr/>
          </p:nvSpPr>
          <p:spPr bwMode="auto">
            <a:xfrm>
              <a:off x="2992" y="2110"/>
              <a:ext cx="256" cy="270"/>
            </a:xfrm>
            <a:prstGeom prst="line">
              <a:avLst/>
            </a:prstGeom>
            <a:noFill/>
            <a:ln w="19050">
              <a:solidFill>
                <a:schemeClr val="tx1"/>
              </a:solidFill>
              <a:round/>
              <a:headEnd/>
              <a:tailEnd type="triangle" w="med" len="med"/>
            </a:ln>
          </p:spPr>
          <p:txBody>
            <a:bodyPr/>
            <a:lstStyle/>
            <a:p>
              <a:endParaRPr lang="en-US"/>
            </a:p>
          </p:txBody>
        </p:sp>
        <p:sp>
          <p:nvSpPr>
            <p:cNvPr id="14482" name="Text Box 16"/>
            <p:cNvSpPr txBox="1">
              <a:spLocks noChangeArrowheads="1"/>
            </p:cNvSpPr>
            <p:nvPr/>
          </p:nvSpPr>
          <p:spPr bwMode="auto">
            <a:xfrm>
              <a:off x="2970" y="1609"/>
              <a:ext cx="187" cy="212"/>
            </a:xfrm>
            <a:prstGeom prst="rect">
              <a:avLst/>
            </a:prstGeom>
            <a:noFill/>
            <a:ln w="9525">
              <a:noFill/>
              <a:miter lim="800000"/>
              <a:headEnd/>
              <a:tailEnd/>
            </a:ln>
          </p:spPr>
          <p:txBody>
            <a:bodyPr wrap="none">
              <a:spAutoFit/>
            </a:bodyPr>
            <a:lstStyle/>
            <a:p>
              <a:r>
                <a:rPr lang="en-US" sz="1600"/>
                <a:t>6</a:t>
              </a:r>
            </a:p>
          </p:txBody>
        </p:sp>
        <p:sp>
          <p:nvSpPr>
            <p:cNvPr id="14483" name="Text Box 17"/>
            <p:cNvSpPr txBox="1">
              <a:spLocks noChangeArrowheads="1"/>
            </p:cNvSpPr>
            <p:nvPr/>
          </p:nvSpPr>
          <p:spPr bwMode="auto">
            <a:xfrm>
              <a:off x="3656" y="1278"/>
              <a:ext cx="187" cy="212"/>
            </a:xfrm>
            <a:prstGeom prst="rect">
              <a:avLst/>
            </a:prstGeom>
            <a:noFill/>
            <a:ln w="9525">
              <a:noFill/>
              <a:miter lim="800000"/>
              <a:headEnd/>
              <a:tailEnd/>
            </a:ln>
          </p:spPr>
          <p:txBody>
            <a:bodyPr wrap="none">
              <a:spAutoFit/>
            </a:bodyPr>
            <a:lstStyle/>
            <a:p>
              <a:r>
                <a:rPr lang="en-US" sz="1600"/>
                <a:t>5</a:t>
              </a:r>
            </a:p>
          </p:txBody>
        </p:sp>
        <p:sp>
          <p:nvSpPr>
            <p:cNvPr id="14484" name="Text Box 18"/>
            <p:cNvSpPr txBox="1">
              <a:spLocks noChangeArrowheads="1"/>
            </p:cNvSpPr>
            <p:nvPr/>
          </p:nvSpPr>
          <p:spPr bwMode="auto">
            <a:xfrm>
              <a:off x="2981" y="2177"/>
              <a:ext cx="187" cy="212"/>
            </a:xfrm>
            <a:prstGeom prst="rect">
              <a:avLst/>
            </a:prstGeom>
            <a:noFill/>
            <a:ln w="9525">
              <a:noFill/>
              <a:miter lim="800000"/>
              <a:headEnd/>
              <a:tailEnd/>
            </a:ln>
          </p:spPr>
          <p:txBody>
            <a:bodyPr wrap="none">
              <a:spAutoFit/>
            </a:bodyPr>
            <a:lstStyle/>
            <a:p>
              <a:r>
                <a:rPr lang="en-US" sz="1600"/>
                <a:t>7</a:t>
              </a:r>
            </a:p>
          </p:txBody>
        </p:sp>
        <p:sp>
          <p:nvSpPr>
            <p:cNvPr id="14485" name="Text Box 19"/>
            <p:cNvSpPr txBox="1">
              <a:spLocks noChangeArrowheads="1"/>
            </p:cNvSpPr>
            <p:nvPr/>
          </p:nvSpPr>
          <p:spPr bwMode="auto">
            <a:xfrm>
              <a:off x="4160" y="1843"/>
              <a:ext cx="187" cy="212"/>
            </a:xfrm>
            <a:prstGeom prst="rect">
              <a:avLst/>
            </a:prstGeom>
            <a:noFill/>
            <a:ln w="9525">
              <a:noFill/>
              <a:miter lim="800000"/>
              <a:headEnd/>
              <a:tailEnd/>
            </a:ln>
          </p:spPr>
          <p:txBody>
            <a:bodyPr wrap="none">
              <a:spAutoFit/>
            </a:bodyPr>
            <a:lstStyle/>
            <a:p>
              <a:r>
                <a:rPr lang="en-US" sz="1600"/>
                <a:t>7</a:t>
              </a:r>
            </a:p>
          </p:txBody>
        </p:sp>
        <p:sp>
          <p:nvSpPr>
            <p:cNvPr id="14486" name="Text Box 20"/>
            <p:cNvSpPr txBox="1">
              <a:spLocks noChangeArrowheads="1"/>
            </p:cNvSpPr>
            <p:nvPr/>
          </p:nvSpPr>
          <p:spPr bwMode="auto">
            <a:xfrm>
              <a:off x="3676" y="2457"/>
              <a:ext cx="187" cy="212"/>
            </a:xfrm>
            <a:prstGeom prst="rect">
              <a:avLst/>
            </a:prstGeom>
            <a:noFill/>
            <a:ln w="9525">
              <a:noFill/>
              <a:miter lim="800000"/>
              <a:headEnd/>
              <a:tailEnd/>
            </a:ln>
          </p:spPr>
          <p:txBody>
            <a:bodyPr wrap="none">
              <a:spAutoFit/>
            </a:bodyPr>
            <a:lstStyle/>
            <a:p>
              <a:r>
                <a:rPr lang="en-US" sz="1600"/>
                <a:t>9</a:t>
              </a:r>
            </a:p>
          </p:txBody>
        </p:sp>
        <p:sp>
          <p:nvSpPr>
            <p:cNvPr id="14487" name="Text Box 21"/>
            <p:cNvSpPr txBox="1">
              <a:spLocks noChangeArrowheads="1"/>
            </p:cNvSpPr>
            <p:nvPr/>
          </p:nvSpPr>
          <p:spPr bwMode="auto">
            <a:xfrm>
              <a:off x="2607" y="1892"/>
              <a:ext cx="188" cy="231"/>
            </a:xfrm>
            <a:prstGeom prst="rect">
              <a:avLst/>
            </a:prstGeom>
            <a:noFill/>
            <a:ln w="9525">
              <a:noFill/>
              <a:miter lim="800000"/>
              <a:headEnd/>
              <a:tailEnd/>
            </a:ln>
          </p:spPr>
          <p:txBody>
            <a:bodyPr wrap="none">
              <a:spAutoFit/>
            </a:bodyPr>
            <a:lstStyle/>
            <a:p>
              <a:r>
                <a:rPr lang="en-US"/>
                <a:t>s</a:t>
              </a:r>
            </a:p>
          </p:txBody>
        </p:sp>
        <p:sp>
          <p:nvSpPr>
            <p:cNvPr id="14488" name="Text Box 22"/>
            <p:cNvSpPr txBox="1">
              <a:spLocks noChangeArrowheads="1"/>
            </p:cNvSpPr>
            <p:nvPr/>
          </p:nvSpPr>
          <p:spPr bwMode="auto">
            <a:xfrm>
              <a:off x="3268" y="1209"/>
              <a:ext cx="156" cy="231"/>
            </a:xfrm>
            <a:prstGeom prst="rect">
              <a:avLst/>
            </a:prstGeom>
            <a:noFill/>
            <a:ln w="9525">
              <a:noFill/>
              <a:miter lim="800000"/>
              <a:headEnd/>
              <a:tailEnd/>
            </a:ln>
          </p:spPr>
          <p:txBody>
            <a:bodyPr wrap="none">
              <a:spAutoFit/>
            </a:bodyPr>
            <a:lstStyle/>
            <a:p>
              <a:r>
                <a:rPr lang="en-US"/>
                <a:t>t</a:t>
              </a:r>
            </a:p>
          </p:txBody>
        </p:sp>
        <p:sp>
          <p:nvSpPr>
            <p:cNvPr id="14489" name="Text Box 23"/>
            <p:cNvSpPr txBox="1">
              <a:spLocks noChangeArrowheads="1"/>
            </p:cNvSpPr>
            <p:nvPr/>
          </p:nvSpPr>
          <p:spPr bwMode="auto">
            <a:xfrm>
              <a:off x="4090" y="1209"/>
              <a:ext cx="188" cy="231"/>
            </a:xfrm>
            <a:prstGeom prst="rect">
              <a:avLst/>
            </a:prstGeom>
            <a:noFill/>
            <a:ln w="9525">
              <a:noFill/>
              <a:miter lim="800000"/>
              <a:headEnd/>
              <a:tailEnd/>
            </a:ln>
          </p:spPr>
          <p:txBody>
            <a:bodyPr wrap="none">
              <a:spAutoFit/>
            </a:bodyPr>
            <a:lstStyle/>
            <a:p>
              <a:r>
                <a:rPr lang="en-US"/>
                <a:t>x</a:t>
              </a:r>
            </a:p>
          </p:txBody>
        </p:sp>
        <p:sp>
          <p:nvSpPr>
            <p:cNvPr id="14490" name="Text Box 24"/>
            <p:cNvSpPr txBox="1">
              <a:spLocks noChangeArrowheads="1"/>
            </p:cNvSpPr>
            <p:nvPr/>
          </p:nvSpPr>
          <p:spPr bwMode="auto">
            <a:xfrm>
              <a:off x="3252" y="2571"/>
              <a:ext cx="188" cy="231"/>
            </a:xfrm>
            <a:prstGeom prst="rect">
              <a:avLst/>
            </a:prstGeom>
            <a:noFill/>
            <a:ln w="9525">
              <a:noFill/>
              <a:miter lim="800000"/>
              <a:headEnd/>
              <a:tailEnd/>
            </a:ln>
          </p:spPr>
          <p:txBody>
            <a:bodyPr wrap="none">
              <a:spAutoFit/>
            </a:bodyPr>
            <a:lstStyle/>
            <a:p>
              <a:r>
                <a:rPr lang="en-US"/>
                <a:t>y</a:t>
              </a:r>
            </a:p>
          </p:txBody>
        </p:sp>
        <p:sp>
          <p:nvSpPr>
            <p:cNvPr id="14491" name="Text Box 25"/>
            <p:cNvSpPr txBox="1">
              <a:spLocks noChangeArrowheads="1"/>
            </p:cNvSpPr>
            <p:nvPr/>
          </p:nvSpPr>
          <p:spPr bwMode="auto">
            <a:xfrm>
              <a:off x="4106" y="2571"/>
              <a:ext cx="188" cy="231"/>
            </a:xfrm>
            <a:prstGeom prst="rect">
              <a:avLst/>
            </a:prstGeom>
            <a:noFill/>
            <a:ln w="9525">
              <a:noFill/>
              <a:miter lim="800000"/>
              <a:headEnd/>
              <a:tailEnd/>
            </a:ln>
          </p:spPr>
          <p:txBody>
            <a:bodyPr wrap="none">
              <a:spAutoFit/>
            </a:bodyPr>
            <a:lstStyle/>
            <a:p>
              <a:r>
                <a:rPr lang="en-US"/>
                <a:t>z</a:t>
              </a:r>
            </a:p>
          </p:txBody>
        </p:sp>
        <p:sp>
          <p:nvSpPr>
            <p:cNvPr id="14492" name="Line 26"/>
            <p:cNvSpPr>
              <a:spLocks noChangeShapeType="1"/>
            </p:cNvSpPr>
            <p:nvPr/>
          </p:nvSpPr>
          <p:spPr bwMode="auto">
            <a:xfrm flipV="1">
              <a:off x="3483" y="2487"/>
              <a:ext cx="572" cy="0"/>
            </a:xfrm>
            <a:prstGeom prst="line">
              <a:avLst/>
            </a:prstGeom>
            <a:noFill/>
            <a:ln w="19050">
              <a:solidFill>
                <a:schemeClr val="tx1"/>
              </a:solidFill>
              <a:round/>
              <a:headEnd/>
              <a:tailEnd type="triangle" w="med" len="med"/>
            </a:ln>
          </p:spPr>
          <p:txBody>
            <a:bodyPr/>
            <a:lstStyle/>
            <a:p>
              <a:endParaRPr lang="en-US"/>
            </a:p>
          </p:txBody>
        </p:sp>
        <p:sp>
          <p:nvSpPr>
            <p:cNvPr id="14493" name="Line 27"/>
            <p:cNvSpPr>
              <a:spLocks noChangeShapeType="1"/>
            </p:cNvSpPr>
            <p:nvPr/>
          </p:nvSpPr>
          <p:spPr bwMode="auto">
            <a:xfrm flipV="1">
              <a:off x="3414" y="1633"/>
              <a:ext cx="670" cy="725"/>
            </a:xfrm>
            <a:prstGeom prst="line">
              <a:avLst/>
            </a:prstGeom>
            <a:noFill/>
            <a:ln w="19050">
              <a:solidFill>
                <a:schemeClr val="tx1"/>
              </a:solidFill>
              <a:round/>
              <a:headEnd/>
              <a:tailEnd type="triangle" w="med" len="med"/>
            </a:ln>
          </p:spPr>
          <p:txBody>
            <a:bodyPr/>
            <a:lstStyle/>
            <a:p>
              <a:endParaRPr lang="en-US"/>
            </a:p>
          </p:txBody>
        </p:sp>
        <p:sp>
          <p:nvSpPr>
            <p:cNvPr id="14494" name="Line 28"/>
            <p:cNvSpPr>
              <a:spLocks noChangeShapeType="1"/>
            </p:cNvSpPr>
            <p:nvPr/>
          </p:nvSpPr>
          <p:spPr bwMode="auto">
            <a:xfrm flipH="1" flipV="1">
              <a:off x="3036" y="2061"/>
              <a:ext cx="1031" cy="364"/>
            </a:xfrm>
            <a:prstGeom prst="line">
              <a:avLst/>
            </a:prstGeom>
            <a:noFill/>
            <a:ln w="19050">
              <a:solidFill>
                <a:schemeClr val="tx1"/>
              </a:solidFill>
              <a:round/>
              <a:headEnd/>
              <a:tailEnd type="triangle" w="med" len="med"/>
            </a:ln>
          </p:spPr>
          <p:txBody>
            <a:bodyPr/>
            <a:lstStyle/>
            <a:p>
              <a:endParaRPr lang="en-US"/>
            </a:p>
          </p:txBody>
        </p:sp>
        <p:sp>
          <p:nvSpPr>
            <p:cNvPr id="14495" name="Text Box 29"/>
            <p:cNvSpPr txBox="1">
              <a:spLocks noChangeArrowheads="1"/>
            </p:cNvSpPr>
            <p:nvPr/>
          </p:nvSpPr>
          <p:spPr bwMode="auto">
            <a:xfrm>
              <a:off x="3173" y="1807"/>
              <a:ext cx="187" cy="212"/>
            </a:xfrm>
            <a:prstGeom prst="rect">
              <a:avLst/>
            </a:prstGeom>
            <a:noFill/>
            <a:ln w="9525">
              <a:noFill/>
              <a:miter lim="800000"/>
              <a:headEnd/>
              <a:tailEnd/>
            </a:ln>
          </p:spPr>
          <p:txBody>
            <a:bodyPr wrap="none">
              <a:spAutoFit/>
            </a:bodyPr>
            <a:lstStyle/>
            <a:p>
              <a:r>
                <a:rPr lang="en-US" sz="1600"/>
                <a:t>8</a:t>
              </a:r>
            </a:p>
          </p:txBody>
        </p:sp>
        <p:sp>
          <p:nvSpPr>
            <p:cNvPr id="14496" name="Text Box 30"/>
            <p:cNvSpPr txBox="1">
              <a:spLocks noChangeArrowheads="1"/>
            </p:cNvSpPr>
            <p:nvPr/>
          </p:nvSpPr>
          <p:spPr bwMode="auto">
            <a:xfrm>
              <a:off x="3420" y="1827"/>
              <a:ext cx="116" cy="212"/>
            </a:xfrm>
            <a:prstGeom prst="rect">
              <a:avLst/>
            </a:prstGeom>
            <a:noFill/>
            <a:ln w="9525">
              <a:noFill/>
              <a:miter lim="800000"/>
              <a:headEnd/>
              <a:tailEnd/>
            </a:ln>
          </p:spPr>
          <p:txBody>
            <a:bodyPr wrap="none">
              <a:spAutoFit/>
            </a:bodyPr>
            <a:lstStyle/>
            <a:p>
              <a:endParaRPr lang="en-US" sz="1600"/>
            </a:p>
          </p:txBody>
        </p:sp>
        <p:sp>
          <p:nvSpPr>
            <p:cNvPr id="14497" name="Text Box 31"/>
            <p:cNvSpPr txBox="1">
              <a:spLocks noChangeArrowheads="1"/>
            </p:cNvSpPr>
            <p:nvPr/>
          </p:nvSpPr>
          <p:spPr bwMode="auto">
            <a:xfrm>
              <a:off x="3887" y="1693"/>
              <a:ext cx="230" cy="212"/>
            </a:xfrm>
            <a:prstGeom prst="rect">
              <a:avLst/>
            </a:prstGeom>
            <a:noFill/>
            <a:ln w="9525">
              <a:noFill/>
              <a:miter lim="800000"/>
              <a:headEnd/>
              <a:tailEnd/>
            </a:ln>
          </p:spPr>
          <p:txBody>
            <a:bodyPr wrap="none">
              <a:spAutoFit/>
            </a:bodyPr>
            <a:lstStyle/>
            <a:p>
              <a:r>
                <a:rPr lang="en-US" sz="1600"/>
                <a:t>-3</a:t>
              </a:r>
            </a:p>
          </p:txBody>
        </p:sp>
        <p:sp>
          <p:nvSpPr>
            <p:cNvPr id="14498" name="Text Box 32"/>
            <p:cNvSpPr txBox="1">
              <a:spLocks noChangeArrowheads="1"/>
            </p:cNvSpPr>
            <p:nvPr/>
          </p:nvSpPr>
          <p:spPr bwMode="auto">
            <a:xfrm>
              <a:off x="3715" y="2154"/>
              <a:ext cx="187" cy="212"/>
            </a:xfrm>
            <a:prstGeom prst="rect">
              <a:avLst/>
            </a:prstGeom>
            <a:noFill/>
            <a:ln w="9525">
              <a:noFill/>
              <a:miter lim="800000"/>
              <a:headEnd/>
              <a:tailEnd/>
            </a:ln>
          </p:spPr>
          <p:txBody>
            <a:bodyPr wrap="none">
              <a:spAutoFit/>
            </a:bodyPr>
            <a:lstStyle/>
            <a:p>
              <a:r>
                <a:rPr lang="en-US" sz="1600"/>
                <a:t>2</a:t>
              </a:r>
            </a:p>
          </p:txBody>
        </p:sp>
        <p:sp>
          <p:nvSpPr>
            <p:cNvPr id="14499" name="Line 33"/>
            <p:cNvSpPr>
              <a:spLocks noChangeShapeType="1"/>
            </p:cNvSpPr>
            <p:nvPr/>
          </p:nvSpPr>
          <p:spPr bwMode="auto">
            <a:xfrm>
              <a:off x="3344" y="1674"/>
              <a:ext cx="0" cy="675"/>
            </a:xfrm>
            <a:prstGeom prst="line">
              <a:avLst/>
            </a:prstGeom>
            <a:noFill/>
            <a:ln w="19050">
              <a:solidFill>
                <a:schemeClr val="tx1"/>
              </a:solidFill>
              <a:round/>
              <a:headEnd/>
              <a:tailEnd type="triangle" w="med" len="med"/>
            </a:ln>
          </p:spPr>
          <p:txBody>
            <a:bodyPr/>
            <a:lstStyle/>
            <a:p>
              <a:endParaRPr lang="en-US"/>
            </a:p>
          </p:txBody>
        </p:sp>
        <p:sp>
          <p:nvSpPr>
            <p:cNvPr id="14500" name="Line 34"/>
            <p:cNvSpPr>
              <a:spLocks noChangeShapeType="1"/>
            </p:cNvSpPr>
            <p:nvPr/>
          </p:nvSpPr>
          <p:spPr bwMode="auto">
            <a:xfrm>
              <a:off x="4178" y="1671"/>
              <a:ext cx="0" cy="675"/>
            </a:xfrm>
            <a:prstGeom prst="line">
              <a:avLst/>
            </a:prstGeom>
            <a:noFill/>
            <a:ln w="19050">
              <a:solidFill>
                <a:schemeClr val="tx1"/>
              </a:solidFill>
              <a:round/>
              <a:headEnd type="triangle" w="med" len="med"/>
              <a:tailEnd/>
            </a:ln>
          </p:spPr>
          <p:txBody>
            <a:bodyPr/>
            <a:lstStyle/>
            <a:p>
              <a:endParaRPr lang="en-US"/>
            </a:p>
          </p:txBody>
        </p:sp>
        <p:sp>
          <p:nvSpPr>
            <p:cNvPr id="14501" name="Line 35"/>
            <p:cNvSpPr>
              <a:spLocks noChangeShapeType="1"/>
            </p:cNvSpPr>
            <p:nvPr/>
          </p:nvSpPr>
          <p:spPr bwMode="auto">
            <a:xfrm rot="5400000" flipV="1">
              <a:off x="3428" y="1649"/>
              <a:ext cx="670" cy="725"/>
            </a:xfrm>
            <a:prstGeom prst="line">
              <a:avLst/>
            </a:prstGeom>
            <a:noFill/>
            <a:ln w="19050">
              <a:solidFill>
                <a:schemeClr val="tx1"/>
              </a:solidFill>
              <a:round/>
              <a:headEnd/>
              <a:tailEnd type="triangle" w="med" len="med"/>
            </a:ln>
          </p:spPr>
          <p:txBody>
            <a:bodyPr/>
            <a:lstStyle/>
            <a:p>
              <a:endParaRPr lang="en-US"/>
            </a:p>
          </p:txBody>
        </p:sp>
        <p:sp>
          <p:nvSpPr>
            <p:cNvPr id="14502" name="Text Box 36"/>
            <p:cNvSpPr txBox="1">
              <a:spLocks noChangeArrowheads="1"/>
            </p:cNvSpPr>
            <p:nvPr/>
          </p:nvSpPr>
          <p:spPr bwMode="auto">
            <a:xfrm>
              <a:off x="3911" y="2014"/>
              <a:ext cx="230" cy="212"/>
            </a:xfrm>
            <a:prstGeom prst="rect">
              <a:avLst/>
            </a:prstGeom>
            <a:noFill/>
            <a:ln w="9525">
              <a:noFill/>
              <a:miter lim="800000"/>
              <a:headEnd/>
              <a:tailEnd/>
            </a:ln>
          </p:spPr>
          <p:txBody>
            <a:bodyPr wrap="none">
              <a:spAutoFit/>
            </a:bodyPr>
            <a:lstStyle/>
            <a:p>
              <a:r>
                <a:rPr lang="en-US" sz="1600"/>
                <a:t>-4</a:t>
              </a:r>
            </a:p>
          </p:txBody>
        </p:sp>
        <p:sp>
          <p:nvSpPr>
            <p:cNvPr id="14503" name="Freeform 37"/>
            <p:cNvSpPr>
              <a:spLocks/>
            </p:cNvSpPr>
            <p:nvPr/>
          </p:nvSpPr>
          <p:spPr bwMode="auto">
            <a:xfrm>
              <a:off x="3468" y="1471"/>
              <a:ext cx="582" cy="50"/>
            </a:xfrm>
            <a:custGeom>
              <a:avLst/>
              <a:gdLst>
                <a:gd name="T0" fmla="*/ 15 w 582"/>
                <a:gd name="T1" fmla="*/ 50 h 50"/>
                <a:gd name="T2" fmla="*/ 47 w 582"/>
                <a:gd name="T3" fmla="*/ 37 h 50"/>
                <a:gd name="T4" fmla="*/ 299 w 582"/>
                <a:gd name="T5" fmla="*/ 1 h 50"/>
                <a:gd name="T6" fmla="*/ 582 w 582"/>
                <a:gd name="T7" fmla="*/ 41 h 50"/>
                <a:gd name="T8" fmla="*/ 0 60000 65536"/>
                <a:gd name="T9" fmla="*/ 0 60000 65536"/>
                <a:gd name="T10" fmla="*/ 0 60000 65536"/>
                <a:gd name="T11" fmla="*/ 0 60000 65536"/>
                <a:gd name="T12" fmla="*/ 0 w 582"/>
                <a:gd name="T13" fmla="*/ 0 h 50"/>
                <a:gd name="T14" fmla="*/ 582 w 582"/>
                <a:gd name="T15" fmla="*/ 50 h 50"/>
              </a:gdLst>
              <a:ahLst/>
              <a:cxnLst>
                <a:cxn ang="T8">
                  <a:pos x="T0" y="T1"/>
                </a:cxn>
                <a:cxn ang="T9">
                  <a:pos x="T2" y="T3"/>
                </a:cxn>
                <a:cxn ang="T10">
                  <a:pos x="T4" y="T5"/>
                </a:cxn>
                <a:cxn ang="T11">
                  <a:pos x="T6" y="T7"/>
                </a:cxn>
              </a:cxnLst>
              <a:rect l="T12" t="T13" r="T14" b="T15"/>
              <a:pathLst>
                <a:path w="582" h="50">
                  <a:moveTo>
                    <a:pt x="15" y="50"/>
                  </a:moveTo>
                  <a:cubicBezTo>
                    <a:pt x="7" y="47"/>
                    <a:pt x="0" y="45"/>
                    <a:pt x="47" y="37"/>
                  </a:cubicBezTo>
                  <a:cubicBezTo>
                    <a:pt x="94" y="29"/>
                    <a:pt x="210" y="0"/>
                    <a:pt x="299" y="1"/>
                  </a:cubicBezTo>
                  <a:cubicBezTo>
                    <a:pt x="388" y="2"/>
                    <a:pt x="536" y="34"/>
                    <a:pt x="582" y="41"/>
                  </a:cubicBezTo>
                </a:path>
              </a:pathLst>
            </a:custGeom>
            <a:noFill/>
            <a:ln w="19050">
              <a:solidFill>
                <a:schemeClr val="tx1"/>
              </a:solidFill>
              <a:round/>
              <a:headEnd/>
              <a:tailEnd type="triangle" w="med" len="med"/>
            </a:ln>
          </p:spPr>
          <p:txBody>
            <a:bodyPr/>
            <a:lstStyle/>
            <a:p>
              <a:endParaRPr lang="en-US"/>
            </a:p>
          </p:txBody>
        </p:sp>
        <p:sp>
          <p:nvSpPr>
            <p:cNvPr id="14504" name="Freeform 38"/>
            <p:cNvSpPr>
              <a:spLocks/>
            </p:cNvSpPr>
            <p:nvPr/>
          </p:nvSpPr>
          <p:spPr bwMode="auto">
            <a:xfrm flipH="1" flipV="1">
              <a:off x="3478" y="1594"/>
              <a:ext cx="582" cy="50"/>
            </a:xfrm>
            <a:custGeom>
              <a:avLst/>
              <a:gdLst>
                <a:gd name="T0" fmla="*/ 15 w 582"/>
                <a:gd name="T1" fmla="*/ 50 h 50"/>
                <a:gd name="T2" fmla="*/ 47 w 582"/>
                <a:gd name="T3" fmla="*/ 37 h 50"/>
                <a:gd name="T4" fmla="*/ 299 w 582"/>
                <a:gd name="T5" fmla="*/ 1 h 50"/>
                <a:gd name="T6" fmla="*/ 582 w 582"/>
                <a:gd name="T7" fmla="*/ 41 h 50"/>
                <a:gd name="T8" fmla="*/ 0 60000 65536"/>
                <a:gd name="T9" fmla="*/ 0 60000 65536"/>
                <a:gd name="T10" fmla="*/ 0 60000 65536"/>
                <a:gd name="T11" fmla="*/ 0 60000 65536"/>
                <a:gd name="T12" fmla="*/ 0 w 582"/>
                <a:gd name="T13" fmla="*/ 0 h 50"/>
                <a:gd name="T14" fmla="*/ 582 w 582"/>
                <a:gd name="T15" fmla="*/ 50 h 50"/>
              </a:gdLst>
              <a:ahLst/>
              <a:cxnLst>
                <a:cxn ang="T8">
                  <a:pos x="T0" y="T1"/>
                </a:cxn>
                <a:cxn ang="T9">
                  <a:pos x="T2" y="T3"/>
                </a:cxn>
                <a:cxn ang="T10">
                  <a:pos x="T4" y="T5"/>
                </a:cxn>
                <a:cxn ang="T11">
                  <a:pos x="T6" y="T7"/>
                </a:cxn>
              </a:cxnLst>
              <a:rect l="T12" t="T13" r="T14" b="T15"/>
              <a:pathLst>
                <a:path w="582" h="50">
                  <a:moveTo>
                    <a:pt x="15" y="50"/>
                  </a:moveTo>
                  <a:cubicBezTo>
                    <a:pt x="7" y="47"/>
                    <a:pt x="0" y="45"/>
                    <a:pt x="47" y="37"/>
                  </a:cubicBezTo>
                  <a:cubicBezTo>
                    <a:pt x="94" y="29"/>
                    <a:pt x="210" y="0"/>
                    <a:pt x="299" y="1"/>
                  </a:cubicBezTo>
                  <a:cubicBezTo>
                    <a:pt x="388" y="2"/>
                    <a:pt x="536" y="34"/>
                    <a:pt x="582" y="41"/>
                  </a:cubicBezTo>
                </a:path>
              </a:pathLst>
            </a:custGeom>
            <a:noFill/>
            <a:ln w="19050">
              <a:solidFill>
                <a:schemeClr val="tx1"/>
              </a:solidFill>
              <a:round/>
              <a:headEnd/>
              <a:tailEnd type="triangle" w="med" len="med"/>
            </a:ln>
          </p:spPr>
          <p:txBody>
            <a:bodyPr/>
            <a:lstStyle/>
            <a:p>
              <a:endParaRPr lang="en-US"/>
            </a:p>
          </p:txBody>
        </p:sp>
        <p:sp>
          <p:nvSpPr>
            <p:cNvPr id="14505" name="Text Box 39"/>
            <p:cNvSpPr txBox="1">
              <a:spLocks noChangeArrowheads="1"/>
            </p:cNvSpPr>
            <p:nvPr/>
          </p:nvSpPr>
          <p:spPr bwMode="auto">
            <a:xfrm>
              <a:off x="3612" y="1597"/>
              <a:ext cx="230" cy="212"/>
            </a:xfrm>
            <a:prstGeom prst="rect">
              <a:avLst/>
            </a:prstGeom>
            <a:noFill/>
            <a:ln w="9525">
              <a:noFill/>
              <a:miter lim="800000"/>
              <a:headEnd/>
              <a:tailEnd/>
            </a:ln>
          </p:spPr>
          <p:txBody>
            <a:bodyPr wrap="none">
              <a:spAutoFit/>
            </a:bodyPr>
            <a:lstStyle/>
            <a:p>
              <a:r>
                <a:rPr lang="en-US" sz="1600"/>
                <a:t>-2</a:t>
              </a:r>
            </a:p>
          </p:txBody>
        </p:sp>
      </p:grpSp>
      <p:sp>
        <p:nvSpPr>
          <p:cNvPr id="14348" name="Text Box 40"/>
          <p:cNvSpPr txBox="1">
            <a:spLocks noChangeArrowheads="1"/>
          </p:cNvSpPr>
          <p:nvPr/>
        </p:nvSpPr>
        <p:spPr bwMode="auto">
          <a:xfrm>
            <a:off x="2616200" y="431800"/>
            <a:ext cx="6153150" cy="366713"/>
          </a:xfrm>
          <a:prstGeom prst="rect">
            <a:avLst/>
          </a:prstGeom>
          <a:noFill/>
          <a:ln w="9525">
            <a:noFill/>
            <a:miter lim="800000"/>
            <a:headEnd/>
            <a:tailEnd/>
          </a:ln>
        </p:spPr>
        <p:txBody>
          <a:bodyPr wrap="none">
            <a:spAutoFit/>
          </a:bodyPr>
          <a:lstStyle/>
          <a:p>
            <a:r>
              <a:rPr lang="en-US"/>
              <a:t>(t, x), (t, y), (t, z), (x, t), (y, x), (y, z), (z, x), (z, s), (s, t), (s, y)</a:t>
            </a:r>
          </a:p>
        </p:txBody>
      </p:sp>
      <p:sp>
        <p:nvSpPr>
          <p:cNvPr id="14349" name="Line 41"/>
          <p:cNvSpPr>
            <a:spLocks noChangeShapeType="1"/>
          </p:cNvSpPr>
          <p:nvPr/>
        </p:nvSpPr>
        <p:spPr bwMode="auto">
          <a:xfrm flipV="1">
            <a:off x="5529263" y="1901825"/>
            <a:ext cx="414337" cy="407988"/>
          </a:xfrm>
          <a:prstGeom prst="line">
            <a:avLst/>
          </a:prstGeom>
          <a:noFill/>
          <a:ln w="76200">
            <a:solidFill>
              <a:srgbClr val="808080"/>
            </a:solidFill>
            <a:round/>
            <a:headEnd/>
            <a:tailEnd/>
          </a:ln>
        </p:spPr>
        <p:txBody>
          <a:bodyPr/>
          <a:lstStyle/>
          <a:p>
            <a:endParaRPr lang="en-US"/>
          </a:p>
        </p:txBody>
      </p:sp>
      <p:sp>
        <p:nvSpPr>
          <p:cNvPr id="14350" name="Line 42"/>
          <p:cNvSpPr>
            <a:spLocks noChangeShapeType="1"/>
          </p:cNvSpPr>
          <p:nvPr/>
        </p:nvSpPr>
        <p:spPr bwMode="auto">
          <a:xfrm rot="5400000" flipV="1">
            <a:off x="5522913" y="2660650"/>
            <a:ext cx="414338" cy="407987"/>
          </a:xfrm>
          <a:prstGeom prst="line">
            <a:avLst/>
          </a:prstGeom>
          <a:noFill/>
          <a:ln w="76200">
            <a:solidFill>
              <a:srgbClr val="808080"/>
            </a:solidFill>
            <a:round/>
            <a:headEnd/>
            <a:tailEnd/>
          </a:ln>
        </p:spPr>
        <p:txBody>
          <a:bodyPr/>
          <a:lstStyle/>
          <a:p>
            <a:endParaRPr lang="en-US"/>
          </a:p>
        </p:txBody>
      </p:sp>
      <p:grpSp>
        <p:nvGrpSpPr>
          <p:cNvPr id="14351" name="Group 43"/>
          <p:cNvGrpSpPr>
            <a:grpSpLocks/>
          </p:cNvGrpSpPr>
          <p:nvPr/>
        </p:nvGrpSpPr>
        <p:grpSpPr bwMode="auto">
          <a:xfrm>
            <a:off x="4910138" y="1222375"/>
            <a:ext cx="2762250" cy="2528888"/>
            <a:chOff x="2607" y="1209"/>
            <a:chExt cx="1740" cy="1593"/>
          </a:xfrm>
        </p:grpSpPr>
        <p:sp>
          <p:nvSpPr>
            <p:cNvPr id="14444" name="Oval 44"/>
            <p:cNvSpPr>
              <a:spLocks noChangeArrowheads="1"/>
            </p:cNvSpPr>
            <p:nvPr/>
          </p:nvSpPr>
          <p:spPr bwMode="auto">
            <a:xfrm>
              <a:off x="2784" y="1880"/>
              <a:ext cx="266" cy="265"/>
            </a:xfrm>
            <a:prstGeom prst="ellipse">
              <a:avLst/>
            </a:prstGeom>
            <a:noFill/>
            <a:ln w="19050">
              <a:solidFill>
                <a:schemeClr val="tx1"/>
              </a:solidFill>
              <a:round/>
              <a:headEnd/>
              <a:tailEnd/>
            </a:ln>
          </p:spPr>
          <p:txBody>
            <a:bodyPr wrap="none" anchor="ctr"/>
            <a:lstStyle/>
            <a:p>
              <a:pPr algn="ctr"/>
              <a:r>
                <a:rPr lang="en-US"/>
                <a:t>0</a:t>
              </a:r>
            </a:p>
          </p:txBody>
        </p:sp>
        <p:sp>
          <p:nvSpPr>
            <p:cNvPr id="14445" name="Oval 45"/>
            <p:cNvSpPr>
              <a:spLocks noChangeArrowheads="1"/>
            </p:cNvSpPr>
            <p:nvPr/>
          </p:nvSpPr>
          <p:spPr bwMode="auto">
            <a:xfrm>
              <a:off x="3213" y="1415"/>
              <a:ext cx="266" cy="265"/>
            </a:xfrm>
            <a:prstGeom prst="ellipse">
              <a:avLst/>
            </a:prstGeom>
            <a:noFill/>
            <a:ln w="19050">
              <a:solidFill>
                <a:schemeClr val="tx1"/>
              </a:solidFill>
              <a:round/>
              <a:headEnd/>
              <a:tailEnd/>
            </a:ln>
          </p:spPr>
          <p:txBody>
            <a:bodyPr wrap="none" anchor="ctr"/>
            <a:lstStyle/>
            <a:p>
              <a:pPr algn="ctr"/>
              <a:r>
                <a:rPr lang="en-US">
                  <a:sym typeface="Symbol" pitchFamily="18" charset="2"/>
                </a:rPr>
                <a:t>6</a:t>
              </a:r>
            </a:p>
          </p:txBody>
        </p:sp>
        <p:sp>
          <p:nvSpPr>
            <p:cNvPr id="14446" name="Oval 46"/>
            <p:cNvSpPr>
              <a:spLocks noChangeArrowheads="1"/>
            </p:cNvSpPr>
            <p:nvPr/>
          </p:nvSpPr>
          <p:spPr bwMode="auto">
            <a:xfrm>
              <a:off x="4045" y="1415"/>
              <a:ext cx="266" cy="265"/>
            </a:xfrm>
            <a:prstGeom prst="ellipse">
              <a:avLst/>
            </a:prstGeom>
            <a:noFill/>
            <a:ln w="19050">
              <a:solidFill>
                <a:schemeClr val="tx1"/>
              </a:solidFill>
              <a:round/>
              <a:headEnd/>
              <a:tailEnd/>
            </a:ln>
          </p:spPr>
          <p:txBody>
            <a:bodyPr wrap="none" anchor="ctr"/>
            <a:lstStyle/>
            <a:p>
              <a:pPr algn="ctr"/>
              <a:r>
                <a:rPr lang="en-US">
                  <a:sym typeface="Symbol" pitchFamily="18" charset="2"/>
                </a:rPr>
                <a:t></a:t>
              </a:r>
            </a:p>
          </p:txBody>
        </p:sp>
        <p:sp>
          <p:nvSpPr>
            <p:cNvPr id="14447" name="Oval 47"/>
            <p:cNvSpPr>
              <a:spLocks noChangeArrowheads="1"/>
            </p:cNvSpPr>
            <p:nvPr/>
          </p:nvSpPr>
          <p:spPr bwMode="auto">
            <a:xfrm>
              <a:off x="3213" y="2346"/>
              <a:ext cx="266" cy="265"/>
            </a:xfrm>
            <a:prstGeom prst="ellipse">
              <a:avLst/>
            </a:prstGeom>
            <a:noFill/>
            <a:ln w="19050">
              <a:solidFill>
                <a:schemeClr val="tx1"/>
              </a:solidFill>
              <a:round/>
              <a:headEnd/>
              <a:tailEnd/>
            </a:ln>
          </p:spPr>
          <p:txBody>
            <a:bodyPr wrap="none" anchor="ctr"/>
            <a:lstStyle/>
            <a:p>
              <a:pPr algn="ctr"/>
              <a:r>
                <a:rPr lang="en-US">
                  <a:sym typeface="Symbol" pitchFamily="18" charset="2"/>
                </a:rPr>
                <a:t>7</a:t>
              </a:r>
              <a:endParaRPr lang="en-US"/>
            </a:p>
          </p:txBody>
        </p:sp>
        <p:sp>
          <p:nvSpPr>
            <p:cNvPr id="14448" name="Oval 48"/>
            <p:cNvSpPr>
              <a:spLocks noChangeArrowheads="1"/>
            </p:cNvSpPr>
            <p:nvPr/>
          </p:nvSpPr>
          <p:spPr bwMode="auto">
            <a:xfrm>
              <a:off x="4045" y="2346"/>
              <a:ext cx="266" cy="265"/>
            </a:xfrm>
            <a:prstGeom prst="ellipse">
              <a:avLst/>
            </a:prstGeom>
            <a:noFill/>
            <a:ln w="19050">
              <a:solidFill>
                <a:schemeClr val="tx1"/>
              </a:solidFill>
              <a:round/>
              <a:headEnd/>
              <a:tailEnd/>
            </a:ln>
          </p:spPr>
          <p:txBody>
            <a:bodyPr wrap="none" anchor="ctr"/>
            <a:lstStyle/>
            <a:p>
              <a:pPr algn="ctr"/>
              <a:r>
                <a:rPr lang="en-US">
                  <a:sym typeface="Symbol" pitchFamily="18" charset="2"/>
                </a:rPr>
                <a:t></a:t>
              </a:r>
              <a:endParaRPr lang="en-US"/>
            </a:p>
          </p:txBody>
        </p:sp>
        <p:sp>
          <p:nvSpPr>
            <p:cNvPr id="14449" name="Line 49"/>
            <p:cNvSpPr>
              <a:spLocks noChangeShapeType="1"/>
            </p:cNvSpPr>
            <p:nvPr/>
          </p:nvSpPr>
          <p:spPr bwMode="auto">
            <a:xfrm flipV="1">
              <a:off x="2991" y="1642"/>
              <a:ext cx="261" cy="261"/>
            </a:xfrm>
            <a:prstGeom prst="line">
              <a:avLst/>
            </a:prstGeom>
            <a:noFill/>
            <a:ln w="19050">
              <a:solidFill>
                <a:schemeClr val="tx1"/>
              </a:solidFill>
              <a:round/>
              <a:headEnd/>
              <a:tailEnd type="triangle" w="med" len="med"/>
            </a:ln>
          </p:spPr>
          <p:txBody>
            <a:bodyPr/>
            <a:lstStyle/>
            <a:p>
              <a:endParaRPr lang="en-US"/>
            </a:p>
          </p:txBody>
        </p:sp>
        <p:sp>
          <p:nvSpPr>
            <p:cNvPr id="14450" name="Line 50"/>
            <p:cNvSpPr>
              <a:spLocks noChangeShapeType="1"/>
            </p:cNvSpPr>
            <p:nvPr/>
          </p:nvSpPr>
          <p:spPr bwMode="auto">
            <a:xfrm>
              <a:off x="2992" y="2110"/>
              <a:ext cx="256" cy="270"/>
            </a:xfrm>
            <a:prstGeom prst="line">
              <a:avLst/>
            </a:prstGeom>
            <a:noFill/>
            <a:ln w="19050">
              <a:solidFill>
                <a:schemeClr val="tx1"/>
              </a:solidFill>
              <a:round/>
              <a:headEnd/>
              <a:tailEnd type="triangle" w="med" len="med"/>
            </a:ln>
          </p:spPr>
          <p:txBody>
            <a:bodyPr/>
            <a:lstStyle/>
            <a:p>
              <a:endParaRPr lang="en-US"/>
            </a:p>
          </p:txBody>
        </p:sp>
        <p:sp>
          <p:nvSpPr>
            <p:cNvPr id="14451" name="Text Box 51"/>
            <p:cNvSpPr txBox="1">
              <a:spLocks noChangeArrowheads="1"/>
            </p:cNvSpPr>
            <p:nvPr/>
          </p:nvSpPr>
          <p:spPr bwMode="auto">
            <a:xfrm>
              <a:off x="2970" y="1609"/>
              <a:ext cx="187" cy="212"/>
            </a:xfrm>
            <a:prstGeom prst="rect">
              <a:avLst/>
            </a:prstGeom>
            <a:noFill/>
            <a:ln w="9525">
              <a:noFill/>
              <a:miter lim="800000"/>
              <a:headEnd/>
              <a:tailEnd/>
            </a:ln>
          </p:spPr>
          <p:txBody>
            <a:bodyPr wrap="none">
              <a:spAutoFit/>
            </a:bodyPr>
            <a:lstStyle/>
            <a:p>
              <a:r>
                <a:rPr lang="en-US" sz="1600"/>
                <a:t>6</a:t>
              </a:r>
            </a:p>
          </p:txBody>
        </p:sp>
        <p:sp>
          <p:nvSpPr>
            <p:cNvPr id="14452" name="Text Box 52"/>
            <p:cNvSpPr txBox="1">
              <a:spLocks noChangeArrowheads="1"/>
            </p:cNvSpPr>
            <p:nvPr/>
          </p:nvSpPr>
          <p:spPr bwMode="auto">
            <a:xfrm>
              <a:off x="3656" y="1278"/>
              <a:ext cx="187" cy="212"/>
            </a:xfrm>
            <a:prstGeom prst="rect">
              <a:avLst/>
            </a:prstGeom>
            <a:noFill/>
            <a:ln w="9525">
              <a:noFill/>
              <a:miter lim="800000"/>
              <a:headEnd/>
              <a:tailEnd/>
            </a:ln>
          </p:spPr>
          <p:txBody>
            <a:bodyPr wrap="none">
              <a:spAutoFit/>
            </a:bodyPr>
            <a:lstStyle/>
            <a:p>
              <a:r>
                <a:rPr lang="en-US" sz="1600"/>
                <a:t>5</a:t>
              </a:r>
            </a:p>
          </p:txBody>
        </p:sp>
        <p:sp>
          <p:nvSpPr>
            <p:cNvPr id="14453" name="Text Box 53"/>
            <p:cNvSpPr txBox="1">
              <a:spLocks noChangeArrowheads="1"/>
            </p:cNvSpPr>
            <p:nvPr/>
          </p:nvSpPr>
          <p:spPr bwMode="auto">
            <a:xfrm>
              <a:off x="2981" y="2177"/>
              <a:ext cx="187" cy="212"/>
            </a:xfrm>
            <a:prstGeom prst="rect">
              <a:avLst/>
            </a:prstGeom>
            <a:noFill/>
            <a:ln w="9525">
              <a:noFill/>
              <a:miter lim="800000"/>
              <a:headEnd/>
              <a:tailEnd/>
            </a:ln>
          </p:spPr>
          <p:txBody>
            <a:bodyPr wrap="none">
              <a:spAutoFit/>
            </a:bodyPr>
            <a:lstStyle/>
            <a:p>
              <a:r>
                <a:rPr lang="en-US" sz="1600"/>
                <a:t>7</a:t>
              </a:r>
            </a:p>
          </p:txBody>
        </p:sp>
        <p:sp>
          <p:nvSpPr>
            <p:cNvPr id="14454" name="Text Box 54"/>
            <p:cNvSpPr txBox="1">
              <a:spLocks noChangeArrowheads="1"/>
            </p:cNvSpPr>
            <p:nvPr/>
          </p:nvSpPr>
          <p:spPr bwMode="auto">
            <a:xfrm>
              <a:off x="4160" y="1843"/>
              <a:ext cx="187" cy="212"/>
            </a:xfrm>
            <a:prstGeom prst="rect">
              <a:avLst/>
            </a:prstGeom>
            <a:noFill/>
            <a:ln w="9525">
              <a:noFill/>
              <a:miter lim="800000"/>
              <a:headEnd/>
              <a:tailEnd/>
            </a:ln>
          </p:spPr>
          <p:txBody>
            <a:bodyPr wrap="none">
              <a:spAutoFit/>
            </a:bodyPr>
            <a:lstStyle/>
            <a:p>
              <a:r>
                <a:rPr lang="en-US" sz="1600"/>
                <a:t>7</a:t>
              </a:r>
            </a:p>
          </p:txBody>
        </p:sp>
        <p:sp>
          <p:nvSpPr>
            <p:cNvPr id="14455" name="Text Box 55"/>
            <p:cNvSpPr txBox="1">
              <a:spLocks noChangeArrowheads="1"/>
            </p:cNvSpPr>
            <p:nvPr/>
          </p:nvSpPr>
          <p:spPr bwMode="auto">
            <a:xfrm>
              <a:off x="3676" y="2457"/>
              <a:ext cx="187" cy="212"/>
            </a:xfrm>
            <a:prstGeom prst="rect">
              <a:avLst/>
            </a:prstGeom>
            <a:noFill/>
            <a:ln w="9525">
              <a:noFill/>
              <a:miter lim="800000"/>
              <a:headEnd/>
              <a:tailEnd/>
            </a:ln>
          </p:spPr>
          <p:txBody>
            <a:bodyPr wrap="none">
              <a:spAutoFit/>
            </a:bodyPr>
            <a:lstStyle/>
            <a:p>
              <a:r>
                <a:rPr lang="en-US" sz="1600"/>
                <a:t>9</a:t>
              </a:r>
            </a:p>
          </p:txBody>
        </p:sp>
        <p:sp>
          <p:nvSpPr>
            <p:cNvPr id="14456" name="Text Box 56"/>
            <p:cNvSpPr txBox="1">
              <a:spLocks noChangeArrowheads="1"/>
            </p:cNvSpPr>
            <p:nvPr/>
          </p:nvSpPr>
          <p:spPr bwMode="auto">
            <a:xfrm>
              <a:off x="2607" y="1892"/>
              <a:ext cx="188" cy="231"/>
            </a:xfrm>
            <a:prstGeom prst="rect">
              <a:avLst/>
            </a:prstGeom>
            <a:noFill/>
            <a:ln w="9525">
              <a:noFill/>
              <a:miter lim="800000"/>
              <a:headEnd/>
              <a:tailEnd/>
            </a:ln>
          </p:spPr>
          <p:txBody>
            <a:bodyPr wrap="none">
              <a:spAutoFit/>
            </a:bodyPr>
            <a:lstStyle/>
            <a:p>
              <a:r>
                <a:rPr lang="en-US"/>
                <a:t>s</a:t>
              </a:r>
            </a:p>
          </p:txBody>
        </p:sp>
        <p:sp>
          <p:nvSpPr>
            <p:cNvPr id="14457" name="Text Box 57"/>
            <p:cNvSpPr txBox="1">
              <a:spLocks noChangeArrowheads="1"/>
            </p:cNvSpPr>
            <p:nvPr/>
          </p:nvSpPr>
          <p:spPr bwMode="auto">
            <a:xfrm>
              <a:off x="3268" y="1209"/>
              <a:ext cx="156" cy="231"/>
            </a:xfrm>
            <a:prstGeom prst="rect">
              <a:avLst/>
            </a:prstGeom>
            <a:noFill/>
            <a:ln w="9525">
              <a:noFill/>
              <a:miter lim="800000"/>
              <a:headEnd/>
              <a:tailEnd/>
            </a:ln>
          </p:spPr>
          <p:txBody>
            <a:bodyPr wrap="none">
              <a:spAutoFit/>
            </a:bodyPr>
            <a:lstStyle/>
            <a:p>
              <a:r>
                <a:rPr lang="en-US"/>
                <a:t>t</a:t>
              </a:r>
            </a:p>
          </p:txBody>
        </p:sp>
        <p:sp>
          <p:nvSpPr>
            <p:cNvPr id="14458" name="Text Box 58"/>
            <p:cNvSpPr txBox="1">
              <a:spLocks noChangeArrowheads="1"/>
            </p:cNvSpPr>
            <p:nvPr/>
          </p:nvSpPr>
          <p:spPr bwMode="auto">
            <a:xfrm>
              <a:off x="4090" y="1209"/>
              <a:ext cx="188" cy="231"/>
            </a:xfrm>
            <a:prstGeom prst="rect">
              <a:avLst/>
            </a:prstGeom>
            <a:noFill/>
            <a:ln w="9525">
              <a:noFill/>
              <a:miter lim="800000"/>
              <a:headEnd/>
              <a:tailEnd/>
            </a:ln>
          </p:spPr>
          <p:txBody>
            <a:bodyPr wrap="none">
              <a:spAutoFit/>
            </a:bodyPr>
            <a:lstStyle/>
            <a:p>
              <a:r>
                <a:rPr lang="en-US"/>
                <a:t>x</a:t>
              </a:r>
            </a:p>
          </p:txBody>
        </p:sp>
        <p:sp>
          <p:nvSpPr>
            <p:cNvPr id="14459" name="Text Box 59"/>
            <p:cNvSpPr txBox="1">
              <a:spLocks noChangeArrowheads="1"/>
            </p:cNvSpPr>
            <p:nvPr/>
          </p:nvSpPr>
          <p:spPr bwMode="auto">
            <a:xfrm>
              <a:off x="3252" y="2571"/>
              <a:ext cx="188" cy="231"/>
            </a:xfrm>
            <a:prstGeom prst="rect">
              <a:avLst/>
            </a:prstGeom>
            <a:noFill/>
            <a:ln w="9525">
              <a:noFill/>
              <a:miter lim="800000"/>
              <a:headEnd/>
              <a:tailEnd/>
            </a:ln>
          </p:spPr>
          <p:txBody>
            <a:bodyPr wrap="none">
              <a:spAutoFit/>
            </a:bodyPr>
            <a:lstStyle/>
            <a:p>
              <a:r>
                <a:rPr lang="en-US"/>
                <a:t>y</a:t>
              </a:r>
            </a:p>
          </p:txBody>
        </p:sp>
        <p:sp>
          <p:nvSpPr>
            <p:cNvPr id="14460" name="Text Box 60"/>
            <p:cNvSpPr txBox="1">
              <a:spLocks noChangeArrowheads="1"/>
            </p:cNvSpPr>
            <p:nvPr/>
          </p:nvSpPr>
          <p:spPr bwMode="auto">
            <a:xfrm>
              <a:off x="4106" y="2571"/>
              <a:ext cx="188" cy="231"/>
            </a:xfrm>
            <a:prstGeom prst="rect">
              <a:avLst/>
            </a:prstGeom>
            <a:noFill/>
            <a:ln w="9525">
              <a:noFill/>
              <a:miter lim="800000"/>
              <a:headEnd/>
              <a:tailEnd/>
            </a:ln>
          </p:spPr>
          <p:txBody>
            <a:bodyPr wrap="none">
              <a:spAutoFit/>
            </a:bodyPr>
            <a:lstStyle/>
            <a:p>
              <a:r>
                <a:rPr lang="en-US"/>
                <a:t>z</a:t>
              </a:r>
            </a:p>
          </p:txBody>
        </p:sp>
        <p:sp>
          <p:nvSpPr>
            <p:cNvPr id="14461" name="Line 61"/>
            <p:cNvSpPr>
              <a:spLocks noChangeShapeType="1"/>
            </p:cNvSpPr>
            <p:nvPr/>
          </p:nvSpPr>
          <p:spPr bwMode="auto">
            <a:xfrm flipV="1">
              <a:off x="3483" y="2487"/>
              <a:ext cx="572" cy="0"/>
            </a:xfrm>
            <a:prstGeom prst="line">
              <a:avLst/>
            </a:prstGeom>
            <a:noFill/>
            <a:ln w="19050">
              <a:solidFill>
                <a:schemeClr val="tx1"/>
              </a:solidFill>
              <a:round/>
              <a:headEnd/>
              <a:tailEnd type="triangle" w="med" len="med"/>
            </a:ln>
          </p:spPr>
          <p:txBody>
            <a:bodyPr/>
            <a:lstStyle/>
            <a:p>
              <a:endParaRPr lang="en-US"/>
            </a:p>
          </p:txBody>
        </p:sp>
        <p:sp>
          <p:nvSpPr>
            <p:cNvPr id="14462" name="Line 62"/>
            <p:cNvSpPr>
              <a:spLocks noChangeShapeType="1"/>
            </p:cNvSpPr>
            <p:nvPr/>
          </p:nvSpPr>
          <p:spPr bwMode="auto">
            <a:xfrm flipV="1">
              <a:off x="3414" y="1633"/>
              <a:ext cx="670" cy="725"/>
            </a:xfrm>
            <a:prstGeom prst="line">
              <a:avLst/>
            </a:prstGeom>
            <a:noFill/>
            <a:ln w="19050">
              <a:solidFill>
                <a:schemeClr val="tx1"/>
              </a:solidFill>
              <a:round/>
              <a:headEnd/>
              <a:tailEnd type="triangle" w="med" len="med"/>
            </a:ln>
          </p:spPr>
          <p:txBody>
            <a:bodyPr/>
            <a:lstStyle/>
            <a:p>
              <a:endParaRPr lang="en-US"/>
            </a:p>
          </p:txBody>
        </p:sp>
        <p:sp>
          <p:nvSpPr>
            <p:cNvPr id="14463" name="Line 63"/>
            <p:cNvSpPr>
              <a:spLocks noChangeShapeType="1"/>
            </p:cNvSpPr>
            <p:nvPr/>
          </p:nvSpPr>
          <p:spPr bwMode="auto">
            <a:xfrm flipH="1" flipV="1">
              <a:off x="3036" y="2061"/>
              <a:ext cx="1031" cy="364"/>
            </a:xfrm>
            <a:prstGeom prst="line">
              <a:avLst/>
            </a:prstGeom>
            <a:noFill/>
            <a:ln w="19050">
              <a:solidFill>
                <a:schemeClr val="tx1"/>
              </a:solidFill>
              <a:round/>
              <a:headEnd/>
              <a:tailEnd type="triangle" w="med" len="med"/>
            </a:ln>
          </p:spPr>
          <p:txBody>
            <a:bodyPr/>
            <a:lstStyle/>
            <a:p>
              <a:endParaRPr lang="en-US"/>
            </a:p>
          </p:txBody>
        </p:sp>
        <p:sp>
          <p:nvSpPr>
            <p:cNvPr id="14464" name="Text Box 64"/>
            <p:cNvSpPr txBox="1">
              <a:spLocks noChangeArrowheads="1"/>
            </p:cNvSpPr>
            <p:nvPr/>
          </p:nvSpPr>
          <p:spPr bwMode="auto">
            <a:xfrm>
              <a:off x="3173" y="1807"/>
              <a:ext cx="187" cy="212"/>
            </a:xfrm>
            <a:prstGeom prst="rect">
              <a:avLst/>
            </a:prstGeom>
            <a:noFill/>
            <a:ln w="9525">
              <a:noFill/>
              <a:miter lim="800000"/>
              <a:headEnd/>
              <a:tailEnd/>
            </a:ln>
          </p:spPr>
          <p:txBody>
            <a:bodyPr wrap="none">
              <a:spAutoFit/>
            </a:bodyPr>
            <a:lstStyle/>
            <a:p>
              <a:r>
                <a:rPr lang="en-US" sz="1600"/>
                <a:t>8</a:t>
              </a:r>
            </a:p>
          </p:txBody>
        </p:sp>
        <p:sp>
          <p:nvSpPr>
            <p:cNvPr id="14465" name="Text Box 65"/>
            <p:cNvSpPr txBox="1">
              <a:spLocks noChangeArrowheads="1"/>
            </p:cNvSpPr>
            <p:nvPr/>
          </p:nvSpPr>
          <p:spPr bwMode="auto">
            <a:xfrm>
              <a:off x="3420" y="1827"/>
              <a:ext cx="116" cy="212"/>
            </a:xfrm>
            <a:prstGeom prst="rect">
              <a:avLst/>
            </a:prstGeom>
            <a:noFill/>
            <a:ln w="9525">
              <a:noFill/>
              <a:miter lim="800000"/>
              <a:headEnd/>
              <a:tailEnd/>
            </a:ln>
          </p:spPr>
          <p:txBody>
            <a:bodyPr wrap="none">
              <a:spAutoFit/>
            </a:bodyPr>
            <a:lstStyle/>
            <a:p>
              <a:endParaRPr lang="en-US" sz="1600"/>
            </a:p>
          </p:txBody>
        </p:sp>
        <p:sp>
          <p:nvSpPr>
            <p:cNvPr id="14466" name="Text Box 66"/>
            <p:cNvSpPr txBox="1">
              <a:spLocks noChangeArrowheads="1"/>
            </p:cNvSpPr>
            <p:nvPr/>
          </p:nvSpPr>
          <p:spPr bwMode="auto">
            <a:xfrm>
              <a:off x="3887" y="1693"/>
              <a:ext cx="230" cy="212"/>
            </a:xfrm>
            <a:prstGeom prst="rect">
              <a:avLst/>
            </a:prstGeom>
            <a:noFill/>
            <a:ln w="9525">
              <a:noFill/>
              <a:miter lim="800000"/>
              <a:headEnd/>
              <a:tailEnd/>
            </a:ln>
          </p:spPr>
          <p:txBody>
            <a:bodyPr wrap="none">
              <a:spAutoFit/>
            </a:bodyPr>
            <a:lstStyle/>
            <a:p>
              <a:r>
                <a:rPr lang="en-US" sz="1600"/>
                <a:t>-3</a:t>
              </a:r>
            </a:p>
          </p:txBody>
        </p:sp>
        <p:sp>
          <p:nvSpPr>
            <p:cNvPr id="14467" name="Text Box 67"/>
            <p:cNvSpPr txBox="1">
              <a:spLocks noChangeArrowheads="1"/>
            </p:cNvSpPr>
            <p:nvPr/>
          </p:nvSpPr>
          <p:spPr bwMode="auto">
            <a:xfrm>
              <a:off x="3715" y="2154"/>
              <a:ext cx="187" cy="212"/>
            </a:xfrm>
            <a:prstGeom prst="rect">
              <a:avLst/>
            </a:prstGeom>
            <a:noFill/>
            <a:ln w="9525">
              <a:noFill/>
              <a:miter lim="800000"/>
              <a:headEnd/>
              <a:tailEnd/>
            </a:ln>
          </p:spPr>
          <p:txBody>
            <a:bodyPr wrap="none">
              <a:spAutoFit/>
            </a:bodyPr>
            <a:lstStyle/>
            <a:p>
              <a:r>
                <a:rPr lang="en-US" sz="1600"/>
                <a:t>2</a:t>
              </a:r>
            </a:p>
          </p:txBody>
        </p:sp>
        <p:sp>
          <p:nvSpPr>
            <p:cNvPr id="14468" name="Line 68"/>
            <p:cNvSpPr>
              <a:spLocks noChangeShapeType="1"/>
            </p:cNvSpPr>
            <p:nvPr/>
          </p:nvSpPr>
          <p:spPr bwMode="auto">
            <a:xfrm>
              <a:off x="3344" y="1674"/>
              <a:ext cx="0" cy="675"/>
            </a:xfrm>
            <a:prstGeom prst="line">
              <a:avLst/>
            </a:prstGeom>
            <a:noFill/>
            <a:ln w="19050">
              <a:solidFill>
                <a:schemeClr val="tx1"/>
              </a:solidFill>
              <a:round/>
              <a:headEnd/>
              <a:tailEnd type="triangle" w="med" len="med"/>
            </a:ln>
          </p:spPr>
          <p:txBody>
            <a:bodyPr/>
            <a:lstStyle/>
            <a:p>
              <a:endParaRPr lang="en-US"/>
            </a:p>
          </p:txBody>
        </p:sp>
        <p:sp>
          <p:nvSpPr>
            <p:cNvPr id="14469" name="Line 69"/>
            <p:cNvSpPr>
              <a:spLocks noChangeShapeType="1"/>
            </p:cNvSpPr>
            <p:nvPr/>
          </p:nvSpPr>
          <p:spPr bwMode="auto">
            <a:xfrm>
              <a:off x="4178" y="1671"/>
              <a:ext cx="0" cy="675"/>
            </a:xfrm>
            <a:prstGeom prst="line">
              <a:avLst/>
            </a:prstGeom>
            <a:noFill/>
            <a:ln w="19050">
              <a:solidFill>
                <a:schemeClr val="tx1"/>
              </a:solidFill>
              <a:round/>
              <a:headEnd type="triangle" w="med" len="med"/>
              <a:tailEnd/>
            </a:ln>
          </p:spPr>
          <p:txBody>
            <a:bodyPr/>
            <a:lstStyle/>
            <a:p>
              <a:endParaRPr lang="en-US"/>
            </a:p>
          </p:txBody>
        </p:sp>
        <p:sp>
          <p:nvSpPr>
            <p:cNvPr id="14470" name="Line 70"/>
            <p:cNvSpPr>
              <a:spLocks noChangeShapeType="1"/>
            </p:cNvSpPr>
            <p:nvPr/>
          </p:nvSpPr>
          <p:spPr bwMode="auto">
            <a:xfrm rot="5400000" flipV="1">
              <a:off x="3428" y="1649"/>
              <a:ext cx="670" cy="725"/>
            </a:xfrm>
            <a:prstGeom prst="line">
              <a:avLst/>
            </a:prstGeom>
            <a:noFill/>
            <a:ln w="19050">
              <a:solidFill>
                <a:schemeClr val="tx1"/>
              </a:solidFill>
              <a:round/>
              <a:headEnd/>
              <a:tailEnd type="triangle" w="med" len="med"/>
            </a:ln>
          </p:spPr>
          <p:txBody>
            <a:bodyPr/>
            <a:lstStyle/>
            <a:p>
              <a:endParaRPr lang="en-US"/>
            </a:p>
          </p:txBody>
        </p:sp>
        <p:sp>
          <p:nvSpPr>
            <p:cNvPr id="14471" name="Text Box 71"/>
            <p:cNvSpPr txBox="1">
              <a:spLocks noChangeArrowheads="1"/>
            </p:cNvSpPr>
            <p:nvPr/>
          </p:nvSpPr>
          <p:spPr bwMode="auto">
            <a:xfrm>
              <a:off x="3911" y="2014"/>
              <a:ext cx="230" cy="212"/>
            </a:xfrm>
            <a:prstGeom prst="rect">
              <a:avLst/>
            </a:prstGeom>
            <a:noFill/>
            <a:ln w="9525">
              <a:noFill/>
              <a:miter lim="800000"/>
              <a:headEnd/>
              <a:tailEnd/>
            </a:ln>
          </p:spPr>
          <p:txBody>
            <a:bodyPr wrap="none">
              <a:spAutoFit/>
            </a:bodyPr>
            <a:lstStyle/>
            <a:p>
              <a:r>
                <a:rPr lang="en-US" sz="1600"/>
                <a:t>-4</a:t>
              </a:r>
            </a:p>
          </p:txBody>
        </p:sp>
        <p:sp>
          <p:nvSpPr>
            <p:cNvPr id="14472" name="Freeform 72"/>
            <p:cNvSpPr>
              <a:spLocks/>
            </p:cNvSpPr>
            <p:nvPr/>
          </p:nvSpPr>
          <p:spPr bwMode="auto">
            <a:xfrm>
              <a:off x="3468" y="1471"/>
              <a:ext cx="582" cy="50"/>
            </a:xfrm>
            <a:custGeom>
              <a:avLst/>
              <a:gdLst>
                <a:gd name="T0" fmla="*/ 15 w 582"/>
                <a:gd name="T1" fmla="*/ 50 h 50"/>
                <a:gd name="T2" fmla="*/ 47 w 582"/>
                <a:gd name="T3" fmla="*/ 37 h 50"/>
                <a:gd name="T4" fmla="*/ 299 w 582"/>
                <a:gd name="T5" fmla="*/ 1 h 50"/>
                <a:gd name="T6" fmla="*/ 582 w 582"/>
                <a:gd name="T7" fmla="*/ 41 h 50"/>
                <a:gd name="T8" fmla="*/ 0 60000 65536"/>
                <a:gd name="T9" fmla="*/ 0 60000 65536"/>
                <a:gd name="T10" fmla="*/ 0 60000 65536"/>
                <a:gd name="T11" fmla="*/ 0 60000 65536"/>
                <a:gd name="T12" fmla="*/ 0 w 582"/>
                <a:gd name="T13" fmla="*/ 0 h 50"/>
                <a:gd name="T14" fmla="*/ 582 w 582"/>
                <a:gd name="T15" fmla="*/ 50 h 50"/>
              </a:gdLst>
              <a:ahLst/>
              <a:cxnLst>
                <a:cxn ang="T8">
                  <a:pos x="T0" y="T1"/>
                </a:cxn>
                <a:cxn ang="T9">
                  <a:pos x="T2" y="T3"/>
                </a:cxn>
                <a:cxn ang="T10">
                  <a:pos x="T4" y="T5"/>
                </a:cxn>
                <a:cxn ang="T11">
                  <a:pos x="T6" y="T7"/>
                </a:cxn>
              </a:cxnLst>
              <a:rect l="T12" t="T13" r="T14" b="T15"/>
              <a:pathLst>
                <a:path w="582" h="50">
                  <a:moveTo>
                    <a:pt x="15" y="50"/>
                  </a:moveTo>
                  <a:cubicBezTo>
                    <a:pt x="7" y="47"/>
                    <a:pt x="0" y="45"/>
                    <a:pt x="47" y="37"/>
                  </a:cubicBezTo>
                  <a:cubicBezTo>
                    <a:pt x="94" y="29"/>
                    <a:pt x="210" y="0"/>
                    <a:pt x="299" y="1"/>
                  </a:cubicBezTo>
                  <a:cubicBezTo>
                    <a:pt x="388" y="2"/>
                    <a:pt x="536" y="34"/>
                    <a:pt x="582" y="41"/>
                  </a:cubicBezTo>
                </a:path>
              </a:pathLst>
            </a:custGeom>
            <a:noFill/>
            <a:ln w="19050">
              <a:solidFill>
                <a:schemeClr val="tx1"/>
              </a:solidFill>
              <a:round/>
              <a:headEnd/>
              <a:tailEnd type="triangle" w="med" len="med"/>
            </a:ln>
          </p:spPr>
          <p:txBody>
            <a:bodyPr/>
            <a:lstStyle/>
            <a:p>
              <a:endParaRPr lang="en-US"/>
            </a:p>
          </p:txBody>
        </p:sp>
        <p:sp>
          <p:nvSpPr>
            <p:cNvPr id="14473" name="Freeform 73"/>
            <p:cNvSpPr>
              <a:spLocks/>
            </p:cNvSpPr>
            <p:nvPr/>
          </p:nvSpPr>
          <p:spPr bwMode="auto">
            <a:xfrm flipH="1" flipV="1">
              <a:off x="3478" y="1594"/>
              <a:ext cx="582" cy="50"/>
            </a:xfrm>
            <a:custGeom>
              <a:avLst/>
              <a:gdLst>
                <a:gd name="T0" fmla="*/ 15 w 582"/>
                <a:gd name="T1" fmla="*/ 50 h 50"/>
                <a:gd name="T2" fmla="*/ 47 w 582"/>
                <a:gd name="T3" fmla="*/ 37 h 50"/>
                <a:gd name="T4" fmla="*/ 299 w 582"/>
                <a:gd name="T5" fmla="*/ 1 h 50"/>
                <a:gd name="T6" fmla="*/ 582 w 582"/>
                <a:gd name="T7" fmla="*/ 41 h 50"/>
                <a:gd name="T8" fmla="*/ 0 60000 65536"/>
                <a:gd name="T9" fmla="*/ 0 60000 65536"/>
                <a:gd name="T10" fmla="*/ 0 60000 65536"/>
                <a:gd name="T11" fmla="*/ 0 60000 65536"/>
                <a:gd name="T12" fmla="*/ 0 w 582"/>
                <a:gd name="T13" fmla="*/ 0 h 50"/>
                <a:gd name="T14" fmla="*/ 582 w 582"/>
                <a:gd name="T15" fmla="*/ 50 h 50"/>
              </a:gdLst>
              <a:ahLst/>
              <a:cxnLst>
                <a:cxn ang="T8">
                  <a:pos x="T0" y="T1"/>
                </a:cxn>
                <a:cxn ang="T9">
                  <a:pos x="T2" y="T3"/>
                </a:cxn>
                <a:cxn ang="T10">
                  <a:pos x="T4" y="T5"/>
                </a:cxn>
                <a:cxn ang="T11">
                  <a:pos x="T6" y="T7"/>
                </a:cxn>
              </a:cxnLst>
              <a:rect l="T12" t="T13" r="T14" b="T15"/>
              <a:pathLst>
                <a:path w="582" h="50">
                  <a:moveTo>
                    <a:pt x="15" y="50"/>
                  </a:moveTo>
                  <a:cubicBezTo>
                    <a:pt x="7" y="47"/>
                    <a:pt x="0" y="45"/>
                    <a:pt x="47" y="37"/>
                  </a:cubicBezTo>
                  <a:cubicBezTo>
                    <a:pt x="94" y="29"/>
                    <a:pt x="210" y="0"/>
                    <a:pt x="299" y="1"/>
                  </a:cubicBezTo>
                  <a:cubicBezTo>
                    <a:pt x="388" y="2"/>
                    <a:pt x="536" y="34"/>
                    <a:pt x="582" y="41"/>
                  </a:cubicBezTo>
                </a:path>
              </a:pathLst>
            </a:custGeom>
            <a:noFill/>
            <a:ln w="19050">
              <a:solidFill>
                <a:schemeClr val="tx1"/>
              </a:solidFill>
              <a:round/>
              <a:headEnd/>
              <a:tailEnd type="triangle" w="med" len="med"/>
            </a:ln>
          </p:spPr>
          <p:txBody>
            <a:bodyPr/>
            <a:lstStyle/>
            <a:p>
              <a:endParaRPr lang="en-US"/>
            </a:p>
          </p:txBody>
        </p:sp>
        <p:sp>
          <p:nvSpPr>
            <p:cNvPr id="14474" name="Text Box 74"/>
            <p:cNvSpPr txBox="1">
              <a:spLocks noChangeArrowheads="1"/>
            </p:cNvSpPr>
            <p:nvPr/>
          </p:nvSpPr>
          <p:spPr bwMode="auto">
            <a:xfrm>
              <a:off x="3612" y="1597"/>
              <a:ext cx="230" cy="212"/>
            </a:xfrm>
            <a:prstGeom prst="rect">
              <a:avLst/>
            </a:prstGeom>
            <a:noFill/>
            <a:ln w="9525">
              <a:noFill/>
              <a:miter lim="800000"/>
              <a:headEnd/>
              <a:tailEnd/>
            </a:ln>
          </p:spPr>
          <p:txBody>
            <a:bodyPr wrap="none">
              <a:spAutoFit/>
            </a:bodyPr>
            <a:lstStyle/>
            <a:p>
              <a:r>
                <a:rPr lang="en-US" sz="1600"/>
                <a:t>-2</a:t>
              </a:r>
            </a:p>
          </p:txBody>
        </p:sp>
      </p:grpSp>
      <p:sp>
        <p:nvSpPr>
          <p:cNvPr id="790603" name="Oval 75"/>
          <p:cNvSpPr>
            <a:spLocks noChangeArrowheads="1"/>
          </p:cNvSpPr>
          <p:nvPr/>
        </p:nvSpPr>
        <p:spPr bwMode="auto">
          <a:xfrm>
            <a:off x="7229475" y="1592263"/>
            <a:ext cx="363538" cy="336550"/>
          </a:xfrm>
          <a:prstGeom prst="ellipse">
            <a:avLst/>
          </a:prstGeom>
          <a:solidFill>
            <a:schemeClr val="bg1"/>
          </a:solidFill>
          <a:ln w="9525">
            <a:noFill/>
            <a:round/>
            <a:headEnd/>
            <a:tailEnd/>
          </a:ln>
        </p:spPr>
        <p:txBody>
          <a:bodyPr wrap="none" anchor="ctr"/>
          <a:lstStyle/>
          <a:p>
            <a:pPr algn="ctr"/>
            <a:r>
              <a:rPr lang="en-US"/>
              <a:t>11</a:t>
            </a:r>
          </a:p>
        </p:txBody>
      </p:sp>
      <p:sp>
        <p:nvSpPr>
          <p:cNvPr id="790604" name="Oval 76"/>
          <p:cNvSpPr>
            <a:spLocks noChangeArrowheads="1"/>
          </p:cNvSpPr>
          <p:nvPr/>
        </p:nvSpPr>
        <p:spPr bwMode="auto">
          <a:xfrm>
            <a:off x="7229475" y="3063875"/>
            <a:ext cx="363538" cy="336550"/>
          </a:xfrm>
          <a:prstGeom prst="ellipse">
            <a:avLst/>
          </a:prstGeom>
          <a:solidFill>
            <a:schemeClr val="bg1"/>
          </a:solidFill>
          <a:ln w="9525">
            <a:noFill/>
            <a:round/>
            <a:headEnd/>
            <a:tailEnd/>
          </a:ln>
        </p:spPr>
        <p:txBody>
          <a:bodyPr wrap="none" anchor="ctr"/>
          <a:lstStyle/>
          <a:p>
            <a:pPr algn="ctr"/>
            <a:r>
              <a:rPr lang="en-US"/>
              <a:t>2</a:t>
            </a:r>
          </a:p>
        </p:txBody>
      </p:sp>
      <p:sp>
        <p:nvSpPr>
          <p:cNvPr id="790605" name="Oval 77"/>
          <p:cNvSpPr>
            <a:spLocks noChangeArrowheads="1"/>
          </p:cNvSpPr>
          <p:nvPr/>
        </p:nvSpPr>
        <p:spPr bwMode="auto">
          <a:xfrm>
            <a:off x="7224713" y="1587500"/>
            <a:ext cx="363537" cy="336550"/>
          </a:xfrm>
          <a:prstGeom prst="ellipse">
            <a:avLst/>
          </a:prstGeom>
          <a:solidFill>
            <a:schemeClr val="bg1"/>
          </a:solidFill>
          <a:ln w="9525">
            <a:noFill/>
            <a:round/>
            <a:headEnd/>
            <a:tailEnd/>
          </a:ln>
        </p:spPr>
        <p:txBody>
          <a:bodyPr wrap="none" anchor="ctr"/>
          <a:lstStyle/>
          <a:p>
            <a:pPr algn="ctr"/>
            <a:r>
              <a:rPr lang="en-US"/>
              <a:t>4</a:t>
            </a:r>
          </a:p>
        </p:txBody>
      </p:sp>
      <p:grpSp>
        <p:nvGrpSpPr>
          <p:cNvPr id="4" name="Group 78"/>
          <p:cNvGrpSpPr>
            <a:grpSpLocks/>
          </p:cNvGrpSpPr>
          <p:nvPr/>
        </p:nvGrpSpPr>
        <p:grpSpPr bwMode="auto">
          <a:xfrm>
            <a:off x="1089025" y="3711575"/>
            <a:ext cx="2762250" cy="2528888"/>
            <a:chOff x="889" y="2419"/>
            <a:chExt cx="1740" cy="1593"/>
          </a:xfrm>
        </p:grpSpPr>
        <p:sp>
          <p:nvSpPr>
            <p:cNvPr id="14405" name="Line 79"/>
            <p:cNvSpPr>
              <a:spLocks noChangeShapeType="1"/>
            </p:cNvSpPr>
            <p:nvPr/>
          </p:nvSpPr>
          <p:spPr bwMode="auto">
            <a:xfrm rot="5400000" flipV="1">
              <a:off x="1709" y="2851"/>
              <a:ext cx="676" cy="739"/>
            </a:xfrm>
            <a:prstGeom prst="line">
              <a:avLst/>
            </a:prstGeom>
            <a:noFill/>
            <a:ln w="76200">
              <a:solidFill>
                <a:srgbClr val="808080"/>
              </a:solidFill>
              <a:round/>
              <a:headEnd/>
              <a:tailEnd/>
            </a:ln>
          </p:spPr>
          <p:txBody>
            <a:bodyPr/>
            <a:lstStyle/>
            <a:p>
              <a:endParaRPr lang="en-US"/>
            </a:p>
          </p:txBody>
        </p:sp>
        <p:sp>
          <p:nvSpPr>
            <p:cNvPr id="14406" name="Line 80"/>
            <p:cNvSpPr>
              <a:spLocks noChangeShapeType="1"/>
            </p:cNvSpPr>
            <p:nvPr/>
          </p:nvSpPr>
          <p:spPr bwMode="auto">
            <a:xfrm flipV="1">
              <a:off x="1702" y="2850"/>
              <a:ext cx="653" cy="716"/>
            </a:xfrm>
            <a:prstGeom prst="line">
              <a:avLst/>
            </a:prstGeom>
            <a:noFill/>
            <a:ln w="76200">
              <a:solidFill>
                <a:srgbClr val="808080"/>
              </a:solidFill>
              <a:round/>
              <a:headEnd/>
              <a:tailEnd/>
            </a:ln>
          </p:spPr>
          <p:txBody>
            <a:bodyPr/>
            <a:lstStyle/>
            <a:p>
              <a:endParaRPr lang="en-US"/>
            </a:p>
          </p:txBody>
        </p:sp>
        <p:sp>
          <p:nvSpPr>
            <p:cNvPr id="14407" name="Line 81"/>
            <p:cNvSpPr>
              <a:spLocks noChangeShapeType="1"/>
            </p:cNvSpPr>
            <p:nvPr/>
          </p:nvSpPr>
          <p:spPr bwMode="auto">
            <a:xfrm flipV="1">
              <a:off x="1279" y="2847"/>
              <a:ext cx="261" cy="257"/>
            </a:xfrm>
            <a:prstGeom prst="line">
              <a:avLst/>
            </a:prstGeom>
            <a:noFill/>
            <a:ln w="19050">
              <a:solidFill>
                <a:srgbClr val="808080"/>
              </a:solidFill>
              <a:round/>
              <a:headEnd/>
              <a:tailEnd/>
            </a:ln>
          </p:spPr>
          <p:txBody>
            <a:bodyPr/>
            <a:lstStyle/>
            <a:p>
              <a:endParaRPr lang="en-US"/>
            </a:p>
          </p:txBody>
        </p:sp>
        <p:sp>
          <p:nvSpPr>
            <p:cNvPr id="14408" name="Line 82"/>
            <p:cNvSpPr>
              <a:spLocks noChangeShapeType="1"/>
            </p:cNvSpPr>
            <p:nvPr/>
          </p:nvSpPr>
          <p:spPr bwMode="auto">
            <a:xfrm rot="5400000" flipV="1">
              <a:off x="1275" y="3325"/>
              <a:ext cx="261" cy="257"/>
            </a:xfrm>
            <a:prstGeom prst="line">
              <a:avLst/>
            </a:prstGeom>
            <a:noFill/>
            <a:ln w="76200">
              <a:solidFill>
                <a:srgbClr val="808080"/>
              </a:solidFill>
              <a:round/>
              <a:headEnd/>
              <a:tailEnd/>
            </a:ln>
          </p:spPr>
          <p:txBody>
            <a:bodyPr/>
            <a:lstStyle/>
            <a:p>
              <a:endParaRPr lang="en-US"/>
            </a:p>
          </p:txBody>
        </p:sp>
        <p:grpSp>
          <p:nvGrpSpPr>
            <p:cNvPr id="14409" name="Group 83"/>
            <p:cNvGrpSpPr>
              <a:grpSpLocks/>
            </p:cNvGrpSpPr>
            <p:nvPr/>
          </p:nvGrpSpPr>
          <p:grpSpPr bwMode="auto">
            <a:xfrm>
              <a:off x="889" y="2419"/>
              <a:ext cx="1740" cy="1593"/>
              <a:chOff x="2607" y="1209"/>
              <a:chExt cx="1740" cy="1593"/>
            </a:xfrm>
          </p:grpSpPr>
          <p:sp>
            <p:nvSpPr>
              <p:cNvPr id="14413" name="Oval 84"/>
              <p:cNvSpPr>
                <a:spLocks noChangeArrowheads="1"/>
              </p:cNvSpPr>
              <p:nvPr/>
            </p:nvSpPr>
            <p:spPr bwMode="auto">
              <a:xfrm>
                <a:off x="2784" y="1880"/>
                <a:ext cx="266" cy="265"/>
              </a:xfrm>
              <a:prstGeom prst="ellipse">
                <a:avLst/>
              </a:prstGeom>
              <a:noFill/>
              <a:ln w="19050">
                <a:solidFill>
                  <a:schemeClr val="tx1"/>
                </a:solidFill>
                <a:round/>
                <a:headEnd/>
                <a:tailEnd/>
              </a:ln>
            </p:spPr>
            <p:txBody>
              <a:bodyPr wrap="none" anchor="ctr"/>
              <a:lstStyle/>
              <a:p>
                <a:pPr algn="ctr"/>
                <a:r>
                  <a:rPr lang="en-US"/>
                  <a:t>0</a:t>
                </a:r>
              </a:p>
            </p:txBody>
          </p:sp>
          <p:sp>
            <p:nvSpPr>
              <p:cNvPr id="14414" name="Oval 85"/>
              <p:cNvSpPr>
                <a:spLocks noChangeArrowheads="1"/>
              </p:cNvSpPr>
              <p:nvPr/>
            </p:nvSpPr>
            <p:spPr bwMode="auto">
              <a:xfrm>
                <a:off x="3213" y="1415"/>
                <a:ext cx="266" cy="265"/>
              </a:xfrm>
              <a:prstGeom prst="ellipse">
                <a:avLst/>
              </a:prstGeom>
              <a:noFill/>
              <a:ln w="19050">
                <a:solidFill>
                  <a:schemeClr val="tx1"/>
                </a:solidFill>
                <a:round/>
                <a:headEnd/>
                <a:tailEnd/>
              </a:ln>
            </p:spPr>
            <p:txBody>
              <a:bodyPr wrap="none" anchor="ctr"/>
              <a:lstStyle/>
              <a:p>
                <a:pPr algn="ctr"/>
                <a:r>
                  <a:rPr lang="en-US">
                    <a:sym typeface="Symbol" pitchFamily="18" charset="2"/>
                  </a:rPr>
                  <a:t>6</a:t>
                </a:r>
              </a:p>
            </p:txBody>
          </p:sp>
          <p:sp>
            <p:nvSpPr>
              <p:cNvPr id="14415" name="Oval 86"/>
              <p:cNvSpPr>
                <a:spLocks noChangeArrowheads="1"/>
              </p:cNvSpPr>
              <p:nvPr/>
            </p:nvSpPr>
            <p:spPr bwMode="auto">
              <a:xfrm>
                <a:off x="4045" y="1415"/>
                <a:ext cx="266" cy="265"/>
              </a:xfrm>
              <a:prstGeom prst="ellipse">
                <a:avLst/>
              </a:prstGeom>
              <a:noFill/>
              <a:ln w="19050">
                <a:solidFill>
                  <a:schemeClr val="tx1"/>
                </a:solidFill>
                <a:round/>
                <a:headEnd/>
                <a:tailEnd/>
              </a:ln>
            </p:spPr>
            <p:txBody>
              <a:bodyPr wrap="none" anchor="ctr"/>
              <a:lstStyle/>
              <a:p>
                <a:pPr algn="ctr"/>
                <a:r>
                  <a:rPr lang="en-US">
                    <a:sym typeface="Symbol" pitchFamily="18" charset="2"/>
                  </a:rPr>
                  <a:t></a:t>
                </a:r>
              </a:p>
            </p:txBody>
          </p:sp>
          <p:sp>
            <p:nvSpPr>
              <p:cNvPr id="14416" name="Oval 87"/>
              <p:cNvSpPr>
                <a:spLocks noChangeArrowheads="1"/>
              </p:cNvSpPr>
              <p:nvPr/>
            </p:nvSpPr>
            <p:spPr bwMode="auto">
              <a:xfrm>
                <a:off x="3213" y="2346"/>
                <a:ext cx="266" cy="265"/>
              </a:xfrm>
              <a:prstGeom prst="ellipse">
                <a:avLst/>
              </a:prstGeom>
              <a:noFill/>
              <a:ln w="19050">
                <a:solidFill>
                  <a:schemeClr val="tx1"/>
                </a:solidFill>
                <a:round/>
                <a:headEnd/>
                <a:tailEnd/>
              </a:ln>
            </p:spPr>
            <p:txBody>
              <a:bodyPr wrap="none" anchor="ctr"/>
              <a:lstStyle/>
              <a:p>
                <a:pPr algn="ctr"/>
                <a:r>
                  <a:rPr lang="en-US">
                    <a:sym typeface="Symbol" pitchFamily="18" charset="2"/>
                  </a:rPr>
                  <a:t>7</a:t>
                </a:r>
                <a:endParaRPr lang="en-US"/>
              </a:p>
            </p:txBody>
          </p:sp>
          <p:sp>
            <p:nvSpPr>
              <p:cNvPr id="14417" name="Oval 88"/>
              <p:cNvSpPr>
                <a:spLocks noChangeArrowheads="1"/>
              </p:cNvSpPr>
              <p:nvPr/>
            </p:nvSpPr>
            <p:spPr bwMode="auto">
              <a:xfrm>
                <a:off x="4045" y="2346"/>
                <a:ext cx="266" cy="265"/>
              </a:xfrm>
              <a:prstGeom prst="ellipse">
                <a:avLst/>
              </a:prstGeom>
              <a:noFill/>
              <a:ln w="19050">
                <a:solidFill>
                  <a:schemeClr val="tx1"/>
                </a:solidFill>
                <a:round/>
                <a:headEnd/>
                <a:tailEnd/>
              </a:ln>
            </p:spPr>
            <p:txBody>
              <a:bodyPr wrap="none" anchor="ctr"/>
              <a:lstStyle/>
              <a:p>
                <a:pPr algn="ctr"/>
                <a:r>
                  <a:rPr lang="en-US">
                    <a:sym typeface="Symbol" pitchFamily="18" charset="2"/>
                  </a:rPr>
                  <a:t></a:t>
                </a:r>
                <a:endParaRPr lang="en-US"/>
              </a:p>
            </p:txBody>
          </p:sp>
          <p:sp>
            <p:nvSpPr>
              <p:cNvPr id="14418" name="Line 89"/>
              <p:cNvSpPr>
                <a:spLocks noChangeShapeType="1"/>
              </p:cNvSpPr>
              <p:nvPr/>
            </p:nvSpPr>
            <p:spPr bwMode="auto">
              <a:xfrm flipV="1">
                <a:off x="2991" y="1642"/>
                <a:ext cx="261" cy="261"/>
              </a:xfrm>
              <a:prstGeom prst="line">
                <a:avLst/>
              </a:prstGeom>
              <a:noFill/>
              <a:ln w="19050">
                <a:solidFill>
                  <a:schemeClr val="tx1"/>
                </a:solidFill>
                <a:round/>
                <a:headEnd/>
                <a:tailEnd type="triangle" w="med" len="med"/>
              </a:ln>
            </p:spPr>
            <p:txBody>
              <a:bodyPr/>
              <a:lstStyle/>
              <a:p>
                <a:endParaRPr lang="en-US"/>
              </a:p>
            </p:txBody>
          </p:sp>
          <p:sp>
            <p:nvSpPr>
              <p:cNvPr id="14419" name="Line 90"/>
              <p:cNvSpPr>
                <a:spLocks noChangeShapeType="1"/>
              </p:cNvSpPr>
              <p:nvPr/>
            </p:nvSpPr>
            <p:spPr bwMode="auto">
              <a:xfrm>
                <a:off x="2992" y="2110"/>
                <a:ext cx="256" cy="270"/>
              </a:xfrm>
              <a:prstGeom prst="line">
                <a:avLst/>
              </a:prstGeom>
              <a:noFill/>
              <a:ln w="19050">
                <a:solidFill>
                  <a:schemeClr val="tx1"/>
                </a:solidFill>
                <a:round/>
                <a:headEnd/>
                <a:tailEnd type="triangle" w="med" len="med"/>
              </a:ln>
            </p:spPr>
            <p:txBody>
              <a:bodyPr/>
              <a:lstStyle/>
              <a:p>
                <a:endParaRPr lang="en-US"/>
              </a:p>
            </p:txBody>
          </p:sp>
          <p:sp>
            <p:nvSpPr>
              <p:cNvPr id="14420" name="Text Box 91"/>
              <p:cNvSpPr txBox="1">
                <a:spLocks noChangeArrowheads="1"/>
              </p:cNvSpPr>
              <p:nvPr/>
            </p:nvSpPr>
            <p:spPr bwMode="auto">
              <a:xfrm>
                <a:off x="2970" y="1609"/>
                <a:ext cx="187" cy="212"/>
              </a:xfrm>
              <a:prstGeom prst="rect">
                <a:avLst/>
              </a:prstGeom>
              <a:noFill/>
              <a:ln w="9525">
                <a:noFill/>
                <a:miter lim="800000"/>
                <a:headEnd/>
                <a:tailEnd/>
              </a:ln>
            </p:spPr>
            <p:txBody>
              <a:bodyPr wrap="none">
                <a:spAutoFit/>
              </a:bodyPr>
              <a:lstStyle/>
              <a:p>
                <a:r>
                  <a:rPr lang="en-US" sz="1600"/>
                  <a:t>6</a:t>
                </a:r>
              </a:p>
            </p:txBody>
          </p:sp>
          <p:sp>
            <p:nvSpPr>
              <p:cNvPr id="14421" name="Text Box 92"/>
              <p:cNvSpPr txBox="1">
                <a:spLocks noChangeArrowheads="1"/>
              </p:cNvSpPr>
              <p:nvPr/>
            </p:nvSpPr>
            <p:spPr bwMode="auto">
              <a:xfrm>
                <a:off x="3656" y="1278"/>
                <a:ext cx="187" cy="212"/>
              </a:xfrm>
              <a:prstGeom prst="rect">
                <a:avLst/>
              </a:prstGeom>
              <a:noFill/>
              <a:ln w="9525">
                <a:noFill/>
                <a:miter lim="800000"/>
                <a:headEnd/>
                <a:tailEnd/>
              </a:ln>
            </p:spPr>
            <p:txBody>
              <a:bodyPr wrap="none">
                <a:spAutoFit/>
              </a:bodyPr>
              <a:lstStyle/>
              <a:p>
                <a:r>
                  <a:rPr lang="en-US" sz="1600"/>
                  <a:t>5</a:t>
                </a:r>
              </a:p>
            </p:txBody>
          </p:sp>
          <p:sp>
            <p:nvSpPr>
              <p:cNvPr id="14422" name="Text Box 93"/>
              <p:cNvSpPr txBox="1">
                <a:spLocks noChangeArrowheads="1"/>
              </p:cNvSpPr>
              <p:nvPr/>
            </p:nvSpPr>
            <p:spPr bwMode="auto">
              <a:xfrm>
                <a:off x="2981" y="2177"/>
                <a:ext cx="187" cy="212"/>
              </a:xfrm>
              <a:prstGeom prst="rect">
                <a:avLst/>
              </a:prstGeom>
              <a:noFill/>
              <a:ln w="9525">
                <a:noFill/>
                <a:miter lim="800000"/>
                <a:headEnd/>
                <a:tailEnd/>
              </a:ln>
            </p:spPr>
            <p:txBody>
              <a:bodyPr wrap="none">
                <a:spAutoFit/>
              </a:bodyPr>
              <a:lstStyle/>
              <a:p>
                <a:r>
                  <a:rPr lang="en-US" sz="1600"/>
                  <a:t>7</a:t>
                </a:r>
              </a:p>
            </p:txBody>
          </p:sp>
          <p:sp>
            <p:nvSpPr>
              <p:cNvPr id="14423" name="Text Box 94"/>
              <p:cNvSpPr txBox="1">
                <a:spLocks noChangeArrowheads="1"/>
              </p:cNvSpPr>
              <p:nvPr/>
            </p:nvSpPr>
            <p:spPr bwMode="auto">
              <a:xfrm>
                <a:off x="4160" y="1843"/>
                <a:ext cx="187" cy="212"/>
              </a:xfrm>
              <a:prstGeom prst="rect">
                <a:avLst/>
              </a:prstGeom>
              <a:noFill/>
              <a:ln w="9525">
                <a:noFill/>
                <a:miter lim="800000"/>
                <a:headEnd/>
                <a:tailEnd/>
              </a:ln>
            </p:spPr>
            <p:txBody>
              <a:bodyPr wrap="none">
                <a:spAutoFit/>
              </a:bodyPr>
              <a:lstStyle/>
              <a:p>
                <a:r>
                  <a:rPr lang="en-US" sz="1600"/>
                  <a:t>7</a:t>
                </a:r>
              </a:p>
            </p:txBody>
          </p:sp>
          <p:sp>
            <p:nvSpPr>
              <p:cNvPr id="14424" name="Text Box 95"/>
              <p:cNvSpPr txBox="1">
                <a:spLocks noChangeArrowheads="1"/>
              </p:cNvSpPr>
              <p:nvPr/>
            </p:nvSpPr>
            <p:spPr bwMode="auto">
              <a:xfrm>
                <a:off x="3676" y="2457"/>
                <a:ext cx="187" cy="212"/>
              </a:xfrm>
              <a:prstGeom prst="rect">
                <a:avLst/>
              </a:prstGeom>
              <a:noFill/>
              <a:ln w="9525">
                <a:noFill/>
                <a:miter lim="800000"/>
                <a:headEnd/>
                <a:tailEnd/>
              </a:ln>
            </p:spPr>
            <p:txBody>
              <a:bodyPr wrap="none">
                <a:spAutoFit/>
              </a:bodyPr>
              <a:lstStyle/>
              <a:p>
                <a:r>
                  <a:rPr lang="en-US" sz="1600"/>
                  <a:t>9</a:t>
                </a:r>
              </a:p>
            </p:txBody>
          </p:sp>
          <p:sp>
            <p:nvSpPr>
              <p:cNvPr id="14425" name="Text Box 96"/>
              <p:cNvSpPr txBox="1">
                <a:spLocks noChangeArrowheads="1"/>
              </p:cNvSpPr>
              <p:nvPr/>
            </p:nvSpPr>
            <p:spPr bwMode="auto">
              <a:xfrm>
                <a:off x="2607" y="1892"/>
                <a:ext cx="188" cy="231"/>
              </a:xfrm>
              <a:prstGeom prst="rect">
                <a:avLst/>
              </a:prstGeom>
              <a:noFill/>
              <a:ln w="9525">
                <a:noFill/>
                <a:miter lim="800000"/>
                <a:headEnd/>
                <a:tailEnd/>
              </a:ln>
            </p:spPr>
            <p:txBody>
              <a:bodyPr wrap="none">
                <a:spAutoFit/>
              </a:bodyPr>
              <a:lstStyle/>
              <a:p>
                <a:r>
                  <a:rPr lang="en-US"/>
                  <a:t>s</a:t>
                </a:r>
              </a:p>
            </p:txBody>
          </p:sp>
          <p:sp>
            <p:nvSpPr>
              <p:cNvPr id="14426" name="Text Box 97"/>
              <p:cNvSpPr txBox="1">
                <a:spLocks noChangeArrowheads="1"/>
              </p:cNvSpPr>
              <p:nvPr/>
            </p:nvSpPr>
            <p:spPr bwMode="auto">
              <a:xfrm>
                <a:off x="3268" y="1209"/>
                <a:ext cx="156" cy="231"/>
              </a:xfrm>
              <a:prstGeom prst="rect">
                <a:avLst/>
              </a:prstGeom>
              <a:noFill/>
              <a:ln w="9525">
                <a:noFill/>
                <a:miter lim="800000"/>
                <a:headEnd/>
                <a:tailEnd/>
              </a:ln>
            </p:spPr>
            <p:txBody>
              <a:bodyPr wrap="none">
                <a:spAutoFit/>
              </a:bodyPr>
              <a:lstStyle/>
              <a:p>
                <a:r>
                  <a:rPr lang="en-US"/>
                  <a:t>t</a:t>
                </a:r>
              </a:p>
            </p:txBody>
          </p:sp>
          <p:sp>
            <p:nvSpPr>
              <p:cNvPr id="14427" name="Text Box 98"/>
              <p:cNvSpPr txBox="1">
                <a:spLocks noChangeArrowheads="1"/>
              </p:cNvSpPr>
              <p:nvPr/>
            </p:nvSpPr>
            <p:spPr bwMode="auto">
              <a:xfrm>
                <a:off x="4090" y="1209"/>
                <a:ext cx="188" cy="231"/>
              </a:xfrm>
              <a:prstGeom prst="rect">
                <a:avLst/>
              </a:prstGeom>
              <a:noFill/>
              <a:ln w="9525">
                <a:noFill/>
                <a:miter lim="800000"/>
                <a:headEnd/>
                <a:tailEnd/>
              </a:ln>
            </p:spPr>
            <p:txBody>
              <a:bodyPr wrap="none">
                <a:spAutoFit/>
              </a:bodyPr>
              <a:lstStyle/>
              <a:p>
                <a:r>
                  <a:rPr lang="en-US"/>
                  <a:t>x</a:t>
                </a:r>
              </a:p>
            </p:txBody>
          </p:sp>
          <p:sp>
            <p:nvSpPr>
              <p:cNvPr id="14428" name="Text Box 99"/>
              <p:cNvSpPr txBox="1">
                <a:spLocks noChangeArrowheads="1"/>
              </p:cNvSpPr>
              <p:nvPr/>
            </p:nvSpPr>
            <p:spPr bwMode="auto">
              <a:xfrm>
                <a:off x="3252" y="2571"/>
                <a:ext cx="188" cy="231"/>
              </a:xfrm>
              <a:prstGeom prst="rect">
                <a:avLst/>
              </a:prstGeom>
              <a:noFill/>
              <a:ln w="9525">
                <a:noFill/>
                <a:miter lim="800000"/>
                <a:headEnd/>
                <a:tailEnd/>
              </a:ln>
            </p:spPr>
            <p:txBody>
              <a:bodyPr wrap="none">
                <a:spAutoFit/>
              </a:bodyPr>
              <a:lstStyle/>
              <a:p>
                <a:r>
                  <a:rPr lang="en-US"/>
                  <a:t>y</a:t>
                </a:r>
              </a:p>
            </p:txBody>
          </p:sp>
          <p:sp>
            <p:nvSpPr>
              <p:cNvPr id="14429" name="Text Box 100"/>
              <p:cNvSpPr txBox="1">
                <a:spLocks noChangeArrowheads="1"/>
              </p:cNvSpPr>
              <p:nvPr/>
            </p:nvSpPr>
            <p:spPr bwMode="auto">
              <a:xfrm>
                <a:off x="4106" y="2571"/>
                <a:ext cx="188" cy="231"/>
              </a:xfrm>
              <a:prstGeom prst="rect">
                <a:avLst/>
              </a:prstGeom>
              <a:noFill/>
              <a:ln w="9525">
                <a:noFill/>
                <a:miter lim="800000"/>
                <a:headEnd/>
                <a:tailEnd/>
              </a:ln>
            </p:spPr>
            <p:txBody>
              <a:bodyPr wrap="none">
                <a:spAutoFit/>
              </a:bodyPr>
              <a:lstStyle/>
              <a:p>
                <a:r>
                  <a:rPr lang="en-US"/>
                  <a:t>z</a:t>
                </a:r>
              </a:p>
            </p:txBody>
          </p:sp>
          <p:sp>
            <p:nvSpPr>
              <p:cNvPr id="14430" name="Line 101"/>
              <p:cNvSpPr>
                <a:spLocks noChangeShapeType="1"/>
              </p:cNvSpPr>
              <p:nvPr/>
            </p:nvSpPr>
            <p:spPr bwMode="auto">
              <a:xfrm flipV="1">
                <a:off x="3483" y="2487"/>
                <a:ext cx="572" cy="0"/>
              </a:xfrm>
              <a:prstGeom prst="line">
                <a:avLst/>
              </a:prstGeom>
              <a:noFill/>
              <a:ln w="19050">
                <a:solidFill>
                  <a:schemeClr val="tx1"/>
                </a:solidFill>
                <a:round/>
                <a:headEnd/>
                <a:tailEnd type="triangle" w="med" len="med"/>
              </a:ln>
            </p:spPr>
            <p:txBody>
              <a:bodyPr/>
              <a:lstStyle/>
              <a:p>
                <a:endParaRPr lang="en-US"/>
              </a:p>
            </p:txBody>
          </p:sp>
          <p:sp>
            <p:nvSpPr>
              <p:cNvPr id="14431" name="Line 102"/>
              <p:cNvSpPr>
                <a:spLocks noChangeShapeType="1"/>
              </p:cNvSpPr>
              <p:nvPr/>
            </p:nvSpPr>
            <p:spPr bwMode="auto">
              <a:xfrm flipV="1">
                <a:off x="3414" y="1633"/>
                <a:ext cx="670" cy="725"/>
              </a:xfrm>
              <a:prstGeom prst="line">
                <a:avLst/>
              </a:prstGeom>
              <a:noFill/>
              <a:ln w="19050">
                <a:solidFill>
                  <a:schemeClr val="tx1"/>
                </a:solidFill>
                <a:round/>
                <a:headEnd/>
                <a:tailEnd type="triangle" w="med" len="med"/>
              </a:ln>
            </p:spPr>
            <p:txBody>
              <a:bodyPr/>
              <a:lstStyle/>
              <a:p>
                <a:endParaRPr lang="en-US"/>
              </a:p>
            </p:txBody>
          </p:sp>
          <p:sp>
            <p:nvSpPr>
              <p:cNvPr id="14432" name="Line 103"/>
              <p:cNvSpPr>
                <a:spLocks noChangeShapeType="1"/>
              </p:cNvSpPr>
              <p:nvPr/>
            </p:nvSpPr>
            <p:spPr bwMode="auto">
              <a:xfrm flipH="1" flipV="1">
                <a:off x="3036" y="2061"/>
                <a:ext cx="1031" cy="364"/>
              </a:xfrm>
              <a:prstGeom prst="line">
                <a:avLst/>
              </a:prstGeom>
              <a:noFill/>
              <a:ln w="19050">
                <a:solidFill>
                  <a:schemeClr val="tx1"/>
                </a:solidFill>
                <a:round/>
                <a:headEnd/>
                <a:tailEnd type="triangle" w="med" len="med"/>
              </a:ln>
            </p:spPr>
            <p:txBody>
              <a:bodyPr/>
              <a:lstStyle/>
              <a:p>
                <a:endParaRPr lang="en-US"/>
              </a:p>
            </p:txBody>
          </p:sp>
          <p:sp>
            <p:nvSpPr>
              <p:cNvPr id="14433" name="Text Box 104"/>
              <p:cNvSpPr txBox="1">
                <a:spLocks noChangeArrowheads="1"/>
              </p:cNvSpPr>
              <p:nvPr/>
            </p:nvSpPr>
            <p:spPr bwMode="auto">
              <a:xfrm>
                <a:off x="3173" y="1807"/>
                <a:ext cx="187" cy="212"/>
              </a:xfrm>
              <a:prstGeom prst="rect">
                <a:avLst/>
              </a:prstGeom>
              <a:noFill/>
              <a:ln w="9525">
                <a:noFill/>
                <a:miter lim="800000"/>
                <a:headEnd/>
                <a:tailEnd/>
              </a:ln>
            </p:spPr>
            <p:txBody>
              <a:bodyPr wrap="none">
                <a:spAutoFit/>
              </a:bodyPr>
              <a:lstStyle/>
              <a:p>
                <a:r>
                  <a:rPr lang="en-US" sz="1600"/>
                  <a:t>8</a:t>
                </a:r>
              </a:p>
            </p:txBody>
          </p:sp>
          <p:sp>
            <p:nvSpPr>
              <p:cNvPr id="14434" name="Text Box 105"/>
              <p:cNvSpPr txBox="1">
                <a:spLocks noChangeArrowheads="1"/>
              </p:cNvSpPr>
              <p:nvPr/>
            </p:nvSpPr>
            <p:spPr bwMode="auto">
              <a:xfrm>
                <a:off x="3420" y="1827"/>
                <a:ext cx="116" cy="212"/>
              </a:xfrm>
              <a:prstGeom prst="rect">
                <a:avLst/>
              </a:prstGeom>
              <a:noFill/>
              <a:ln w="9525">
                <a:noFill/>
                <a:miter lim="800000"/>
                <a:headEnd/>
                <a:tailEnd/>
              </a:ln>
            </p:spPr>
            <p:txBody>
              <a:bodyPr wrap="none">
                <a:spAutoFit/>
              </a:bodyPr>
              <a:lstStyle/>
              <a:p>
                <a:endParaRPr lang="en-US" sz="1600"/>
              </a:p>
            </p:txBody>
          </p:sp>
          <p:sp>
            <p:nvSpPr>
              <p:cNvPr id="14435" name="Text Box 106"/>
              <p:cNvSpPr txBox="1">
                <a:spLocks noChangeArrowheads="1"/>
              </p:cNvSpPr>
              <p:nvPr/>
            </p:nvSpPr>
            <p:spPr bwMode="auto">
              <a:xfrm>
                <a:off x="3887" y="1693"/>
                <a:ext cx="230" cy="212"/>
              </a:xfrm>
              <a:prstGeom prst="rect">
                <a:avLst/>
              </a:prstGeom>
              <a:noFill/>
              <a:ln w="9525">
                <a:noFill/>
                <a:miter lim="800000"/>
                <a:headEnd/>
                <a:tailEnd/>
              </a:ln>
            </p:spPr>
            <p:txBody>
              <a:bodyPr wrap="none">
                <a:spAutoFit/>
              </a:bodyPr>
              <a:lstStyle/>
              <a:p>
                <a:r>
                  <a:rPr lang="en-US" sz="1600"/>
                  <a:t>-3</a:t>
                </a:r>
              </a:p>
            </p:txBody>
          </p:sp>
          <p:sp>
            <p:nvSpPr>
              <p:cNvPr id="14436" name="Text Box 107"/>
              <p:cNvSpPr txBox="1">
                <a:spLocks noChangeArrowheads="1"/>
              </p:cNvSpPr>
              <p:nvPr/>
            </p:nvSpPr>
            <p:spPr bwMode="auto">
              <a:xfrm>
                <a:off x="3715" y="2154"/>
                <a:ext cx="187" cy="212"/>
              </a:xfrm>
              <a:prstGeom prst="rect">
                <a:avLst/>
              </a:prstGeom>
              <a:noFill/>
              <a:ln w="9525">
                <a:noFill/>
                <a:miter lim="800000"/>
                <a:headEnd/>
                <a:tailEnd/>
              </a:ln>
            </p:spPr>
            <p:txBody>
              <a:bodyPr wrap="none">
                <a:spAutoFit/>
              </a:bodyPr>
              <a:lstStyle/>
              <a:p>
                <a:r>
                  <a:rPr lang="en-US" sz="1600"/>
                  <a:t>2</a:t>
                </a:r>
              </a:p>
            </p:txBody>
          </p:sp>
          <p:sp>
            <p:nvSpPr>
              <p:cNvPr id="14437" name="Line 108"/>
              <p:cNvSpPr>
                <a:spLocks noChangeShapeType="1"/>
              </p:cNvSpPr>
              <p:nvPr/>
            </p:nvSpPr>
            <p:spPr bwMode="auto">
              <a:xfrm>
                <a:off x="3344" y="1674"/>
                <a:ext cx="0" cy="675"/>
              </a:xfrm>
              <a:prstGeom prst="line">
                <a:avLst/>
              </a:prstGeom>
              <a:noFill/>
              <a:ln w="19050">
                <a:solidFill>
                  <a:schemeClr val="tx1"/>
                </a:solidFill>
                <a:round/>
                <a:headEnd/>
                <a:tailEnd type="triangle" w="med" len="med"/>
              </a:ln>
            </p:spPr>
            <p:txBody>
              <a:bodyPr/>
              <a:lstStyle/>
              <a:p>
                <a:endParaRPr lang="en-US"/>
              </a:p>
            </p:txBody>
          </p:sp>
          <p:sp>
            <p:nvSpPr>
              <p:cNvPr id="14438" name="Line 109"/>
              <p:cNvSpPr>
                <a:spLocks noChangeShapeType="1"/>
              </p:cNvSpPr>
              <p:nvPr/>
            </p:nvSpPr>
            <p:spPr bwMode="auto">
              <a:xfrm>
                <a:off x="4178" y="1671"/>
                <a:ext cx="0" cy="675"/>
              </a:xfrm>
              <a:prstGeom prst="line">
                <a:avLst/>
              </a:prstGeom>
              <a:noFill/>
              <a:ln w="19050">
                <a:solidFill>
                  <a:schemeClr val="tx1"/>
                </a:solidFill>
                <a:round/>
                <a:headEnd type="triangle" w="med" len="med"/>
                <a:tailEnd/>
              </a:ln>
            </p:spPr>
            <p:txBody>
              <a:bodyPr/>
              <a:lstStyle/>
              <a:p>
                <a:endParaRPr lang="en-US"/>
              </a:p>
            </p:txBody>
          </p:sp>
          <p:sp>
            <p:nvSpPr>
              <p:cNvPr id="14439" name="Line 110"/>
              <p:cNvSpPr>
                <a:spLocks noChangeShapeType="1"/>
              </p:cNvSpPr>
              <p:nvPr/>
            </p:nvSpPr>
            <p:spPr bwMode="auto">
              <a:xfrm rot="5400000" flipV="1">
                <a:off x="3428" y="1649"/>
                <a:ext cx="670" cy="725"/>
              </a:xfrm>
              <a:prstGeom prst="line">
                <a:avLst/>
              </a:prstGeom>
              <a:noFill/>
              <a:ln w="19050">
                <a:solidFill>
                  <a:schemeClr val="tx1"/>
                </a:solidFill>
                <a:round/>
                <a:headEnd/>
                <a:tailEnd type="triangle" w="med" len="med"/>
              </a:ln>
            </p:spPr>
            <p:txBody>
              <a:bodyPr/>
              <a:lstStyle/>
              <a:p>
                <a:endParaRPr lang="en-US"/>
              </a:p>
            </p:txBody>
          </p:sp>
          <p:sp>
            <p:nvSpPr>
              <p:cNvPr id="14440" name="Text Box 111"/>
              <p:cNvSpPr txBox="1">
                <a:spLocks noChangeArrowheads="1"/>
              </p:cNvSpPr>
              <p:nvPr/>
            </p:nvSpPr>
            <p:spPr bwMode="auto">
              <a:xfrm>
                <a:off x="3911" y="2014"/>
                <a:ext cx="230" cy="212"/>
              </a:xfrm>
              <a:prstGeom prst="rect">
                <a:avLst/>
              </a:prstGeom>
              <a:noFill/>
              <a:ln w="9525">
                <a:noFill/>
                <a:miter lim="800000"/>
                <a:headEnd/>
                <a:tailEnd/>
              </a:ln>
            </p:spPr>
            <p:txBody>
              <a:bodyPr wrap="none">
                <a:spAutoFit/>
              </a:bodyPr>
              <a:lstStyle/>
              <a:p>
                <a:r>
                  <a:rPr lang="en-US" sz="1600"/>
                  <a:t>-4</a:t>
                </a:r>
              </a:p>
            </p:txBody>
          </p:sp>
          <p:sp>
            <p:nvSpPr>
              <p:cNvPr id="14441" name="Freeform 112"/>
              <p:cNvSpPr>
                <a:spLocks/>
              </p:cNvSpPr>
              <p:nvPr/>
            </p:nvSpPr>
            <p:spPr bwMode="auto">
              <a:xfrm>
                <a:off x="3468" y="1471"/>
                <a:ext cx="582" cy="50"/>
              </a:xfrm>
              <a:custGeom>
                <a:avLst/>
                <a:gdLst>
                  <a:gd name="T0" fmla="*/ 15 w 582"/>
                  <a:gd name="T1" fmla="*/ 50 h 50"/>
                  <a:gd name="T2" fmla="*/ 47 w 582"/>
                  <a:gd name="T3" fmla="*/ 37 h 50"/>
                  <a:gd name="T4" fmla="*/ 299 w 582"/>
                  <a:gd name="T5" fmla="*/ 1 h 50"/>
                  <a:gd name="T6" fmla="*/ 582 w 582"/>
                  <a:gd name="T7" fmla="*/ 41 h 50"/>
                  <a:gd name="T8" fmla="*/ 0 60000 65536"/>
                  <a:gd name="T9" fmla="*/ 0 60000 65536"/>
                  <a:gd name="T10" fmla="*/ 0 60000 65536"/>
                  <a:gd name="T11" fmla="*/ 0 60000 65536"/>
                  <a:gd name="T12" fmla="*/ 0 w 582"/>
                  <a:gd name="T13" fmla="*/ 0 h 50"/>
                  <a:gd name="T14" fmla="*/ 582 w 582"/>
                  <a:gd name="T15" fmla="*/ 50 h 50"/>
                </a:gdLst>
                <a:ahLst/>
                <a:cxnLst>
                  <a:cxn ang="T8">
                    <a:pos x="T0" y="T1"/>
                  </a:cxn>
                  <a:cxn ang="T9">
                    <a:pos x="T2" y="T3"/>
                  </a:cxn>
                  <a:cxn ang="T10">
                    <a:pos x="T4" y="T5"/>
                  </a:cxn>
                  <a:cxn ang="T11">
                    <a:pos x="T6" y="T7"/>
                  </a:cxn>
                </a:cxnLst>
                <a:rect l="T12" t="T13" r="T14" b="T15"/>
                <a:pathLst>
                  <a:path w="582" h="50">
                    <a:moveTo>
                      <a:pt x="15" y="50"/>
                    </a:moveTo>
                    <a:cubicBezTo>
                      <a:pt x="7" y="47"/>
                      <a:pt x="0" y="45"/>
                      <a:pt x="47" y="37"/>
                    </a:cubicBezTo>
                    <a:cubicBezTo>
                      <a:pt x="94" y="29"/>
                      <a:pt x="210" y="0"/>
                      <a:pt x="299" y="1"/>
                    </a:cubicBezTo>
                    <a:cubicBezTo>
                      <a:pt x="388" y="2"/>
                      <a:pt x="536" y="34"/>
                      <a:pt x="582" y="41"/>
                    </a:cubicBezTo>
                  </a:path>
                </a:pathLst>
              </a:custGeom>
              <a:noFill/>
              <a:ln w="19050">
                <a:solidFill>
                  <a:schemeClr val="tx1"/>
                </a:solidFill>
                <a:round/>
                <a:headEnd/>
                <a:tailEnd type="triangle" w="med" len="med"/>
              </a:ln>
            </p:spPr>
            <p:txBody>
              <a:bodyPr/>
              <a:lstStyle/>
              <a:p>
                <a:endParaRPr lang="en-US"/>
              </a:p>
            </p:txBody>
          </p:sp>
          <p:sp>
            <p:nvSpPr>
              <p:cNvPr id="14442" name="Freeform 113"/>
              <p:cNvSpPr>
                <a:spLocks/>
              </p:cNvSpPr>
              <p:nvPr/>
            </p:nvSpPr>
            <p:spPr bwMode="auto">
              <a:xfrm flipH="1" flipV="1">
                <a:off x="3478" y="1594"/>
                <a:ext cx="582" cy="50"/>
              </a:xfrm>
              <a:custGeom>
                <a:avLst/>
                <a:gdLst>
                  <a:gd name="T0" fmla="*/ 15 w 582"/>
                  <a:gd name="T1" fmla="*/ 50 h 50"/>
                  <a:gd name="T2" fmla="*/ 47 w 582"/>
                  <a:gd name="T3" fmla="*/ 37 h 50"/>
                  <a:gd name="T4" fmla="*/ 299 w 582"/>
                  <a:gd name="T5" fmla="*/ 1 h 50"/>
                  <a:gd name="T6" fmla="*/ 582 w 582"/>
                  <a:gd name="T7" fmla="*/ 41 h 50"/>
                  <a:gd name="T8" fmla="*/ 0 60000 65536"/>
                  <a:gd name="T9" fmla="*/ 0 60000 65536"/>
                  <a:gd name="T10" fmla="*/ 0 60000 65536"/>
                  <a:gd name="T11" fmla="*/ 0 60000 65536"/>
                  <a:gd name="T12" fmla="*/ 0 w 582"/>
                  <a:gd name="T13" fmla="*/ 0 h 50"/>
                  <a:gd name="T14" fmla="*/ 582 w 582"/>
                  <a:gd name="T15" fmla="*/ 50 h 50"/>
                </a:gdLst>
                <a:ahLst/>
                <a:cxnLst>
                  <a:cxn ang="T8">
                    <a:pos x="T0" y="T1"/>
                  </a:cxn>
                  <a:cxn ang="T9">
                    <a:pos x="T2" y="T3"/>
                  </a:cxn>
                  <a:cxn ang="T10">
                    <a:pos x="T4" y="T5"/>
                  </a:cxn>
                  <a:cxn ang="T11">
                    <a:pos x="T6" y="T7"/>
                  </a:cxn>
                </a:cxnLst>
                <a:rect l="T12" t="T13" r="T14" b="T15"/>
                <a:pathLst>
                  <a:path w="582" h="50">
                    <a:moveTo>
                      <a:pt x="15" y="50"/>
                    </a:moveTo>
                    <a:cubicBezTo>
                      <a:pt x="7" y="47"/>
                      <a:pt x="0" y="45"/>
                      <a:pt x="47" y="37"/>
                    </a:cubicBezTo>
                    <a:cubicBezTo>
                      <a:pt x="94" y="29"/>
                      <a:pt x="210" y="0"/>
                      <a:pt x="299" y="1"/>
                    </a:cubicBezTo>
                    <a:cubicBezTo>
                      <a:pt x="388" y="2"/>
                      <a:pt x="536" y="34"/>
                      <a:pt x="582" y="41"/>
                    </a:cubicBezTo>
                  </a:path>
                </a:pathLst>
              </a:custGeom>
              <a:noFill/>
              <a:ln w="19050">
                <a:solidFill>
                  <a:schemeClr val="tx1"/>
                </a:solidFill>
                <a:round/>
                <a:headEnd/>
                <a:tailEnd type="triangle" w="med" len="med"/>
              </a:ln>
            </p:spPr>
            <p:txBody>
              <a:bodyPr/>
              <a:lstStyle/>
              <a:p>
                <a:endParaRPr lang="en-US"/>
              </a:p>
            </p:txBody>
          </p:sp>
          <p:sp>
            <p:nvSpPr>
              <p:cNvPr id="14443" name="Text Box 114"/>
              <p:cNvSpPr txBox="1">
                <a:spLocks noChangeArrowheads="1"/>
              </p:cNvSpPr>
              <p:nvPr/>
            </p:nvSpPr>
            <p:spPr bwMode="auto">
              <a:xfrm>
                <a:off x="3612" y="1597"/>
                <a:ext cx="230" cy="212"/>
              </a:xfrm>
              <a:prstGeom prst="rect">
                <a:avLst/>
              </a:prstGeom>
              <a:noFill/>
              <a:ln w="9525">
                <a:noFill/>
                <a:miter lim="800000"/>
                <a:headEnd/>
                <a:tailEnd/>
              </a:ln>
            </p:spPr>
            <p:txBody>
              <a:bodyPr wrap="none">
                <a:spAutoFit/>
              </a:bodyPr>
              <a:lstStyle/>
              <a:p>
                <a:r>
                  <a:rPr lang="en-US" sz="1600"/>
                  <a:t>-2</a:t>
                </a:r>
              </a:p>
            </p:txBody>
          </p:sp>
        </p:grpSp>
        <p:sp>
          <p:nvSpPr>
            <p:cNvPr id="14410" name="Oval 115"/>
            <p:cNvSpPr>
              <a:spLocks noChangeArrowheads="1"/>
            </p:cNvSpPr>
            <p:nvPr/>
          </p:nvSpPr>
          <p:spPr bwMode="auto">
            <a:xfrm>
              <a:off x="2350" y="2652"/>
              <a:ext cx="229" cy="212"/>
            </a:xfrm>
            <a:prstGeom prst="ellipse">
              <a:avLst/>
            </a:prstGeom>
            <a:solidFill>
              <a:schemeClr val="bg1"/>
            </a:solidFill>
            <a:ln w="9525">
              <a:noFill/>
              <a:round/>
              <a:headEnd/>
              <a:tailEnd/>
            </a:ln>
          </p:spPr>
          <p:txBody>
            <a:bodyPr wrap="none" anchor="ctr"/>
            <a:lstStyle/>
            <a:p>
              <a:pPr algn="ctr"/>
              <a:r>
                <a:rPr lang="en-US"/>
                <a:t>11</a:t>
              </a:r>
            </a:p>
          </p:txBody>
        </p:sp>
        <p:sp>
          <p:nvSpPr>
            <p:cNvPr id="14411" name="Oval 116"/>
            <p:cNvSpPr>
              <a:spLocks noChangeArrowheads="1"/>
            </p:cNvSpPr>
            <p:nvPr/>
          </p:nvSpPr>
          <p:spPr bwMode="auto">
            <a:xfrm>
              <a:off x="2350" y="3579"/>
              <a:ext cx="229" cy="212"/>
            </a:xfrm>
            <a:prstGeom prst="ellipse">
              <a:avLst/>
            </a:prstGeom>
            <a:solidFill>
              <a:schemeClr val="bg1"/>
            </a:solidFill>
            <a:ln w="9525">
              <a:noFill/>
              <a:round/>
              <a:headEnd/>
              <a:tailEnd/>
            </a:ln>
          </p:spPr>
          <p:txBody>
            <a:bodyPr wrap="none" anchor="ctr"/>
            <a:lstStyle/>
            <a:p>
              <a:pPr algn="ctr"/>
              <a:r>
                <a:rPr lang="en-US"/>
                <a:t>2</a:t>
              </a:r>
            </a:p>
          </p:txBody>
        </p:sp>
        <p:sp>
          <p:nvSpPr>
            <p:cNvPr id="14412" name="Oval 117"/>
            <p:cNvSpPr>
              <a:spLocks noChangeArrowheads="1"/>
            </p:cNvSpPr>
            <p:nvPr/>
          </p:nvSpPr>
          <p:spPr bwMode="auto">
            <a:xfrm>
              <a:off x="2347" y="2649"/>
              <a:ext cx="229" cy="212"/>
            </a:xfrm>
            <a:prstGeom prst="ellipse">
              <a:avLst/>
            </a:prstGeom>
            <a:solidFill>
              <a:schemeClr val="bg1"/>
            </a:solidFill>
            <a:ln w="9525">
              <a:noFill/>
              <a:round/>
              <a:headEnd/>
              <a:tailEnd/>
            </a:ln>
          </p:spPr>
          <p:txBody>
            <a:bodyPr wrap="none" anchor="ctr"/>
            <a:lstStyle/>
            <a:p>
              <a:pPr algn="ctr"/>
              <a:r>
                <a:rPr lang="en-US"/>
                <a:t>4</a:t>
              </a:r>
            </a:p>
          </p:txBody>
        </p:sp>
      </p:grpSp>
      <p:sp>
        <p:nvSpPr>
          <p:cNvPr id="790646" name="Oval 118"/>
          <p:cNvSpPr>
            <a:spLocks noChangeArrowheads="1"/>
          </p:cNvSpPr>
          <p:nvPr/>
        </p:nvSpPr>
        <p:spPr bwMode="auto">
          <a:xfrm>
            <a:off x="2076450" y="4073525"/>
            <a:ext cx="363538" cy="336550"/>
          </a:xfrm>
          <a:prstGeom prst="ellipse">
            <a:avLst/>
          </a:prstGeom>
          <a:solidFill>
            <a:schemeClr val="bg1"/>
          </a:solidFill>
          <a:ln w="9525">
            <a:noFill/>
            <a:round/>
            <a:headEnd/>
            <a:tailEnd/>
          </a:ln>
        </p:spPr>
        <p:txBody>
          <a:bodyPr wrap="none" anchor="ctr"/>
          <a:lstStyle/>
          <a:p>
            <a:pPr algn="ctr"/>
            <a:r>
              <a:rPr lang="en-US"/>
              <a:t>2</a:t>
            </a:r>
          </a:p>
        </p:txBody>
      </p:sp>
      <p:grpSp>
        <p:nvGrpSpPr>
          <p:cNvPr id="6" name="Group 119"/>
          <p:cNvGrpSpPr>
            <a:grpSpLocks/>
          </p:cNvGrpSpPr>
          <p:nvPr/>
        </p:nvGrpSpPr>
        <p:grpSpPr bwMode="auto">
          <a:xfrm>
            <a:off x="4949825" y="3719513"/>
            <a:ext cx="2762250" cy="2528887"/>
            <a:chOff x="197" y="2433"/>
            <a:chExt cx="1740" cy="1593"/>
          </a:xfrm>
        </p:grpSpPr>
        <p:sp>
          <p:nvSpPr>
            <p:cNvPr id="14363" name="Freeform 120"/>
            <p:cNvSpPr>
              <a:spLocks/>
            </p:cNvSpPr>
            <p:nvPr/>
          </p:nvSpPr>
          <p:spPr bwMode="auto">
            <a:xfrm flipH="1" flipV="1">
              <a:off x="1063" y="2816"/>
              <a:ext cx="582" cy="50"/>
            </a:xfrm>
            <a:custGeom>
              <a:avLst/>
              <a:gdLst>
                <a:gd name="T0" fmla="*/ 15 w 582"/>
                <a:gd name="T1" fmla="*/ 50 h 50"/>
                <a:gd name="T2" fmla="*/ 47 w 582"/>
                <a:gd name="T3" fmla="*/ 37 h 50"/>
                <a:gd name="T4" fmla="*/ 299 w 582"/>
                <a:gd name="T5" fmla="*/ 1 h 50"/>
                <a:gd name="T6" fmla="*/ 582 w 582"/>
                <a:gd name="T7" fmla="*/ 41 h 50"/>
                <a:gd name="T8" fmla="*/ 0 60000 65536"/>
                <a:gd name="T9" fmla="*/ 0 60000 65536"/>
                <a:gd name="T10" fmla="*/ 0 60000 65536"/>
                <a:gd name="T11" fmla="*/ 0 60000 65536"/>
                <a:gd name="T12" fmla="*/ 0 w 582"/>
                <a:gd name="T13" fmla="*/ 0 h 50"/>
                <a:gd name="T14" fmla="*/ 582 w 582"/>
                <a:gd name="T15" fmla="*/ 50 h 50"/>
              </a:gdLst>
              <a:ahLst/>
              <a:cxnLst>
                <a:cxn ang="T8">
                  <a:pos x="T0" y="T1"/>
                </a:cxn>
                <a:cxn ang="T9">
                  <a:pos x="T2" y="T3"/>
                </a:cxn>
                <a:cxn ang="T10">
                  <a:pos x="T4" y="T5"/>
                </a:cxn>
                <a:cxn ang="T11">
                  <a:pos x="T6" y="T7"/>
                </a:cxn>
              </a:cxnLst>
              <a:rect l="T12" t="T13" r="T14" b="T15"/>
              <a:pathLst>
                <a:path w="582" h="50">
                  <a:moveTo>
                    <a:pt x="15" y="50"/>
                  </a:moveTo>
                  <a:cubicBezTo>
                    <a:pt x="7" y="47"/>
                    <a:pt x="0" y="45"/>
                    <a:pt x="47" y="37"/>
                  </a:cubicBezTo>
                  <a:cubicBezTo>
                    <a:pt x="94" y="29"/>
                    <a:pt x="210" y="0"/>
                    <a:pt x="299" y="1"/>
                  </a:cubicBezTo>
                  <a:cubicBezTo>
                    <a:pt x="388" y="2"/>
                    <a:pt x="536" y="34"/>
                    <a:pt x="582" y="41"/>
                  </a:cubicBezTo>
                </a:path>
              </a:pathLst>
            </a:custGeom>
            <a:noFill/>
            <a:ln w="76200">
              <a:solidFill>
                <a:srgbClr val="808080"/>
              </a:solidFill>
              <a:round/>
              <a:headEnd/>
              <a:tailEnd/>
            </a:ln>
          </p:spPr>
          <p:txBody>
            <a:bodyPr/>
            <a:lstStyle/>
            <a:p>
              <a:endParaRPr lang="en-US"/>
            </a:p>
          </p:txBody>
        </p:sp>
        <p:grpSp>
          <p:nvGrpSpPr>
            <p:cNvPr id="14364" name="Group 121"/>
            <p:cNvGrpSpPr>
              <a:grpSpLocks/>
            </p:cNvGrpSpPr>
            <p:nvPr/>
          </p:nvGrpSpPr>
          <p:grpSpPr bwMode="auto">
            <a:xfrm>
              <a:off x="197" y="2433"/>
              <a:ext cx="1740" cy="1593"/>
              <a:chOff x="889" y="2419"/>
              <a:chExt cx="1740" cy="1593"/>
            </a:xfrm>
          </p:grpSpPr>
          <p:sp>
            <p:nvSpPr>
              <p:cNvPr id="14366" name="Line 122"/>
              <p:cNvSpPr>
                <a:spLocks noChangeShapeType="1"/>
              </p:cNvSpPr>
              <p:nvPr/>
            </p:nvSpPr>
            <p:spPr bwMode="auto">
              <a:xfrm rot="5400000" flipV="1">
                <a:off x="1709" y="2851"/>
                <a:ext cx="676" cy="739"/>
              </a:xfrm>
              <a:prstGeom prst="line">
                <a:avLst/>
              </a:prstGeom>
              <a:noFill/>
              <a:ln w="76200">
                <a:solidFill>
                  <a:srgbClr val="808080"/>
                </a:solidFill>
                <a:round/>
                <a:headEnd/>
                <a:tailEnd/>
              </a:ln>
            </p:spPr>
            <p:txBody>
              <a:bodyPr/>
              <a:lstStyle/>
              <a:p>
                <a:endParaRPr lang="en-US"/>
              </a:p>
            </p:txBody>
          </p:sp>
          <p:sp>
            <p:nvSpPr>
              <p:cNvPr id="14367" name="Line 123"/>
              <p:cNvSpPr>
                <a:spLocks noChangeShapeType="1"/>
              </p:cNvSpPr>
              <p:nvPr/>
            </p:nvSpPr>
            <p:spPr bwMode="auto">
              <a:xfrm flipV="1">
                <a:off x="1702" y="2850"/>
                <a:ext cx="653" cy="716"/>
              </a:xfrm>
              <a:prstGeom prst="line">
                <a:avLst/>
              </a:prstGeom>
              <a:noFill/>
              <a:ln w="76200">
                <a:solidFill>
                  <a:srgbClr val="808080"/>
                </a:solidFill>
                <a:round/>
                <a:headEnd/>
                <a:tailEnd/>
              </a:ln>
            </p:spPr>
            <p:txBody>
              <a:bodyPr/>
              <a:lstStyle/>
              <a:p>
                <a:endParaRPr lang="en-US"/>
              </a:p>
            </p:txBody>
          </p:sp>
          <p:sp>
            <p:nvSpPr>
              <p:cNvPr id="14368" name="Line 124"/>
              <p:cNvSpPr>
                <a:spLocks noChangeShapeType="1"/>
              </p:cNvSpPr>
              <p:nvPr/>
            </p:nvSpPr>
            <p:spPr bwMode="auto">
              <a:xfrm flipV="1">
                <a:off x="1279" y="2847"/>
                <a:ext cx="261" cy="257"/>
              </a:xfrm>
              <a:prstGeom prst="line">
                <a:avLst/>
              </a:prstGeom>
              <a:noFill/>
              <a:ln w="19050">
                <a:solidFill>
                  <a:srgbClr val="808080"/>
                </a:solidFill>
                <a:round/>
                <a:headEnd/>
                <a:tailEnd/>
              </a:ln>
            </p:spPr>
            <p:txBody>
              <a:bodyPr/>
              <a:lstStyle/>
              <a:p>
                <a:endParaRPr lang="en-US"/>
              </a:p>
            </p:txBody>
          </p:sp>
          <p:sp>
            <p:nvSpPr>
              <p:cNvPr id="14369" name="Line 125"/>
              <p:cNvSpPr>
                <a:spLocks noChangeShapeType="1"/>
              </p:cNvSpPr>
              <p:nvPr/>
            </p:nvSpPr>
            <p:spPr bwMode="auto">
              <a:xfrm rot="5400000" flipV="1">
                <a:off x="1275" y="3325"/>
                <a:ext cx="261" cy="257"/>
              </a:xfrm>
              <a:prstGeom prst="line">
                <a:avLst/>
              </a:prstGeom>
              <a:noFill/>
              <a:ln w="76200">
                <a:solidFill>
                  <a:srgbClr val="808080"/>
                </a:solidFill>
                <a:round/>
                <a:headEnd/>
                <a:tailEnd/>
              </a:ln>
            </p:spPr>
            <p:txBody>
              <a:bodyPr/>
              <a:lstStyle/>
              <a:p>
                <a:endParaRPr lang="en-US"/>
              </a:p>
            </p:txBody>
          </p:sp>
          <p:grpSp>
            <p:nvGrpSpPr>
              <p:cNvPr id="14370" name="Group 126"/>
              <p:cNvGrpSpPr>
                <a:grpSpLocks/>
              </p:cNvGrpSpPr>
              <p:nvPr/>
            </p:nvGrpSpPr>
            <p:grpSpPr bwMode="auto">
              <a:xfrm>
                <a:off x="889" y="2419"/>
                <a:ext cx="1740" cy="1593"/>
                <a:chOff x="2607" y="1209"/>
                <a:chExt cx="1740" cy="1593"/>
              </a:xfrm>
            </p:grpSpPr>
            <p:sp>
              <p:nvSpPr>
                <p:cNvPr id="14374" name="Oval 127"/>
                <p:cNvSpPr>
                  <a:spLocks noChangeArrowheads="1"/>
                </p:cNvSpPr>
                <p:nvPr/>
              </p:nvSpPr>
              <p:spPr bwMode="auto">
                <a:xfrm>
                  <a:off x="2784" y="1880"/>
                  <a:ext cx="266" cy="265"/>
                </a:xfrm>
                <a:prstGeom prst="ellipse">
                  <a:avLst/>
                </a:prstGeom>
                <a:noFill/>
                <a:ln w="19050">
                  <a:solidFill>
                    <a:schemeClr val="tx1"/>
                  </a:solidFill>
                  <a:round/>
                  <a:headEnd/>
                  <a:tailEnd/>
                </a:ln>
              </p:spPr>
              <p:txBody>
                <a:bodyPr wrap="none" anchor="ctr"/>
                <a:lstStyle/>
                <a:p>
                  <a:pPr algn="ctr"/>
                  <a:r>
                    <a:rPr lang="en-US"/>
                    <a:t>0</a:t>
                  </a:r>
                </a:p>
              </p:txBody>
            </p:sp>
            <p:sp>
              <p:nvSpPr>
                <p:cNvPr id="14375" name="Oval 128"/>
                <p:cNvSpPr>
                  <a:spLocks noChangeArrowheads="1"/>
                </p:cNvSpPr>
                <p:nvPr/>
              </p:nvSpPr>
              <p:spPr bwMode="auto">
                <a:xfrm>
                  <a:off x="3213" y="1415"/>
                  <a:ext cx="266" cy="265"/>
                </a:xfrm>
                <a:prstGeom prst="ellipse">
                  <a:avLst/>
                </a:prstGeom>
                <a:noFill/>
                <a:ln w="19050">
                  <a:solidFill>
                    <a:schemeClr val="tx1"/>
                  </a:solidFill>
                  <a:round/>
                  <a:headEnd/>
                  <a:tailEnd/>
                </a:ln>
              </p:spPr>
              <p:txBody>
                <a:bodyPr wrap="none" anchor="ctr"/>
                <a:lstStyle/>
                <a:p>
                  <a:pPr algn="ctr"/>
                  <a:r>
                    <a:rPr lang="en-US">
                      <a:sym typeface="Symbol" pitchFamily="18" charset="2"/>
                    </a:rPr>
                    <a:t>6</a:t>
                  </a:r>
                </a:p>
              </p:txBody>
            </p:sp>
            <p:sp>
              <p:nvSpPr>
                <p:cNvPr id="14376" name="Oval 129"/>
                <p:cNvSpPr>
                  <a:spLocks noChangeArrowheads="1"/>
                </p:cNvSpPr>
                <p:nvPr/>
              </p:nvSpPr>
              <p:spPr bwMode="auto">
                <a:xfrm>
                  <a:off x="4045" y="1415"/>
                  <a:ext cx="266" cy="265"/>
                </a:xfrm>
                <a:prstGeom prst="ellipse">
                  <a:avLst/>
                </a:prstGeom>
                <a:noFill/>
                <a:ln w="19050">
                  <a:solidFill>
                    <a:schemeClr val="tx1"/>
                  </a:solidFill>
                  <a:round/>
                  <a:headEnd/>
                  <a:tailEnd/>
                </a:ln>
              </p:spPr>
              <p:txBody>
                <a:bodyPr wrap="none" anchor="ctr"/>
                <a:lstStyle/>
                <a:p>
                  <a:pPr algn="ctr"/>
                  <a:r>
                    <a:rPr lang="en-US">
                      <a:sym typeface="Symbol" pitchFamily="18" charset="2"/>
                    </a:rPr>
                    <a:t></a:t>
                  </a:r>
                </a:p>
              </p:txBody>
            </p:sp>
            <p:sp>
              <p:nvSpPr>
                <p:cNvPr id="14377" name="Oval 130"/>
                <p:cNvSpPr>
                  <a:spLocks noChangeArrowheads="1"/>
                </p:cNvSpPr>
                <p:nvPr/>
              </p:nvSpPr>
              <p:spPr bwMode="auto">
                <a:xfrm>
                  <a:off x="3213" y="2346"/>
                  <a:ext cx="266" cy="265"/>
                </a:xfrm>
                <a:prstGeom prst="ellipse">
                  <a:avLst/>
                </a:prstGeom>
                <a:noFill/>
                <a:ln w="19050">
                  <a:solidFill>
                    <a:schemeClr val="tx1"/>
                  </a:solidFill>
                  <a:round/>
                  <a:headEnd/>
                  <a:tailEnd/>
                </a:ln>
              </p:spPr>
              <p:txBody>
                <a:bodyPr wrap="none" anchor="ctr"/>
                <a:lstStyle/>
                <a:p>
                  <a:pPr algn="ctr"/>
                  <a:r>
                    <a:rPr lang="en-US">
                      <a:sym typeface="Symbol" pitchFamily="18" charset="2"/>
                    </a:rPr>
                    <a:t>7</a:t>
                  </a:r>
                  <a:endParaRPr lang="en-US"/>
                </a:p>
              </p:txBody>
            </p:sp>
            <p:sp>
              <p:nvSpPr>
                <p:cNvPr id="14378" name="Oval 131"/>
                <p:cNvSpPr>
                  <a:spLocks noChangeArrowheads="1"/>
                </p:cNvSpPr>
                <p:nvPr/>
              </p:nvSpPr>
              <p:spPr bwMode="auto">
                <a:xfrm>
                  <a:off x="4045" y="2346"/>
                  <a:ext cx="266" cy="265"/>
                </a:xfrm>
                <a:prstGeom prst="ellipse">
                  <a:avLst/>
                </a:prstGeom>
                <a:noFill/>
                <a:ln w="19050">
                  <a:solidFill>
                    <a:schemeClr val="tx1"/>
                  </a:solidFill>
                  <a:round/>
                  <a:headEnd/>
                  <a:tailEnd/>
                </a:ln>
              </p:spPr>
              <p:txBody>
                <a:bodyPr wrap="none" anchor="ctr"/>
                <a:lstStyle/>
                <a:p>
                  <a:pPr algn="ctr"/>
                  <a:r>
                    <a:rPr lang="en-US">
                      <a:sym typeface="Symbol" pitchFamily="18" charset="2"/>
                    </a:rPr>
                    <a:t></a:t>
                  </a:r>
                  <a:endParaRPr lang="en-US"/>
                </a:p>
              </p:txBody>
            </p:sp>
            <p:sp>
              <p:nvSpPr>
                <p:cNvPr id="14379" name="Line 132"/>
                <p:cNvSpPr>
                  <a:spLocks noChangeShapeType="1"/>
                </p:cNvSpPr>
                <p:nvPr/>
              </p:nvSpPr>
              <p:spPr bwMode="auto">
                <a:xfrm flipV="1">
                  <a:off x="2991" y="1642"/>
                  <a:ext cx="261" cy="261"/>
                </a:xfrm>
                <a:prstGeom prst="line">
                  <a:avLst/>
                </a:prstGeom>
                <a:noFill/>
                <a:ln w="19050">
                  <a:solidFill>
                    <a:schemeClr val="tx1"/>
                  </a:solidFill>
                  <a:round/>
                  <a:headEnd/>
                  <a:tailEnd type="triangle" w="med" len="med"/>
                </a:ln>
              </p:spPr>
              <p:txBody>
                <a:bodyPr/>
                <a:lstStyle/>
                <a:p>
                  <a:endParaRPr lang="en-US"/>
                </a:p>
              </p:txBody>
            </p:sp>
            <p:sp>
              <p:nvSpPr>
                <p:cNvPr id="14380" name="Line 133"/>
                <p:cNvSpPr>
                  <a:spLocks noChangeShapeType="1"/>
                </p:cNvSpPr>
                <p:nvPr/>
              </p:nvSpPr>
              <p:spPr bwMode="auto">
                <a:xfrm>
                  <a:off x="2992" y="2110"/>
                  <a:ext cx="256" cy="270"/>
                </a:xfrm>
                <a:prstGeom prst="line">
                  <a:avLst/>
                </a:prstGeom>
                <a:noFill/>
                <a:ln w="19050">
                  <a:solidFill>
                    <a:schemeClr val="tx1"/>
                  </a:solidFill>
                  <a:round/>
                  <a:headEnd/>
                  <a:tailEnd type="triangle" w="med" len="med"/>
                </a:ln>
              </p:spPr>
              <p:txBody>
                <a:bodyPr/>
                <a:lstStyle/>
                <a:p>
                  <a:endParaRPr lang="en-US"/>
                </a:p>
              </p:txBody>
            </p:sp>
            <p:sp>
              <p:nvSpPr>
                <p:cNvPr id="14381" name="Text Box 134"/>
                <p:cNvSpPr txBox="1">
                  <a:spLocks noChangeArrowheads="1"/>
                </p:cNvSpPr>
                <p:nvPr/>
              </p:nvSpPr>
              <p:spPr bwMode="auto">
                <a:xfrm>
                  <a:off x="2970" y="1609"/>
                  <a:ext cx="187" cy="212"/>
                </a:xfrm>
                <a:prstGeom prst="rect">
                  <a:avLst/>
                </a:prstGeom>
                <a:noFill/>
                <a:ln w="9525">
                  <a:noFill/>
                  <a:miter lim="800000"/>
                  <a:headEnd/>
                  <a:tailEnd/>
                </a:ln>
              </p:spPr>
              <p:txBody>
                <a:bodyPr wrap="none">
                  <a:spAutoFit/>
                </a:bodyPr>
                <a:lstStyle/>
                <a:p>
                  <a:r>
                    <a:rPr lang="en-US" sz="1600"/>
                    <a:t>6</a:t>
                  </a:r>
                </a:p>
              </p:txBody>
            </p:sp>
            <p:sp>
              <p:nvSpPr>
                <p:cNvPr id="14382" name="Text Box 135"/>
                <p:cNvSpPr txBox="1">
                  <a:spLocks noChangeArrowheads="1"/>
                </p:cNvSpPr>
                <p:nvPr/>
              </p:nvSpPr>
              <p:spPr bwMode="auto">
                <a:xfrm>
                  <a:off x="3656" y="1278"/>
                  <a:ext cx="187" cy="212"/>
                </a:xfrm>
                <a:prstGeom prst="rect">
                  <a:avLst/>
                </a:prstGeom>
                <a:noFill/>
                <a:ln w="9525">
                  <a:noFill/>
                  <a:miter lim="800000"/>
                  <a:headEnd/>
                  <a:tailEnd/>
                </a:ln>
              </p:spPr>
              <p:txBody>
                <a:bodyPr wrap="none">
                  <a:spAutoFit/>
                </a:bodyPr>
                <a:lstStyle/>
                <a:p>
                  <a:r>
                    <a:rPr lang="en-US" sz="1600"/>
                    <a:t>5</a:t>
                  </a:r>
                </a:p>
              </p:txBody>
            </p:sp>
            <p:sp>
              <p:nvSpPr>
                <p:cNvPr id="14383" name="Text Box 136"/>
                <p:cNvSpPr txBox="1">
                  <a:spLocks noChangeArrowheads="1"/>
                </p:cNvSpPr>
                <p:nvPr/>
              </p:nvSpPr>
              <p:spPr bwMode="auto">
                <a:xfrm>
                  <a:off x="2981" y="2177"/>
                  <a:ext cx="187" cy="212"/>
                </a:xfrm>
                <a:prstGeom prst="rect">
                  <a:avLst/>
                </a:prstGeom>
                <a:noFill/>
                <a:ln w="9525">
                  <a:noFill/>
                  <a:miter lim="800000"/>
                  <a:headEnd/>
                  <a:tailEnd/>
                </a:ln>
              </p:spPr>
              <p:txBody>
                <a:bodyPr wrap="none">
                  <a:spAutoFit/>
                </a:bodyPr>
                <a:lstStyle/>
                <a:p>
                  <a:r>
                    <a:rPr lang="en-US" sz="1600"/>
                    <a:t>7</a:t>
                  </a:r>
                </a:p>
              </p:txBody>
            </p:sp>
            <p:sp>
              <p:nvSpPr>
                <p:cNvPr id="14384" name="Text Box 137"/>
                <p:cNvSpPr txBox="1">
                  <a:spLocks noChangeArrowheads="1"/>
                </p:cNvSpPr>
                <p:nvPr/>
              </p:nvSpPr>
              <p:spPr bwMode="auto">
                <a:xfrm>
                  <a:off x="4160" y="1843"/>
                  <a:ext cx="187" cy="212"/>
                </a:xfrm>
                <a:prstGeom prst="rect">
                  <a:avLst/>
                </a:prstGeom>
                <a:noFill/>
                <a:ln w="9525">
                  <a:noFill/>
                  <a:miter lim="800000"/>
                  <a:headEnd/>
                  <a:tailEnd/>
                </a:ln>
              </p:spPr>
              <p:txBody>
                <a:bodyPr wrap="none">
                  <a:spAutoFit/>
                </a:bodyPr>
                <a:lstStyle/>
                <a:p>
                  <a:r>
                    <a:rPr lang="en-US" sz="1600"/>
                    <a:t>7</a:t>
                  </a:r>
                </a:p>
              </p:txBody>
            </p:sp>
            <p:sp>
              <p:nvSpPr>
                <p:cNvPr id="14385" name="Text Box 138"/>
                <p:cNvSpPr txBox="1">
                  <a:spLocks noChangeArrowheads="1"/>
                </p:cNvSpPr>
                <p:nvPr/>
              </p:nvSpPr>
              <p:spPr bwMode="auto">
                <a:xfrm>
                  <a:off x="3676" y="2457"/>
                  <a:ext cx="187" cy="212"/>
                </a:xfrm>
                <a:prstGeom prst="rect">
                  <a:avLst/>
                </a:prstGeom>
                <a:noFill/>
                <a:ln w="9525">
                  <a:noFill/>
                  <a:miter lim="800000"/>
                  <a:headEnd/>
                  <a:tailEnd/>
                </a:ln>
              </p:spPr>
              <p:txBody>
                <a:bodyPr wrap="none">
                  <a:spAutoFit/>
                </a:bodyPr>
                <a:lstStyle/>
                <a:p>
                  <a:r>
                    <a:rPr lang="en-US" sz="1600"/>
                    <a:t>9</a:t>
                  </a:r>
                </a:p>
              </p:txBody>
            </p:sp>
            <p:sp>
              <p:nvSpPr>
                <p:cNvPr id="14386" name="Text Box 139"/>
                <p:cNvSpPr txBox="1">
                  <a:spLocks noChangeArrowheads="1"/>
                </p:cNvSpPr>
                <p:nvPr/>
              </p:nvSpPr>
              <p:spPr bwMode="auto">
                <a:xfrm>
                  <a:off x="2607" y="1892"/>
                  <a:ext cx="188" cy="231"/>
                </a:xfrm>
                <a:prstGeom prst="rect">
                  <a:avLst/>
                </a:prstGeom>
                <a:noFill/>
                <a:ln w="9525">
                  <a:noFill/>
                  <a:miter lim="800000"/>
                  <a:headEnd/>
                  <a:tailEnd/>
                </a:ln>
              </p:spPr>
              <p:txBody>
                <a:bodyPr wrap="none">
                  <a:spAutoFit/>
                </a:bodyPr>
                <a:lstStyle/>
                <a:p>
                  <a:r>
                    <a:rPr lang="en-US"/>
                    <a:t>s</a:t>
                  </a:r>
                </a:p>
              </p:txBody>
            </p:sp>
            <p:sp>
              <p:nvSpPr>
                <p:cNvPr id="14387" name="Text Box 140"/>
                <p:cNvSpPr txBox="1">
                  <a:spLocks noChangeArrowheads="1"/>
                </p:cNvSpPr>
                <p:nvPr/>
              </p:nvSpPr>
              <p:spPr bwMode="auto">
                <a:xfrm>
                  <a:off x="3268" y="1209"/>
                  <a:ext cx="156" cy="231"/>
                </a:xfrm>
                <a:prstGeom prst="rect">
                  <a:avLst/>
                </a:prstGeom>
                <a:noFill/>
                <a:ln w="9525">
                  <a:noFill/>
                  <a:miter lim="800000"/>
                  <a:headEnd/>
                  <a:tailEnd/>
                </a:ln>
              </p:spPr>
              <p:txBody>
                <a:bodyPr wrap="none">
                  <a:spAutoFit/>
                </a:bodyPr>
                <a:lstStyle/>
                <a:p>
                  <a:r>
                    <a:rPr lang="en-US"/>
                    <a:t>t</a:t>
                  </a:r>
                </a:p>
              </p:txBody>
            </p:sp>
            <p:sp>
              <p:nvSpPr>
                <p:cNvPr id="14388" name="Text Box 141"/>
                <p:cNvSpPr txBox="1">
                  <a:spLocks noChangeArrowheads="1"/>
                </p:cNvSpPr>
                <p:nvPr/>
              </p:nvSpPr>
              <p:spPr bwMode="auto">
                <a:xfrm>
                  <a:off x="4090" y="1209"/>
                  <a:ext cx="188" cy="231"/>
                </a:xfrm>
                <a:prstGeom prst="rect">
                  <a:avLst/>
                </a:prstGeom>
                <a:noFill/>
                <a:ln w="9525">
                  <a:noFill/>
                  <a:miter lim="800000"/>
                  <a:headEnd/>
                  <a:tailEnd/>
                </a:ln>
              </p:spPr>
              <p:txBody>
                <a:bodyPr wrap="none">
                  <a:spAutoFit/>
                </a:bodyPr>
                <a:lstStyle/>
                <a:p>
                  <a:r>
                    <a:rPr lang="en-US"/>
                    <a:t>x</a:t>
                  </a:r>
                </a:p>
              </p:txBody>
            </p:sp>
            <p:sp>
              <p:nvSpPr>
                <p:cNvPr id="14389" name="Text Box 142"/>
                <p:cNvSpPr txBox="1">
                  <a:spLocks noChangeArrowheads="1"/>
                </p:cNvSpPr>
                <p:nvPr/>
              </p:nvSpPr>
              <p:spPr bwMode="auto">
                <a:xfrm>
                  <a:off x="3252" y="2571"/>
                  <a:ext cx="188" cy="231"/>
                </a:xfrm>
                <a:prstGeom prst="rect">
                  <a:avLst/>
                </a:prstGeom>
                <a:noFill/>
                <a:ln w="9525">
                  <a:noFill/>
                  <a:miter lim="800000"/>
                  <a:headEnd/>
                  <a:tailEnd/>
                </a:ln>
              </p:spPr>
              <p:txBody>
                <a:bodyPr wrap="none">
                  <a:spAutoFit/>
                </a:bodyPr>
                <a:lstStyle/>
                <a:p>
                  <a:r>
                    <a:rPr lang="en-US"/>
                    <a:t>y</a:t>
                  </a:r>
                </a:p>
              </p:txBody>
            </p:sp>
            <p:sp>
              <p:nvSpPr>
                <p:cNvPr id="14390" name="Text Box 143"/>
                <p:cNvSpPr txBox="1">
                  <a:spLocks noChangeArrowheads="1"/>
                </p:cNvSpPr>
                <p:nvPr/>
              </p:nvSpPr>
              <p:spPr bwMode="auto">
                <a:xfrm>
                  <a:off x="4106" y="2571"/>
                  <a:ext cx="188" cy="231"/>
                </a:xfrm>
                <a:prstGeom prst="rect">
                  <a:avLst/>
                </a:prstGeom>
                <a:noFill/>
                <a:ln w="9525">
                  <a:noFill/>
                  <a:miter lim="800000"/>
                  <a:headEnd/>
                  <a:tailEnd/>
                </a:ln>
              </p:spPr>
              <p:txBody>
                <a:bodyPr wrap="none">
                  <a:spAutoFit/>
                </a:bodyPr>
                <a:lstStyle/>
                <a:p>
                  <a:r>
                    <a:rPr lang="en-US"/>
                    <a:t>z</a:t>
                  </a:r>
                </a:p>
              </p:txBody>
            </p:sp>
            <p:sp>
              <p:nvSpPr>
                <p:cNvPr id="14391" name="Line 144"/>
                <p:cNvSpPr>
                  <a:spLocks noChangeShapeType="1"/>
                </p:cNvSpPr>
                <p:nvPr/>
              </p:nvSpPr>
              <p:spPr bwMode="auto">
                <a:xfrm flipV="1">
                  <a:off x="3483" y="2487"/>
                  <a:ext cx="572" cy="0"/>
                </a:xfrm>
                <a:prstGeom prst="line">
                  <a:avLst/>
                </a:prstGeom>
                <a:noFill/>
                <a:ln w="19050">
                  <a:solidFill>
                    <a:schemeClr val="tx1"/>
                  </a:solidFill>
                  <a:round/>
                  <a:headEnd/>
                  <a:tailEnd type="triangle" w="med" len="med"/>
                </a:ln>
              </p:spPr>
              <p:txBody>
                <a:bodyPr/>
                <a:lstStyle/>
                <a:p>
                  <a:endParaRPr lang="en-US"/>
                </a:p>
              </p:txBody>
            </p:sp>
            <p:sp>
              <p:nvSpPr>
                <p:cNvPr id="14392" name="Line 145"/>
                <p:cNvSpPr>
                  <a:spLocks noChangeShapeType="1"/>
                </p:cNvSpPr>
                <p:nvPr/>
              </p:nvSpPr>
              <p:spPr bwMode="auto">
                <a:xfrm flipV="1">
                  <a:off x="3414" y="1633"/>
                  <a:ext cx="670" cy="725"/>
                </a:xfrm>
                <a:prstGeom prst="line">
                  <a:avLst/>
                </a:prstGeom>
                <a:noFill/>
                <a:ln w="19050">
                  <a:solidFill>
                    <a:schemeClr val="tx1"/>
                  </a:solidFill>
                  <a:round/>
                  <a:headEnd/>
                  <a:tailEnd type="triangle" w="med" len="med"/>
                </a:ln>
              </p:spPr>
              <p:txBody>
                <a:bodyPr/>
                <a:lstStyle/>
                <a:p>
                  <a:endParaRPr lang="en-US"/>
                </a:p>
              </p:txBody>
            </p:sp>
            <p:sp>
              <p:nvSpPr>
                <p:cNvPr id="14393" name="Line 146"/>
                <p:cNvSpPr>
                  <a:spLocks noChangeShapeType="1"/>
                </p:cNvSpPr>
                <p:nvPr/>
              </p:nvSpPr>
              <p:spPr bwMode="auto">
                <a:xfrm flipH="1" flipV="1">
                  <a:off x="3036" y="2061"/>
                  <a:ext cx="1031" cy="364"/>
                </a:xfrm>
                <a:prstGeom prst="line">
                  <a:avLst/>
                </a:prstGeom>
                <a:noFill/>
                <a:ln w="19050">
                  <a:solidFill>
                    <a:schemeClr val="tx1"/>
                  </a:solidFill>
                  <a:round/>
                  <a:headEnd/>
                  <a:tailEnd type="triangle" w="med" len="med"/>
                </a:ln>
              </p:spPr>
              <p:txBody>
                <a:bodyPr/>
                <a:lstStyle/>
                <a:p>
                  <a:endParaRPr lang="en-US"/>
                </a:p>
              </p:txBody>
            </p:sp>
            <p:sp>
              <p:nvSpPr>
                <p:cNvPr id="14394" name="Text Box 147"/>
                <p:cNvSpPr txBox="1">
                  <a:spLocks noChangeArrowheads="1"/>
                </p:cNvSpPr>
                <p:nvPr/>
              </p:nvSpPr>
              <p:spPr bwMode="auto">
                <a:xfrm>
                  <a:off x="3173" y="1807"/>
                  <a:ext cx="187" cy="212"/>
                </a:xfrm>
                <a:prstGeom prst="rect">
                  <a:avLst/>
                </a:prstGeom>
                <a:noFill/>
                <a:ln w="9525">
                  <a:noFill/>
                  <a:miter lim="800000"/>
                  <a:headEnd/>
                  <a:tailEnd/>
                </a:ln>
              </p:spPr>
              <p:txBody>
                <a:bodyPr wrap="none">
                  <a:spAutoFit/>
                </a:bodyPr>
                <a:lstStyle/>
                <a:p>
                  <a:r>
                    <a:rPr lang="en-US" sz="1600"/>
                    <a:t>8</a:t>
                  </a:r>
                </a:p>
              </p:txBody>
            </p:sp>
            <p:sp>
              <p:nvSpPr>
                <p:cNvPr id="14395" name="Text Box 148"/>
                <p:cNvSpPr txBox="1">
                  <a:spLocks noChangeArrowheads="1"/>
                </p:cNvSpPr>
                <p:nvPr/>
              </p:nvSpPr>
              <p:spPr bwMode="auto">
                <a:xfrm>
                  <a:off x="3420" y="1827"/>
                  <a:ext cx="116" cy="212"/>
                </a:xfrm>
                <a:prstGeom prst="rect">
                  <a:avLst/>
                </a:prstGeom>
                <a:noFill/>
                <a:ln w="9525">
                  <a:noFill/>
                  <a:miter lim="800000"/>
                  <a:headEnd/>
                  <a:tailEnd/>
                </a:ln>
              </p:spPr>
              <p:txBody>
                <a:bodyPr wrap="none">
                  <a:spAutoFit/>
                </a:bodyPr>
                <a:lstStyle/>
                <a:p>
                  <a:endParaRPr lang="en-US" sz="1600"/>
                </a:p>
              </p:txBody>
            </p:sp>
            <p:sp>
              <p:nvSpPr>
                <p:cNvPr id="14396" name="Text Box 149"/>
                <p:cNvSpPr txBox="1">
                  <a:spLocks noChangeArrowheads="1"/>
                </p:cNvSpPr>
                <p:nvPr/>
              </p:nvSpPr>
              <p:spPr bwMode="auto">
                <a:xfrm>
                  <a:off x="3887" y="1693"/>
                  <a:ext cx="230" cy="212"/>
                </a:xfrm>
                <a:prstGeom prst="rect">
                  <a:avLst/>
                </a:prstGeom>
                <a:noFill/>
                <a:ln w="9525">
                  <a:noFill/>
                  <a:miter lim="800000"/>
                  <a:headEnd/>
                  <a:tailEnd/>
                </a:ln>
              </p:spPr>
              <p:txBody>
                <a:bodyPr wrap="none">
                  <a:spAutoFit/>
                </a:bodyPr>
                <a:lstStyle/>
                <a:p>
                  <a:r>
                    <a:rPr lang="en-US" sz="1600"/>
                    <a:t>-3</a:t>
                  </a:r>
                </a:p>
              </p:txBody>
            </p:sp>
            <p:sp>
              <p:nvSpPr>
                <p:cNvPr id="14397" name="Text Box 150"/>
                <p:cNvSpPr txBox="1">
                  <a:spLocks noChangeArrowheads="1"/>
                </p:cNvSpPr>
                <p:nvPr/>
              </p:nvSpPr>
              <p:spPr bwMode="auto">
                <a:xfrm>
                  <a:off x="3715" y="2154"/>
                  <a:ext cx="187" cy="212"/>
                </a:xfrm>
                <a:prstGeom prst="rect">
                  <a:avLst/>
                </a:prstGeom>
                <a:noFill/>
                <a:ln w="9525">
                  <a:noFill/>
                  <a:miter lim="800000"/>
                  <a:headEnd/>
                  <a:tailEnd/>
                </a:ln>
              </p:spPr>
              <p:txBody>
                <a:bodyPr wrap="none">
                  <a:spAutoFit/>
                </a:bodyPr>
                <a:lstStyle/>
                <a:p>
                  <a:r>
                    <a:rPr lang="en-US" sz="1600"/>
                    <a:t>2</a:t>
                  </a:r>
                </a:p>
              </p:txBody>
            </p:sp>
            <p:sp>
              <p:nvSpPr>
                <p:cNvPr id="14398" name="Line 151"/>
                <p:cNvSpPr>
                  <a:spLocks noChangeShapeType="1"/>
                </p:cNvSpPr>
                <p:nvPr/>
              </p:nvSpPr>
              <p:spPr bwMode="auto">
                <a:xfrm>
                  <a:off x="3344" y="1674"/>
                  <a:ext cx="0" cy="675"/>
                </a:xfrm>
                <a:prstGeom prst="line">
                  <a:avLst/>
                </a:prstGeom>
                <a:noFill/>
                <a:ln w="19050">
                  <a:solidFill>
                    <a:schemeClr val="tx1"/>
                  </a:solidFill>
                  <a:round/>
                  <a:headEnd/>
                  <a:tailEnd type="triangle" w="med" len="med"/>
                </a:ln>
              </p:spPr>
              <p:txBody>
                <a:bodyPr/>
                <a:lstStyle/>
                <a:p>
                  <a:endParaRPr lang="en-US"/>
                </a:p>
              </p:txBody>
            </p:sp>
            <p:sp>
              <p:nvSpPr>
                <p:cNvPr id="14399" name="Line 152"/>
                <p:cNvSpPr>
                  <a:spLocks noChangeShapeType="1"/>
                </p:cNvSpPr>
                <p:nvPr/>
              </p:nvSpPr>
              <p:spPr bwMode="auto">
                <a:xfrm>
                  <a:off x="4178" y="1671"/>
                  <a:ext cx="0" cy="675"/>
                </a:xfrm>
                <a:prstGeom prst="line">
                  <a:avLst/>
                </a:prstGeom>
                <a:noFill/>
                <a:ln w="19050">
                  <a:solidFill>
                    <a:schemeClr val="tx1"/>
                  </a:solidFill>
                  <a:round/>
                  <a:headEnd type="triangle" w="med" len="med"/>
                  <a:tailEnd/>
                </a:ln>
              </p:spPr>
              <p:txBody>
                <a:bodyPr/>
                <a:lstStyle/>
                <a:p>
                  <a:endParaRPr lang="en-US"/>
                </a:p>
              </p:txBody>
            </p:sp>
            <p:sp>
              <p:nvSpPr>
                <p:cNvPr id="14400" name="Line 153"/>
                <p:cNvSpPr>
                  <a:spLocks noChangeShapeType="1"/>
                </p:cNvSpPr>
                <p:nvPr/>
              </p:nvSpPr>
              <p:spPr bwMode="auto">
                <a:xfrm rot="5400000" flipV="1">
                  <a:off x="3428" y="1649"/>
                  <a:ext cx="670" cy="725"/>
                </a:xfrm>
                <a:prstGeom prst="line">
                  <a:avLst/>
                </a:prstGeom>
                <a:noFill/>
                <a:ln w="19050">
                  <a:solidFill>
                    <a:schemeClr val="tx1"/>
                  </a:solidFill>
                  <a:round/>
                  <a:headEnd/>
                  <a:tailEnd type="triangle" w="med" len="med"/>
                </a:ln>
              </p:spPr>
              <p:txBody>
                <a:bodyPr/>
                <a:lstStyle/>
                <a:p>
                  <a:endParaRPr lang="en-US"/>
                </a:p>
              </p:txBody>
            </p:sp>
            <p:sp>
              <p:nvSpPr>
                <p:cNvPr id="14401" name="Text Box 154"/>
                <p:cNvSpPr txBox="1">
                  <a:spLocks noChangeArrowheads="1"/>
                </p:cNvSpPr>
                <p:nvPr/>
              </p:nvSpPr>
              <p:spPr bwMode="auto">
                <a:xfrm>
                  <a:off x="3911" y="2014"/>
                  <a:ext cx="230" cy="212"/>
                </a:xfrm>
                <a:prstGeom prst="rect">
                  <a:avLst/>
                </a:prstGeom>
                <a:noFill/>
                <a:ln w="9525">
                  <a:noFill/>
                  <a:miter lim="800000"/>
                  <a:headEnd/>
                  <a:tailEnd/>
                </a:ln>
              </p:spPr>
              <p:txBody>
                <a:bodyPr wrap="none">
                  <a:spAutoFit/>
                </a:bodyPr>
                <a:lstStyle/>
                <a:p>
                  <a:r>
                    <a:rPr lang="en-US" sz="1600"/>
                    <a:t>-4</a:t>
                  </a:r>
                </a:p>
              </p:txBody>
            </p:sp>
            <p:sp>
              <p:nvSpPr>
                <p:cNvPr id="14402" name="Freeform 155"/>
                <p:cNvSpPr>
                  <a:spLocks/>
                </p:cNvSpPr>
                <p:nvPr/>
              </p:nvSpPr>
              <p:spPr bwMode="auto">
                <a:xfrm>
                  <a:off x="3468" y="1471"/>
                  <a:ext cx="582" cy="50"/>
                </a:xfrm>
                <a:custGeom>
                  <a:avLst/>
                  <a:gdLst>
                    <a:gd name="T0" fmla="*/ 15 w 582"/>
                    <a:gd name="T1" fmla="*/ 50 h 50"/>
                    <a:gd name="T2" fmla="*/ 47 w 582"/>
                    <a:gd name="T3" fmla="*/ 37 h 50"/>
                    <a:gd name="T4" fmla="*/ 299 w 582"/>
                    <a:gd name="T5" fmla="*/ 1 h 50"/>
                    <a:gd name="T6" fmla="*/ 582 w 582"/>
                    <a:gd name="T7" fmla="*/ 41 h 50"/>
                    <a:gd name="T8" fmla="*/ 0 60000 65536"/>
                    <a:gd name="T9" fmla="*/ 0 60000 65536"/>
                    <a:gd name="T10" fmla="*/ 0 60000 65536"/>
                    <a:gd name="T11" fmla="*/ 0 60000 65536"/>
                    <a:gd name="T12" fmla="*/ 0 w 582"/>
                    <a:gd name="T13" fmla="*/ 0 h 50"/>
                    <a:gd name="T14" fmla="*/ 582 w 582"/>
                    <a:gd name="T15" fmla="*/ 50 h 50"/>
                  </a:gdLst>
                  <a:ahLst/>
                  <a:cxnLst>
                    <a:cxn ang="T8">
                      <a:pos x="T0" y="T1"/>
                    </a:cxn>
                    <a:cxn ang="T9">
                      <a:pos x="T2" y="T3"/>
                    </a:cxn>
                    <a:cxn ang="T10">
                      <a:pos x="T4" y="T5"/>
                    </a:cxn>
                    <a:cxn ang="T11">
                      <a:pos x="T6" y="T7"/>
                    </a:cxn>
                  </a:cxnLst>
                  <a:rect l="T12" t="T13" r="T14" b="T15"/>
                  <a:pathLst>
                    <a:path w="582" h="50">
                      <a:moveTo>
                        <a:pt x="15" y="50"/>
                      </a:moveTo>
                      <a:cubicBezTo>
                        <a:pt x="7" y="47"/>
                        <a:pt x="0" y="45"/>
                        <a:pt x="47" y="37"/>
                      </a:cubicBezTo>
                      <a:cubicBezTo>
                        <a:pt x="94" y="29"/>
                        <a:pt x="210" y="0"/>
                        <a:pt x="299" y="1"/>
                      </a:cubicBezTo>
                      <a:cubicBezTo>
                        <a:pt x="388" y="2"/>
                        <a:pt x="536" y="34"/>
                        <a:pt x="582" y="41"/>
                      </a:cubicBezTo>
                    </a:path>
                  </a:pathLst>
                </a:custGeom>
                <a:noFill/>
                <a:ln w="19050">
                  <a:solidFill>
                    <a:schemeClr val="tx1"/>
                  </a:solidFill>
                  <a:round/>
                  <a:headEnd/>
                  <a:tailEnd type="triangle" w="med" len="med"/>
                </a:ln>
              </p:spPr>
              <p:txBody>
                <a:bodyPr/>
                <a:lstStyle/>
                <a:p>
                  <a:endParaRPr lang="en-US"/>
                </a:p>
              </p:txBody>
            </p:sp>
            <p:sp>
              <p:nvSpPr>
                <p:cNvPr id="14403" name="Freeform 156"/>
                <p:cNvSpPr>
                  <a:spLocks/>
                </p:cNvSpPr>
                <p:nvPr/>
              </p:nvSpPr>
              <p:spPr bwMode="auto">
                <a:xfrm flipH="1" flipV="1">
                  <a:off x="3478" y="1594"/>
                  <a:ext cx="582" cy="50"/>
                </a:xfrm>
                <a:custGeom>
                  <a:avLst/>
                  <a:gdLst>
                    <a:gd name="T0" fmla="*/ 15 w 582"/>
                    <a:gd name="T1" fmla="*/ 50 h 50"/>
                    <a:gd name="T2" fmla="*/ 47 w 582"/>
                    <a:gd name="T3" fmla="*/ 37 h 50"/>
                    <a:gd name="T4" fmla="*/ 299 w 582"/>
                    <a:gd name="T5" fmla="*/ 1 h 50"/>
                    <a:gd name="T6" fmla="*/ 582 w 582"/>
                    <a:gd name="T7" fmla="*/ 41 h 50"/>
                    <a:gd name="T8" fmla="*/ 0 60000 65536"/>
                    <a:gd name="T9" fmla="*/ 0 60000 65536"/>
                    <a:gd name="T10" fmla="*/ 0 60000 65536"/>
                    <a:gd name="T11" fmla="*/ 0 60000 65536"/>
                    <a:gd name="T12" fmla="*/ 0 w 582"/>
                    <a:gd name="T13" fmla="*/ 0 h 50"/>
                    <a:gd name="T14" fmla="*/ 582 w 582"/>
                    <a:gd name="T15" fmla="*/ 50 h 50"/>
                  </a:gdLst>
                  <a:ahLst/>
                  <a:cxnLst>
                    <a:cxn ang="T8">
                      <a:pos x="T0" y="T1"/>
                    </a:cxn>
                    <a:cxn ang="T9">
                      <a:pos x="T2" y="T3"/>
                    </a:cxn>
                    <a:cxn ang="T10">
                      <a:pos x="T4" y="T5"/>
                    </a:cxn>
                    <a:cxn ang="T11">
                      <a:pos x="T6" y="T7"/>
                    </a:cxn>
                  </a:cxnLst>
                  <a:rect l="T12" t="T13" r="T14" b="T15"/>
                  <a:pathLst>
                    <a:path w="582" h="50">
                      <a:moveTo>
                        <a:pt x="15" y="50"/>
                      </a:moveTo>
                      <a:cubicBezTo>
                        <a:pt x="7" y="47"/>
                        <a:pt x="0" y="45"/>
                        <a:pt x="47" y="37"/>
                      </a:cubicBezTo>
                      <a:cubicBezTo>
                        <a:pt x="94" y="29"/>
                        <a:pt x="210" y="0"/>
                        <a:pt x="299" y="1"/>
                      </a:cubicBezTo>
                      <a:cubicBezTo>
                        <a:pt x="388" y="2"/>
                        <a:pt x="536" y="34"/>
                        <a:pt x="582" y="41"/>
                      </a:cubicBezTo>
                    </a:path>
                  </a:pathLst>
                </a:custGeom>
                <a:noFill/>
                <a:ln w="19050">
                  <a:solidFill>
                    <a:schemeClr val="tx1"/>
                  </a:solidFill>
                  <a:round/>
                  <a:headEnd/>
                  <a:tailEnd type="triangle" w="med" len="med"/>
                </a:ln>
              </p:spPr>
              <p:txBody>
                <a:bodyPr/>
                <a:lstStyle/>
                <a:p>
                  <a:endParaRPr lang="en-US"/>
                </a:p>
              </p:txBody>
            </p:sp>
            <p:sp>
              <p:nvSpPr>
                <p:cNvPr id="14404" name="Text Box 157"/>
                <p:cNvSpPr txBox="1">
                  <a:spLocks noChangeArrowheads="1"/>
                </p:cNvSpPr>
                <p:nvPr/>
              </p:nvSpPr>
              <p:spPr bwMode="auto">
                <a:xfrm>
                  <a:off x="3612" y="1597"/>
                  <a:ext cx="230" cy="212"/>
                </a:xfrm>
                <a:prstGeom prst="rect">
                  <a:avLst/>
                </a:prstGeom>
                <a:noFill/>
                <a:ln w="9525">
                  <a:noFill/>
                  <a:miter lim="800000"/>
                  <a:headEnd/>
                  <a:tailEnd/>
                </a:ln>
              </p:spPr>
              <p:txBody>
                <a:bodyPr wrap="none">
                  <a:spAutoFit/>
                </a:bodyPr>
                <a:lstStyle/>
                <a:p>
                  <a:r>
                    <a:rPr lang="en-US" sz="1600"/>
                    <a:t>-2</a:t>
                  </a:r>
                </a:p>
              </p:txBody>
            </p:sp>
          </p:grpSp>
          <p:sp>
            <p:nvSpPr>
              <p:cNvPr id="14371" name="Oval 158"/>
              <p:cNvSpPr>
                <a:spLocks noChangeArrowheads="1"/>
              </p:cNvSpPr>
              <p:nvPr/>
            </p:nvSpPr>
            <p:spPr bwMode="auto">
              <a:xfrm>
                <a:off x="2350" y="2652"/>
                <a:ext cx="229" cy="212"/>
              </a:xfrm>
              <a:prstGeom prst="ellipse">
                <a:avLst/>
              </a:prstGeom>
              <a:solidFill>
                <a:schemeClr val="bg1"/>
              </a:solidFill>
              <a:ln w="9525">
                <a:noFill/>
                <a:round/>
                <a:headEnd/>
                <a:tailEnd/>
              </a:ln>
            </p:spPr>
            <p:txBody>
              <a:bodyPr wrap="none" anchor="ctr"/>
              <a:lstStyle/>
              <a:p>
                <a:pPr algn="ctr"/>
                <a:r>
                  <a:rPr lang="en-US"/>
                  <a:t>11</a:t>
                </a:r>
              </a:p>
            </p:txBody>
          </p:sp>
          <p:sp>
            <p:nvSpPr>
              <p:cNvPr id="14372" name="Oval 159"/>
              <p:cNvSpPr>
                <a:spLocks noChangeArrowheads="1"/>
              </p:cNvSpPr>
              <p:nvPr/>
            </p:nvSpPr>
            <p:spPr bwMode="auto">
              <a:xfrm>
                <a:off x="2350" y="3579"/>
                <a:ext cx="229" cy="212"/>
              </a:xfrm>
              <a:prstGeom prst="ellipse">
                <a:avLst/>
              </a:prstGeom>
              <a:solidFill>
                <a:schemeClr val="bg1"/>
              </a:solidFill>
              <a:ln w="9525">
                <a:noFill/>
                <a:round/>
                <a:headEnd/>
                <a:tailEnd/>
              </a:ln>
            </p:spPr>
            <p:txBody>
              <a:bodyPr wrap="none" anchor="ctr"/>
              <a:lstStyle/>
              <a:p>
                <a:pPr algn="ctr"/>
                <a:r>
                  <a:rPr lang="en-US"/>
                  <a:t>2</a:t>
                </a:r>
              </a:p>
            </p:txBody>
          </p:sp>
          <p:sp>
            <p:nvSpPr>
              <p:cNvPr id="14373" name="Oval 160"/>
              <p:cNvSpPr>
                <a:spLocks noChangeArrowheads="1"/>
              </p:cNvSpPr>
              <p:nvPr/>
            </p:nvSpPr>
            <p:spPr bwMode="auto">
              <a:xfrm>
                <a:off x="2347" y="2649"/>
                <a:ext cx="229" cy="212"/>
              </a:xfrm>
              <a:prstGeom prst="ellipse">
                <a:avLst/>
              </a:prstGeom>
              <a:solidFill>
                <a:schemeClr val="bg1"/>
              </a:solidFill>
              <a:ln w="9525">
                <a:noFill/>
                <a:round/>
                <a:headEnd/>
                <a:tailEnd/>
              </a:ln>
            </p:spPr>
            <p:txBody>
              <a:bodyPr wrap="none" anchor="ctr"/>
              <a:lstStyle/>
              <a:p>
                <a:pPr algn="ctr"/>
                <a:r>
                  <a:rPr lang="en-US"/>
                  <a:t>4</a:t>
                </a:r>
              </a:p>
            </p:txBody>
          </p:sp>
        </p:grpSp>
        <p:sp>
          <p:nvSpPr>
            <p:cNvPr id="14365" name="Oval 161"/>
            <p:cNvSpPr>
              <a:spLocks noChangeArrowheads="1"/>
            </p:cNvSpPr>
            <p:nvPr/>
          </p:nvSpPr>
          <p:spPr bwMode="auto">
            <a:xfrm>
              <a:off x="819" y="2661"/>
              <a:ext cx="229" cy="212"/>
            </a:xfrm>
            <a:prstGeom prst="ellipse">
              <a:avLst/>
            </a:prstGeom>
            <a:solidFill>
              <a:schemeClr val="bg1"/>
            </a:solidFill>
            <a:ln w="9525">
              <a:noFill/>
              <a:round/>
              <a:headEnd/>
              <a:tailEnd/>
            </a:ln>
          </p:spPr>
          <p:txBody>
            <a:bodyPr wrap="none" anchor="ctr"/>
            <a:lstStyle/>
            <a:p>
              <a:pPr algn="ctr"/>
              <a:r>
                <a:rPr lang="en-US"/>
                <a:t>2</a:t>
              </a:r>
            </a:p>
          </p:txBody>
        </p:sp>
      </p:grpSp>
      <p:sp>
        <p:nvSpPr>
          <p:cNvPr id="790690" name="Oval 162"/>
          <p:cNvSpPr>
            <a:spLocks noChangeArrowheads="1"/>
          </p:cNvSpPr>
          <p:nvPr/>
        </p:nvSpPr>
        <p:spPr bwMode="auto">
          <a:xfrm>
            <a:off x="7269163" y="5572125"/>
            <a:ext cx="363537" cy="336550"/>
          </a:xfrm>
          <a:prstGeom prst="ellipse">
            <a:avLst/>
          </a:prstGeom>
          <a:solidFill>
            <a:schemeClr val="bg1"/>
          </a:solidFill>
          <a:ln w="9525">
            <a:noFill/>
            <a:round/>
            <a:headEnd/>
            <a:tailEnd/>
          </a:ln>
        </p:spPr>
        <p:txBody>
          <a:bodyPr wrap="none" anchor="ctr"/>
          <a:lstStyle/>
          <a:p>
            <a:pPr algn="ctr"/>
            <a:r>
              <a:rPr lang="en-US"/>
              <a:t>-2</a:t>
            </a:r>
          </a:p>
        </p:txBody>
      </p:sp>
      <p:sp>
        <p:nvSpPr>
          <p:cNvPr id="14359" name="Text Box 163"/>
          <p:cNvSpPr txBox="1">
            <a:spLocks noChangeArrowheads="1"/>
          </p:cNvSpPr>
          <p:nvPr/>
        </p:nvSpPr>
        <p:spPr bwMode="auto">
          <a:xfrm>
            <a:off x="412750" y="1379538"/>
            <a:ext cx="882650" cy="366712"/>
          </a:xfrm>
          <a:prstGeom prst="rect">
            <a:avLst/>
          </a:prstGeom>
          <a:noFill/>
          <a:ln w="9525">
            <a:noFill/>
            <a:miter lim="800000"/>
            <a:headEnd/>
            <a:tailEnd/>
          </a:ln>
        </p:spPr>
        <p:txBody>
          <a:bodyPr wrap="none">
            <a:spAutoFit/>
          </a:bodyPr>
          <a:lstStyle/>
          <a:p>
            <a:r>
              <a:rPr lang="en-US"/>
              <a:t>Pass 1</a:t>
            </a:r>
          </a:p>
        </p:txBody>
      </p:sp>
      <p:sp>
        <p:nvSpPr>
          <p:cNvPr id="14360" name="Text Box 164"/>
          <p:cNvSpPr txBox="1">
            <a:spLocks noChangeArrowheads="1"/>
          </p:cNvSpPr>
          <p:nvPr/>
        </p:nvSpPr>
        <p:spPr bwMode="auto">
          <a:xfrm>
            <a:off x="4813300" y="1427163"/>
            <a:ext cx="882650" cy="366712"/>
          </a:xfrm>
          <a:prstGeom prst="rect">
            <a:avLst/>
          </a:prstGeom>
          <a:noFill/>
          <a:ln w="9525">
            <a:noFill/>
            <a:miter lim="800000"/>
            <a:headEnd/>
            <a:tailEnd/>
          </a:ln>
        </p:spPr>
        <p:txBody>
          <a:bodyPr wrap="none">
            <a:spAutoFit/>
          </a:bodyPr>
          <a:lstStyle/>
          <a:p>
            <a:r>
              <a:rPr lang="en-US"/>
              <a:t>Pass 2</a:t>
            </a:r>
          </a:p>
        </p:txBody>
      </p:sp>
      <p:sp>
        <p:nvSpPr>
          <p:cNvPr id="790693" name="Text Box 165"/>
          <p:cNvSpPr txBox="1">
            <a:spLocks noChangeArrowheads="1"/>
          </p:cNvSpPr>
          <p:nvPr/>
        </p:nvSpPr>
        <p:spPr bwMode="auto">
          <a:xfrm>
            <a:off x="403225" y="3760788"/>
            <a:ext cx="882650" cy="366712"/>
          </a:xfrm>
          <a:prstGeom prst="rect">
            <a:avLst/>
          </a:prstGeom>
          <a:noFill/>
          <a:ln w="9525">
            <a:noFill/>
            <a:miter lim="800000"/>
            <a:headEnd/>
            <a:tailEnd/>
          </a:ln>
        </p:spPr>
        <p:txBody>
          <a:bodyPr wrap="none">
            <a:spAutoFit/>
          </a:bodyPr>
          <a:lstStyle/>
          <a:p>
            <a:r>
              <a:rPr lang="en-US"/>
              <a:t>Pass 3</a:t>
            </a:r>
          </a:p>
        </p:txBody>
      </p:sp>
      <p:sp>
        <p:nvSpPr>
          <p:cNvPr id="790694" name="Text Box 166"/>
          <p:cNvSpPr txBox="1">
            <a:spLocks noChangeArrowheads="1"/>
          </p:cNvSpPr>
          <p:nvPr/>
        </p:nvSpPr>
        <p:spPr bwMode="auto">
          <a:xfrm>
            <a:off x="4689475" y="3798888"/>
            <a:ext cx="882650" cy="366712"/>
          </a:xfrm>
          <a:prstGeom prst="rect">
            <a:avLst/>
          </a:prstGeom>
          <a:noFill/>
          <a:ln w="9525">
            <a:noFill/>
            <a:miter lim="800000"/>
            <a:headEnd/>
            <a:tailEnd/>
          </a:ln>
        </p:spPr>
        <p:txBody>
          <a:bodyPr wrap="none">
            <a:spAutoFit/>
          </a:bodyPr>
          <a:lstStyle/>
          <a:p>
            <a:r>
              <a:rPr lang="en-US"/>
              <a:t>Pass 4</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9069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9060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9060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9053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9060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9053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9069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9069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79064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79053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790694"/>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7906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0696" grpId="0" animBg="1"/>
      <p:bldP spid="790695" grpId="0" animBg="1"/>
      <p:bldP spid="790530" grpId="0" animBg="1"/>
      <p:bldP spid="790531" grpId="0" animBg="1"/>
      <p:bldP spid="790533" grpId="0" animBg="1"/>
      <p:bldP spid="790603" grpId="0" animBg="1"/>
      <p:bldP spid="790604" grpId="0" animBg="1"/>
      <p:bldP spid="790605" grpId="0" animBg="1"/>
      <p:bldP spid="790646" grpId="0" animBg="1"/>
      <p:bldP spid="790690" grpId="0" animBg="1"/>
      <p:bldP spid="790693" grpId="0"/>
      <p:bldP spid="79069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Bellman-Ford algorithm</a:t>
            </a:r>
          </a:p>
        </p:txBody>
      </p:sp>
      <p:sp>
        <p:nvSpPr>
          <p:cNvPr id="4" name="Oval 3"/>
          <p:cNvSpPr/>
          <p:nvPr/>
        </p:nvSpPr>
        <p:spPr>
          <a:xfrm>
            <a:off x="1924823" y="3555991"/>
            <a:ext cx="457200" cy="4572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1</a:t>
            </a:r>
          </a:p>
        </p:txBody>
      </p:sp>
      <p:sp>
        <p:nvSpPr>
          <p:cNvPr id="5" name="Oval 4"/>
          <p:cNvSpPr/>
          <p:nvPr/>
        </p:nvSpPr>
        <p:spPr>
          <a:xfrm>
            <a:off x="3430019" y="2566687"/>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6" name="Oval 5"/>
          <p:cNvSpPr/>
          <p:nvPr/>
        </p:nvSpPr>
        <p:spPr>
          <a:xfrm>
            <a:off x="5610040" y="2566687"/>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7" name="Oval 6"/>
          <p:cNvSpPr/>
          <p:nvPr/>
        </p:nvSpPr>
        <p:spPr>
          <a:xfrm>
            <a:off x="3430019" y="4473568"/>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
        <p:nvSpPr>
          <p:cNvPr id="8" name="Oval 7"/>
          <p:cNvSpPr/>
          <p:nvPr/>
        </p:nvSpPr>
        <p:spPr>
          <a:xfrm>
            <a:off x="5610040" y="4546874"/>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cxnSp>
        <p:nvCxnSpPr>
          <p:cNvPr id="9" name="Curved Connector 10"/>
          <p:cNvCxnSpPr>
            <a:stCxn id="4" idx="7"/>
            <a:endCxn id="5" idx="2"/>
          </p:cNvCxnSpPr>
          <p:nvPr/>
        </p:nvCxnSpPr>
        <p:spPr>
          <a:xfrm flipV="1">
            <a:off x="2315068" y="2795287"/>
            <a:ext cx="1114951" cy="827659"/>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10" name="Curved Connector 9"/>
          <p:cNvCxnSpPr>
            <a:stCxn id="5" idx="4"/>
            <a:endCxn id="7" idx="0"/>
          </p:cNvCxnSpPr>
          <p:nvPr/>
        </p:nvCxnSpPr>
        <p:spPr>
          <a:xfrm rot="5400000">
            <a:off x="2933779" y="3748727"/>
            <a:ext cx="1449681" cy="12700"/>
          </a:xfrm>
          <a:prstGeom prst="curvedConnector3">
            <a:avLst>
              <a:gd name="adj1" fmla="val 50000"/>
            </a:avLst>
          </a:prstGeom>
          <a:ln>
            <a:tailEnd type="arrow"/>
          </a:ln>
        </p:spPr>
        <p:style>
          <a:lnRef idx="3">
            <a:schemeClr val="accent2"/>
          </a:lnRef>
          <a:fillRef idx="0">
            <a:schemeClr val="accent2"/>
          </a:fillRef>
          <a:effectRef idx="2">
            <a:schemeClr val="accent2"/>
          </a:effectRef>
          <a:fontRef idx="minor">
            <a:schemeClr val="tx1"/>
          </a:fontRef>
        </p:style>
      </p:cxnSp>
      <p:cxnSp>
        <p:nvCxnSpPr>
          <p:cNvPr id="11" name="Curved Connector 10"/>
          <p:cNvCxnSpPr>
            <a:stCxn id="4" idx="5"/>
            <a:endCxn id="7" idx="2"/>
          </p:cNvCxnSpPr>
          <p:nvPr/>
        </p:nvCxnSpPr>
        <p:spPr>
          <a:xfrm>
            <a:off x="2315068" y="3946236"/>
            <a:ext cx="1114951" cy="755932"/>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12" name="Curved Connector 10"/>
          <p:cNvCxnSpPr>
            <a:stCxn id="7" idx="5"/>
            <a:endCxn id="8" idx="3"/>
          </p:cNvCxnSpPr>
          <p:nvPr/>
        </p:nvCxnSpPr>
        <p:spPr>
          <a:xfrm rot="16200000" flipH="1">
            <a:off x="4711976" y="3972100"/>
            <a:ext cx="73306" cy="1856731"/>
          </a:xfrm>
          <a:prstGeom prst="curvedConnector3">
            <a:avLst>
              <a:gd name="adj1" fmla="val 503180"/>
            </a:avLst>
          </a:prstGeom>
          <a:ln>
            <a:tailEnd type="arrow"/>
          </a:ln>
        </p:spPr>
        <p:style>
          <a:lnRef idx="3">
            <a:schemeClr val="accent2"/>
          </a:lnRef>
          <a:fillRef idx="0">
            <a:schemeClr val="accent2"/>
          </a:fillRef>
          <a:effectRef idx="2">
            <a:schemeClr val="accent2"/>
          </a:effectRef>
          <a:fontRef idx="minor">
            <a:schemeClr val="tx1"/>
          </a:fontRef>
        </p:style>
      </p:cxnSp>
      <p:cxnSp>
        <p:nvCxnSpPr>
          <p:cNvPr id="13" name="Curved Connector 10"/>
          <p:cNvCxnSpPr>
            <a:stCxn id="5" idx="7"/>
            <a:endCxn id="6" idx="1"/>
          </p:cNvCxnSpPr>
          <p:nvPr/>
        </p:nvCxnSpPr>
        <p:spPr>
          <a:xfrm rot="5400000" flipH="1" flipV="1">
            <a:off x="4748629" y="1705277"/>
            <a:ext cx="12700" cy="1856731"/>
          </a:xfrm>
          <a:prstGeom prst="curvedConnector3">
            <a:avLst>
              <a:gd name="adj1" fmla="val 2327205"/>
            </a:avLst>
          </a:prstGeom>
          <a:ln>
            <a:tailEnd type="arrow"/>
          </a:ln>
        </p:spPr>
        <p:style>
          <a:lnRef idx="3">
            <a:schemeClr val="accent2"/>
          </a:lnRef>
          <a:fillRef idx="0">
            <a:schemeClr val="accent2"/>
          </a:fillRef>
          <a:effectRef idx="2">
            <a:schemeClr val="accent2"/>
          </a:effectRef>
          <a:fontRef idx="minor">
            <a:schemeClr val="tx1"/>
          </a:fontRef>
        </p:style>
      </p:cxnSp>
      <p:cxnSp>
        <p:nvCxnSpPr>
          <p:cNvPr id="14" name="Curved Connector 13"/>
          <p:cNvCxnSpPr>
            <a:stCxn id="6" idx="2"/>
            <a:endCxn id="5" idx="6"/>
          </p:cNvCxnSpPr>
          <p:nvPr/>
        </p:nvCxnSpPr>
        <p:spPr>
          <a:xfrm rot="10800000">
            <a:off x="3887220" y="2795287"/>
            <a:ext cx="1722821" cy="12700"/>
          </a:xfrm>
          <a:prstGeom prst="curvedConnector3">
            <a:avLst>
              <a:gd name="adj1" fmla="val 50000"/>
            </a:avLst>
          </a:prstGeom>
          <a:ln>
            <a:tailEnd type="arrow"/>
          </a:ln>
        </p:spPr>
        <p:style>
          <a:lnRef idx="3">
            <a:schemeClr val="accent2"/>
          </a:lnRef>
          <a:fillRef idx="0">
            <a:schemeClr val="accent2"/>
          </a:fillRef>
          <a:effectRef idx="2">
            <a:schemeClr val="accent2"/>
          </a:effectRef>
          <a:fontRef idx="minor">
            <a:schemeClr val="tx1"/>
          </a:fontRef>
        </p:style>
      </p:cxnSp>
      <p:cxnSp>
        <p:nvCxnSpPr>
          <p:cNvPr id="16" name="Curved Connector 10"/>
          <p:cNvCxnSpPr>
            <a:stCxn id="7" idx="6"/>
            <a:endCxn id="6" idx="2"/>
          </p:cNvCxnSpPr>
          <p:nvPr/>
        </p:nvCxnSpPr>
        <p:spPr>
          <a:xfrm flipV="1">
            <a:off x="3887219" y="2795287"/>
            <a:ext cx="1722821" cy="1906881"/>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17" name="Curved Connector 10"/>
          <p:cNvCxnSpPr>
            <a:stCxn id="8" idx="2"/>
            <a:endCxn id="4" idx="6"/>
          </p:cNvCxnSpPr>
          <p:nvPr/>
        </p:nvCxnSpPr>
        <p:spPr>
          <a:xfrm flipH="1" flipV="1">
            <a:off x="2382023" y="3784591"/>
            <a:ext cx="3228017" cy="990883"/>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18" name="Curved Connector 17"/>
          <p:cNvCxnSpPr>
            <a:stCxn id="8" idx="0"/>
            <a:endCxn id="6" idx="4"/>
          </p:cNvCxnSpPr>
          <p:nvPr/>
        </p:nvCxnSpPr>
        <p:spPr>
          <a:xfrm rot="5400000" flipH="1" flipV="1">
            <a:off x="5077147" y="3785381"/>
            <a:ext cx="1522987" cy="12700"/>
          </a:xfrm>
          <a:prstGeom prst="curvedConnector3">
            <a:avLst>
              <a:gd name="adj1" fmla="val 50000"/>
            </a:avLst>
          </a:prstGeom>
          <a:ln>
            <a:tailEnd type="arrow"/>
          </a:ln>
        </p:spPr>
        <p:style>
          <a:lnRef idx="3">
            <a:schemeClr val="accent2"/>
          </a:lnRef>
          <a:fillRef idx="0">
            <a:schemeClr val="accent2"/>
          </a:fillRef>
          <a:effectRef idx="2">
            <a:schemeClr val="accent2"/>
          </a:effectRef>
          <a:fontRef idx="minor">
            <a:schemeClr val="tx1"/>
          </a:fontRef>
        </p:style>
      </p:cxnSp>
      <p:sp>
        <p:nvSpPr>
          <p:cNvPr id="19" name="TextBox 18"/>
          <p:cNvSpPr txBox="1"/>
          <p:nvPr/>
        </p:nvSpPr>
        <p:spPr>
          <a:xfrm>
            <a:off x="2417533" y="2931590"/>
            <a:ext cx="429373" cy="307777"/>
          </a:xfrm>
          <a:prstGeom prst="rect">
            <a:avLst/>
          </a:prstGeom>
          <a:noFill/>
        </p:spPr>
        <p:txBody>
          <a:bodyPr wrap="square" rtlCol="0">
            <a:spAutoFit/>
          </a:bodyPr>
          <a:lstStyle/>
          <a:p>
            <a:r>
              <a:rPr lang="en-US" sz="1400" dirty="0"/>
              <a:t>6</a:t>
            </a:r>
          </a:p>
        </p:txBody>
      </p:sp>
      <p:sp>
        <p:nvSpPr>
          <p:cNvPr id="20" name="TextBox 19"/>
          <p:cNvSpPr txBox="1"/>
          <p:nvPr/>
        </p:nvSpPr>
        <p:spPr>
          <a:xfrm>
            <a:off x="2315068" y="4187000"/>
            <a:ext cx="429373" cy="307777"/>
          </a:xfrm>
          <a:prstGeom prst="rect">
            <a:avLst/>
          </a:prstGeom>
          <a:noFill/>
        </p:spPr>
        <p:txBody>
          <a:bodyPr wrap="square" rtlCol="0">
            <a:spAutoFit/>
          </a:bodyPr>
          <a:lstStyle/>
          <a:p>
            <a:r>
              <a:rPr lang="en-US" sz="1400" dirty="0"/>
              <a:t>7</a:t>
            </a:r>
          </a:p>
        </p:txBody>
      </p:sp>
      <p:sp>
        <p:nvSpPr>
          <p:cNvPr id="22" name="TextBox 21"/>
          <p:cNvSpPr txBox="1"/>
          <p:nvPr/>
        </p:nvSpPr>
        <p:spPr>
          <a:xfrm>
            <a:off x="3397240" y="3402102"/>
            <a:ext cx="429373" cy="307777"/>
          </a:xfrm>
          <a:prstGeom prst="rect">
            <a:avLst/>
          </a:prstGeom>
          <a:noFill/>
        </p:spPr>
        <p:txBody>
          <a:bodyPr wrap="square" rtlCol="0">
            <a:spAutoFit/>
          </a:bodyPr>
          <a:lstStyle/>
          <a:p>
            <a:r>
              <a:rPr lang="en-US" sz="1400" dirty="0"/>
              <a:t>8</a:t>
            </a:r>
          </a:p>
        </p:txBody>
      </p:sp>
      <p:sp>
        <p:nvSpPr>
          <p:cNvPr id="23" name="TextBox 22"/>
          <p:cNvSpPr txBox="1"/>
          <p:nvPr/>
        </p:nvSpPr>
        <p:spPr>
          <a:xfrm>
            <a:off x="4540292" y="1978053"/>
            <a:ext cx="429373" cy="307777"/>
          </a:xfrm>
          <a:prstGeom prst="rect">
            <a:avLst/>
          </a:prstGeom>
          <a:noFill/>
        </p:spPr>
        <p:txBody>
          <a:bodyPr wrap="square" rtlCol="0">
            <a:spAutoFit/>
          </a:bodyPr>
          <a:lstStyle/>
          <a:p>
            <a:r>
              <a:rPr lang="en-US" sz="1400" dirty="0"/>
              <a:t>5</a:t>
            </a:r>
          </a:p>
        </p:txBody>
      </p:sp>
      <p:sp>
        <p:nvSpPr>
          <p:cNvPr id="24" name="TextBox 23"/>
          <p:cNvSpPr txBox="1"/>
          <p:nvPr/>
        </p:nvSpPr>
        <p:spPr>
          <a:xfrm>
            <a:off x="4410355" y="5178453"/>
            <a:ext cx="429373" cy="307777"/>
          </a:xfrm>
          <a:prstGeom prst="rect">
            <a:avLst/>
          </a:prstGeom>
          <a:noFill/>
        </p:spPr>
        <p:txBody>
          <a:bodyPr wrap="square" rtlCol="0">
            <a:spAutoFit/>
          </a:bodyPr>
          <a:lstStyle/>
          <a:p>
            <a:r>
              <a:rPr lang="en-US" sz="1400" dirty="0"/>
              <a:t>9</a:t>
            </a:r>
          </a:p>
        </p:txBody>
      </p:sp>
      <p:sp>
        <p:nvSpPr>
          <p:cNvPr id="25" name="TextBox 24"/>
          <p:cNvSpPr txBox="1"/>
          <p:nvPr/>
        </p:nvSpPr>
        <p:spPr>
          <a:xfrm>
            <a:off x="5852553" y="3585125"/>
            <a:ext cx="429373" cy="307777"/>
          </a:xfrm>
          <a:prstGeom prst="rect">
            <a:avLst/>
          </a:prstGeom>
          <a:noFill/>
        </p:spPr>
        <p:txBody>
          <a:bodyPr wrap="square" rtlCol="0">
            <a:spAutoFit/>
          </a:bodyPr>
          <a:lstStyle/>
          <a:p>
            <a:r>
              <a:rPr lang="en-US" sz="1400" dirty="0"/>
              <a:t>7</a:t>
            </a:r>
          </a:p>
        </p:txBody>
      </p:sp>
      <p:sp>
        <p:nvSpPr>
          <p:cNvPr id="26" name="TextBox 25"/>
          <p:cNvSpPr txBox="1"/>
          <p:nvPr/>
        </p:nvSpPr>
        <p:spPr>
          <a:xfrm>
            <a:off x="4869910" y="3107106"/>
            <a:ext cx="429373" cy="307777"/>
          </a:xfrm>
          <a:prstGeom prst="rect">
            <a:avLst/>
          </a:prstGeom>
          <a:noFill/>
        </p:spPr>
        <p:txBody>
          <a:bodyPr wrap="square" rtlCol="0">
            <a:spAutoFit/>
          </a:bodyPr>
          <a:lstStyle/>
          <a:p>
            <a:r>
              <a:rPr lang="en-US" sz="1400" dirty="0"/>
              <a:t>-3</a:t>
            </a:r>
          </a:p>
        </p:txBody>
      </p:sp>
      <p:sp>
        <p:nvSpPr>
          <p:cNvPr id="27" name="TextBox 26"/>
          <p:cNvSpPr txBox="1"/>
          <p:nvPr/>
        </p:nvSpPr>
        <p:spPr>
          <a:xfrm>
            <a:off x="4634299" y="4262100"/>
            <a:ext cx="429373" cy="307777"/>
          </a:xfrm>
          <a:prstGeom prst="rect">
            <a:avLst/>
          </a:prstGeom>
          <a:noFill/>
        </p:spPr>
        <p:txBody>
          <a:bodyPr wrap="square" rtlCol="0">
            <a:spAutoFit/>
          </a:bodyPr>
          <a:lstStyle/>
          <a:p>
            <a:r>
              <a:rPr lang="en-US" sz="1400" dirty="0"/>
              <a:t>2</a:t>
            </a:r>
          </a:p>
        </p:txBody>
      </p:sp>
      <p:sp>
        <p:nvSpPr>
          <p:cNvPr id="28" name="TextBox 27"/>
          <p:cNvSpPr txBox="1"/>
          <p:nvPr/>
        </p:nvSpPr>
        <p:spPr>
          <a:xfrm>
            <a:off x="5063672" y="3878752"/>
            <a:ext cx="429373" cy="307777"/>
          </a:xfrm>
          <a:prstGeom prst="rect">
            <a:avLst/>
          </a:prstGeom>
          <a:noFill/>
        </p:spPr>
        <p:txBody>
          <a:bodyPr wrap="square" rtlCol="0">
            <a:spAutoFit/>
          </a:bodyPr>
          <a:lstStyle/>
          <a:p>
            <a:r>
              <a:rPr lang="en-US" sz="1400" dirty="0"/>
              <a:t>-4</a:t>
            </a:r>
          </a:p>
        </p:txBody>
      </p:sp>
      <p:cxnSp>
        <p:nvCxnSpPr>
          <p:cNvPr id="31" name="Curved Connector 30"/>
          <p:cNvCxnSpPr>
            <a:stCxn id="5" idx="5"/>
            <a:endCxn id="8" idx="1"/>
          </p:cNvCxnSpPr>
          <p:nvPr/>
        </p:nvCxnSpPr>
        <p:spPr>
          <a:xfrm>
            <a:off x="3820264" y="2956932"/>
            <a:ext cx="1856731" cy="1656897"/>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34" name="TextBox 33"/>
          <p:cNvSpPr txBox="1"/>
          <p:nvPr/>
        </p:nvSpPr>
        <p:spPr>
          <a:xfrm>
            <a:off x="4445095" y="2519450"/>
            <a:ext cx="429373" cy="307777"/>
          </a:xfrm>
          <a:prstGeom prst="rect">
            <a:avLst/>
          </a:prstGeom>
          <a:noFill/>
        </p:spPr>
        <p:txBody>
          <a:bodyPr wrap="square" rtlCol="0">
            <a:spAutoFit/>
          </a:bodyPr>
          <a:lstStyle/>
          <a:p>
            <a:r>
              <a:rPr lang="en-US" sz="1400" dirty="0"/>
              <a:t>-2</a:t>
            </a:r>
          </a:p>
        </p:txBody>
      </p:sp>
      <p:sp>
        <p:nvSpPr>
          <p:cNvPr id="42" name="TextBox 41"/>
          <p:cNvSpPr txBox="1"/>
          <p:nvPr/>
        </p:nvSpPr>
        <p:spPr>
          <a:xfrm>
            <a:off x="662391" y="1444185"/>
            <a:ext cx="3439263" cy="369332"/>
          </a:xfrm>
          <a:prstGeom prst="rect">
            <a:avLst/>
          </a:prstGeom>
          <a:noFill/>
        </p:spPr>
        <p:txBody>
          <a:bodyPr wrap="square" rtlCol="0">
            <a:spAutoFit/>
          </a:bodyPr>
          <a:lstStyle/>
          <a:p>
            <a:r>
              <a:rPr lang="en-US" dirty="0"/>
              <a:t>All 0 edge shortest paths</a:t>
            </a:r>
          </a:p>
        </p:txBody>
      </p:sp>
      <p:sp>
        <p:nvSpPr>
          <p:cNvPr id="43" name="TextBox 42"/>
          <p:cNvSpPr txBox="1"/>
          <p:nvPr/>
        </p:nvSpPr>
        <p:spPr>
          <a:xfrm>
            <a:off x="1772423" y="3260994"/>
            <a:ext cx="381000" cy="261610"/>
          </a:xfrm>
          <a:prstGeom prst="rect">
            <a:avLst/>
          </a:prstGeom>
          <a:noFill/>
        </p:spPr>
        <p:txBody>
          <a:bodyPr wrap="square" rtlCol="0">
            <a:spAutoFit/>
          </a:bodyPr>
          <a:lstStyle/>
          <a:p>
            <a:r>
              <a:rPr lang="en-US" sz="1100" dirty="0">
                <a:solidFill>
                  <a:srgbClr val="FF0000"/>
                </a:solidFill>
              </a:rPr>
              <a:t>0</a:t>
            </a:r>
          </a:p>
        </p:txBody>
      </p:sp>
      <mc:AlternateContent xmlns:mc="http://schemas.openxmlformats.org/markup-compatibility/2006">
        <mc:Choice xmlns:a14="http://schemas.microsoft.com/office/drawing/2010/main" xmlns="" Requires="a14">
          <p:sp>
            <p:nvSpPr>
              <p:cNvPr id="44" name="TextBox 43"/>
              <p:cNvSpPr txBox="1"/>
              <p:nvPr/>
            </p:nvSpPr>
            <p:spPr>
              <a:xfrm>
                <a:off x="3219024" y="2258910"/>
                <a:ext cx="356431"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400" i="1" smtClean="0">
                          <a:solidFill>
                            <a:srgbClr val="FF0000"/>
                          </a:solidFill>
                          <a:latin typeface="Cambria Math"/>
                          <a:ea typeface="Cambria Math"/>
                        </a:rPr>
                        <m:t>∞</m:t>
                      </m:r>
                    </m:oMath>
                  </m:oMathPara>
                </a14:m>
                <a:endParaRPr lang="en-US" sz="1400" dirty="0">
                  <a:solidFill>
                    <a:srgbClr val="FF0000"/>
                  </a:solidFill>
                </a:endParaRPr>
              </a:p>
            </p:txBody>
          </p:sp>
        </mc:Choice>
        <mc:Fallback>
          <p:sp>
            <p:nvSpPr>
              <p:cNvPr id="44" name="TextBox 43"/>
              <p:cNvSpPr txBox="1">
                <a:spLocks noRot="1" noChangeAspect="1" noMove="1" noResize="1" noEditPoints="1" noAdjustHandles="1" noChangeArrowheads="1" noChangeShapeType="1" noTextEdit="1"/>
              </p:cNvSpPr>
              <p:nvPr/>
            </p:nvSpPr>
            <p:spPr>
              <a:xfrm>
                <a:off x="3219024" y="2258910"/>
                <a:ext cx="356431" cy="307777"/>
              </a:xfrm>
              <a:prstGeom prst="rect">
                <a:avLst/>
              </a:prstGeom>
              <a:blipFill rotWithShape="1">
                <a:blip r:embed="rId2"/>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xmlns="" Requires="a14">
          <p:sp>
            <p:nvSpPr>
              <p:cNvPr id="45" name="TextBox 44"/>
              <p:cNvSpPr txBox="1"/>
              <p:nvPr/>
            </p:nvSpPr>
            <p:spPr>
              <a:xfrm>
                <a:off x="5711828" y="2274898"/>
                <a:ext cx="356431"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400" i="1" smtClean="0">
                          <a:solidFill>
                            <a:srgbClr val="FF0000"/>
                          </a:solidFill>
                          <a:latin typeface="Cambria Math"/>
                          <a:ea typeface="Cambria Math"/>
                        </a:rPr>
                        <m:t>∞</m:t>
                      </m:r>
                    </m:oMath>
                  </m:oMathPara>
                </a14:m>
                <a:endParaRPr lang="en-US" sz="1400" dirty="0">
                  <a:solidFill>
                    <a:srgbClr val="FF0000"/>
                  </a:solidFill>
                </a:endParaRPr>
              </a:p>
            </p:txBody>
          </p:sp>
        </mc:Choice>
        <mc:Fallback>
          <p:sp>
            <p:nvSpPr>
              <p:cNvPr id="45" name="TextBox 44"/>
              <p:cNvSpPr txBox="1">
                <a:spLocks noRot="1" noChangeAspect="1" noMove="1" noResize="1" noEditPoints="1" noAdjustHandles="1" noChangeArrowheads="1" noChangeShapeType="1" noTextEdit="1"/>
              </p:cNvSpPr>
              <p:nvPr/>
            </p:nvSpPr>
            <p:spPr>
              <a:xfrm>
                <a:off x="5711828" y="2274898"/>
                <a:ext cx="356431" cy="307777"/>
              </a:xfrm>
              <a:prstGeom prst="rect">
                <a:avLst/>
              </a:prstGeom>
              <a:blipFill rotWithShape="1">
                <a:blip r:embed="rId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xmlns="" Requires="a14">
          <p:sp>
            <p:nvSpPr>
              <p:cNvPr id="46" name="TextBox 45"/>
              <p:cNvSpPr txBox="1"/>
              <p:nvPr/>
            </p:nvSpPr>
            <p:spPr>
              <a:xfrm>
                <a:off x="3295838" y="4938544"/>
                <a:ext cx="356431"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400" i="1" smtClean="0">
                          <a:solidFill>
                            <a:srgbClr val="FF0000"/>
                          </a:solidFill>
                          <a:latin typeface="Cambria Math"/>
                          <a:ea typeface="Cambria Math"/>
                        </a:rPr>
                        <m:t>∞</m:t>
                      </m:r>
                    </m:oMath>
                  </m:oMathPara>
                </a14:m>
                <a:endParaRPr lang="en-US" sz="1400" dirty="0">
                  <a:solidFill>
                    <a:srgbClr val="FF0000"/>
                  </a:solidFill>
                </a:endParaRPr>
              </a:p>
            </p:txBody>
          </p:sp>
        </mc:Choice>
        <mc:Fallback>
          <p:sp>
            <p:nvSpPr>
              <p:cNvPr id="46" name="TextBox 45"/>
              <p:cNvSpPr txBox="1">
                <a:spLocks noRot="1" noChangeAspect="1" noMove="1" noResize="1" noEditPoints="1" noAdjustHandles="1" noChangeArrowheads="1" noChangeShapeType="1" noTextEdit="1"/>
              </p:cNvSpPr>
              <p:nvPr/>
            </p:nvSpPr>
            <p:spPr>
              <a:xfrm>
                <a:off x="3295838" y="4938544"/>
                <a:ext cx="356431" cy="307777"/>
              </a:xfrm>
              <a:prstGeom prst="rect">
                <a:avLst/>
              </a:prstGeom>
              <a:blipFill rotWithShape="1">
                <a:blip r:embed="rId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xmlns="" Requires="a14">
          <p:sp>
            <p:nvSpPr>
              <p:cNvPr id="47" name="TextBox 46"/>
              <p:cNvSpPr txBox="1"/>
              <p:nvPr/>
            </p:nvSpPr>
            <p:spPr>
              <a:xfrm>
                <a:off x="5832290" y="4960371"/>
                <a:ext cx="356431"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400" i="1" smtClean="0">
                          <a:solidFill>
                            <a:srgbClr val="FF0000"/>
                          </a:solidFill>
                          <a:latin typeface="Cambria Math"/>
                          <a:ea typeface="Cambria Math"/>
                        </a:rPr>
                        <m:t>∞</m:t>
                      </m:r>
                    </m:oMath>
                  </m:oMathPara>
                </a14:m>
                <a:endParaRPr lang="en-US" sz="1400" dirty="0">
                  <a:solidFill>
                    <a:srgbClr val="FF0000"/>
                  </a:solidFill>
                </a:endParaRPr>
              </a:p>
            </p:txBody>
          </p:sp>
        </mc:Choice>
        <mc:Fallback>
          <p:sp>
            <p:nvSpPr>
              <p:cNvPr id="47" name="TextBox 46"/>
              <p:cNvSpPr txBox="1">
                <a:spLocks noRot="1" noChangeAspect="1" noMove="1" noResize="1" noEditPoints="1" noAdjustHandles="1" noChangeArrowheads="1" noChangeShapeType="1" noTextEdit="1"/>
              </p:cNvSpPr>
              <p:nvPr/>
            </p:nvSpPr>
            <p:spPr>
              <a:xfrm>
                <a:off x="5832290" y="4960371"/>
                <a:ext cx="356431" cy="307777"/>
              </a:xfrm>
              <a:prstGeom prst="rect">
                <a:avLst/>
              </a:prstGeom>
              <a:blipFill rotWithShape="1">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xmlns="" val="2707307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3"/>
                                        </p:tgtEl>
                                        <p:attrNameLst>
                                          <p:attrName>style.visibility</p:attrName>
                                        </p:attrNameLst>
                                      </p:cBhvr>
                                      <p:to>
                                        <p:strVal val="visible"/>
                                      </p:to>
                                    </p:set>
                                    <p:anim calcmode="lin" valueType="num">
                                      <p:cBhvr additive="base">
                                        <p:cTn id="7" dur="500" fill="hold"/>
                                        <p:tgtEl>
                                          <p:spTgt spid="43"/>
                                        </p:tgtEl>
                                        <p:attrNameLst>
                                          <p:attrName>ppt_x</p:attrName>
                                        </p:attrNameLst>
                                      </p:cBhvr>
                                      <p:tavLst>
                                        <p:tav tm="0">
                                          <p:val>
                                            <p:strVal val="#ppt_x"/>
                                          </p:val>
                                        </p:tav>
                                        <p:tav tm="100000">
                                          <p:val>
                                            <p:strVal val="#ppt_x"/>
                                          </p:val>
                                        </p:tav>
                                      </p:tavLst>
                                    </p:anim>
                                    <p:anim calcmode="lin" valueType="num">
                                      <p:cBhvr additive="base">
                                        <p:cTn id="8" dur="500" fill="hold"/>
                                        <p:tgtEl>
                                          <p:spTgt spid="4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4"/>
                                        </p:tgtEl>
                                        <p:attrNameLst>
                                          <p:attrName>style.visibility</p:attrName>
                                        </p:attrNameLst>
                                      </p:cBhvr>
                                      <p:to>
                                        <p:strVal val="visible"/>
                                      </p:to>
                                    </p:set>
                                    <p:anim calcmode="lin" valueType="num">
                                      <p:cBhvr additive="base">
                                        <p:cTn id="13" dur="500" fill="hold"/>
                                        <p:tgtEl>
                                          <p:spTgt spid="44"/>
                                        </p:tgtEl>
                                        <p:attrNameLst>
                                          <p:attrName>ppt_x</p:attrName>
                                        </p:attrNameLst>
                                      </p:cBhvr>
                                      <p:tavLst>
                                        <p:tav tm="0">
                                          <p:val>
                                            <p:strVal val="#ppt_x"/>
                                          </p:val>
                                        </p:tav>
                                        <p:tav tm="100000">
                                          <p:val>
                                            <p:strVal val="#ppt_x"/>
                                          </p:val>
                                        </p:tav>
                                      </p:tavLst>
                                    </p:anim>
                                    <p:anim calcmode="lin" valueType="num">
                                      <p:cBhvr additive="base">
                                        <p:cTn id="14" dur="500" fill="hold"/>
                                        <p:tgtEl>
                                          <p:spTgt spid="4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5"/>
                                        </p:tgtEl>
                                        <p:attrNameLst>
                                          <p:attrName>style.visibility</p:attrName>
                                        </p:attrNameLst>
                                      </p:cBhvr>
                                      <p:to>
                                        <p:strVal val="visible"/>
                                      </p:to>
                                    </p:set>
                                    <p:anim calcmode="lin" valueType="num">
                                      <p:cBhvr additive="base">
                                        <p:cTn id="19" dur="500" fill="hold"/>
                                        <p:tgtEl>
                                          <p:spTgt spid="45"/>
                                        </p:tgtEl>
                                        <p:attrNameLst>
                                          <p:attrName>ppt_x</p:attrName>
                                        </p:attrNameLst>
                                      </p:cBhvr>
                                      <p:tavLst>
                                        <p:tav tm="0">
                                          <p:val>
                                            <p:strVal val="#ppt_x"/>
                                          </p:val>
                                        </p:tav>
                                        <p:tav tm="100000">
                                          <p:val>
                                            <p:strVal val="#ppt_x"/>
                                          </p:val>
                                        </p:tav>
                                      </p:tavLst>
                                    </p:anim>
                                    <p:anim calcmode="lin" valueType="num">
                                      <p:cBhvr additive="base">
                                        <p:cTn id="20" dur="500" fill="hold"/>
                                        <p:tgtEl>
                                          <p:spTgt spid="4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6"/>
                                        </p:tgtEl>
                                        <p:attrNameLst>
                                          <p:attrName>style.visibility</p:attrName>
                                        </p:attrNameLst>
                                      </p:cBhvr>
                                      <p:to>
                                        <p:strVal val="visible"/>
                                      </p:to>
                                    </p:set>
                                    <p:anim calcmode="lin" valueType="num">
                                      <p:cBhvr additive="base">
                                        <p:cTn id="25" dur="500" fill="hold"/>
                                        <p:tgtEl>
                                          <p:spTgt spid="46"/>
                                        </p:tgtEl>
                                        <p:attrNameLst>
                                          <p:attrName>ppt_x</p:attrName>
                                        </p:attrNameLst>
                                      </p:cBhvr>
                                      <p:tavLst>
                                        <p:tav tm="0">
                                          <p:val>
                                            <p:strVal val="#ppt_x"/>
                                          </p:val>
                                        </p:tav>
                                        <p:tav tm="100000">
                                          <p:val>
                                            <p:strVal val="#ppt_x"/>
                                          </p:val>
                                        </p:tav>
                                      </p:tavLst>
                                    </p:anim>
                                    <p:anim calcmode="lin" valueType="num">
                                      <p:cBhvr additive="base">
                                        <p:cTn id="26" dur="500" fill="hold"/>
                                        <p:tgtEl>
                                          <p:spTgt spid="4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7"/>
                                        </p:tgtEl>
                                        <p:attrNameLst>
                                          <p:attrName>style.visibility</p:attrName>
                                        </p:attrNameLst>
                                      </p:cBhvr>
                                      <p:to>
                                        <p:strVal val="visible"/>
                                      </p:to>
                                    </p:set>
                                    <p:anim calcmode="lin" valueType="num">
                                      <p:cBhvr additive="base">
                                        <p:cTn id="31" dur="500" fill="hold"/>
                                        <p:tgtEl>
                                          <p:spTgt spid="47"/>
                                        </p:tgtEl>
                                        <p:attrNameLst>
                                          <p:attrName>ppt_x</p:attrName>
                                        </p:attrNameLst>
                                      </p:cBhvr>
                                      <p:tavLst>
                                        <p:tav tm="0">
                                          <p:val>
                                            <p:strVal val="#ppt_x"/>
                                          </p:val>
                                        </p:tav>
                                        <p:tav tm="100000">
                                          <p:val>
                                            <p:strVal val="#ppt_x"/>
                                          </p:val>
                                        </p:tav>
                                      </p:tavLst>
                                    </p:anim>
                                    <p:anim calcmode="lin" valueType="num">
                                      <p:cBhvr additive="base">
                                        <p:cTn id="32" dur="500" fill="hold"/>
                                        <p:tgtEl>
                                          <p:spTgt spid="4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P spid="44" grpId="0" animBg="1"/>
      <p:bldP spid="45" grpId="0" animBg="1"/>
      <p:bldP spid="46" grpId="0" animBg="1"/>
      <p:bldP spid="4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Bellman-Ford algorithm</a:t>
            </a:r>
          </a:p>
        </p:txBody>
      </p:sp>
      <p:sp>
        <p:nvSpPr>
          <p:cNvPr id="4" name="Oval 3"/>
          <p:cNvSpPr/>
          <p:nvPr/>
        </p:nvSpPr>
        <p:spPr>
          <a:xfrm>
            <a:off x="1924823" y="3555991"/>
            <a:ext cx="457200" cy="4572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1</a:t>
            </a:r>
          </a:p>
        </p:txBody>
      </p:sp>
      <p:sp>
        <p:nvSpPr>
          <p:cNvPr id="5" name="Oval 4"/>
          <p:cNvSpPr/>
          <p:nvPr/>
        </p:nvSpPr>
        <p:spPr>
          <a:xfrm>
            <a:off x="3430019" y="2566687"/>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6" name="Oval 5"/>
          <p:cNvSpPr/>
          <p:nvPr/>
        </p:nvSpPr>
        <p:spPr>
          <a:xfrm>
            <a:off x="5610040" y="2566687"/>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7" name="Oval 6"/>
          <p:cNvSpPr/>
          <p:nvPr/>
        </p:nvSpPr>
        <p:spPr>
          <a:xfrm>
            <a:off x="3430019" y="4473568"/>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
        <p:nvSpPr>
          <p:cNvPr id="8" name="Oval 7"/>
          <p:cNvSpPr/>
          <p:nvPr/>
        </p:nvSpPr>
        <p:spPr>
          <a:xfrm>
            <a:off x="5610040" y="4546874"/>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cxnSp>
        <p:nvCxnSpPr>
          <p:cNvPr id="9" name="Curved Connector 10"/>
          <p:cNvCxnSpPr>
            <a:stCxn id="4" idx="7"/>
            <a:endCxn id="5" idx="2"/>
          </p:cNvCxnSpPr>
          <p:nvPr/>
        </p:nvCxnSpPr>
        <p:spPr>
          <a:xfrm flipV="1">
            <a:off x="2315068" y="2795287"/>
            <a:ext cx="1114951" cy="827659"/>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10" name="Curved Connector 9"/>
          <p:cNvCxnSpPr>
            <a:stCxn id="5" idx="4"/>
            <a:endCxn id="7" idx="0"/>
          </p:cNvCxnSpPr>
          <p:nvPr/>
        </p:nvCxnSpPr>
        <p:spPr>
          <a:xfrm rot="5400000">
            <a:off x="2933779" y="3748727"/>
            <a:ext cx="1449681" cy="12700"/>
          </a:xfrm>
          <a:prstGeom prst="curvedConnector3">
            <a:avLst>
              <a:gd name="adj1" fmla="val 50000"/>
            </a:avLst>
          </a:prstGeom>
          <a:ln>
            <a:tailEnd type="arrow"/>
          </a:ln>
        </p:spPr>
        <p:style>
          <a:lnRef idx="3">
            <a:schemeClr val="accent2"/>
          </a:lnRef>
          <a:fillRef idx="0">
            <a:schemeClr val="accent2"/>
          </a:fillRef>
          <a:effectRef idx="2">
            <a:schemeClr val="accent2"/>
          </a:effectRef>
          <a:fontRef idx="minor">
            <a:schemeClr val="tx1"/>
          </a:fontRef>
        </p:style>
      </p:cxnSp>
      <p:cxnSp>
        <p:nvCxnSpPr>
          <p:cNvPr id="11" name="Curved Connector 10"/>
          <p:cNvCxnSpPr>
            <a:stCxn id="4" idx="5"/>
            <a:endCxn id="7" idx="2"/>
          </p:cNvCxnSpPr>
          <p:nvPr/>
        </p:nvCxnSpPr>
        <p:spPr>
          <a:xfrm>
            <a:off x="2315068" y="3946236"/>
            <a:ext cx="1114951" cy="755932"/>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12" name="Curved Connector 10"/>
          <p:cNvCxnSpPr>
            <a:stCxn id="7" idx="5"/>
            <a:endCxn id="8" idx="3"/>
          </p:cNvCxnSpPr>
          <p:nvPr/>
        </p:nvCxnSpPr>
        <p:spPr>
          <a:xfrm rot="16200000" flipH="1">
            <a:off x="4711976" y="3972100"/>
            <a:ext cx="73306" cy="1856731"/>
          </a:xfrm>
          <a:prstGeom prst="curvedConnector3">
            <a:avLst>
              <a:gd name="adj1" fmla="val 503180"/>
            </a:avLst>
          </a:prstGeom>
          <a:ln>
            <a:tailEnd type="arrow"/>
          </a:ln>
        </p:spPr>
        <p:style>
          <a:lnRef idx="3">
            <a:schemeClr val="accent2"/>
          </a:lnRef>
          <a:fillRef idx="0">
            <a:schemeClr val="accent2"/>
          </a:fillRef>
          <a:effectRef idx="2">
            <a:schemeClr val="accent2"/>
          </a:effectRef>
          <a:fontRef idx="minor">
            <a:schemeClr val="tx1"/>
          </a:fontRef>
        </p:style>
      </p:cxnSp>
      <p:cxnSp>
        <p:nvCxnSpPr>
          <p:cNvPr id="13" name="Curved Connector 10"/>
          <p:cNvCxnSpPr>
            <a:stCxn id="5" idx="7"/>
            <a:endCxn id="6" idx="1"/>
          </p:cNvCxnSpPr>
          <p:nvPr/>
        </p:nvCxnSpPr>
        <p:spPr>
          <a:xfrm rot="5400000" flipH="1" flipV="1">
            <a:off x="4748629" y="1705277"/>
            <a:ext cx="12700" cy="1856731"/>
          </a:xfrm>
          <a:prstGeom prst="curvedConnector3">
            <a:avLst>
              <a:gd name="adj1" fmla="val 2327205"/>
            </a:avLst>
          </a:prstGeom>
          <a:ln>
            <a:tailEnd type="arrow"/>
          </a:ln>
        </p:spPr>
        <p:style>
          <a:lnRef idx="3">
            <a:schemeClr val="accent2"/>
          </a:lnRef>
          <a:fillRef idx="0">
            <a:schemeClr val="accent2"/>
          </a:fillRef>
          <a:effectRef idx="2">
            <a:schemeClr val="accent2"/>
          </a:effectRef>
          <a:fontRef idx="minor">
            <a:schemeClr val="tx1"/>
          </a:fontRef>
        </p:style>
      </p:cxnSp>
      <p:cxnSp>
        <p:nvCxnSpPr>
          <p:cNvPr id="14" name="Curved Connector 13"/>
          <p:cNvCxnSpPr>
            <a:stCxn id="6" idx="2"/>
            <a:endCxn id="5" idx="6"/>
          </p:cNvCxnSpPr>
          <p:nvPr/>
        </p:nvCxnSpPr>
        <p:spPr>
          <a:xfrm rot="10800000">
            <a:off x="3887220" y="2795287"/>
            <a:ext cx="1722821" cy="12700"/>
          </a:xfrm>
          <a:prstGeom prst="curvedConnector3">
            <a:avLst>
              <a:gd name="adj1" fmla="val 50000"/>
            </a:avLst>
          </a:prstGeom>
          <a:ln>
            <a:tailEnd type="arrow"/>
          </a:ln>
        </p:spPr>
        <p:style>
          <a:lnRef idx="3">
            <a:schemeClr val="accent2"/>
          </a:lnRef>
          <a:fillRef idx="0">
            <a:schemeClr val="accent2"/>
          </a:fillRef>
          <a:effectRef idx="2">
            <a:schemeClr val="accent2"/>
          </a:effectRef>
          <a:fontRef idx="minor">
            <a:schemeClr val="tx1"/>
          </a:fontRef>
        </p:style>
      </p:cxnSp>
      <p:cxnSp>
        <p:nvCxnSpPr>
          <p:cNvPr id="16" name="Curved Connector 10"/>
          <p:cNvCxnSpPr>
            <a:stCxn id="7" idx="6"/>
            <a:endCxn id="6" idx="2"/>
          </p:cNvCxnSpPr>
          <p:nvPr/>
        </p:nvCxnSpPr>
        <p:spPr>
          <a:xfrm flipV="1">
            <a:off x="3887219" y="2795287"/>
            <a:ext cx="1722821" cy="1906881"/>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17" name="Curved Connector 10"/>
          <p:cNvCxnSpPr>
            <a:stCxn id="8" idx="2"/>
            <a:endCxn id="4" idx="6"/>
          </p:cNvCxnSpPr>
          <p:nvPr/>
        </p:nvCxnSpPr>
        <p:spPr>
          <a:xfrm flipH="1" flipV="1">
            <a:off x="2382023" y="3784591"/>
            <a:ext cx="3228017" cy="990883"/>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18" name="Curved Connector 17"/>
          <p:cNvCxnSpPr>
            <a:stCxn id="8" idx="0"/>
            <a:endCxn id="6" idx="4"/>
          </p:cNvCxnSpPr>
          <p:nvPr/>
        </p:nvCxnSpPr>
        <p:spPr>
          <a:xfrm rot="5400000" flipH="1" flipV="1">
            <a:off x="5077147" y="3785381"/>
            <a:ext cx="1522987" cy="12700"/>
          </a:xfrm>
          <a:prstGeom prst="curvedConnector3">
            <a:avLst>
              <a:gd name="adj1" fmla="val 50000"/>
            </a:avLst>
          </a:prstGeom>
          <a:ln>
            <a:tailEnd type="arrow"/>
          </a:ln>
        </p:spPr>
        <p:style>
          <a:lnRef idx="3">
            <a:schemeClr val="accent2"/>
          </a:lnRef>
          <a:fillRef idx="0">
            <a:schemeClr val="accent2"/>
          </a:fillRef>
          <a:effectRef idx="2">
            <a:schemeClr val="accent2"/>
          </a:effectRef>
          <a:fontRef idx="minor">
            <a:schemeClr val="tx1"/>
          </a:fontRef>
        </p:style>
      </p:cxnSp>
      <p:sp>
        <p:nvSpPr>
          <p:cNvPr id="19" name="TextBox 18"/>
          <p:cNvSpPr txBox="1"/>
          <p:nvPr/>
        </p:nvSpPr>
        <p:spPr>
          <a:xfrm>
            <a:off x="2417533" y="2931590"/>
            <a:ext cx="429373" cy="307777"/>
          </a:xfrm>
          <a:prstGeom prst="rect">
            <a:avLst/>
          </a:prstGeom>
          <a:noFill/>
        </p:spPr>
        <p:txBody>
          <a:bodyPr wrap="square" rtlCol="0">
            <a:spAutoFit/>
          </a:bodyPr>
          <a:lstStyle/>
          <a:p>
            <a:r>
              <a:rPr lang="en-US" sz="1400" dirty="0"/>
              <a:t>6</a:t>
            </a:r>
          </a:p>
        </p:txBody>
      </p:sp>
      <p:sp>
        <p:nvSpPr>
          <p:cNvPr id="20" name="TextBox 19"/>
          <p:cNvSpPr txBox="1"/>
          <p:nvPr/>
        </p:nvSpPr>
        <p:spPr>
          <a:xfrm>
            <a:off x="2315068" y="4187000"/>
            <a:ext cx="429373" cy="307777"/>
          </a:xfrm>
          <a:prstGeom prst="rect">
            <a:avLst/>
          </a:prstGeom>
          <a:noFill/>
        </p:spPr>
        <p:txBody>
          <a:bodyPr wrap="square" rtlCol="0">
            <a:spAutoFit/>
          </a:bodyPr>
          <a:lstStyle/>
          <a:p>
            <a:r>
              <a:rPr lang="en-US" sz="1400" dirty="0"/>
              <a:t>7</a:t>
            </a:r>
          </a:p>
        </p:txBody>
      </p:sp>
      <p:sp>
        <p:nvSpPr>
          <p:cNvPr id="22" name="TextBox 21"/>
          <p:cNvSpPr txBox="1"/>
          <p:nvPr/>
        </p:nvSpPr>
        <p:spPr>
          <a:xfrm>
            <a:off x="3397240" y="3402102"/>
            <a:ext cx="429373" cy="307777"/>
          </a:xfrm>
          <a:prstGeom prst="rect">
            <a:avLst/>
          </a:prstGeom>
          <a:noFill/>
        </p:spPr>
        <p:txBody>
          <a:bodyPr wrap="square" rtlCol="0">
            <a:spAutoFit/>
          </a:bodyPr>
          <a:lstStyle/>
          <a:p>
            <a:r>
              <a:rPr lang="en-US" sz="1400" dirty="0"/>
              <a:t>8</a:t>
            </a:r>
          </a:p>
        </p:txBody>
      </p:sp>
      <p:sp>
        <p:nvSpPr>
          <p:cNvPr id="23" name="TextBox 22"/>
          <p:cNvSpPr txBox="1"/>
          <p:nvPr/>
        </p:nvSpPr>
        <p:spPr>
          <a:xfrm>
            <a:off x="4540292" y="1978053"/>
            <a:ext cx="429373" cy="307777"/>
          </a:xfrm>
          <a:prstGeom prst="rect">
            <a:avLst/>
          </a:prstGeom>
          <a:noFill/>
        </p:spPr>
        <p:txBody>
          <a:bodyPr wrap="square" rtlCol="0">
            <a:spAutoFit/>
          </a:bodyPr>
          <a:lstStyle/>
          <a:p>
            <a:r>
              <a:rPr lang="en-US" sz="1400" dirty="0"/>
              <a:t>5</a:t>
            </a:r>
          </a:p>
        </p:txBody>
      </p:sp>
      <p:sp>
        <p:nvSpPr>
          <p:cNvPr id="24" name="TextBox 23"/>
          <p:cNvSpPr txBox="1"/>
          <p:nvPr/>
        </p:nvSpPr>
        <p:spPr>
          <a:xfrm>
            <a:off x="4410355" y="5178453"/>
            <a:ext cx="429373" cy="307777"/>
          </a:xfrm>
          <a:prstGeom prst="rect">
            <a:avLst/>
          </a:prstGeom>
          <a:noFill/>
        </p:spPr>
        <p:txBody>
          <a:bodyPr wrap="square" rtlCol="0">
            <a:spAutoFit/>
          </a:bodyPr>
          <a:lstStyle/>
          <a:p>
            <a:r>
              <a:rPr lang="en-US" sz="1400" dirty="0"/>
              <a:t>9</a:t>
            </a:r>
          </a:p>
        </p:txBody>
      </p:sp>
      <p:sp>
        <p:nvSpPr>
          <p:cNvPr id="25" name="TextBox 24"/>
          <p:cNvSpPr txBox="1"/>
          <p:nvPr/>
        </p:nvSpPr>
        <p:spPr>
          <a:xfrm>
            <a:off x="5852553" y="3585125"/>
            <a:ext cx="429373" cy="307777"/>
          </a:xfrm>
          <a:prstGeom prst="rect">
            <a:avLst/>
          </a:prstGeom>
          <a:noFill/>
        </p:spPr>
        <p:txBody>
          <a:bodyPr wrap="square" rtlCol="0">
            <a:spAutoFit/>
          </a:bodyPr>
          <a:lstStyle/>
          <a:p>
            <a:r>
              <a:rPr lang="en-US" sz="1400" dirty="0"/>
              <a:t>7</a:t>
            </a:r>
          </a:p>
        </p:txBody>
      </p:sp>
      <p:sp>
        <p:nvSpPr>
          <p:cNvPr id="26" name="TextBox 25"/>
          <p:cNvSpPr txBox="1"/>
          <p:nvPr/>
        </p:nvSpPr>
        <p:spPr>
          <a:xfrm>
            <a:off x="4869910" y="3107106"/>
            <a:ext cx="429373" cy="307777"/>
          </a:xfrm>
          <a:prstGeom prst="rect">
            <a:avLst/>
          </a:prstGeom>
          <a:noFill/>
        </p:spPr>
        <p:txBody>
          <a:bodyPr wrap="square" rtlCol="0">
            <a:spAutoFit/>
          </a:bodyPr>
          <a:lstStyle/>
          <a:p>
            <a:r>
              <a:rPr lang="en-US" sz="1400" dirty="0"/>
              <a:t>-3</a:t>
            </a:r>
          </a:p>
        </p:txBody>
      </p:sp>
      <p:sp>
        <p:nvSpPr>
          <p:cNvPr id="27" name="TextBox 26"/>
          <p:cNvSpPr txBox="1"/>
          <p:nvPr/>
        </p:nvSpPr>
        <p:spPr>
          <a:xfrm>
            <a:off x="4634299" y="4262100"/>
            <a:ext cx="429373" cy="307777"/>
          </a:xfrm>
          <a:prstGeom prst="rect">
            <a:avLst/>
          </a:prstGeom>
          <a:noFill/>
        </p:spPr>
        <p:txBody>
          <a:bodyPr wrap="square" rtlCol="0">
            <a:spAutoFit/>
          </a:bodyPr>
          <a:lstStyle/>
          <a:p>
            <a:r>
              <a:rPr lang="en-US" sz="1400" dirty="0"/>
              <a:t>2</a:t>
            </a:r>
          </a:p>
        </p:txBody>
      </p:sp>
      <p:sp>
        <p:nvSpPr>
          <p:cNvPr id="28" name="TextBox 27"/>
          <p:cNvSpPr txBox="1"/>
          <p:nvPr/>
        </p:nvSpPr>
        <p:spPr>
          <a:xfrm>
            <a:off x="5063672" y="3878752"/>
            <a:ext cx="429373" cy="307777"/>
          </a:xfrm>
          <a:prstGeom prst="rect">
            <a:avLst/>
          </a:prstGeom>
          <a:noFill/>
        </p:spPr>
        <p:txBody>
          <a:bodyPr wrap="square" rtlCol="0">
            <a:spAutoFit/>
          </a:bodyPr>
          <a:lstStyle/>
          <a:p>
            <a:r>
              <a:rPr lang="en-US" sz="1400" dirty="0"/>
              <a:t>-4</a:t>
            </a:r>
          </a:p>
        </p:txBody>
      </p:sp>
      <p:cxnSp>
        <p:nvCxnSpPr>
          <p:cNvPr id="31" name="Curved Connector 30"/>
          <p:cNvCxnSpPr>
            <a:stCxn id="5" idx="5"/>
            <a:endCxn id="8" idx="1"/>
          </p:cNvCxnSpPr>
          <p:nvPr/>
        </p:nvCxnSpPr>
        <p:spPr>
          <a:xfrm>
            <a:off x="3820264" y="2956932"/>
            <a:ext cx="1856731" cy="1656897"/>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34" name="TextBox 33"/>
          <p:cNvSpPr txBox="1"/>
          <p:nvPr/>
        </p:nvSpPr>
        <p:spPr>
          <a:xfrm>
            <a:off x="4445095" y="2519450"/>
            <a:ext cx="429373" cy="307777"/>
          </a:xfrm>
          <a:prstGeom prst="rect">
            <a:avLst/>
          </a:prstGeom>
          <a:noFill/>
        </p:spPr>
        <p:txBody>
          <a:bodyPr wrap="square" rtlCol="0">
            <a:spAutoFit/>
          </a:bodyPr>
          <a:lstStyle/>
          <a:p>
            <a:r>
              <a:rPr lang="en-US" sz="1400" dirty="0"/>
              <a:t>-2</a:t>
            </a:r>
          </a:p>
        </p:txBody>
      </p:sp>
      <p:sp>
        <p:nvSpPr>
          <p:cNvPr id="42" name="TextBox 41"/>
          <p:cNvSpPr txBox="1"/>
          <p:nvPr/>
        </p:nvSpPr>
        <p:spPr>
          <a:xfrm>
            <a:off x="381000" y="1612695"/>
            <a:ext cx="3439263" cy="646331"/>
          </a:xfrm>
          <a:prstGeom prst="rect">
            <a:avLst/>
          </a:prstGeom>
          <a:noFill/>
        </p:spPr>
        <p:txBody>
          <a:bodyPr wrap="square" rtlCol="0">
            <a:spAutoFit/>
          </a:bodyPr>
          <a:lstStyle/>
          <a:p>
            <a:r>
              <a:rPr lang="en-US" dirty="0"/>
              <a:t>Calculate all at most 1 edge shortest paths</a:t>
            </a:r>
          </a:p>
        </p:txBody>
      </p:sp>
      <p:sp>
        <p:nvSpPr>
          <p:cNvPr id="43" name="TextBox 42"/>
          <p:cNvSpPr txBox="1"/>
          <p:nvPr/>
        </p:nvSpPr>
        <p:spPr>
          <a:xfrm>
            <a:off x="1772423" y="3260994"/>
            <a:ext cx="381000" cy="261610"/>
          </a:xfrm>
          <a:prstGeom prst="rect">
            <a:avLst/>
          </a:prstGeom>
          <a:noFill/>
        </p:spPr>
        <p:txBody>
          <a:bodyPr wrap="square" rtlCol="0">
            <a:spAutoFit/>
          </a:bodyPr>
          <a:lstStyle/>
          <a:p>
            <a:r>
              <a:rPr lang="en-US" sz="1100" dirty="0">
                <a:solidFill>
                  <a:srgbClr val="FF0000"/>
                </a:solidFill>
              </a:rPr>
              <a:t>0</a:t>
            </a:r>
          </a:p>
        </p:txBody>
      </p:sp>
      <mc:AlternateContent xmlns:mc="http://schemas.openxmlformats.org/markup-compatibility/2006">
        <mc:Choice xmlns:a14="http://schemas.microsoft.com/office/drawing/2010/main" xmlns="" Requires="a14">
          <p:sp>
            <p:nvSpPr>
              <p:cNvPr id="44" name="TextBox 43"/>
              <p:cNvSpPr txBox="1"/>
              <p:nvPr/>
            </p:nvSpPr>
            <p:spPr>
              <a:xfrm>
                <a:off x="3199094" y="2258910"/>
                <a:ext cx="356431"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400" i="1" smtClean="0">
                          <a:solidFill>
                            <a:srgbClr val="FF0000"/>
                          </a:solidFill>
                          <a:latin typeface="Cambria Math"/>
                          <a:ea typeface="Cambria Math"/>
                        </a:rPr>
                        <m:t>∞</m:t>
                      </m:r>
                    </m:oMath>
                  </m:oMathPara>
                </a14:m>
                <a:endParaRPr lang="en-US" sz="1400" dirty="0">
                  <a:solidFill>
                    <a:srgbClr val="FF0000"/>
                  </a:solidFill>
                </a:endParaRPr>
              </a:p>
            </p:txBody>
          </p:sp>
        </mc:Choice>
        <mc:Fallback>
          <p:sp>
            <p:nvSpPr>
              <p:cNvPr id="44" name="TextBox 43"/>
              <p:cNvSpPr txBox="1">
                <a:spLocks noRot="1" noChangeAspect="1" noMove="1" noResize="1" noEditPoints="1" noAdjustHandles="1" noChangeArrowheads="1" noChangeShapeType="1" noTextEdit="1"/>
              </p:cNvSpPr>
              <p:nvPr/>
            </p:nvSpPr>
            <p:spPr>
              <a:xfrm>
                <a:off x="3199094" y="2258910"/>
                <a:ext cx="356431" cy="307777"/>
              </a:xfrm>
              <a:prstGeom prst="rect">
                <a:avLst/>
              </a:prstGeom>
              <a:blipFill rotWithShape="1">
                <a:blip r:embed="rId2"/>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xmlns="" Requires="a14">
          <p:sp>
            <p:nvSpPr>
              <p:cNvPr id="45" name="TextBox 44"/>
              <p:cNvSpPr txBox="1"/>
              <p:nvPr/>
            </p:nvSpPr>
            <p:spPr>
              <a:xfrm>
                <a:off x="5711828" y="2274898"/>
                <a:ext cx="356431"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400" i="1" smtClean="0">
                          <a:solidFill>
                            <a:srgbClr val="FF0000"/>
                          </a:solidFill>
                          <a:latin typeface="Cambria Math"/>
                          <a:ea typeface="Cambria Math"/>
                        </a:rPr>
                        <m:t>∞</m:t>
                      </m:r>
                    </m:oMath>
                  </m:oMathPara>
                </a14:m>
                <a:endParaRPr lang="en-US" sz="1400" dirty="0">
                  <a:solidFill>
                    <a:srgbClr val="FF0000"/>
                  </a:solidFill>
                </a:endParaRPr>
              </a:p>
            </p:txBody>
          </p:sp>
        </mc:Choice>
        <mc:Fallback>
          <p:sp>
            <p:nvSpPr>
              <p:cNvPr id="45" name="TextBox 44"/>
              <p:cNvSpPr txBox="1">
                <a:spLocks noRot="1" noChangeAspect="1" noMove="1" noResize="1" noEditPoints="1" noAdjustHandles="1" noChangeArrowheads="1" noChangeShapeType="1" noTextEdit="1"/>
              </p:cNvSpPr>
              <p:nvPr/>
            </p:nvSpPr>
            <p:spPr>
              <a:xfrm>
                <a:off x="5711828" y="2274898"/>
                <a:ext cx="356431" cy="307777"/>
              </a:xfrm>
              <a:prstGeom prst="rect">
                <a:avLst/>
              </a:prstGeom>
              <a:blipFill rotWithShape="1">
                <a:blip r:embed="rId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xmlns="" Requires="a14">
          <p:sp>
            <p:nvSpPr>
              <p:cNvPr id="46" name="TextBox 45"/>
              <p:cNvSpPr txBox="1"/>
              <p:nvPr/>
            </p:nvSpPr>
            <p:spPr>
              <a:xfrm>
                <a:off x="3295838" y="4938544"/>
                <a:ext cx="356431"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400" i="1" smtClean="0">
                          <a:solidFill>
                            <a:srgbClr val="FF0000"/>
                          </a:solidFill>
                          <a:latin typeface="Cambria Math"/>
                          <a:ea typeface="Cambria Math"/>
                        </a:rPr>
                        <m:t>∞</m:t>
                      </m:r>
                    </m:oMath>
                  </m:oMathPara>
                </a14:m>
                <a:endParaRPr lang="en-US" sz="1400" dirty="0">
                  <a:solidFill>
                    <a:srgbClr val="FF0000"/>
                  </a:solidFill>
                </a:endParaRPr>
              </a:p>
            </p:txBody>
          </p:sp>
        </mc:Choice>
        <mc:Fallback>
          <p:sp>
            <p:nvSpPr>
              <p:cNvPr id="46" name="TextBox 45"/>
              <p:cNvSpPr txBox="1">
                <a:spLocks noRot="1" noChangeAspect="1" noMove="1" noResize="1" noEditPoints="1" noAdjustHandles="1" noChangeArrowheads="1" noChangeShapeType="1" noTextEdit="1"/>
              </p:cNvSpPr>
              <p:nvPr/>
            </p:nvSpPr>
            <p:spPr>
              <a:xfrm>
                <a:off x="3295838" y="4938544"/>
                <a:ext cx="356431" cy="307777"/>
              </a:xfrm>
              <a:prstGeom prst="rect">
                <a:avLst/>
              </a:prstGeom>
              <a:blipFill rotWithShape="1">
                <a:blip r:embed="rId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xmlns="" Requires="a14">
          <p:sp>
            <p:nvSpPr>
              <p:cNvPr id="47" name="TextBox 46"/>
              <p:cNvSpPr txBox="1"/>
              <p:nvPr/>
            </p:nvSpPr>
            <p:spPr>
              <a:xfrm>
                <a:off x="5832290" y="4960371"/>
                <a:ext cx="356431"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400" i="1" smtClean="0">
                          <a:solidFill>
                            <a:srgbClr val="FF0000"/>
                          </a:solidFill>
                          <a:latin typeface="Cambria Math"/>
                          <a:ea typeface="Cambria Math"/>
                        </a:rPr>
                        <m:t>∞</m:t>
                      </m:r>
                    </m:oMath>
                  </m:oMathPara>
                </a14:m>
                <a:endParaRPr lang="en-US" sz="1400" dirty="0">
                  <a:solidFill>
                    <a:srgbClr val="FF0000"/>
                  </a:solidFill>
                </a:endParaRPr>
              </a:p>
            </p:txBody>
          </p:sp>
        </mc:Choice>
        <mc:Fallback>
          <p:sp>
            <p:nvSpPr>
              <p:cNvPr id="47" name="TextBox 46"/>
              <p:cNvSpPr txBox="1">
                <a:spLocks noRot="1" noChangeAspect="1" noMove="1" noResize="1" noEditPoints="1" noAdjustHandles="1" noChangeArrowheads="1" noChangeShapeType="1" noTextEdit="1"/>
              </p:cNvSpPr>
              <p:nvPr/>
            </p:nvSpPr>
            <p:spPr>
              <a:xfrm>
                <a:off x="5832290" y="4960371"/>
                <a:ext cx="356431" cy="307777"/>
              </a:xfrm>
              <a:prstGeom prst="rect">
                <a:avLst/>
              </a:prstGeom>
              <a:blipFill rotWithShape="1">
                <a:blip r:embed="rId2"/>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xmlns="" Requires="a14">
          <p:sp>
            <p:nvSpPr>
              <p:cNvPr id="35" name="TextBox 34"/>
              <p:cNvSpPr txBox="1"/>
              <p:nvPr/>
            </p:nvSpPr>
            <p:spPr>
              <a:xfrm>
                <a:off x="3430019" y="2285830"/>
                <a:ext cx="356431" cy="2616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100" b="0" i="1" smtClean="0">
                          <a:solidFill>
                            <a:srgbClr val="FF0000"/>
                          </a:solidFill>
                          <a:latin typeface="Cambria Math"/>
                          <a:ea typeface="Cambria Math"/>
                        </a:rPr>
                        <m:t>/6</m:t>
                      </m:r>
                    </m:oMath>
                  </m:oMathPara>
                </a14:m>
                <a:endParaRPr lang="en-US" sz="1100" dirty="0">
                  <a:solidFill>
                    <a:srgbClr val="FF0000"/>
                  </a:solidFill>
                </a:endParaRPr>
              </a:p>
            </p:txBody>
          </p:sp>
        </mc:Choice>
        <mc:Fallback>
          <p:sp>
            <p:nvSpPr>
              <p:cNvPr id="35" name="TextBox 34"/>
              <p:cNvSpPr txBox="1">
                <a:spLocks noRot="1" noChangeAspect="1" noMove="1" noResize="1" noEditPoints="1" noAdjustHandles="1" noChangeArrowheads="1" noChangeShapeType="1" noTextEdit="1"/>
              </p:cNvSpPr>
              <p:nvPr/>
            </p:nvSpPr>
            <p:spPr>
              <a:xfrm>
                <a:off x="3430019" y="2285830"/>
                <a:ext cx="356431" cy="261610"/>
              </a:xfrm>
              <a:prstGeom prst="rect">
                <a:avLst/>
              </a:prstGeom>
              <a:blipFill rotWithShape="1">
                <a:blip r:embed="rId4"/>
                <a:stretch>
                  <a:fillRect b="-4651"/>
                </a:stretch>
              </a:blipFill>
            </p:spPr>
            <p:txBody>
              <a:bodyPr/>
              <a:lstStyle/>
              <a:p>
                <a:r>
                  <a:rPr lang="en-US">
                    <a:noFill/>
                  </a:rPr>
                  <a:t> </a:t>
                </a:r>
              </a:p>
            </p:txBody>
          </p:sp>
        </mc:Fallback>
      </mc:AlternateContent>
      <mc:AlternateContent xmlns:mc="http://schemas.openxmlformats.org/markup-compatibility/2006">
        <mc:Choice xmlns:a14="http://schemas.microsoft.com/office/drawing/2010/main" xmlns="" Requires="a14">
          <p:sp>
            <p:nvSpPr>
              <p:cNvPr id="36" name="TextBox 35"/>
              <p:cNvSpPr txBox="1"/>
              <p:nvPr/>
            </p:nvSpPr>
            <p:spPr>
              <a:xfrm>
                <a:off x="6002704" y="2274898"/>
                <a:ext cx="550496" cy="307777"/>
              </a:xfrm>
              <a:prstGeom prst="rect">
                <a:avLst/>
              </a:prstGeom>
              <a:noFill/>
            </p:spPr>
            <p:txBody>
              <a:bodyPr wrap="square" rtlCol="0">
                <a:spAutoFit/>
              </a:bodyPr>
              <a:lstStyle/>
              <a:p>
                <a:r>
                  <a:rPr lang="en-US" sz="1400" dirty="0">
                    <a:solidFill>
                      <a:srgbClr val="FF0000"/>
                    </a:solidFill>
                    <a:ea typeface="Cambria Math"/>
                  </a:rPr>
                  <a:t>/</a:t>
                </a:r>
                <a14:m>
                  <m:oMath xmlns:m="http://schemas.openxmlformats.org/officeDocument/2006/math">
                    <m:r>
                      <a:rPr lang="en-US" sz="1400" i="1" smtClean="0">
                        <a:solidFill>
                          <a:srgbClr val="FF0000"/>
                        </a:solidFill>
                        <a:latin typeface="Cambria Math"/>
                        <a:ea typeface="Cambria Math"/>
                      </a:rPr>
                      <m:t>∞</m:t>
                    </m:r>
                  </m:oMath>
                </a14:m>
                <a:endParaRPr lang="en-US" sz="1400" dirty="0">
                  <a:solidFill>
                    <a:srgbClr val="FF0000"/>
                  </a:solidFill>
                </a:endParaRPr>
              </a:p>
            </p:txBody>
          </p:sp>
        </mc:Choice>
        <mc:Fallback>
          <p:sp>
            <p:nvSpPr>
              <p:cNvPr id="36" name="TextBox 35"/>
              <p:cNvSpPr txBox="1">
                <a:spLocks noRot="1" noChangeAspect="1" noMove="1" noResize="1" noEditPoints="1" noAdjustHandles="1" noChangeArrowheads="1" noChangeShapeType="1" noTextEdit="1"/>
              </p:cNvSpPr>
              <p:nvPr/>
            </p:nvSpPr>
            <p:spPr>
              <a:xfrm>
                <a:off x="6002704" y="2274898"/>
                <a:ext cx="550496" cy="307777"/>
              </a:xfrm>
              <a:prstGeom prst="rect">
                <a:avLst/>
              </a:prstGeom>
              <a:blipFill rotWithShape="1">
                <a:blip r:embed="rId5"/>
                <a:stretch>
                  <a:fillRect l="-3333" t="-1961" b="-1764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xmlns="" Requires="a14">
          <p:sp>
            <p:nvSpPr>
              <p:cNvPr id="37" name="TextBox 36"/>
              <p:cNvSpPr txBox="1"/>
              <p:nvPr/>
            </p:nvSpPr>
            <p:spPr>
              <a:xfrm>
                <a:off x="3484165" y="4938544"/>
                <a:ext cx="550496" cy="307777"/>
              </a:xfrm>
              <a:prstGeom prst="rect">
                <a:avLst/>
              </a:prstGeom>
              <a:noFill/>
            </p:spPr>
            <p:txBody>
              <a:bodyPr wrap="square" rtlCol="0">
                <a:spAutoFit/>
              </a:bodyPr>
              <a:lstStyle/>
              <a:p>
                <a:r>
                  <a:rPr lang="en-US" sz="1400" dirty="0">
                    <a:solidFill>
                      <a:srgbClr val="FF0000"/>
                    </a:solidFill>
                    <a:ea typeface="Cambria Math"/>
                  </a:rPr>
                  <a:t>/</a:t>
                </a:r>
                <a14:m>
                  <m:oMath xmlns:m="http://schemas.openxmlformats.org/officeDocument/2006/math">
                    <m:r>
                      <a:rPr lang="en-US" sz="1400" i="1" smtClean="0">
                        <a:solidFill>
                          <a:srgbClr val="FF0000"/>
                        </a:solidFill>
                        <a:latin typeface="Cambria Math"/>
                        <a:ea typeface="Cambria Math"/>
                      </a:rPr>
                      <m:t>∞</m:t>
                    </m:r>
                  </m:oMath>
                </a14:m>
                <a:endParaRPr lang="en-US" sz="1400" dirty="0">
                  <a:solidFill>
                    <a:srgbClr val="FF0000"/>
                  </a:solidFill>
                </a:endParaRPr>
              </a:p>
            </p:txBody>
          </p:sp>
        </mc:Choice>
        <mc:Fallback>
          <p:sp>
            <p:nvSpPr>
              <p:cNvPr id="37" name="TextBox 36"/>
              <p:cNvSpPr txBox="1">
                <a:spLocks noRot="1" noChangeAspect="1" noMove="1" noResize="1" noEditPoints="1" noAdjustHandles="1" noChangeArrowheads="1" noChangeShapeType="1" noTextEdit="1"/>
              </p:cNvSpPr>
              <p:nvPr/>
            </p:nvSpPr>
            <p:spPr>
              <a:xfrm>
                <a:off x="3484165" y="4938544"/>
                <a:ext cx="550496" cy="307777"/>
              </a:xfrm>
              <a:prstGeom prst="rect">
                <a:avLst/>
              </a:prstGeom>
              <a:blipFill rotWithShape="1">
                <a:blip r:embed="rId5"/>
                <a:stretch>
                  <a:fillRect l="-3333" t="-1961" b="-1764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xmlns="" Requires="a14">
          <p:sp>
            <p:nvSpPr>
              <p:cNvPr id="38" name="TextBox 37"/>
              <p:cNvSpPr txBox="1"/>
              <p:nvPr/>
            </p:nvSpPr>
            <p:spPr>
              <a:xfrm>
                <a:off x="6066556" y="4938544"/>
                <a:ext cx="550496" cy="307777"/>
              </a:xfrm>
              <a:prstGeom prst="rect">
                <a:avLst/>
              </a:prstGeom>
              <a:noFill/>
            </p:spPr>
            <p:txBody>
              <a:bodyPr wrap="square" rtlCol="0">
                <a:spAutoFit/>
              </a:bodyPr>
              <a:lstStyle/>
              <a:p>
                <a:r>
                  <a:rPr lang="en-US" sz="1400" dirty="0">
                    <a:solidFill>
                      <a:srgbClr val="FF0000"/>
                    </a:solidFill>
                    <a:ea typeface="Cambria Math"/>
                  </a:rPr>
                  <a:t>/</a:t>
                </a:r>
                <a14:m>
                  <m:oMath xmlns:m="http://schemas.openxmlformats.org/officeDocument/2006/math">
                    <m:r>
                      <a:rPr lang="en-US" sz="1400" i="1" smtClean="0">
                        <a:solidFill>
                          <a:srgbClr val="FF0000"/>
                        </a:solidFill>
                        <a:latin typeface="Cambria Math"/>
                        <a:ea typeface="Cambria Math"/>
                      </a:rPr>
                      <m:t>∞</m:t>
                    </m:r>
                  </m:oMath>
                </a14:m>
                <a:endParaRPr lang="en-US" sz="1400" dirty="0">
                  <a:solidFill>
                    <a:srgbClr val="FF0000"/>
                  </a:solidFill>
                </a:endParaRPr>
              </a:p>
            </p:txBody>
          </p:sp>
        </mc:Choice>
        <mc:Fallback>
          <p:sp>
            <p:nvSpPr>
              <p:cNvPr id="38" name="TextBox 37"/>
              <p:cNvSpPr txBox="1">
                <a:spLocks noRot="1" noChangeAspect="1" noMove="1" noResize="1" noEditPoints="1" noAdjustHandles="1" noChangeArrowheads="1" noChangeShapeType="1" noTextEdit="1"/>
              </p:cNvSpPr>
              <p:nvPr/>
            </p:nvSpPr>
            <p:spPr>
              <a:xfrm>
                <a:off x="6066556" y="4938544"/>
                <a:ext cx="550496" cy="307777"/>
              </a:xfrm>
              <a:prstGeom prst="rect">
                <a:avLst/>
              </a:prstGeom>
              <a:blipFill rotWithShape="1">
                <a:blip r:embed="rId6"/>
                <a:stretch>
                  <a:fillRect l="-2222" t="-1961" b="-17647"/>
                </a:stretch>
              </a:blipFill>
            </p:spPr>
            <p:txBody>
              <a:bodyPr/>
              <a:lstStyle/>
              <a:p>
                <a:r>
                  <a:rPr lang="en-US">
                    <a:noFill/>
                  </a:rPr>
                  <a:t> </a:t>
                </a:r>
              </a:p>
            </p:txBody>
          </p:sp>
        </mc:Fallback>
      </mc:AlternateContent>
      <p:sp>
        <p:nvSpPr>
          <p:cNvPr id="39" name="TextBox 38"/>
          <p:cNvSpPr txBox="1"/>
          <p:nvPr/>
        </p:nvSpPr>
        <p:spPr>
          <a:xfrm>
            <a:off x="1913667" y="3271297"/>
            <a:ext cx="550496" cy="261610"/>
          </a:xfrm>
          <a:prstGeom prst="rect">
            <a:avLst/>
          </a:prstGeom>
          <a:noFill/>
        </p:spPr>
        <p:txBody>
          <a:bodyPr wrap="square" rtlCol="0">
            <a:spAutoFit/>
          </a:bodyPr>
          <a:lstStyle/>
          <a:p>
            <a:r>
              <a:rPr lang="en-US" sz="1100" dirty="0">
                <a:solidFill>
                  <a:srgbClr val="FF0000"/>
                </a:solidFill>
                <a:ea typeface="Cambria Math"/>
              </a:rPr>
              <a:t>/0</a:t>
            </a:r>
            <a:endParaRPr lang="en-US" sz="1100" dirty="0">
              <a:solidFill>
                <a:srgbClr val="FF0000"/>
              </a:solidFill>
            </a:endParaRPr>
          </a:p>
        </p:txBody>
      </p:sp>
      <mc:AlternateContent xmlns:mc="http://schemas.openxmlformats.org/markup-compatibility/2006">
        <mc:Choice xmlns:a14="http://schemas.microsoft.com/office/drawing/2010/main" xmlns="" Requires="a14">
          <p:sp>
            <p:nvSpPr>
              <p:cNvPr id="40" name="TextBox 39"/>
              <p:cNvSpPr txBox="1"/>
              <p:nvPr/>
            </p:nvSpPr>
            <p:spPr>
              <a:xfrm>
                <a:off x="3545016" y="5006538"/>
                <a:ext cx="550496" cy="261610"/>
              </a:xfrm>
              <a:prstGeom prst="rect">
                <a:avLst/>
              </a:prstGeom>
              <a:noFill/>
            </p:spPr>
            <p:txBody>
              <a:bodyPr wrap="square" rtlCol="0">
                <a:spAutoFit/>
              </a:bodyPr>
              <a:lstStyle/>
              <a:p>
                <a:r>
                  <a:rPr lang="en-US" sz="1100" dirty="0">
                    <a:solidFill>
                      <a:srgbClr val="FF0000"/>
                    </a:solidFill>
                    <a:ea typeface="Cambria Math"/>
                  </a:rPr>
                  <a:t>/</a:t>
                </a:r>
                <a14:m>
                  <m:oMath xmlns:m="http://schemas.openxmlformats.org/officeDocument/2006/math">
                    <m:r>
                      <a:rPr lang="en-US" sz="1100" b="0" i="1" smtClean="0">
                        <a:solidFill>
                          <a:srgbClr val="FF0000"/>
                        </a:solidFill>
                        <a:latin typeface="Cambria Math"/>
                        <a:ea typeface="Cambria Math"/>
                      </a:rPr>
                      <m:t>7</m:t>
                    </m:r>
                  </m:oMath>
                </a14:m>
                <a:endParaRPr lang="en-US" sz="1100" dirty="0">
                  <a:solidFill>
                    <a:srgbClr val="FF0000"/>
                  </a:solidFill>
                </a:endParaRPr>
              </a:p>
            </p:txBody>
          </p:sp>
        </mc:Choice>
        <mc:Fallback>
          <p:sp>
            <p:nvSpPr>
              <p:cNvPr id="40" name="TextBox 39"/>
              <p:cNvSpPr txBox="1">
                <a:spLocks noRot="1" noChangeAspect="1" noMove="1" noResize="1" noEditPoints="1" noAdjustHandles="1" noChangeArrowheads="1" noChangeShapeType="1" noTextEdit="1"/>
              </p:cNvSpPr>
              <p:nvPr/>
            </p:nvSpPr>
            <p:spPr>
              <a:xfrm>
                <a:off x="3545016" y="5006538"/>
                <a:ext cx="550496" cy="261610"/>
              </a:xfrm>
              <a:prstGeom prst="rect">
                <a:avLst/>
              </a:prstGeom>
              <a:blipFill rotWithShape="1">
                <a:blip r:embed="rId7"/>
                <a:stretch>
                  <a:fillRect b="-16279"/>
                </a:stretch>
              </a:blipFill>
            </p:spPr>
            <p:txBody>
              <a:bodyPr/>
              <a:lstStyle/>
              <a:p>
                <a:r>
                  <a:rPr lang="en-US">
                    <a:noFill/>
                  </a:rPr>
                  <a:t> </a:t>
                </a:r>
              </a:p>
            </p:txBody>
          </p:sp>
        </mc:Fallback>
      </mc:AlternateContent>
    </p:spTree>
    <p:extLst>
      <p:ext uri="{BB962C8B-B14F-4D97-AF65-F5344CB8AC3E}">
        <p14:creationId xmlns:p14="http://schemas.microsoft.com/office/powerpoint/2010/main" xmlns="" val="2478890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7" presetClass="emph" presetSubtype="2" fill="hold" nodeType="clickEffect">
                                  <p:stCondLst>
                                    <p:cond delay="0"/>
                                  </p:stCondLst>
                                  <p:childTnLst>
                                    <p:animClr clrSpc="rgb" dir="cw">
                                      <p:cBhvr>
                                        <p:cTn id="6" dur="2000" fill="hold"/>
                                        <p:tgtEl>
                                          <p:spTgt spid="9"/>
                                        </p:tgtEl>
                                        <p:attrNameLst>
                                          <p:attrName>stroke.color</p:attrName>
                                        </p:attrNameLst>
                                      </p:cBhvr>
                                      <p:to>
                                        <a:srgbClr val="00B0F0"/>
                                      </p:to>
                                    </p:animClr>
                                    <p:set>
                                      <p:cBhvr>
                                        <p:cTn id="7" dur="2000" fill="hold"/>
                                        <p:tgtEl>
                                          <p:spTgt spid="9"/>
                                        </p:tgtEl>
                                        <p:attrNameLst>
                                          <p:attrName>stroke.on</p:attrName>
                                        </p:attrNameLst>
                                      </p:cBhvr>
                                      <p:to>
                                        <p:strVal val="true"/>
                                      </p:to>
                                    </p:se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5"/>
                                        </p:tgtEl>
                                        <p:attrNameLst>
                                          <p:attrName>style.visibility</p:attrName>
                                        </p:attrNameLst>
                                      </p:cBhvr>
                                      <p:to>
                                        <p:strVal val="visible"/>
                                      </p:to>
                                    </p:set>
                                    <p:anim calcmode="lin" valueType="num">
                                      <p:cBhvr additive="base">
                                        <p:cTn id="12" dur="500" fill="hold"/>
                                        <p:tgtEl>
                                          <p:spTgt spid="35"/>
                                        </p:tgtEl>
                                        <p:attrNameLst>
                                          <p:attrName>ppt_x</p:attrName>
                                        </p:attrNameLst>
                                      </p:cBhvr>
                                      <p:tavLst>
                                        <p:tav tm="0">
                                          <p:val>
                                            <p:strVal val="#ppt_x"/>
                                          </p:val>
                                        </p:tav>
                                        <p:tav tm="100000">
                                          <p:val>
                                            <p:strVal val="#ppt_x"/>
                                          </p:val>
                                        </p:tav>
                                      </p:tavLst>
                                    </p:anim>
                                    <p:anim calcmode="lin" valueType="num">
                                      <p:cBhvr additive="base">
                                        <p:cTn id="13"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4" presetClass="emph" presetSubtype="0" fill="hold" nodeType="clickEffect">
                                  <p:stCondLst>
                                    <p:cond delay="0"/>
                                  </p:stCondLst>
                                  <p:childTnLst>
                                    <p:animClr clrSpc="hsl" dir="cw">
                                      <p:cBhvr override="childStyle">
                                        <p:cTn id="17" dur="500" fill="hold"/>
                                        <p:tgtEl>
                                          <p:spTgt spid="9"/>
                                        </p:tgtEl>
                                        <p:attrNameLst>
                                          <p:attrName>style.color</p:attrName>
                                        </p:attrNameLst>
                                      </p:cBhvr>
                                      <p:by>
                                        <p:hsl h="0" s="-12549" l="-25098"/>
                                      </p:by>
                                    </p:animClr>
                                    <p:animClr clrSpc="hsl" dir="cw">
                                      <p:cBhvr>
                                        <p:cTn id="18" dur="500" fill="hold"/>
                                        <p:tgtEl>
                                          <p:spTgt spid="9"/>
                                        </p:tgtEl>
                                        <p:attrNameLst>
                                          <p:attrName>fillcolor</p:attrName>
                                        </p:attrNameLst>
                                      </p:cBhvr>
                                      <p:by>
                                        <p:hsl h="0" s="-12549" l="-25098"/>
                                      </p:by>
                                    </p:animClr>
                                    <p:animClr clrSpc="hsl" dir="cw">
                                      <p:cBhvr>
                                        <p:cTn id="19" dur="500" fill="hold"/>
                                        <p:tgtEl>
                                          <p:spTgt spid="9"/>
                                        </p:tgtEl>
                                        <p:attrNameLst>
                                          <p:attrName>stroke.color</p:attrName>
                                        </p:attrNameLst>
                                      </p:cBhvr>
                                      <p:by>
                                        <p:hsl h="0" s="-12549" l="-25098"/>
                                      </p:by>
                                    </p:animClr>
                                    <p:set>
                                      <p:cBhvr>
                                        <p:cTn id="20" dur="500" fill="hold"/>
                                        <p:tgtEl>
                                          <p:spTgt spid="9"/>
                                        </p:tgtEl>
                                        <p:attrNameLst>
                                          <p:attrName>fill.type</p:attrName>
                                        </p:attrNameLst>
                                      </p:cBhvr>
                                      <p:to>
                                        <p:strVal val="solid"/>
                                      </p:to>
                                    </p:set>
                                  </p:childTnLst>
                                </p:cTn>
                              </p:par>
                            </p:childTnLst>
                          </p:cTn>
                        </p:par>
                      </p:childTnLst>
                    </p:cTn>
                  </p:par>
                  <p:par>
                    <p:cTn id="21" fill="hold">
                      <p:stCondLst>
                        <p:cond delay="indefinite"/>
                      </p:stCondLst>
                      <p:childTnLst>
                        <p:par>
                          <p:cTn id="22" fill="hold">
                            <p:stCondLst>
                              <p:cond delay="0"/>
                            </p:stCondLst>
                            <p:childTnLst>
                              <p:par>
                                <p:cTn id="23" presetID="7" presetClass="emph" presetSubtype="2" fill="hold" nodeType="clickEffect">
                                  <p:stCondLst>
                                    <p:cond delay="0"/>
                                  </p:stCondLst>
                                  <p:childTnLst>
                                    <p:animClr clrSpc="rgb" dir="cw">
                                      <p:cBhvr>
                                        <p:cTn id="24" dur="2000" fill="hold"/>
                                        <p:tgtEl>
                                          <p:spTgt spid="13"/>
                                        </p:tgtEl>
                                        <p:attrNameLst>
                                          <p:attrName>stroke.color</p:attrName>
                                        </p:attrNameLst>
                                      </p:cBhvr>
                                      <p:to>
                                        <a:srgbClr val="00B0F0"/>
                                      </p:to>
                                    </p:animClr>
                                    <p:set>
                                      <p:cBhvr>
                                        <p:cTn id="25" dur="2000" fill="hold"/>
                                        <p:tgtEl>
                                          <p:spTgt spid="13"/>
                                        </p:tgtEl>
                                        <p:attrNameLst>
                                          <p:attrName>stroke.on</p:attrName>
                                        </p:attrNameLst>
                                      </p:cBhvr>
                                      <p:to>
                                        <p:strVal val="true"/>
                                      </p:to>
                                    </p:set>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36"/>
                                        </p:tgtEl>
                                        <p:attrNameLst>
                                          <p:attrName>style.visibility</p:attrName>
                                        </p:attrNameLst>
                                      </p:cBhvr>
                                      <p:to>
                                        <p:strVal val="visible"/>
                                      </p:to>
                                    </p:set>
                                    <p:anim calcmode="lin" valueType="num">
                                      <p:cBhvr additive="base">
                                        <p:cTn id="30" dur="500" fill="hold"/>
                                        <p:tgtEl>
                                          <p:spTgt spid="36"/>
                                        </p:tgtEl>
                                        <p:attrNameLst>
                                          <p:attrName>ppt_x</p:attrName>
                                        </p:attrNameLst>
                                      </p:cBhvr>
                                      <p:tavLst>
                                        <p:tav tm="0">
                                          <p:val>
                                            <p:strVal val="#ppt_x"/>
                                          </p:val>
                                        </p:tav>
                                        <p:tav tm="100000">
                                          <p:val>
                                            <p:strVal val="#ppt_x"/>
                                          </p:val>
                                        </p:tav>
                                      </p:tavLst>
                                    </p:anim>
                                    <p:anim calcmode="lin" valueType="num">
                                      <p:cBhvr additive="base">
                                        <p:cTn id="31"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7" presetClass="emph" presetSubtype="2" fill="hold" nodeType="clickEffect">
                                  <p:stCondLst>
                                    <p:cond delay="0"/>
                                  </p:stCondLst>
                                  <p:childTnLst>
                                    <p:animClr clrSpc="rgb" dir="cw">
                                      <p:cBhvr>
                                        <p:cTn id="35" dur="2000" fill="hold"/>
                                        <p:tgtEl>
                                          <p:spTgt spid="14"/>
                                        </p:tgtEl>
                                        <p:attrNameLst>
                                          <p:attrName>stroke.color</p:attrName>
                                        </p:attrNameLst>
                                      </p:cBhvr>
                                      <p:to>
                                        <a:srgbClr val="00B0F0"/>
                                      </p:to>
                                    </p:animClr>
                                    <p:set>
                                      <p:cBhvr>
                                        <p:cTn id="36" dur="2000" fill="hold"/>
                                        <p:tgtEl>
                                          <p:spTgt spid="14"/>
                                        </p:tgtEl>
                                        <p:attrNameLst>
                                          <p:attrName>stroke.on</p:attrName>
                                        </p:attrNameLst>
                                      </p:cBhvr>
                                      <p:to>
                                        <p:strVal val="true"/>
                                      </p:to>
                                    </p:set>
                                  </p:childTnLst>
                                </p:cTn>
                              </p:par>
                            </p:childTnLst>
                          </p:cTn>
                        </p:par>
                      </p:childTnLst>
                    </p:cTn>
                  </p:par>
                  <p:par>
                    <p:cTn id="37" fill="hold">
                      <p:stCondLst>
                        <p:cond delay="indefinite"/>
                      </p:stCondLst>
                      <p:childTnLst>
                        <p:par>
                          <p:cTn id="38" fill="hold">
                            <p:stCondLst>
                              <p:cond delay="0"/>
                            </p:stCondLst>
                            <p:childTnLst>
                              <p:par>
                                <p:cTn id="39" presetID="7" presetClass="emph" presetSubtype="2" fill="hold" nodeType="clickEffect">
                                  <p:stCondLst>
                                    <p:cond delay="0"/>
                                  </p:stCondLst>
                                  <p:childTnLst>
                                    <p:animClr clrSpc="rgb" dir="cw">
                                      <p:cBhvr>
                                        <p:cTn id="40" dur="2000" fill="hold"/>
                                        <p:tgtEl>
                                          <p:spTgt spid="10"/>
                                        </p:tgtEl>
                                        <p:attrNameLst>
                                          <p:attrName>stroke.color</p:attrName>
                                        </p:attrNameLst>
                                      </p:cBhvr>
                                      <p:to>
                                        <a:srgbClr val="00B0F0"/>
                                      </p:to>
                                    </p:animClr>
                                    <p:set>
                                      <p:cBhvr>
                                        <p:cTn id="41" dur="2000" fill="hold"/>
                                        <p:tgtEl>
                                          <p:spTgt spid="10"/>
                                        </p:tgtEl>
                                        <p:attrNameLst>
                                          <p:attrName>stroke.on</p:attrName>
                                        </p:attrNameLst>
                                      </p:cBhvr>
                                      <p:to>
                                        <p:strVal val="true"/>
                                      </p:to>
                                    </p:set>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grpId="0" nodeType="clickEffect">
                                  <p:stCondLst>
                                    <p:cond delay="0"/>
                                  </p:stCondLst>
                                  <p:childTnLst>
                                    <p:set>
                                      <p:cBhvr>
                                        <p:cTn id="45" dur="1" fill="hold">
                                          <p:stCondLst>
                                            <p:cond delay="0"/>
                                          </p:stCondLst>
                                        </p:cTn>
                                        <p:tgtEl>
                                          <p:spTgt spid="37"/>
                                        </p:tgtEl>
                                        <p:attrNameLst>
                                          <p:attrName>style.visibility</p:attrName>
                                        </p:attrNameLst>
                                      </p:cBhvr>
                                      <p:to>
                                        <p:strVal val="visible"/>
                                      </p:to>
                                    </p:set>
                                    <p:anim calcmode="lin" valueType="num">
                                      <p:cBhvr additive="base">
                                        <p:cTn id="46" dur="500" fill="hold"/>
                                        <p:tgtEl>
                                          <p:spTgt spid="37"/>
                                        </p:tgtEl>
                                        <p:attrNameLst>
                                          <p:attrName>ppt_x</p:attrName>
                                        </p:attrNameLst>
                                      </p:cBhvr>
                                      <p:tavLst>
                                        <p:tav tm="0">
                                          <p:val>
                                            <p:strVal val="#ppt_x"/>
                                          </p:val>
                                        </p:tav>
                                        <p:tav tm="100000">
                                          <p:val>
                                            <p:strVal val="#ppt_x"/>
                                          </p:val>
                                        </p:tav>
                                      </p:tavLst>
                                    </p:anim>
                                    <p:anim calcmode="lin" valueType="num">
                                      <p:cBhvr additive="base">
                                        <p:cTn id="47"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7" presetClass="emph" presetSubtype="2" fill="hold" nodeType="clickEffect">
                                  <p:stCondLst>
                                    <p:cond delay="0"/>
                                  </p:stCondLst>
                                  <p:childTnLst>
                                    <p:animClr clrSpc="rgb" dir="cw">
                                      <p:cBhvr>
                                        <p:cTn id="51" dur="2000" fill="hold"/>
                                        <p:tgtEl>
                                          <p:spTgt spid="31"/>
                                        </p:tgtEl>
                                        <p:attrNameLst>
                                          <p:attrName>stroke.color</p:attrName>
                                        </p:attrNameLst>
                                      </p:cBhvr>
                                      <p:to>
                                        <a:srgbClr val="00B0F0"/>
                                      </p:to>
                                    </p:animClr>
                                    <p:set>
                                      <p:cBhvr>
                                        <p:cTn id="52" dur="2000" fill="hold"/>
                                        <p:tgtEl>
                                          <p:spTgt spid="31"/>
                                        </p:tgtEl>
                                        <p:attrNameLst>
                                          <p:attrName>stroke.on</p:attrName>
                                        </p:attrNameLst>
                                      </p:cBhvr>
                                      <p:to>
                                        <p:strVal val="true"/>
                                      </p:to>
                                    </p:set>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38"/>
                                        </p:tgtEl>
                                        <p:attrNameLst>
                                          <p:attrName>style.visibility</p:attrName>
                                        </p:attrNameLst>
                                      </p:cBhvr>
                                      <p:to>
                                        <p:strVal val="visible"/>
                                      </p:to>
                                    </p:set>
                                    <p:anim calcmode="lin" valueType="num">
                                      <p:cBhvr additive="base">
                                        <p:cTn id="57" dur="500" fill="hold"/>
                                        <p:tgtEl>
                                          <p:spTgt spid="38"/>
                                        </p:tgtEl>
                                        <p:attrNameLst>
                                          <p:attrName>ppt_x</p:attrName>
                                        </p:attrNameLst>
                                      </p:cBhvr>
                                      <p:tavLst>
                                        <p:tav tm="0">
                                          <p:val>
                                            <p:strVal val="#ppt_x"/>
                                          </p:val>
                                        </p:tav>
                                        <p:tav tm="100000">
                                          <p:val>
                                            <p:strVal val="#ppt_x"/>
                                          </p:val>
                                        </p:tav>
                                      </p:tavLst>
                                    </p:anim>
                                    <p:anim calcmode="lin" valueType="num">
                                      <p:cBhvr additive="base">
                                        <p:cTn id="58" dur="500" fill="hold"/>
                                        <p:tgtEl>
                                          <p:spTgt spid="38"/>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7" presetClass="emph" presetSubtype="2" fill="hold" nodeType="clickEffect">
                                  <p:stCondLst>
                                    <p:cond delay="0"/>
                                  </p:stCondLst>
                                  <p:childTnLst>
                                    <p:animClr clrSpc="rgb" dir="cw">
                                      <p:cBhvr>
                                        <p:cTn id="62" dur="2000" fill="hold"/>
                                        <p:tgtEl>
                                          <p:spTgt spid="18"/>
                                        </p:tgtEl>
                                        <p:attrNameLst>
                                          <p:attrName>stroke.color</p:attrName>
                                        </p:attrNameLst>
                                      </p:cBhvr>
                                      <p:to>
                                        <a:srgbClr val="00B0F0"/>
                                      </p:to>
                                    </p:animClr>
                                    <p:set>
                                      <p:cBhvr>
                                        <p:cTn id="63" dur="2000" fill="hold"/>
                                        <p:tgtEl>
                                          <p:spTgt spid="18"/>
                                        </p:tgtEl>
                                        <p:attrNameLst>
                                          <p:attrName>stroke.on</p:attrName>
                                        </p:attrNameLst>
                                      </p:cBhvr>
                                      <p:to>
                                        <p:strVal val="true"/>
                                      </p:to>
                                    </p:set>
                                  </p:childTnLst>
                                </p:cTn>
                              </p:par>
                            </p:childTnLst>
                          </p:cTn>
                        </p:par>
                      </p:childTnLst>
                    </p:cTn>
                  </p:par>
                  <p:par>
                    <p:cTn id="64" fill="hold">
                      <p:stCondLst>
                        <p:cond delay="indefinite"/>
                      </p:stCondLst>
                      <p:childTnLst>
                        <p:par>
                          <p:cTn id="65" fill="hold">
                            <p:stCondLst>
                              <p:cond delay="0"/>
                            </p:stCondLst>
                            <p:childTnLst>
                              <p:par>
                                <p:cTn id="66" presetID="7" presetClass="emph" presetSubtype="2" fill="hold" nodeType="clickEffect">
                                  <p:stCondLst>
                                    <p:cond delay="0"/>
                                  </p:stCondLst>
                                  <p:childTnLst>
                                    <p:animClr clrSpc="rgb" dir="cw">
                                      <p:cBhvr>
                                        <p:cTn id="67" dur="2000" fill="hold"/>
                                        <p:tgtEl>
                                          <p:spTgt spid="17"/>
                                        </p:tgtEl>
                                        <p:attrNameLst>
                                          <p:attrName>stroke.color</p:attrName>
                                        </p:attrNameLst>
                                      </p:cBhvr>
                                      <p:to>
                                        <a:srgbClr val="00B0F0"/>
                                      </p:to>
                                    </p:animClr>
                                    <p:set>
                                      <p:cBhvr>
                                        <p:cTn id="68" dur="2000" fill="hold"/>
                                        <p:tgtEl>
                                          <p:spTgt spid="17"/>
                                        </p:tgtEl>
                                        <p:attrNameLst>
                                          <p:attrName>stroke.on</p:attrName>
                                        </p:attrNameLst>
                                      </p:cBhvr>
                                      <p:to>
                                        <p:strVal val="true"/>
                                      </p:to>
                                    </p:set>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39"/>
                                        </p:tgtEl>
                                        <p:attrNameLst>
                                          <p:attrName>style.visibility</p:attrName>
                                        </p:attrNameLst>
                                      </p:cBhvr>
                                      <p:to>
                                        <p:strVal val="visible"/>
                                      </p:to>
                                    </p:set>
                                    <p:anim calcmode="lin" valueType="num">
                                      <p:cBhvr additive="base">
                                        <p:cTn id="73" dur="500" fill="hold"/>
                                        <p:tgtEl>
                                          <p:spTgt spid="39"/>
                                        </p:tgtEl>
                                        <p:attrNameLst>
                                          <p:attrName>ppt_x</p:attrName>
                                        </p:attrNameLst>
                                      </p:cBhvr>
                                      <p:tavLst>
                                        <p:tav tm="0">
                                          <p:val>
                                            <p:strVal val="#ppt_x"/>
                                          </p:val>
                                        </p:tav>
                                        <p:tav tm="100000">
                                          <p:val>
                                            <p:strVal val="#ppt_x"/>
                                          </p:val>
                                        </p:tav>
                                      </p:tavLst>
                                    </p:anim>
                                    <p:anim calcmode="lin" valueType="num">
                                      <p:cBhvr additive="base">
                                        <p:cTn id="74" dur="500" fill="hold"/>
                                        <p:tgtEl>
                                          <p:spTgt spid="39"/>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7" presetClass="emph" presetSubtype="2" fill="hold" nodeType="clickEffect">
                                  <p:stCondLst>
                                    <p:cond delay="0"/>
                                  </p:stCondLst>
                                  <p:childTnLst>
                                    <p:animClr clrSpc="rgb" dir="cw">
                                      <p:cBhvr>
                                        <p:cTn id="78" dur="2000" fill="hold"/>
                                        <p:tgtEl>
                                          <p:spTgt spid="11"/>
                                        </p:tgtEl>
                                        <p:attrNameLst>
                                          <p:attrName>stroke.color</p:attrName>
                                        </p:attrNameLst>
                                      </p:cBhvr>
                                      <p:to>
                                        <a:srgbClr val="00B0F0"/>
                                      </p:to>
                                    </p:animClr>
                                    <p:set>
                                      <p:cBhvr>
                                        <p:cTn id="79" dur="2000" fill="hold"/>
                                        <p:tgtEl>
                                          <p:spTgt spid="11"/>
                                        </p:tgtEl>
                                        <p:attrNameLst>
                                          <p:attrName>stroke.on</p:attrName>
                                        </p:attrNameLst>
                                      </p:cBhvr>
                                      <p:to>
                                        <p:strVal val="true"/>
                                      </p:to>
                                    </p:set>
                                  </p:childTnLst>
                                </p:cTn>
                              </p:par>
                            </p:childTnLst>
                          </p:cTn>
                        </p:par>
                      </p:childTnLst>
                    </p:cTn>
                  </p:par>
                  <p:par>
                    <p:cTn id="80" fill="hold">
                      <p:stCondLst>
                        <p:cond delay="indefinite"/>
                      </p:stCondLst>
                      <p:childTnLst>
                        <p:par>
                          <p:cTn id="81" fill="hold">
                            <p:stCondLst>
                              <p:cond delay="0"/>
                            </p:stCondLst>
                            <p:childTnLst>
                              <p:par>
                                <p:cTn id="82" presetID="2" presetClass="entr" presetSubtype="4" fill="hold" grpId="0" nodeType="clickEffect">
                                  <p:stCondLst>
                                    <p:cond delay="0"/>
                                  </p:stCondLst>
                                  <p:childTnLst>
                                    <p:set>
                                      <p:cBhvr>
                                        <p:cTn id="83" dur="1" fill="hold">
                                          <p:stCondLst>
                                            <p:cond delay="0"/>
                                          </p:stCondLst>
                                        </p:cTn>
                                        <p:tgtEl>
                                          <p:spTgt spid="40"/>
                                        </p:tgtEl>
                                        <p:attrNameLst>
                                          <p:attrName>style.visibility</p:attrName>
                                        </p:attrNameLst>
                                      </p:cBhvr>
                                      <p:to>
                                        <p:strVal val="visible"/>
                                      </p:to>
                                    </p:set>
                                    <p:anim calcmode="lin" valueType="num">
                                      <p:cBhvr additive="base">
                                        <p:cTn id="84" dur="500" fill="hold"/>
                                        <p:tgtEl>
                                          <p:spTgt spid="40"/>
                                        </p:tgtEl>
                                        <p:attrNameLst>
                                          <p:attrName>ppt_x</p:attrName>
                                        </p:attrNameLst>
                                      </p:cBhvr>
                                      <p:tavLst>
                                        <p:tav tm="0">
                                          <p:val>
                                            <p:strVal val="#ppt_x"/>
                                          </p:val>
                                        </p:tav>
                                        <p:tav tm="100000">
                                          <p:val>
                                            <p:strVal val="#ppt_x"/>
                                          </p:val>
                                        </p:tav>
                                      </p:tavLst>
                                    </p:anim>
                                    <p:anim calcmode="lin" valueType="num">
                                      <p:cBhvr additive="base">
                                        <p:cTn id="85" dur="500" fill="hold"/>
                                        <p:tgtEl>
                                          <p:spTgt spid="40"/>
                                        </p:tgtEl>
                                        <p:attrNameLst>
                                          <p:attrName>ppt_y</p:attrName>
                                        </p:attrNameLst>
                                      </p:cBhvr>
                                      <p:tavLst>
                                        <p:tav tm="0">
                                          <p:val>
                                            <p:strVal val="1+#ppt_h/2"/>
                                          </p:val>
                                        </p:tav>
                                        <p:tav tm="100000">
                                          <p:val>
                                            <p:strVal val="#ppt_y"/>
                                          </p:val>
                                        </p:tav>
                                      </p:tavLst>
                                    </p:anim>
                                  </p:childTnLst>
                                </p:cTn>
                              </p:par>
                              <p:par>
                                <p:cTn id="86" presetID="10" presetClass="exit" presetSubtype="0" fill="hold" grpId="1" nodeType="withEffect">
                                  <p:stCondLst>
                                    <p:cond delay="0"/>
                                  </p:stCondLst>
                                  <p:childTnLst>
                                    <p:animEffect transition="out" filter="fade">
                                      <p:cBhvr>
                                        <p:cTn id="87" dur="500"/>
                                        <p:tgtEl>
                                          <p:spTgt spid="37"/>
                                        </p:tgtEl>
                                      </p:cBhvr>
                                    </p:animEffect>
                                    <p:set>
                                      <p:cBhvr>
                                        <p:cTn id="88" dur="1" fill="hold">
                                          <p:stCondLst>
                                            <p:cond delay="499"/>
                                          </p:stCondLst>
                                        </p:cTn>
                                        <p:tgtEl>
                                          <p:spTgt spid="37"/>
                                        </p:tgtEl>
                                        <p:attrNameLst>
                                          <p:attrName>style.visibility</p:attrName>
                                        </p:attrNameLst>
                                      </p:cBhvr>
                                      <p:to>
                                        <p:strVal val="hidden"/>
                                      </p:to>
                                    </p:set>
                                  </p:childTnLst>
                                </p:cTn>
                              </p:par>
                            </p:childTnLst>
                          </p:cTn>
                        </p:par>
                      </p:childTnLst>
                    </p:cTn>
                  </p:par>
                  <p:par>
                    <p:cTn id="89" fill="hold">
                      <p:stCondLst>
                        <p:cond delay="indefinite"/>
                      </p:stCondLst>
                      <p:childTnLst>
                        <p:par>
                          <p:cTn id="90" fill="hold">
                            <p:stCondLst>
                              <p:cond delay="0"/>
                            </p:stCondLst>
                            <p:childTnLst>
                              <p:par>
                                <p:cTn id="91" presetID="24" presetClass="emph" presetSubtype="0" fill="hold" nodeType="clickEffect">
                                  <p:stCondLst>
                                    <p:cond delay="0"/>
                                  </p:stCondLst>
                                  <p:childTnLst>
                                    <p:animClr clrSpc="hsl" dir="cw">
                                      <p:cBhvr override="childStyle">
                                        <p:cTn id="92" dur="500" fill="hold"/>
                                        <p:tgtEl>
                                          <p:spTgt spid="11"/>
                                        </p:tgtEl>
                                        <p:attrNameLst>
                                          <p:attrName>style.color</p:attrName>
                                        </p:attrNameLst>
                                      </p:cBhvr>
                                      <p:by>
                                        <p:hsl h="0" s="-12549" l="-25098"/>
                                      </p:by>
                                    </p:animClr>
                                    <p:animClr clrSpc="hsl" dir="cw">
                                      <p:cBhvr>
                                        <p:cTn id="93" dur="500" fill="hold"/>
                                        <p:tgtEl>
                                          <p:spTgt spid="11"/>
                                        </p:tgtEl>
                                        <p:attrNameLst>
                                          <p:attrName>fillcolor</p:attrName>
                                        </p:attrNameLst>
                                      </p:cBhvr>
                                      <p:by>
                                        <p:hsl h="0" s="-12549" l="-25098"/>
                                      </p:by>
                                    </p:animClr>
                                    <p:animClr clrSpc="hsl" dir="cw">
                                      <p:cBhvr>
                                        <p:cTn id="94" dur="500" fill="hold"/>
                                        <p:tgtEl>
                                          <p:spTgt spid="11"/>
                                        </p:tgtEl>
                                        <p:attrNameLst>
                                          <p:attrName>stroke.color</p:attrName>
                                        </p:attrNameLst>
                                      </p:cBhvr>
                                      <p:by>
                                        <p:hsl h="0" s="-12549" l="-25098"/>
                                      </p:by>
                                    </p:animClr>
                                    <p:set>
                                      <p:cBhvr>
                                        <p:cTn id="95" dur="500" fill="hold"/>
                                        <p:tgtEl>
                                          <p:spTgt spid="11"/>
                                        </p:tgtEl>
                                        <p:attrNameLst>
                                          <p:attrName>fill.type</p:attrName>
                                        </p:attrNameLst>
                                      </p:cBhvr>
                                      <p:to>
                                        <p:strVal val="solid"/>
                                      </p:to>
                                    </p:set>
                                  </p:childTnLst>
                                </p:cTn>
                              </p:par>
                            </p:childTnLst>
                          </p:cTn>
                        </p:par>
                      </p:childTnLst>
                    </p:cTn>
                  </p:par>
                  <p:par>
                    <p:cTn id="96" fill="hold">
                      <p:stCondLst>
                        <p:cond delay="indefinite"/>
                      </p:stCondLst>
                      <p:childTnLst>
                        <p:par>
                          <p:cTn id="97" fill="hold">
                            <p:stCondLst>
                              <p:cond delay="0"/>
                            </p:stCondLst>
                            <p:childTnLst>
                              <p:par>
                                <p:cTn id="98" presetID="7" presetClass="emph" presetSubtype="2" fill="hold" nodeType="clickEffect">
                                  <p:stCondLst>
                                    <p:cond delay="0"/>
                                  </p:stCondLst>
                                  <p:childTnLst>
                                    <p:animClr clrSpc="rgb" dir="cw">
                                      <p:cBhvr>
                                        <p:cTn id="99" dur="2000" fill="hold"/>
                                        <p:tgtEl>
                                          <p:spTgt spid="12"/>
                                        </p:tgtEl>
                                        <p:attrNameLst>
                                          <p:attrName>stroke.color</p:attrName>
                                        </p:attrNameLst>
                                      </p:cBhvr>
                                      <p:to>
                                        <a:srgbClr val="00B0F0"/>
                                      </p:to>
                                    </p:animClr>
                                    <p:set>
                                      <p:cBhvr>
                                        <p:cTn id="100" dur="2000" fill="hold"/>
                                        <p:tgtEl>
                                          <p:spTgt spid="12"/>
                                        </p:tgtEl>
                                        <p:attrNameLst>
                                          <p:attrName>stroke.on</p:attrName>
                                        </p:attrNameLst>
                                      </p:cBhvr>
                                      <p:to>
                                        <p:strVal val="true"/>
                                      </p:to>
                                    </p:set>
                                  </p:childTnLst>
                                </p:cTn>
                              </p:par>
                            </p:childTnLst>
                          </p:cTn>
                        </p:par>
                      </p:childTnLst>
                    </p:cTn>
                  </p:par>
                  <p:par>
                    <p:cTn id="101" fill="hold">
                      <p:stCondLst>
                        <p:cond delay="indefinite"/>
                      </p:stCondLst>
                      <p:childTnLst>
                        <p:par>
                          <p:cTn id="102" fill="hold">
                            <p:stCondLst>
                              <p:cond delay="0"/>
                            </p:stCondLst>
                            <p:childTnLst>
                              <p:par>
                                <p:cTn id="103" presetID="7" presetClass="emph" presetSubtype="2" fill="hold" nodeType="clickEffect">
                                  <p:stCondLst>
                                    <p:cond delay="0"/>
                                  </p:stCondLst>
                                  <p:childTnLst>
                                    <p:animClr clrSpc="rgb" dir="cw">
                                      <p:cBhvr>
                                        <p:cTn id="104" dur="2000" fill="hold"/>
                                        <p:tgtEl>
                                          <p:spTgt spid="16"/>
                                        </p:tgtEl>
                                        <p:attrNameLst>
                                          <p:attrName>stroke.color</p:attrName>
                                        </p:attrNameLst>
                                      </p:cBhvr>
                                      <p:to>
                                        <a:srgbClr val="00B0F0"/>
                                      </p:to>
                                    </p:animClr>
                                    <p:set>
                                      <p:cBhvr>
                                        <p:cTn id="105" dur="2000" fill="hold"/>
                                        <p:tgtEl>
                                          <p:spTgt spid="16"/>
                                        </p:tgtEl>
                                        <p:attrNameLst>
                                          <p:attrName>stroke.on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6" grpId="0" animBg="1"/>
      <p:bldP spid="37" grpId="0" animBg="1"/>
      <p:bldP spid="37" grpId="1" animBg="1"/>
      <p:bldP spid="38" grpId="0" animBg="1"/>
      <p:bldP spid="39" grpId="0"/>
      <p:bldP spid="4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Bellman-Ford algorithm</a:t>
            </a:r>
          </a:p>
        </p:txBody>
      </p:sp>
      <p:sp>
        <p:nvSpPr>
          <p:cNvPr id="4" name="Oval 3"/>
          <p:cNvSpPr/>
          <p:nvPr/>
        </p:nvSpPr>
        <p:spPr>
          <a:xfrm>
            <a:off x="1924823" y="3555991"/>
            <a:ext cx="457200" cy="4572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1</a:t>
            </a:r>
          </a:p>
        </p:txBody>
      </p:sp>
      <p:sp>
        <p:nvSpPr>
          <p:cNvPr id="5" name="Oval 4"/>
          <p:cNvSpPr/>
          <p:nvPr/>
        </p:nvSpPr>
        <p:spPr>
          <a:xfrm>
            <a:off x="3430019" y="2566687"/>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6" name="Oval 5"/>
          <p:cNvSpPr/>
          <p:nvPr/>
        </p:nvSpPr>
        <p:spPr>
          <a:xfrm>
            <a:off x="5610040" y="2566687"/>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7" name="Oval 6"/>
          <p:cNvSpPr/>
          <p:nvPr/>
        </p:nvSpPr>
        <p:spPr>
          <a:xfrm>
            <a:off x="3430019" y="4473568"/>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
        <p:nvSpPr>
          <p:cNvPr id="8" name="Oval 7"/>
          <p:cNvSpPr/>
          <p:nvPr/>
        </p:nvSpPr>
        <p:spPr>
          <a:xfrm>
            <a:off x="5610040" y="4546874"/>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cxnSp>
        <p:nvCxnSpPr>
          <p:cNvPr id="9" name="Curved Connector 10"/>
          <p:cNvCxnSpPr>
            <a:stCxn id="4" idx="7"/>
            <a:endCxn id="5" idx="2"/>
          </p:cNvCxnSpPr>
          <p:nvPr/>
        </p:nvCxnSpPr>
        <p:spPr>
          <a:xfrm flipV="1">
            <a:off x="2315068" y="2795287"/>
            <a:ext cx="1114951" cy="827659"/>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0" name="Curved Connector 9"/>
          <p:cNvCxnSpPr>
            <a:stCxn id="5" idx="4"/>
            <a:endCxn id="7" idx="0"/>
          </p:cNvCxnSpPr>
          <p:nvPr/>
        </p:nvCxnSpPr>
        <p:spPr>
          <a:xfrm rot="5400000">
            <a:off x="2933779" y="3748727"/>
            <a:ext cx="1449681" cy="12700"/>
          </a:xfrm>
          <a:prstGeom prst="curvedConnector3">
            <a:avLst>
              <a:gd name="adj1" fmla="val 50000"/>
            </a:avLst>
          </a:prstGeom>
          <a:ln>
            <a:tailEnd type="arrow"/>
          </a:ln>
        </p:spPr>
        <p:style>
          <a:lnRef idx="3">
            <a:schemeClr val="accent2"/>
          </a:lnRef>
          <a:fillRef idx="0">
            <a:schemeClr val="accent2"/>
          </a:fillRef>
          <a:effectRef idx="2">
            <a:schemeClr val="accent2"/>
          </a:effectRef>
          <a:fontRef idx="minor">
            <a:schemeClr val="tx1"/>
          </a:fontRef>
        </p:style>
      </p:cxnSp>
      <p:cxnSp>
        <p:nvCxnSpPr>
          <p:cNvPr id="11" name="Curved Connector 10"/>
          <p:cNvCxnSpPr>
            <a:stCxn id="4" idx="5"/>
            <a:endCxn id="7" idx="2"/>
          </p:cNvCxnSpPr>
          <p:nvPr/>
        </p:nvCxnSpPr>
        <p:spPr>
          <a:xfrm>
            <a:off x="2315068" y="3946236"/>
            <a:ext cx="1114951" cy="755932"/>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2" name="Curved Connector 10"/>
          <p:cNvCxnSpPr>
            <a:stCxn id="7" idx="5"/>
            <a:endCxn id="8" idx="3"/>
          </p:cNvCxnSpPr>
          <p:nvPr/>
        </p:nvCxnSpPr>
        <p:spPr>
          <a:xfrm rot="16200000" flipH="1">
            <a:off x="4711976" y="3972100"/>
            <a:ext cx="73306" cy="1856731"/>
          </a:xfrm>
          <a:prstGeom prst="curvedConnector3">
            <a:avLst>
              <a:gd name="adj1" fmla="val 503180"/>
            </a:avLst>
          </a:prstGeom>
          <a:ln>
            <a:tailEnd type="arrow"/>
          </a:ln>
        </p:spPr>
        <p:style>
          <a:lnRef idx="3">
            <a:schemeClr val="accent2"/>
          </a:lnRef>
          <a:fillRef idx="0">
            <a:schemeClr val="accent2"/>
          </a:fillRef>
          <a:effectRef idx="2">
            <a:schemeClr val="accent2"/>
          </a:effectRef>
          <a:fontRef idx="minor">
            <a:schemeClr val="tx1"/>
          </a:fontRef>
        </p:style>
      </p:cxnSp>
      <p:cxnSp>
        <p:nvCxnSpPr>
          <p:cNvPr id="13" name="Curved Connector 10"/>
          <p:cNvCxnSpPr>
            <a:stCxn id="5" idx="7"/>
            <a:endCxn id="6" idx="1"/>
          </p:cNvCxnSpPr>
          <p:nvPr/>
        </p:nvCxnSpPr>
        <p:spPr>
          <a:xfrm rot="5400000" flipH="1" flipV="1">
            <a:off x="4748629" y="1705277"/>
            <a:ext cx="12700" cy="1856731"/>
          </a:xfrm>
          <a:prstGeom prst="curvedConnector3">
            <a:avLst>
              <a:gd name="adj1" fmla="val 2327205"/>
            </a:avLst>
          </a:prstGeom>
          <a:ln>
            <a:tailEnd type="arrow"/>
          </a:ln>
        </p:spPr>
        <p:style>
          <a:lnRef idx="3">
            <a:schemeClr val="accent2"/>
          </a:lnRef>
          <a:fillRef idx="0">
            <a:schemeClr val="accent2"/>
          </a:fillRef>
          <a:effectRef idx="2">
            <a:schemeClr val="accent2"/>
          </a:effectRef>
          <a:fontRef idx="minor">
            <a:schemeClr val="tx1"/>
          </a:fontRef>
        </p:style>
      </p:cxnSp>
      <p:cxnSp>
        <p:nvCxnSpPr>
          <p:cNvPr id="14" name="Curved Connector 13"/>
          <p:cNvCxnSpPr>
            <a:stCxn id="6" idx="2"/>
            <a:endCxn id="5" idx="6"/>
          </p:cNvCxnSpPr>
          <p:nvPr/>
        </p:nvCxnSpPr>
        <p:spPr>
          <a:xfrm rot="10800000">
            <a:off x="3887220" y="2795287"/>
            <a:ext cx="1722821" cy="12700"/>
          </a:xfrm>
          <a:prstGeom prst="curvedConnector3">
            <a:avLst>
              <a:gd name="adj1" fmla="val 50000"/>
            </a:avLst>
          </a:prstGeom>
          <a:ln>
            <a:tailEnd type="arrow"/>
          </a:ln>
        </p:spPr>
        <p:style>
          <a:lnRef idx="3">
            <a:schemeClr val="accent2"/>
          </a:lnRef>
          <a:fillRef idx="0">
            <a:schemeClr val="accent2"/>
          </a:fillRef>
          <a:effectRef idx="2">
            <a:schemeClr val="accent2"/>
          </a:effectRef>
          <a:fontRef idx="minor">
            <a:schemeClr val="tx1"/>
          </a:fontRef>
        </p:style>
      </p:cxnSp>
      <p:cxnSp>
        <p:nvCxnSpPr>
          <p:cNvPr id="16" name="Curved Connector 10"/>
          <p:cNvCxnSpPr>
            <a:stCxn id="7" idx="6"/>
            <a:endCxn id="6" idx="2"/>
          </p:cNvCxnSpPr>
          <p:nvPr/>
        </p:nvCxnSpPr>
        <p:spPr>
          <a:xfrm flipV="1">
            <a:off x="3887219" y="2795287"/>
            <a:ext cx="1722821" cy="1906881"/>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17" name="Curved Connector 10"/>
          <p:cNvCxnSpPr>
            <a:stCxn id="8" idx="2"/>
            <a:endCxn id="4" idx="6"/>
          </p:cNvCxnSpPr>
          <p:nvPr/>
        </p:nvCxnSpPr>
        <p:spPr>
          <a:xfrm flipH="1" flipV="1">
            <a:off x="2382023" y="3784591"/>
            <a:ext cx="3228017" cy="990883"/>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18" name="Curved Connector 17"/>
          <p:cNvCxnSpPr>
            <a:stCxn id="8" idx="0"/>
            <a:endCxn id="6" idx="4"/>
          </p:cNvCxnSpPr>
          <p:nvPr/>
        </p:nvCxnSpPr>
        <p:spPr>
          <a:xfrm rot="5400000" flipH="1" flipV="1">
            <a:off x="5077147" y="3785381"/>
            <a:ext cx="1522987" cy="12700"/>
          </a:xfrm>
          <a:prstGeom prst="curvedConnector3">
            <a:avLst>
              <a:gd name="adj1" fmla="val 50000"/>
            </a:avLst>
          </a:prstGeom>
          <a:ln>
            <a:tailEnd type="arrow"/>
          </a:ln>
        </p:spPr>
        <p:style>
          <a:lnRef idx="3">
            <a:schemeClr val="accent2"/>
          </a:lnRef>
          <a:fillRef idx="0">
            <a:schemeClr val="accent2"/>
          </a:fillRef>
          <a:effectRef idx="2">
            <a:schemeClr val="accent2"/>
          </a:effectRef>
          <a:fontRef idx="minor">
            <a:schemeClr val="tx1"/>
          </a:fontRef>
        </p:style>
      </p:cxnSp>
      <p:sp>
        <p:nvSpPr>
          <p:cNvPr id="19" name="TextBox 18"/>
          <p:cNvSpPr txBox="1"/>
          <p:nvPr/>
        </p:nvSpPr>
        <p:spPr>
          <a:xfrm>
            <a:off x="2417533" y="2931590"/>
            <a:ext cx="429373" cy="307777"/>
          </a:xfrm>
          <a:prstGeom prst="rect">
            <a:avLst/>
          </a:prstGeom>
          <a:noFill/>
        </p:spPr>
        <p:txBody>
          <a:bodyPr wrap="square" rtlCol="0">
            <a:spAutoFit/>
          </a:bodyPr>
          <a:lstStyle/>
          <a:p>
            <a:r>
              <a:rPr lang="en-US" sz="1400" dirty="0"/>
              <a:t>6</a:t>
            </a:r>
          </a:p>
        </p:txBody>
      </p:sp>
      <p:sp>
        <p:nvSpPr>
          <p:cNvPr id="20" name="TextBox 19"/>
          <p:cNvSpPr txBox="1"/>
          <p:nvPr/>
        </p:nvSpPr>
        <p:spPr>
          <a:xfrm>
            <a:off x="2315068" y="4187000"/>
            <a:ext cx="429373" cy="307777"/>
          </a:xfrm>
          <a:prstGeom prst="rect">
            <a:avLst/>
          </a:prstGeom>
          <a:noFill/>
        </p:spPr>
        <p:txBody>
          <a:bodyPr wrap="square" rtlCol="0">
            <a:spAutoFit/>
          </a:bodyPr>
          <a:lstStyle/>
          <a:p>
            <a:r>
              <a:rPr lang="en-US" sz="1400" dirty="0"/>
              <a:t>7</a:t>
            </a:r>
          </a:p>
        </p:txBody>
      </p:sp>
      <p:sp>
        <p:nvSpPr>
          <p:cNvPr id="22" name="TextBox 21"/>
          <p:cNvSpPr txBox="1"/>
          <p:nvPr/>
        </p:nvSpPr>
        <p:spPr>
          <a:xfrm>
            <a:off x="3397240" y="3402102"/>
            <a:ext cx="429373" cy="307777"/>
          </a:xfrm>
          <a:prstGeom prst="rect">
            <a:avLst/>
          </a:prstGeom>
          <a:noFill/>
        </p:spPr>
        <p:txBody>
          <a:bodyPr wrap="square" rtlCol="0">
            <a:spAutoFit/>
          </a:bodyPr>
          <a:lstStyle/>
          <a:p>
            <a:r>
              <a:rPr lang="en-US" sz="1400" dirty="0"/>
              <a:t>8</a:t>
            </a:r>
          </a:p>
        </p:txBody>
      </p:sp>
      <p:sp>
        <p:nvSpPr>
          <p:cNvPr id="23" name="TextBox 22"/>
          <p:cNvSpPr txBox="1"/>
          <p:nvPr/>
        </p:nvSpPr>
        <p:spPr>
          <a:xfrm>
            <a:off x="4540292" y="1978053"/>
            <a:ext cx="429373" cy="307777"/>
          </a:xfrm>
          <a:prstGeom prst="rect">
            <a:avLst/>
          </a:prstGeom>
          <a:noFill/>
        </p:spPr>
        <p:txBody>
          <a:bodyPr wrap="square" rtlCol="0">
            <a:spAutoFit/>
          </a:bodyPr>
          <a:lstStyle/>
          <a:p>
            <a:r>
              <a:rPr lang="en-US" sz="1400" dirty="0"/>
              <a:t>5</a:t>
            </a:r>
          </a:p>
        </p:txBody>
      </p:sp>
      <p:sp>
        <p:nvSpPr>
          <p:cNvPr id="24" name="TextBox 23"/>
          <p:cNvSpPr txBox="1"/>
          <p:nvPr/>
        </p:nvSpPr>
        <p:spPr>
          <a:xfrm>
            <a:off x="4410355" y="5178453"/>
            <a:ext cx="429373" cy="307777"/>
          </a:xfrm>
          <a:prstGeom prst="rect">
            <a:avLst/>
          </a:prstGeom>
          <a:noFill/>
        </p:spPr>
        <p:txBody>
          <a:bodyPr wrap="square" rtlCol="0">
            <a:spAutoFit/>
          </a:bodyPr>
          <a:lstStyle/>
          <a:p>
            <a:r>
              <a:rPr lang="en-US" sz="1400" dirty="0"/>
              <a:t>9</a:t>
            </a:r>
          </a:p>
        </p:txBody>
      </p:sp>
      <p:sp>
        <p:nvSpPr>
          <p:cNvPr id="25" name="TextBox 24"/>
          <p:cNvSpPr txBox="1"/>
          <p:nvPr/>
        </p:nvSpPr>
        <p:spPr>
          <a:xfrm>
            <a:off x="5852553" y="3585125"/>
            <a:ext cx="429373" cy="307777"/>
          </a:xfrm>
          <a:prstGeom prst="rect">
            <a:avLst/>
          </a:prstGeom>
          <a:noFill/>
        </p:spPr>
        <p:txBody>
          <a:bodyPr wrap="square" rtlCol="0">
            <a:spAutoFit/>
          </a:bodyPr>
          <a:lstStyle/>
          <a:p>
            <a:r>
              <a:rPr lang="en-US" sz="1400" dirty="0"/>
              <a:t>7</a:t>
            </a:r>
          </a:p>
        </p:txBody>
      </p:sp>
      <p:sp>
        <p:nvSpPr>
          <p:cNvPr id="26" name="TextBox 25"/>
          <p:cNvSpPr txBox="1"/>
          <p:nvPr/>
        </p:nvSpPr>
        <p:spPr>
          <a:xfrm>
            <a:off x="4869910" y="3107106"/>
            <a:ext cx="429373" cy="307777"/>
          </a:xfrm>
          <a:prstGeom prst="rect">
            <a:avLst/>
          </a:prstGeom>
          <a:noFill/>
        </p:spPr>
        <p:txBody>
          <a:bodyPr wrap="square" rtlCol="0">
            <a:spAutoFit/>
          </a:bodyPr>
          <a:lstStyle/>
          <a:p>
            <a:r>
              <a:rPr lang="en-US" sz="1400" dirty="0"/>
              <a:t>-3</a:t>
            </a:r>
          </a:p>
        </p:txBody>
      </p:sp>
      <p:sp>
        <p:nvSpPr>
          <p:cNvPr id="27" name="TextBox 26"/>
          <p:cNvSpPr txBox="1"/>
          <p:nvPr/>
        </p:nvSpPr>
        <p:spPr>
          <a:xfrm>
            <a:off x="4634299" y="4262100"/>
            <a:ext cx="429373" cy="307777"/>
          </a:xfrm>
          <a:prstGeom prst="rect">
            <a:avLst/>
          </a:prstGeom>
          <a:noFill/>
        </p:spPr>
        <p:txBody>
          <a:bodyPr wrap="square" rtlCol="0">
            <a:spAutoFit/>
          </a:bodyPr>
          <a:lstStyle/>
          <a:p>
            <a:r>
              <a:rPr lang="en-US" sz="1400" dirty="0"/>
              <a:t>2</a:t>
            </a:r>
          </a:p>
        </p:txBody>
      </p:sp>
      <p:sp>
        <p:nvSpPr>
          <p:cNvPr id="28" name="TextBox 27"/>
          <p:cNvSpPr txBox="1"/>
          <p:nvPr/>
        </p:nvSpPr>
        <p:spPr>
          <a:xfrm>
            <a:off x="5063672" y="3878752"/>
            <a:ext cx="429373" cy="307777"/>
          </a:xfrm>
          <a:prstGeom prst="rect">
            <a:avLst/>
          </a:prstGeom>
          <a:noFill/>
        </p:spPr>
        <p:txBody>
          <a:bodyPr wrap="square" rtlCol="0">
            <a:spAutoFit/>
          </a:bodyPr>
          <a:lstStyle/>
          <a:p>
            <a:r>
              <a:rPr lang="en-US" sz="1400" dirty="0"/>
              <a:t>-4</a:t>
            </a:r>
          </a:p>
        </p:txBody>
      </p:sp>
      <p:cxnSp>
        <p:nvCxnSpPr>
          <p:cNvPr id="31" name="Curved Connector 30"/>
          <p:cNvCxnSpPr>
            <a:stCxn id="5" idx="5"/>
            <a:endCxn id="8" idx="1"/>
          </p:cNvCxnSpPr>
          <p:nvPr/>
        </p:nvCxnSpPr>
        <p:spPr>
          <a:xfrm>
            <a:off x="3820264" y="2956932"/>
            <a:ext cx="1856731" cy="1656897"/>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34" name="TextBox 33"/>
          <p:cNvSpPr txBox="1"/>
          <p:nvPr/>
        </p:nvSpPr>
        <p:spPr>
          <a:xfrm>
            <a:off x="4445095" y="2519450"/>
            <a:ext cx="429373" cy="307777"/>
          </a:xfrm>
          <a:prstGeom prst="rect">
            <a:avLst/>
          </a:prstGeom>
          <a:noFill/>
        </p:spPr>
        <p:txBody>
          <a:bodyPr wrap="square" rtlCol="0">
            <a:spAutoFit/>
          </a:bodyPr>
          <a:lstStyle/>
          <a:p>
            <a:r>
              <a:rPr lang="en-US" sz="1400" dirty="0"/>
              <a:t>-2</a:t>
            </a:r>
          </a:p>
        </p:txBody>
      </p:sp>
      <p:sp>
        <p:nvSpPr>
          <p:cNvPr id="42" name="TextBox 41"/>
          <p:cNvSpPr txBox="1"/>
          <p:nvPr/>
        </p:nvSpPr>
        <p:spPr>
          <a:xfrm>
            <a:off x="381000" y="1612695"/>
            <a:ext cx="3439263" cy="646331"/>
          </a:xfrm>
          <a:prstGeom prst="rect">
            <a:avLst/>
          </a:prstGeom>
          <a:noFill/>
        </p:spPr>
        <p:txBody>
          <a:bodyPr wrap="square" rtlCol="0">
            <a:spAutoFit/>
          </a:bodyPr>
          <a:lstStyle/>
          <a:p>
            <a:r>
              <a:rPr lang="en-US" dirty="0"/>
              <a:t>Calculate all at most 2 edges shortest paths</a:t>
            </a:r>
          </a:p>
        </p:txBody>
      </p:sp>
      <p:sp>
        <p:nvSpPr>
          <p:cNvPr id="43" name="TextBox 42"/>
          <p:cNvSpPr txBox="1"/>
          <p:nvPr/>
        </p:nvSpPr>
        <p:spPr>
          <a:xfrm>
            <a:off x="1772423" y="3260994"/>
            <a:ext cx="381000" cy="261610"/>
          </a:xfrm>
          <a:prstGeom prst="rect">
            <a:avLst/>
          </a:prstGeom>
          <a:noFill/>
        </p:spPr>
        <p:txBody>
          <a:bodyPr wrap="square" rtlCol="0">
            <a:spAutoFit/>
          </a:bodyPr>
          <a:lstStyle/>
          <a:p>
            <a:r>
              <a:rPr lang="en-US" sz="1100" dirty="0">
                <a:solidFill>
                  <a:srgbClr val="FF0000"/>
                </a:solidFill>
              </a:rPr>
              <a:t>0</a:t>
            </a:r>
          </a:p>
        </p:txBody>
      </p:sp>
      <p:sp>
        <p:nvSpPr>
          <p:cNvPr id="44" name="TextBox 43"/>
          <p:cNvSpPr txBox="1"/>
          <p:nvPr/>
        </p:nvSpPr>
        <p:spPr>
          <a:xfrm>
            <a:off x="3259955" y="2290430"/>
            <a:ext cx="356431" cy="261610"/>
          </a:xfrm>
          <a:prstGeom prst="rect">
            <a:avLst/>
          </a:prstGeom>
          <a:noFill/>
        </p:spPr>
        <p:txBody>
          <a:bodyPr wrap="square" rtlCol="0">
            <a:spAutoFit/>
          </a:bodyPr>
          <a:lstStyle/>
          <a:p>
            <a:r>
              <a:rPr lang="en-US" sz="1100" dirty="0">
                <a:solidFill>
                  <a:srgbClr val="FF0000"/>
                </a:solidFill>
              </a:rPr>
              <a:t>6</a:t>
            </a:r>
          </a:p>
        </p:txBody>
      </p:sp>
      <mc:AlternateContent xmlns:mc="http://schemas.openxmlformats.org/markup-compatibility/2006">
        <mc:Choice xmlns:a14="http://schemas.microsoft.com/office/drawing/2010/main" xmlns="" Requires="a14">
          <p:sp>
            <p:nvSpPr>
              <p:cNvPr id="45" name="TextBox 44"/>
              <p:cNvSpPr txBox="1"/>
              <p:nvPr/>
            </p:nvSpPr>
            <p:spPr>
              <a:xfrm>
                <a:off x="5711828" y="2274898"/>
                <a:ext cx="356431"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400" i="1" smtClean="0">
                          <a:solidFill>
                            <a:srgbClr val="FF0000"/>
                          </a:solidFill>
                          <a:latin typeface="Cambria Math"/>
                          <a:ea typeface="Cambria Math"/>
                        </a:rPr>
                        <m:t>∞</m:t>
                      </m:r>
                    </m:oMath>
                  </m:oMathPara>
                </a14:m>
                <a:endParaRPr lang="en-US" sz="1400" dirty="0">
                  <a:solidFill>
                    <a:srgbClr val="FF0000"/>
                  </a:solidFill>
                </a:endParaRPr>
              </a:p>
            </p:txBody>
          </p:sp>
        </mc:Choice>
        <mc:Fallback>
          <p:sp>
            <p:nvSpPr>
              <p:cNvPr id="45" name="TextBox 44"/>
              <p:cNvSpPr txBox="1">
                <a:spLocks noRot="1" noChangeAspect="1" noMove="1" noResize="1" noEditPoints="1" noAdjustHandles="1" noChangeArrowheads="1" noChangeShapeType="1" noTextEdit="1"/>
              </p:cNvSpPr>
              <p:nvPr/>
            </p:nvSpPr>
            <p:spPr>
              <a:xfrm>
                <a:off x="5711828" y="2274898"/>
                <a:ext cx="356431" cy="307777"/>
              </a:xfrm>
              <a:prstGeom prst="rect">
                <a:avLst/>
              </a:prstGeom>
              <a:blipFill rotWithShape="1">
                <a:blip r:embed="rId2"/>
                <a:stretch>
                  <a:fillRect/>
                </a:stretch>
              </a:blipFill>
            </p:spPr>
            <p:txBody>
              <a:bodyPr/>
              <a:lstStyle/>
              <a:p>
                <a:r>
                  <a:rPr lang="en-US">
                    <a:noFill/>
                  </a:rPr>
                  <a:t> </a:t>
                </a:r>
              </a:p>
            </p:txBody>
          </p:sp>
        </mc:Fallback>
      </mc:AlternateContent>
      <p:sp>
        <p:nvSpPr>
          <p:cNvPr id="46" name="TextBox 45"/>
          <p:cNvSpPr txBox="1"/>
          <p:nvPr/>
        </p:nvSpPr>
        <p:spPr>
          <a:xfrm>
            <a:off x="3449019" y="5006538"/>
            <a:ext cx="356431" cy="261610"/>
          </a:xfrm>
          <a:prstGeom prst="rect">
            <a:avLst/>
          </a:prstGeom>
          <a:noFill/>
        </p:spPr>
        <p:txBody>
          <a:bodyPr wrap="square" rtlCol="0">
            <a:spAutoFit/>
          </a:bodyPr>
          <a:lstStyle/>
          <a:p>
            <a:r>
              <a:rPr lang="en-US" sz="1100" dirty="0">
                <a:solidFill>
                  <a:srgbClr val="FF0000"/>
                </a:solidFill>
              </a:rPr>
              <a:t>7</a:t>
            </a:r>
          </a:p>
        </p:txBody>
      </p:sp>
      <mc:AlternateContent xmlns:mc="http://schemas.openxmlformats.org/markup-compatibility/2006">
        <mc:Choice xmlns:a14="http://schemas.microsoft.com/office/drawing/2010/main" xmlns="" Requires="a14">
          <p:sp>
            <p:nvSpPr>
              <p:cNvPr id="47" name="TextBox 46"/>
              <p:cNvSpPr txBox="1"/>
              <p:nvPr/>
            </p:nvSpPr>
            <p:spPr>
              <a:xfrm>
                <a:off x="5832290" y="4960371"/>
                <a:ext cx="356431"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400" i="1" smtClean="0">
                          <a:solidFill>
                            <a:srgbClr val="FF0000"/>
                          </a:solidFill>
                          <a:latin typeface="Cambria Math"/>
                          <a:ea typeface="Cambria Math"/>
                        </a:rPr>
                        <m:t>∞</m:t>
                      </m:r>
                    </m:oMath>
                  </m:oMathPara>
                </a14:m>
                <a:endParaRPr lang="en-US" sz="1400" dirty="0">
                  <a:solidFill>
                    <a:srgbClr val="FF0000"/>
                  </a:solidFill>
                </a:endParaRPr>
              </a:p>
            </p:txBody>
          </p:sp>
        </mc:Choice>
        <mc:Fallback>
          <p:sp>
            <p:nvSpPr>
              <p:cNvPr id="47" name="TextBox 46"/>
              <p:cNvSpPr txBox="1">
                <a:spLocks noRot="1" noChangeAspect="1" noMove="1" noResize="1" noEditPoints="1" noAdjustHandles="1" noChangeArrowheads="1" noChangeShapeType="1" noTextEdit="1"/>
              </p:cNvSpPr>
              <p:nvPr/>
            </p:nvSpPr>
            <p:spPr>
              <a:xfrm>
                <a:off x="5832290" y="4960371"/>
                <a:ext cx="356431" cy="307777"/>
              </a:xfrm>
              <a:prstGeom prst="rect">
                <a:avLst/>
              </a:prstGeom>
              <a:blipFill rotWithShape="1">
                <a:blip r:embed="rId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xmlns="" Requires="a14">
          <p:sp>
            <p:nvSpPr>
              <p:cNvPr id="35" name="TextBox 34"/>
              <p:cNvSpPr txBox="1"/>
              <p:nvPr/>
            </p:nvSpPr>
            <p:spPr>
              <a:xfrm>
                <a:off x="3430019" y="2285830"/>
                <a:ext cx="356431" cy="2616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100" b="0" i="1" smtClean="0">
                          <a:solidFill>
                            <a:srgbClr val="FF0000"/>
                          </a:solidFill>
                          <a:latin typeface="Cambria Math"/>
                          <a:ea typeface="Cambria Math"/>
                        </a:rPr>
                        <m:t>/6</m:t>
                      </m:r>
                    </m:oMath>
                  </m:oMathPara>
                </a14:m>
                <a:endParaRPr lang="en-US" sz="1100" dirty="0">
                  <a:solidFill>
                    <a:srgbClr val="FF0000"/>
                  </a:solidFill>
                </a:endParaRPr>
              </a:p>
            </p:txBody>
          </p:sp>
        </mc:Choice>
        <mc:Fallback>
          <p:sp>
            <p:nvSpPr>
              <p:cNvPr id="35" name="TextBox 34"/>
              <p:cNvSpPr txBox="1">
                <a:spLocks noRot="1" noChangeAspect="1" noMove="1" noResize="1" noEditPoints="1" noAdjustHandles="1" noChangeArrowheads="1" noChangeShapeType="1" noTextEdit="1"/>
              </p:cNvSpPr>
              <p:nvPr/>
            </p:nvSpPr>
            <p:spPr>
              <a:xfrm>
                <a:off x="3430019" y="2285830"/>
                <a:ext cx="356431" cy="261610"/>
              </a:xfrm>
              <a:prstGeom prst="rect">
                <a:avLst/>
              </a:prstGeom>
              <a:blipFill rotWithShape="1">
                <a:blip r:embed="rId4"/>
                <a:stretch>
                  <a:fillRect b="-4651"/>
                </a:stretch>
              </a:blipFill>
            </p:spPr>
            <p:txBody>
              <a:bodyPr/>
              <a:lstStyle/>
              <a:p>
                <a:r>
                  <a:rPr lang="en-US">
                    <a:noFill/>
                  </a:rPr>
                  <a:t> </a:t>
                </a:r>
              </a:p>
            </p:txBody>
          </p:sp>
        </mc:Fallback>
      </mc:AlternateContent>
      <p:sp>
        <p:nvSpPr>
          <p:cNvPr id="36" name="TextBox 35"/>
          <p:cNvSpPr txBox="1"/>
          <p:nvPr/>
        </p:nvSpPr>
        <p:spPr>
          <a:xfrm>
            <a:off x="6002704" y="2274898"/>
            <a:ext cx="550496" cy="307777"/>
          </a:xfrm>
          <a:prstGeom prst="rect">
            <a:avLst/>
          </a:prstGeom>
          <a:noFill/>
        </p:spPr>
        <p:txBody>
          <a:bodyPr wrap="square" rtlCol="0">
            <a:spAutoFit/>
          </a:bodyPr>
          <a:lstStyle/>
          <a:p>
            <a:r>
              <a:rPr lang="en-US" sz="1400" dirty="0">
                <a:solidFill>
                  <a:srgbClr val="FF0000"/>
                </a:solidFill>
                <a:ea typeface="Cambria Math"/>
              </a:rPr>
              <a:t>/11</a:t>
            </a:r>
            <a:endParaRPr lang="en-US" sz="1400" dirty="0">
              <a:solidFill>
                <a:srgbClr val="FF0000"/>
              </a:solidFill>
            </a:endParaRPr>
          </a:p>
        </p:txBody>
      </p:sp>
      <p:sp>
        <p:nvSpPr>
          <p:cNvPr id="37" name="TextBox 36"/>
          <p:cNvSpPr txBox="1"/>
          <p:nvPr/>
        </p:nvSpPr>
        <p:spPr>
          <a:xfrm>
            <a:off x="3581421" y="5033697"/>
            <a:ext cx="550496" cy="307777"/>
          </a:xfrm>
          <a:prstGeom prst="rect">
            <a:avLst/>
          </a:prstGeom>
          <a:noFill/>
        </p:spPr>
        <p:txBody>
          <a:bodyPr wrap="square" rtlCol="0">
            <a:spAutoFit/>
          </a:bodyPr>
          <a:lstStyle/>
          <a:p>
            <a:r>
              <a:rPr lang="en-US" sz="1400" dirty="0">
                <a:solidFill>
                  <a:srgbClr val="FF0000"/>
                </a:solidFill>
                <a:ea typeface="Cambria Math"/>
              </a:rPr>
              <a:t>/7</a:t>
            </a:r>
            <a:endParaRPr lang="en-US" sz="1400" dirty="0">
              <a:solidFill>
                <a:srgbClr val="FF0000"/>
              </a:solidFill>
            </a:endParaRPr>
          </a:p>
        </p:txBody>
      </p:sp>
      <p:sp>
        <p:nvSpPr>
          <p:cNvPr id="38" name="TextBox 37"/>
          <p:cNvSpPr txBox="1"/>
          <p:nvPr/>
        </p:nvSpPr>
        <p:spPr>
          <a:xfrm>
            <a:off x="6066556" y="4938544"/>
            <a:ext cx="550496" cy="307777"/>
          </a:xfrm>
          <a:prstGeom prst="rect">
            <a:avLst/>
          </a:prstGeom>
          <a:noFill/>
        </p:spPr>
        <p:txBody>
          <a:bodyPr wrap="square" rtlCol="0">
            <a:spAutoFit/>
          </a:bodyPr>
          <a:lstStyle/>
          <a:p>
            <a:r>
              <a:rPr lang="en-US" sz="1400" dirty="0">
                <a:solidFill>
                  <a:srgbClr val="FF0000"/>
                </a:solidFill>
                <a:ea typeface="Cambria Math"/>
              </a:rPr>
              <a:t>/2</a:t>
            </a:r>
            <a:endParaRPr lang="en-US" sz="1400" dirty="0">
              <a:solidFill>
                <a:srgbClr val="FF0000"/>
              </a:solidFill>
            </a:endParaRPr>
          </a:p>
        </p:txBody>
      </p:sp>
      <p:sp>
        <p:nvSpPr>
          <p:cNvPr id="39" name="TextBox 38"/>
          <p:cNvSpPr txBox="1"/>
          <p:nvPr/>
        </p:nvSpPr>
        <p:spPr>
          <a:xfrm>
            <a:off x="1924823" y="3239367"/>
            <a:ext cx="550496" cy="261610"/>
          </a:xfrm>
          <a:prstGeom prst="rect">
            <a:avLst/>
          </a:prstGeom>
          <a:noFill/>
        </p:spPr>
        <p:txBody>
          <a:bodyPr wrap="square" rtlCol="0">
            <a:spAutoFit/>
          </a:bodyPr>
          <a:lstStyle/>
          <a:p>
            <a:r>
              <a:rPr lang="en-US" sz="1100" dirty="0">
                <a:solidFill>
                  <a:srgbClr val="FF0000"/>
                </a:solidFill>
                <a:ea typeface="Cambria Math"/>
              </a:rPr>
              <a:t>/0</a:t>
            </a:r>
            <a:endParaRPr lang="en-US" sz="1100" dirty="0">
              <a:solidFill>
                <a:srgbClr val="FF0000"/>
              </a:solidFill>
            </a:endParaRPr>
          </a:p>
        </p:txBody>
      </p:sp>
      <p:sp>
        <p:nvSpPr>
          <p:cNvPr id="41" name="TextBox 40"/>
          <p:cNvSpPr txBox="1"/>
          <p:nvPr/>
        </p:nvSpPr>
        <p:spPr>
          <a:xfrm>
            <a:off x="6067240" y="2313386"/>
            <a:ext cx="550496" cy="307777"/>
          </a:xfrm>
          <a:prstGeom prst="rect">
            <a:avLst/>
          </a:prstGeom>
          <a:noFill/>
        </p:spPr>
        <p:txBody>
          <a:bodyPr wrap="square" rtlCol="0">
            <a:spAutoFit/>
          </a:bodyPr>
          <a:lstStyle/>
          <a:p>
            <a:r>
              <a:rPr lang="en-US" sz="1400" dirty="0">
                <a:solidFill>
                  <a:srgbClr val="FF0000"/>
                </a:solidFill>
                <a:ea typeface="Cambria Math"/>
              </a:rPr>
              <a:t>/4</a:t>
            </a:r>
            <a:endParaRPr lang="en-US" sz="1400" dirty="0">
              <a:solidFill>
                <a:srgbClr val="FF0000"/>
              </a:solidFill>
            </a:endParaRPr>
          </a:p>
        </p:txBody>
      </p:sp>
      <p:cxnSp>
        <p:nvCxnSpPr>
          <p:cNvPr id="48" name="Curved Connector 10"/>
          <p:cNvCxnSpPr>
            <a:stCxn id="5" idx="7"/>
            <a:endCxn id="6" idx="1"/>
          </p:cNvCxnSpPr>
          <p:nvPr/>
        </p:nvCxnSpPr>
        <p:spPr>
          <a:xfrm rot="5400000" flipH="1" flipV="1">
            <a:off x="4748629" y="1705277"/>
            <a:ext cx="12700" cy="1856731"/>
          </a:xfrm>
          <a:prstGeom prst="curvedConnector3">
            <a:avLst>
              <a:gd name="adj1" fmla="val 2327205"/>
            </a:avLst>
          </a:prstGeom>
          <a:ln>
            <a:tailEnd type="arrow"/>
          </a:ln>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xmlns="" val="1723355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7" presetClass="emph" presetSubtype="2" fill="hold" nodeType="clickEffect">
                                  <p:stCondLst>
                                    <p:cond delay="0"/>
                                  </p:stCondLst>
                                  <p:childTnLst>
                                    <p:animClr clrSpc="rgb" dir="cw">
                                      <p:cBhvr>
                                        <p:cTn id="6" dur="2000" fill="hold"/>
                                        <p:tgtEl>
                                          <p:spTgt spid="9"/>
                                        </p:tgtEl>
                                        <p:attrNameLst>
                                          <p:attrName>stroke.color</p:attrName>
                                        </p:attrNameLst>
                                      </p:cBhvr>
                                      <p:to>
                                        <a:srgbClr val="00B0F0"/>
                                      </p:to>
                                    </p:animClr>
                                    <p:set>
                                      <p:cBhvr>
                                        <p:cTn id="7" dur="2000" fill="hold"/>
                                        <p:tgtEl>
                                          <p:spTgt spid="9"/>
                                        </p:tgtEl>
                                        <p:attrNameLst>
                                          <p:attrName>stroke.on</p:attrName>
                                        </p:attrNameLst>
                                      </p:cBhvr>
                                      <p:to>
                                        <p:strVal val="true"/>
                                      </p:to>
                                    </p:se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5"/>
                                        </p:tgtEl>
                                        <p:attrNameLst>
                                          <p:attrName>style.visibility</p:attrName>
                                        </p:attrNameLst>
                                      </p:cBhvr>
                                      <p:to>
                                        <p:strVal val="visible"/>
                                      </p:to>
                                    </p:set>
                                    <p:anim calcmode="lin" valueType="num">
                                      <p:cBhvr additive="base">
                                        <p:cTn id="12" dur="500" fill="hold"/>
                                        <p:tgtEl>
                                          <p:spTgt spid="35"/>
                                        </p:tgtEl>
                                        <p:attrNameLst>
                                          <p:attrName>ppt_x</p:attrName>
                                        </p:attrNameLst>
                                      </p:cBhvr>
                                      <p:tavLst>
                                        <p:tav tm="0">
                                          <p:val>
                                            <p:strVal val="#ppt_x"/>
                                          </p:val>
                                        </p:tav>
                                        <p:tav tm="100000">
                                          <p:val>
                                            <p:strVal val="#ppt_x"/>
                                          </p:val>
                                        </p:tav>
                                      </p:tavLst>
                                    </p:anim>
                                    <p:anim calcmode="lin" valueType="num">
                                      <p:cBhvr additive="base">
                                        <p:cTn id="13"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7" presetClass="emph" presetSubtype="2" fill="hold" nodeType="clickEffect">
                                  <p:stCondLst>
                                    <p:cond delay="0"/>
                                  </p:stCondLst>
                                  <p:childTnLst>
                                    <p:animClr clrSpc="rgb" dir="cw">
                                      <p:cBhvr>
                                        <p:cTn id="17" dur="2000" fill="hold"/>
                                        <p:tgtEl>
                                          <p:spTgt spid="13"/>
                                        </p:tgtEl>
                                        <p:attrNameLst>
                                          <p:attrName>stroke.color</p:attrName>
                                        </p:attrNameLst>
                                      </p:cBhvr>
                                      <p:to>
                                        <a:srgbClr val="00B0F0"/>
                                      </p:to>
                                    </p:animClr>
                                    <p:set>
                                      <p:cBhvr>
                                        <p:cTn id="18" dur="2000" fill="hold"/>
                                        <p:tgtEl>
                                          <p:spTgt spid="13"/>
                                        </p:tgtEl>
                                        <p:attrNameLst>
                                          <p:attrName>stroke.on</p:attrName>
                                        </p:attrNameLst>
                                      </p:cBhvr>
                                      <p:to>
                                        <p:strVal val="true"/>
                                      </p:to>
                                    </p:se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36"/>
                                        </p:tgtEl>
                                        <p:attrNameLst>
                                          <p:attrName>style.visibility</p:attrName>
                                        </p:attrNameLst>
                                      </p:cBhvr>
                                      <p:to>
                                        <p:strVal val="visible"/>
                                      </p:to>
                                    </p:set>
                                    <p:anim calcmode="lin" valueType="num">
                                      <p:cBhvr additive="base">
                                        <p:cTn id="23" dur="500" fill="hold"/>
                                        <p:tgtEl>
                                          <p:spTgt spid="36"/>
                                        </p:tgtEl>
                                        <p:attrNameLst>
                                          <p:attrName>ppt_x</p:attrName>
                                        </p:attrNameLst>
                                      </p:cBhvr>
                                      <p:tavLst>
                                        <p:tav tm="0">
                                          <p:val>
                                            <p:strVal val="#ppt_x"/>
                                          </p:val>
                                        </p:tav>
                                        <p:tav tm="100000">
                                          <p:val>
                                            <p:strVal val="#ppt_x"/>
                                          </p:val>
                                        </p:tav>
                                      </p:tavLst>
                                    </p:anim>
                                    <p:anim calcmode="lin" valueType="num">
                                      <p:cBhvr additive="base">
                                        <p:cTn id="24"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4" presetClass="emph" presetSubtype="0" fill="hold" nodeType="clickEffect">
                                  <p:stCondLst>
                                    <p:cond delay="0"/>
                                  </p:stCondLst>
                                  <p:childTnLst>
                                    <p:animClr clrSpc="hsl" dir="cw">
                                      <p:cBhvr override="childStyle">
                                        <p:cTn id="28" dur="500" fill="hold"/>
                                        <p:tgtEl>
                                          <p:spTgt spid="13"/>
                                        </p:tgtEl>
                                        <p:attrNameLst>
                                          <p:attrName>style.color</p:attrName>
                                        </p:attrNameLst>
                                      </p:cBhvr>
                                      <p:by>
                                        <p:hsl h="0" s="-12549" l="-25098"/>
                                      </p:by>
                                    </p:animClr>
                                    <p:animClr clrSpc="hsl" dir="cw">
                                      <p:cBhvr>
                                        <p:cTn id="29" dur="500" fill="hold"/>
                                        <p:tgtEl>
                                          <p:spTgt spid="13"/>
                                        </p:tgtEl>
                                        <p:attrNameLst>
                                          <p:attrName>fillcolor</p:attrName>
                                        </p:attrNameLst>
                                      </p:cBhvr>
                                      <p:by>
                                        <p:hsl h="0" s="-12549" l="-25098"/>
                                      </p:by>
                                    </p:animClr>
                                    <p:animClr clrSpc="hsl" dir="cw">
                                      <p:cBhvr>
                                        <p:cTn id="30" dur="500" fill="hold"/>
                                        <p:tgtEl>
                                          <p:spTgt spid="13"/>
                                        </p:tgtEl>
                                        <p:attrNameLst>
                                          <p:attrName>stroke.color</p:attrName>
                                        </p:attrNameLst>
                                      </p:cBhvr>
                                      <p:by>
                                        <p:hsl h="0" s="-12549" l="-25098"/>
                                      </p:by>
                                    </p:animClr>
                                    <p:set>
                                      <p:cBhvr>
                                        <p:cTn id="31" dur="500" fill="hold"/>
                                        <p:tgtEl>
                                          <p:spTgt spid="13"/>
                                        </p:tgtEl>
                                        <p:attrNameLst>
                                          <p:attrName>fill.type</p:attrName>
                                        </p:attrNameLst>
                                      </p:cBhvr>
                                      <p:to>
                                        <p:strVal val="solid"/>
                                      </p:to>
                                    </p:set>
                                  </p:childTnLst>
                                </p:cTn>
                              </p:par>
                            </p:childTnLst>
                          </p:cTn>
                        </p:par>
                      </p:childTnLst>
                    </p:cTn>
                  </p:par>
                  <p:par>
                    <p:cTn id="32" fill="hold">
                      <p:stCondLst>
                        <p:cond delay="indefinite"/>
                      </p:stCondLst>
                      <p:childTnLst>
                        <p:par>
                          <p:cTn id="33" fill="hold">
                            <p:stCondLst>
                              <p:cond delay="0"/>
                            </p:stCondLst>
                            <p:childTnLst>
                              <p:par>
                                <p:cTn id="34" presetID="7" presetClass="emph" presetSubtype="2" fill="hold" nodeType="clickEffect">
                                  <p:stCondLst>
                                    <p:cond delay="0"/>
                                  </p:stCondLst>
                                  <p:childTnLst>
                                    <p:animClr clrSpc="rgb" dir="cw">
                                      <p:cBhvr>
                                        <p:cTn id="35" dur="2000" fill="hold"/>
                                        <p:tgtEl>
                                          <p:spTgt spid="14"/>
                                        </p:tgtEl>
                                        <p:attrNameLst>
                                          <p:attrName>stroke.color</p:attrName>
                                        </p:attrNameLst>
                                      </p:cBhvr>
                                      <p:to>
                                        <a:srgbClr val="00B0F0"/>
                                      </p:to>
                                    </p:animClr>
                                    <p:set>
                                      <p:cBhvr>
                                        <p:cTn id="36" dur="2000" fill="hold"/>
                                        <p:tgtEl>
                                          <p:spTgt spid="14"/>
                                        </p:tgtEl>
                                        <p:attrNameLst>
                                          <p:attrName>stroke.on</p:attrName>
                                        </p:attrNameLst>
                                      </p:cBhvr>
                                      <p:to>
                                        <p:strVal val="true"/>
                                      </p:to>
                                    </p:set>
                                  </p:childTnLst>
                                </p:cTn>
                              </p:par>
                            </p:childTnLst>
                          </p:cTn>
                        </p:par>
                      </p:childTnLst>
                    </p:cTn>
                  </p:par>
                  <p:par>
                    <p:cTn id="37" fill="hold">
                      <p:stCondLst>
                        <p:cond delay="indefinite"/>
                      </p:stCondLst>
                      <p:childTnLst>
                        <p:par>
                          <p:cTn id="38" fill="hold">
                            <p:stCondLst>
                              <p:cond delay="0"/>
                            </p:stCondLst>
                            <p:childTnLst>
                              <p:par>
                                <p:cTn id="39" presetID="7" presetClass="emph" presetSubtype="2" fill="hold" nodeType="clickEffect">
                                  <p:stCondLst>
                                    <p:cond delay="0"/>
                                  </p:stCondLst>
                                  <p:childTnLst>
                                    <p:animClr clrSpc="rgb" dir="cw">
                                      <p:cBhvr>
                                        <p:cTn id="40" dur="2000" fill="hold"/>
                                        <p:tgtEl>
                                          <p:spTgt spid="10"/>
                                        </p:tgtEl>
                                        <p:attrNameLst>
                                          <p:attrName>stroke.color</p:attrName>
                                        </p:attrNameLst>
                                      </p:cBhvr>
                                      <p:to>
                                        <a:srgbClr val="00B0F0"/>
                                      </p:to>
                                    </p:animClr>
                                    <p:set>
                                      <p:cBhvr>
                                        <p:cTn id="41" dur="2000" fill="hold"/>
                                        <p:tgtEl>
                                          <p:spTgt spid="10"/>
                                        </p:tgtEl>
                                        <p:attrNameLst>
                                          <p:attrName>stroke.on</p:attrName>
                                        </p:attrNameLst>
                                      </p:cBhvr>
                                      <p:to>
                                        <p:strVal val="true"/>
                                      </p:to>
                                    </p:set>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grpId="0" nodeType="clickEffect">
                                  <p:stCondLst>
                                    <p:cond delay="0"/>
                                  </p:stCondLst>
                                  <p:childTnLst>
                                    <p:set>
                                      <p:cBhvr>
                                        <p:cTn id="45" dur="1" fill="hold">
                                          <p:stCondLst>
                                            <p:cond delay="0"/>
                                          </p:stCondLst>
                                        </p:cTn>
                                        <p:tgtEl>
                                          <p:spTgt spid="37"/>
                                        </p:tgtEl>
                                        <p:attrNameLst>
                                          <p:attrName>style.visibility</p:attrName>
                                        </p:attrNameLst>
                                      </p:cBhvr>
                                      <p:to>
                                        <p:strVal val="visible"/>
                                      </p:to>
                                    </p:set>
                                    <p:anim calcmode="lin" valueType="num">
                                      <p:cBhvr additive="base">
                                        <p:cTn id="46" dur="500" fill="hold"/>
                                        <p:tgtEl>
                                          <p:spTgt spid="37"/>
                                        </p:tgtEl>
                                        <p:attrNameLst>
                                          <p:attrName>ppt_x</p:attrName>
                                        </p:attrNameLst>
                                      </p:cBhvr>
                                      <p:tavLst>
                                        <p:tav tm="0">
                                          <p:val>
                                            <p:strVal val="#ppt_x"/>
                                          </p:val>
                                        </p:tav>
                                        <p:tav tm="100000">
                                          <p:val>
                                            <p:strVal val="#ppt_x"/>
                                          </p:val>
                                        </p:tav>
                                      </p:tavLst>
                                    </p:anim>
                                    <p:anim calcmode="lin" valueType="num">
                                      <p:cBhvr additive="base">
                                        <p:cTn id="47"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7" presetClass="emph" presetSubtype="2" fill="hold" nodeType="clickEffect">
                                  <p:stCondLst>
                                    <p:cond delay="0"/>
                                  </p:stCondLst>
                                  <p:childTnLst>
                                    <p:animClr clrSpc="rgb" dir="cw">
                                      <p:cBhvr>
                                        <p:cTn id="51" dur="2000" fill="hold"/>
                                        <p:tgtEl>
                                          <p:spTgt spid="31"/>
                                        </p:tgtEl>
                                        <p:attrNameLst>
                                          <p:attrName>stroke.color</p:attrName>
                                        </p:attrNameLst>
                                      </p:cBhvr>
                                      <p:to>
                                        <a:srgbClr val="00B0F0"/>
                                      </p:to>
                                    </p:animClr>
                                    <p:set>
                                      <p:cBhvr>
                                        <p:cTn id="52" dur="2000" fill="hold"/>
                                        <p:tgtEl>
                                          <p:spTgt spid="31"/>
                                        </p:tgtEl>
                                        <p:attrNameLst>
                                          <p:attrName>stroke.on</p:attrName>
                                        </p:attrNameLst>
                                      </p:cBhvr>
                                      <p:to>
                                        <p:strVal val="true"/>
                                      </p:to>
                                    </p:set>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38"/>
                                        </p:tgtEl>
                                        <p:attrNameLst>
                                          <p:attrName>style.visibility</p:attrName>
                                        </p:attrNameLst>
                                      </p:cBhvr>
                                      <p:to>
                                        <p:strVal val="visible"/>
                                      </p:to>
                                    </p:set>
                                    <p:anim calcmode="lin" valueType="num">
                                      <p:cBhvr additive="base">
                                        <p:cTn id="57" dur="500" fill="hold"/>
                                        <p:tgtEl>
                                          <p:spTgt spid="38"/>
                                        </p:tgtEl>
                                        <p:attrNameLst>
                                          <p:attrName>ppt_x</p:attrName>
                                        </p:attrNameLst>
                                      </p:cBhvr>
                                      <p:tavLst>
                                        <p:tav tm="0">
                                          <p:val>
                                            <p:strVal val="#ppt_x"/>
                                          </p:val>
                                        </p:tav>
                                        <p:tav tm="100000">
                                          <p:val>
                                            <p:strVal val="#ppt_x"/>
                                          </p:val>
                                        </p:tav>
                                      </p:tavLst>
                                    </p:anim>
                                    <p:anim calcmode="lin" valueType="num">
                                      <p:cBhvr additive="base">
                                        <p:cTn id="58" dur="500" fill="hold"/>
                                        <p:tgtEl>
                                          <p:spTgt spid="38"/>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4" presetClass="emph" presetSubtype="0" fill="hold" nodeType="clickEffect">
                                  <p:stCondLst>
                                    <p:cond delay="0"/>
                                  </p:stCondLst>
                                  <p:childTnLst>
                                    <p:animClr clrSpc="hsl" dir="cw">
                                      <p:cBhvr override="childStyle">
                                        <p:cTn id="62" dur="500" fill="hold"/>
                                        <p:tgtEl>
                                          <p:spTgt spid="31"/>
                                        </p:tgtEl>
                                        <p:attrNameLst>
                                          <p:attrName>style.color</p:attrName>
                                        </p:attrNameLst>
                                      </p:cBhvr>
                                      <p:by>
                                        <p:hsl h="0" s="-12549" l="-25098"/>
                                      </p:by>
                                    </p:animClr>
                                    <p:animClr clrSpc="hsl" dir="cw">
                                      <p:cBhvr>
                                        <p:cTn id="63" dur="500" fill="hold"/>
                                        <p:tgtEl>
                                          <p:spTgt spid="31"/>
                                        </p:tgtEl>
                                        <p:attrNameLst>
                                          <p:attrName>fillcolor</p:attrName>
                                        </p:attrNameLst>
                                      </p:cBhvr>
                                      <p:by>
                                        <p:hsl h="0" s="-12549" l="-25098"/>
                                      </p:by>
                                    </p:animClr>
                                    <p:animClr clrSpc="hsl" dir="cw">
                                      <p:cBhvr>
                                        <p:cTn id="64" dur="500" fill="hold"/>
                                        <p:tgtEl>
                                          <p:spTgt spid="31"/>
                                        </p:tgtEl>
                                        <p:attrNameLst>
                                          <p:attrName>stroke.color</p:attrName>
                                        </p:attrNameLst>
                                      </p:cBhvr>
                                      <p:by>
                                        <p:hsl h="0" s="-12549" l="-25098"/>
                                      </p:by>
                                    </p:animClr>
                                    <p:set>
                                      <p:cBhvr>
                                        <p:cTn id="65" dur="500" fill="hold"/>
                                        <p:tgtEl>
                                          <p:spTgt spid="31"/>
                                        </p:tgtEl>
                                        <p:attrNameLst>
                                          <p:attrName>fill.type</p:attrName>
                                        </p:attrNameLst>
                                      </p:cBhvr>
                                      <p:to>
                                        <p:strVal val="solid"/>
                                      </p:to>
                                    </p:set>
                                  </p:childTnLst>
                                </p:cTn>
                              </p:par>
                            </p:childTnLst>
                          </p:cTn>
                        </p:par>
                      </p:childTnLst>
                    </p:cTn>
                  </p:par>
                  <p:par>
                    <p:cTn id="66" fill="hold">
                      <p:stCondLst>
                        <p:cond delay="indefinite"/>
                      </p:stCondLst>
                      <p:childTnLst>
                        <p:par>
                          <p:cTn id="67" fill="hold">
                            <p:stCondLst>
                              <p:cond delay="0"/>
                            </p:stCondLst>
                            <p:childTnLst>
                              <p:par>
                                <p:cTn id="68" presetID="7" presetClass="emph" presetSubtype="2" fill="hold" nodeType="clickEffect">
                                  <p:stCondLst>
                                    <p:cond delay="0"/>
                                  </p:stCondLst>
                                  <p:childTnLst>
                                    <p:animClr clrSpc="rgb" dir="cw">
                                      <p:cBhvr>
                                        <p:cTn id="69" dur="2000" fill="hold"/>
                                        <p:tgtEl>
                                          <p:spTgt spid="18"/>
                                        </p:tgtEl>
                                        <p:attrNameLst>
                                          <p:attrName>stroke.color</p:attrName>
                                        </p:attrNameLst>
                                      </p:cBhvr>
                                      <p:to>
                                        <a:srgbClr val="00B0F0"/>
                                      </p:to>
                                    </p:animClr>
                                    <p:set>
                                      <p:cBhvr>
                                        <p:cTn id="70" dur="2000" fill="hold"/>
                                        <p:tgtEl>
                                          <p:spTgt spid="18"/>
                                        </p:tgtEl>
                                        <p:attrNameLst>
                                          <p:attrName>stroke.on</p:attrName>
                                        </p:attrNameLst>
                                      </p:cBhvr>
                                      <p:to>
                                        <p:strVal val="true"/>
                                      </p:to>
                                    </p:set>
                                  </p:childTnLst>
                                </p:cTn>
                              </p:par>
                            </p:childTnLst>
                          </p:cTn>
                        </p:par>
                      </p:childTnLst>
                    </p:cTn>
                  </p:par>
                  <p:par>
                    <p:cTn id="71" fill="hold">
                      <p:stCondLst>
                        <p:cond delay="indefinite"/>
                      </p:stCondLst>
                      <p:childTnLst>
                        <p:par>
                          <p:cTn id="72" fill="hold">
                            <p:stCondLst>
                              <p:cond delay="0"/>
                            </p:stCondLst>
                            <p:childTnLst>
                              <p:par>
                                <p:cTn id="73" presetID="7" presetClass="emph" presetSubtype="2" fill="hold" nodeType="clickEffect">
                                  <p:stCondLst>
                                    <p:cond delay="0"/>
                                  </p:stCondLst>
                                  <p:childTnLst>
                                    <p:animClr clrSpc="rgb" dir="cw">
                                      <p:cBhvr>
                                        <p:cTn id="74" dur="2000" fill="hold"/>
                                        <p:tgtEl>
                                          <p:spTgt spid="17"/>
                                        </p:tgtEl>
                                        <p:attrNameLst>
                                          <p:attrName>stroke.color</p:attrName>
                                        </p:attrNameLst>
                                      </p:cBhvr>
                                      <p:to>
                                        <a:srgbClr val="00B0F0"/>
                                      </p:to>
                                    </p:animClr>
                                    <p:set>
                                      <p:cBhvr>
                                        <p:cTn id="75" dur="2000" fill="hold"/>
                                        <p:tgtEl>
                                          <p:spTgt spid="17"/>
                                        </p:tgtEl>
                                        <p:attrNameLst>
                                          <p:attrName>stroke.on</p:attrName>
                                        </p:attrNameLst>
                                      </p:cBhvr>
                                      <p:to>
                                        <p:strVal val="true"/>
                                      </p:to>
                                    </p:set>
                                  </p:childTnLst>
                                </p:cTn>
                              </p:par>
                            </p:childTnLst>
                          </p:cTn>
                        </p:par>
                      </p:childTnLst>
                    </p:cTn>
                  </p:par>
                  <p:par>
                    <p:cTn id="76" fill="hold">
                      <p:stCondLst>
                        <p:cond delay="indefinite"/>
                      </p:stCondLst>
                      <p:childTnLst>
                        <p:par>
                          <p:cTn id="77" fill="hold">
                            <p:stCondLst>
                              <p:cond delay="0"/>
                            </p:stCondLst>
                            <p:childTnLst>
                              <p:par>
                                <p:cTn id="78" presetID="2" presetClass="entr" presetSubtype="4" fill="hold" grpId="0" nodeType="clickEffect">
                                  <p:stCondLst>
                                    <p:cond delay="0"/>
                                  </p:stCondLst>
                                  <p:childTnLst>
                                    <p:set>
                                      <p:cBhvr>
                                        <p:cTn id="79" dur="1" fill="hold">
                                          <p:stCondLst>
                                            <p:cond delay="0"/>
                                          </p:stCondLst>
                                        </p:cTn>
                                        <p:tgtEl>
                                          <p:spTgt spid="39"/>
                                        </p:tgtEl>
                                        <p:attrNameLst>
                                          <p:attrName>style.visibility</p:attrName>
                                        </p:attrNameLst>
                                      </p:cBhvr>
                                      <p:to>
                                        <p:strVal val="visible"/>
                                      </p:to>
                                    </p:set>
                                    <p:anim calcmode="lin" valueType="num">
                                      <p:cBhvr additive="base">
                                        <p:cTn id="80" dur="500" fill="hold"/>
                                        <p:tgtEl>
                                          <p:spTgt spid="39"/>
                                        </p:tgtEl>
                                        <p:attrNameLst>
                                          <p:attrName>ppt_x</p:attrName>
                                        </p:attrNameLst>
                                      </p:cBhvr>
                                      <p:tavLst>
                                        <p:tav tm="0">
                                          <p:val>
                                            <p:strVal val="#ppt_x"/>
                                          </p:val>
                                        </p:tav>
                                        <p:tav tm="100000">
                                          <p:val>
                                            <p:strVal val="#ppt_x"/>
                                          </p:val>
                                        </p:tav>
                                      </p:tavLst>
                                    </p:anim>
                                    <p:anim calcmode="lin" valueType="num">
                                      <p:cBhvr additive="base">
                                        <p:cTn id="81" dur="500" fill="hold"/>
                                        <p:tgtEl>
                                          <p:spTgt spid="39"/>
                                        </p:tgtEl>
                                        <p:attrNameLst>
                                          <p:attrName>ppt_y</p:attrName>
                                        </p:attrNameLst>
                                      </p:cBhvr>
                                      <p:tavLst>
                                        <p:tav tm="0">
                                          <p:val>
                                            <p:strVal val="1+#ppt_h/2"/>
                                          </p:val>
                                        </p:tav>
                                        <p:tav tm="100000">
                                          <p:val>
                                            <p:strVal val="#ppt_y"/>
                                          </p:val>
                                        </p:tav>
                                      </p:tavLst>
                                    </p:anim>
                                  </p:childTnLst>
                                </p:cTn>
                              </p:par>
                            </p:childTnLst>
                          </p:cTn>
                        </p:par>
                      </p:childTnLst>
                    </p:cTn>
                  </p:par>
                  <p:par>
                    <p:cTn id="82" fill="hold">
                      <p:stCondLst>
                        <p:cond delay="indefinite"/>
                      </p:stCondLst>
                      <p:childTnLst>
                        <p:par>
                          <p:cTn id="83" fill="hold">
                            <p:stCondLst>
                              <p:cond delay="0"/>
                            </p:stCondLst>
                            <p:childTnLst>
                              <p:par>
                                <p:cTn id="84" presetID="7" presetClass="emph" presetSubtype="2" fill="hold" nodeType="clickEffect">
                                  <p:stCondLst>
                                    <p:cond delay="0"/>
                                  </p:stCondLst>
                                  <p:childTnLst>
                                    <p:animClr clrSpc="rgb" dir="cw">
                                      <p:cBhvr>
                                        <p:cTn id="85" dur="2000" fill="hold"/>
                                        <p:tgtEl>
                                          <p:spTgt spid="11"/>
                                        </p:tgtEl>
                                        <p:attrNameLst>
                                          <p:attrName>stroke.color</p:attrName>
                                        </p:attrNameLst>
                                      </p:cBhvr>
                                      <p:to>
                                        <a:srgbClr val="00B0F0"/>
                                      </p:to>
                                    </p:animClr>
                                    <p:set>
                                      <p:cBhvr>
                                        <p:cTn id="86" dur="2000" fill="hold"/>
                                        <p:tgtEl>
                                          <p:spTgt spid="11"/>
                                        </p:tgtEl>
                                        <p:attrNameLst>
                                          <p:attrName>stroke.on</p:attrName>
                                        </p:attrNameLst>
                                      </p:cBhvr>
                                      <p:to>
                                        <p:strVal val="true"/>
                                      </p:to>
                                    </p:set>
                                  </p:childTnLst>
                                </p:cTn>
                              </p:par>
                            </p:childTnLst>
                          </p:cTn>
                        </p:par>
                      </p:childTnLst>
                    </p:cTn>
                  </p:par>
                  <p:par>
                    <p:cTn id="87" fill="hold">
                      <p:stCondLst>
                        <p:cond delay="indefinite"/>
                      </p:stCondLst>
                      <p:childTnLst>
                        <p:par>
                          <p:cTn id="88" fill="hold">
                            <p:stCondLst>
                              <p:cond delay="0"/>
                            </p:stCondLst>
                            <p:childTnLst>
                              <p:par>
                                <p:cTn id="89" presetID="7" presetClass="emph" presetSubtype="2" fill="hold" nodeType="clickEffect">
                                  <p:stCondLst>
                                    <p:cond delay="0"/>
                                  </p:stCondLst>
                                  <p:childTnLst>
                                    <p:animClr clrSpc="rgb" dir="cw">
                                      <p:cBhvr>
                                        <p:cTn id="90" dur="2000" fill="hold"/>
                                        <p:tgtEl>
                                          <p:spTgt spid="12"/>
                                        </p:tgtEl>
                                        <p:attrNameLst>
                                          <p:attrName>stroke.color</p:attrName>
                                        </p:attrNameLst>
                                      </p:cBhvr>
                                      <p:to>
                                        <a:srgbClr val="00B0F0"/>
                                      </p:to>
                                    </p:animClr>
                                    <p:set>
                                      <p:cBhvr>
                                        <p:cTn id="91" dur="2000" fill="hold"/>
                                        <p:tgtEl>
                                          <p:spTgt spid="12"/>
                                        </p:tgtEl>
                                        <p:attrNameLst>
                                          <p:attrName>stroke.on</p:attrName>
                                        </p:attrNameLst>
                                      </p:cBhvr>
                                      <p:to>
                                        <p:strVal val="true"/>
                                      </p:to>
                                    </p:set>
                                  </p:childTnLst>
                                </p:cTn>
                              </p:par>
                            </p:childTnLst>
                          </p:cTn>
                        </p:par>
                      </p:childTnLst>
                    </p:cTn>
                  </p:par>
                  <p:par>
                    <p:cTn id="92" fill="hold">
                      <p:stCondLst>
                        <p:cond delay="indefinite"/>
                      </p:stCondLst>
                      <p:childTnLst>
                        <p:par>
                          <p:cTn id="93" fill="hold">
                            <p:stCondLst>
                              <p:cond delay="0"/>
                            </p:stCondLst>
                            <p:childTnLst>
                              <p:par>
                                <p:cTn id="94" presetID="7" presetClass="emph" presetSubtype="2" fill="hold" nodeType="clickEffect">
                                  <p:stCondLst>
                                    <p:cond delay="0"/>
                                  </p:stCondLst>
                                  <p:childTnLst>
                                    <p:animClr clrSpc="rgb" dir="cw">
                                      <p:cBhvr>
                                        <p:cTn id="95" dur="2000" fill="hold"/>
                                        <p:tgtEl>
                                          <p:spTgt spid="16"/>
                                        </p:tgtEl>
                                        <p:attrNameLst>
                                          <p:attrName>stroke.color</p:attrName>
                                        </p:attrNameLst>
                                      </p:cBhvr>
                                      <p:to>
                                        <a:srgbClr val="00B0F0"/>
                                      </p:to>
                                    </p:animClr>
                                    <p:set>
                                      <p:cBhvr>
                                        <p:cTn id="96" dur="2000" fill="hold"/>
                                        <p:tgtEl>
                                          <p:spTgt spid="16"/>
                                        </p:tgtEl>
                                        <p:attrNameLst>
                                          <p:attrName>stroke.on</p:attrName>
                                        </p:attrNameLst>
                                      </p:cBhvr>
                                      <p:to>
                                        <p:strVal val="true"/>
                                      </p:to>
                                    </p:set>
                                  </p:childTnLst>
                                </p:cTn>
                              </p:par>
                            </p:childTnLst>
                          </p:cTn>
                        </p:par>
                      </p:childTnLst>
                    </p:cTn>
                  </p:par>
                  <p:par>
                    <p:cTn id="97" fill="hold">
                      <p:stCondLst>
                        <p:cond delay="indefinite"/>
                      </p:stCondLst>
                      <p:childTnLst>
                        <p:par>
                          <p:cTn id="98" fill="hold">
                            <p:stCondLst>
                              <p:cond delay="0"/>
                            </p:stCondLst>
                            <p:childTnLst>
                              <p:par>
                                <p:cTn id="99" presetID="2" presetClass="entr" presetSubtype="4" fill="hold" grpId="0" nodeType="clickEffect">
                                  <p:stCondLst>
                                    <p:cond delay="0"/>
                                  </p:stCondLst>
                                  <p:childTnLst>
                                    <p:set>
                                      <p:cBhvr>
                                        <p:cTn id="100" dur="1" fill="hold">
                                          <p:stCondLst>
                                            <p:cond delay="0"/>
                                          </p:stCondLst>
                                        </p:cTn>
                                        <p:tgtEl>
                                          <p:spTgt spid="41"/>
                                        </p:tgtEl>
                                        <p:attrNameLst>
                                          <p:attrName>style.visibility</p:attrName>
                                        </p:attrNameLst>
                                      </p:cBhvr>
                                      <p:to>
                                        <p:strVal val="visible"/>
                                      </p:to>
                                    </p:set>
                                    <p:anim calcmode="lin" valueType="num">
                                      <p:cBhvr additive="base">
                                        <p:cTn id="101" dur="500" fill="hold"/>
                                        <p:tgtEl>
                                          <p:spTgt spid="41"/>
                                        </p:tgtEl>
                                        <p:attrNameLst>
                                          <p:attrName>ppt_x</p:attrName>
                                        </p:attrNameLst>
                                      </p:cBhvr>
                                      <p:tavLst>
                                        <p:tav tm="0">
                                          <p:val>
                                            <p:strVal val="#ppt_x"/>
                                          </p:val>
                                        </p:tav>
                                        <p:tav tm="100000">
                                          <p:val>
                                            <p:strVal val="#ppt_x"/>
                                          </p:val>
                                        </p:tav>
                                      </p:tavLst>
                                    </p:anim>
                                    <p:anim calcmode="lin" valueType="num">
                                      <p:cBhvr additive="base">
                                        <p:cTn id="102" dur="500" fill="hold"/>
                                        <p:tgtEl>
                                          <p:spTgt spid="41"/>
                                        </p:tgtEl>
                                        <p:attrNameLst>
                                          <p:attrName>ppt_y</p:attrName>
                                        </p:attrNameLst>
                                      </p:cBhvr>
                                      <p:tavLst>
                                        <p:tav tm="0">
                                          <p:val>
                                            <p:strVal val="1+#ppt_h/2"/>
                                          </p:val>
                                        </p:tav>
                                        <p:tav tm="100000">
                                          <p:val>
                                            <p:strVal val="#ppt_y"/>
                                          </p:val>
                                        </p:tav>
                                      </p:tavLst>
                                    </p:anim>
                                  </p:childTnLst>
                                </p:cTn>
                              </p:par>
                              <p:par>
                                <p:cTn id="103" presetID="10" presetClass="exit" presetSubtype="0" fill="hold" grpId="1" nodeType="withEffect">
                                  <p:stCondLst>
                                    <p:cond delay="0"/>
                                  </p:stCondLst>
                                  <p:childTnLst>
                                    <p:animEffect transition="out" filter="fade">
                                      <p:cBhvr>
                                        <p:cTn id="104" dur="500"/>
                                        <p:tgtEl>
                                          <p:spTgt spid="36"/>
                                        </p:tgtEl>
                                      </p:cBhvr>
                                    </p:animEffect>
                                    <p:set>
                                      <p:cBhvr>
                                        <p:cTn id="105" dur="1" fill="hold">
                                          <p:stCondLst>
                                            <p:cond delay="499"/>
                                          </p:stCondLst>
                                        </p:cTn>
                                        <p:tgtEl>
                                          <p:spTgt spid="36"/>
                                        </p:tgtEl>
                                        <p:attrNameLst>
                                          <p:attrName>style.visibility</p:attrName>
                                        </p:attrNameLst>
                                      </p:cBhvr>
                                      <p:to>
                                        <p:strVal val="hidden"/>
                                      </p:to>
                                    </p:set>
                                  </p:childTnLst>
                                </p:cTn>
                              </p:par>
                            </p:childTnLst>
                          </p:cTn>
                        </p:par>
                      </p:childTnLst>
                    </p:cTn>
                  </p:par>
                  <p:par>
                    <p:cTn id="106" fill="hold">
                      <p:stCondLst>
                        <p:cond delay="indefinite"/>
                      </p:stCondLst>
                      <p:childTnLst>
                        <p:par>
                          <p:cTn id="107" fill="hold">
                            <p:stCondLst>
                              <p:cond delay="0"/>
                            </p:stCondLst>
                            <p:childTnLst>
                              <p:par>
                                <p:cTn id="108" presetID="10" presetClass="entr" presetSubtype="0" fill="hold" nodeType="clickEffect">
                                  <p:stCondLst>
                                    <p:cond delay="0"/>
                                  </p:stCondLst>
                                  <p:childTnLst>
                                    <p:set>
                                      <p:cBhvr>
                                        <p:cTn id="109" dur="1" fill="hold">
                                          <p:stCondLst>
                                            <p:cond delay="0"/>
                                          </p:stCondLst>
                                        </p:cTn>
                                        <p:tgtEl>
                                          <p:spTgt spid="48"/>
                                        </p:tgtEl>
                                        <p:attrNameLst>
                                          <p:attrName>style.visibility</p:attrName>
                                        </p:attrNameLst>
                                      </p:cBhvr>
                                      <p:to>
                                        <p:strVal val="visible"/>
                                      </p:to>
                                    </p:set>
                                    <p:animEffect transition="in" filter="fade">
                                      <p:cBhvr>
                                        <p:cTn id="110" dur="500"/>
                                        <p:tgtEl>
                                          <p:spTgt spid="48"/>
                                        </p:tgtEl>
                                      </p:cBhvr>
                                    </p:animEffect>
                                  </p:childTnLst>
                                </p:cTn>
                              </p:par>
                              <p:par>
                                <p:cTn id="111" presetID="10" presetClass="exit" presetSubtype="0" fill="hold" nodeType="withEffect">
                                  <p:stCondLst>
                                    <p:cond delay="0"/>
                                  </p:stCondLst>
                                  <p:childTnLst>
                                    <p:animEffect transition="out" filter="fade">
                                      <p:cBhvr>
                                        <p:cTn id="112" dur="500"/>
                                        <p:tgtEl>
                                          <p:spTgt spid="13"/>
                                        </p:tgtEl>
                                      </p:cBhvr>
                                    </p:animEffect>
                                    <p:set>
                                      <p:cBhvr>
                                        <p:cTn id="113" dur="1" fill="hold">
                                          <p:stCondLst>
                                            <p:cond delay="499"/>
                                          </p:stCondLst>
                                        </p:cTn>
                                        <p:tgtEl>
                                          <p:spTgt spid="13"/>
                                        </p:tgtEl>
                                        <p:attrNameLst>
                                          <p:attrName>style.visibility</p:attrName>
                                        </p:attrNameLst>
                                      </p:cBhvr>
                                      <p:to>
                                        <p:strVal val="hidden"/>
                                      </p:to>
                                    </p:set>
                                  </p:childTnLst>
                                </p:cTn>
                              </p:par>
                            </p:childTnLst>
                          </p:cTn>
                        </p:par>
                      </p:childTnLst>
                    </p:cTn>
                  </p:par>
                  <p:par>
                    <p:cTn id="114" fill="hold">
                      <p:stCondLst>
                        <p:cond delay="indefinite"/>
                      </p:stCondLst>
                      <p:childTnLst>
                        <p:par>
                          <p:cTn id="115" fill="hold">
                            <p:stCondLst>
                              <p:cond delay="0"/>
                            </p:stCondLst>
                            <p:childTnLst>
                              <p:par>
                                <p:cTn id="116" presetID="24" presetClass="emph" presetSubtype="0" fill="hold" nodeType="clickEffect">
                                  <p:stCondLst>
                                    <p:cond delay="0"/>
                                  </p:stCondLst>
                                  <p:childTnLst>
                                    <p:animClr clrSpc="hsl" dir="cw">
                                      <p:cBhvr override="childStyle">
                                        <p:cTn id="117" dur="500" fill="hold"/>
                                        <p:tgtEl>
                                          <p:spTgt spid="16"/>
                                        </p:tgtEl>
                                        <p:attrNameLst>
                                          <p:attrName>style.color</p:attrName>
                                        </p:attrNameLst>
                                      </p:cBhvr>
                                      <p:by>
                                        <p:hsl h="0" s="-12549" l="-25098"/>
                                      </p:by>
                                    </p:animClr>
                                    <p:animClr clrSpc="hsl" dir="cw">
                                      <p:cBhvr>
                                        <p:cTn id="118" dur="500" fill="hold"/>
                                        <p:tgtEl>
                                          <p:spTgt spid="16"/>
                                        </p:tgtEl>
                                        <p:attrNameLst>
                                          <p:attrName>fillcolor</p:attrName>
                                        </p:attrNameLst>
                                      </p:cBhvr>
                                      <p:by>
                                        <p:hsl h="0" s="-12549" l="-25098"/>
                                      </p:by>
                                    </p:animClr>
                                    <p:animClr clrSpc="hsl" dir="cw">
                                      <p:cBhvr>
                                        <p:cTn id="119" dur="500" fill="hold"/>
                                        <p:tgtEl>
                                          <p:spTgt spid="16"/>
                                        </p:tgtEl>
                                        <p:attrNameLst>
                                          <p:attrName>stroke.color</p:attrName>
                                        </p:attrNameLst>
                                      </p:cBhvr>
                                      <p:by>
                                        <p:hsl h="0" s="-12549" l="-25098"/>
                                      </p:by>
                                    </p:animClr>
                                    <p:set>
                                      <p:cBhvr>
                                        <p:cTn id="120" dur="500" fill="hold"/>
                                        <p:tgtEl>
                                          <p:spTgt spid="16"/>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6" grpId="0"/>
      <p:bldP spid="36" grpId="1"/>
      <p:bldP spid="37" grpId="0"/>
      <p:bldP spid="38" grpId="0"/>
      <p:bldP spid="39" grpId="0"/>
      <p:bldP spid="4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Bellman-Ford algorithm</a:t>
            </a:r>
          </a:p>
        </p:txBody>
      </p:sp>
      <p:sp>
        <p:nvSpPr>
          <p:cNvPr id="4" name="Oval 3"/>
          <p:cNvSpPr/>
          <p:nvPr/>
        </p:nvSpPr>
        <p:spPr>
          <a:xfrm>
            <a:off x="1924823" y="3555991"/>
            <a:ext cx="457200" cy="4572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1</a:t>
            </a:r>
          </a:p>
        </p:txBody>
      </p:sp>
      <p:sp>
        <p:nvSpPr>
          <p:cNvPr id="5" name="Oval 4"/>
          <p:cNvSpPr/>
          <p:nvPr/>
        </p:nvSpPr>
        <p:spPr>
          <a:xfrm>
            <a:off x="3430019" y="2566687"/>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6" name="Oval 5"/>
          <p:cNvSpPr/>
          <p:nvPr/>
        </p:nvSpPr>
        <p:spPr>
          <a:xfrm>
            <a:off x="5610040" y="2566687"/>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7" name="Oval 6"/>
          <p:cNvSpPr/>
          <p:nvPr/>
        </p:nvSpPr>
        <p:spPr>
          <a:xfrm>
            <a:off x="3430019" y="4473568"/>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
        <p:nvSpPr>
          <p:cNvPr id="8" name="Oval 7"/>
          <p:cNvSpPr/>
          <p:nvPr/>
        </p:nvSpPr>
        <p:spPr>
          <a:xfrm>
            <a:off x="5610040" y="4546874"/>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cxnSp>
        <p:nvCxnSpPr>
          <p:cNvPr id="9" name="Curved Connector 10"/>
          <p:cNvCxnSpPr>
            <a:stCxn id="4" idx="7"/>
            <a:endCxn id="5" idx="2"/>
          </p:cNvCxnSpPr>
          <p:nvPr/>
        </p:nvCxnSpPr>
        <p:spPr>
          <a:xfrm flipV="1">
            <a:off x="2315068" y="2795287"/>
            <a:ext cx="1114951" cy="827659"/>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0" name="Curved Connector 9"/>
          <p:cNvCxnSpPr>
            <a:stCxn id="5" idx="4"/>
            <a:endCxn id="7" idx="0"/>
          </p:cNvCxnSpPr>
          <p:nvPr/>
        </p:nvCxnSpPr>
        <p:spPr>
          <a:xfrm rot="5400000">
            <a:off x="2933779" y="3748727"/>
            <a:ext cx="1449681" cy="12700"/>
          </a:xfrm>
          <a:prstGeom prst="curvedConnector3">
            <a:avLst>
              <a:gd name="adj1" fmla="val 50000"/>
            </a:avLst>
          </a:prstGeom>
          <a:ln>
            <a:tailEnd type="arrow"/>
          </a:ln>
        </p:spPr>
        <p:style>
          <a:lnRef idx="3">
            <a:schemeClr val="accent2"/>
          </a:lnRef>
          <a:fillRef idx="0">
            <a:schemeClr val="accent2"/>
          </a:fillRef>
          <a:effectRef idx="2">
            <a:schemeClr val="accent2"/>
          </a:effectRef>
          <a:fontRef idx="minor">
            <a:schemeClr val="tx1"/>
          </a:fontRef>
        </p:style>
      </p:cxnSp>
      <p:cxnSp>
        <p:nvCxnSpPr>
          <p:cNvPr id="11" name="Curved Connector 10"/>
          <p:cNvCxnSpPr>
            <a:stCxn id="4" idx="5"/>
            <a:endCxn id="7" idx="2"/>
          </p:cNvCxnSpPr>
          <p:nvPr/>
        </p:nvCxnSpPr>
        <p:spPr>
          <a:xfrm>
            <a:off x="2315068" y="3946236"/>
            <a:ext cx="1114951" cy="755932"/>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2" name="Curved Connector 10"/>
          <p:cNvCxnSpPr>
            <a:stCxn id="7" idx="5"/>
            <a:endCxn id="8" idx="3"/>
          </p:cNvCxnSpPr>
          <p:nvPr/>
        </p:nvCxnSpPr>
        <p:spPr>
          <a:xfrm rot="16200000" flipH="1">
            <a:off x="4711976" y="3972100"/>
            <a:ext cx="73306" cy="1856731"/>
          </a:xfrm>
          <a:prstGeom prst="curvedConnector3">
            <a:avLst>
              <a:gd name="adj1" fmla="val 503180"/>
            </a:avLst>
          </a:prstGeom>
          <a:ln>
            <a:tailEnd type="arrow"/>
          </a:ln>
        </p:spPr>
        <p:style>
          <a:lnRef idx="3">
            <a:schemeClr val="accent2"/>
          </a:lnRef>
          <a:fillRef idx="0">
            <a:schemeClr val="accent2"/>
          </a:fillRef>
          <a:effectRef idx="2">
            <a:schemeClr val="accent2"/>
          </a:effectRef>
          <a:fontRef idx="minor">
            <a:schemeClr val="tx1"/>
          </a:fontRef>
        </p:style>
      </p:cxnSp>
      <p:cxnSp>
        <p:nvCxnSpPr>
          <p:cNvPr id="13" name="Curved Connector 10"/>
          <p:cNvCxnSpPr>
            <a:stCxn id="5" idx="7"/>
            <a:endCxn id="6" idx="1"/>
          </p:cNvCxnSpPr>
          <p:nvPr/>
        </p:nvCxnSpPr>
        <p:spPr>
          <a:xfrm rot="5400000" flipH="1" flipV="1">
            <a:off x="4748629" y="1705277"/>
            <a:ext cx="12700" cy="1856731"/>
          </a:xfrm>
          <a:prstGeom prst="curvedConnector3">
            <a:avLst>
              <a:gd name="adj1" fmla="val 2327205"/>
            </a:avLst>
          </a:prstGeom>
          <a:ln>
            <a:tailEnd type="arrow"/>
          </a:ln>
        </p:spPr>
        <p:style>
          <a:lnRef idx="3">
            <a:schemeClr val="accent2"/>
          </a:lnRef>
          <a:fillRef idx="0">
            <a:schemeClr val="accent2"/>
          </a:fillRef>
          <a:effectRef idx="2">
            <a:schemeClr val="accent2"/>
          </a:effectRef>
          <a:fontRef idx="minor">
            <a:schemeClr val="tx1"/>
          </a:fontRef>
        </p:style>
      </p:cxnSp>
      <p:cxnSp>
        <p:nvCxnSpPr>
          <p:cNvPr id="14" name="Curved Connector 13"/>
          <p:cNvCxnSpPr>
            <a:stCxn id="6" idx="2"/>
            <a:endCxn id="5" idx="6"/>
          </p:cNvCxnSpPr>
          <p:nvPr/>
        </p:nvCxnSpPr>
        <p:spPr>
          <a:xfrm rot="10800000">
            <a:off x="3887220" y="2795287"/>
            <a:ext cx="1722821" cy="12700"/>
          </a:xfrm>
          <a:prstGeom prst="curvedConnector3">
            <a:avLst>
              <a:gd name="adj1" fmla="val 50000"/>
            </a:avLst>
          </a:prstGeom>
          <a:ln>
            <a:tailEnd type="arrow"/>
          </a:ln>
        </p:spPr>
        <p:style>
          <a:lnRef idx="3">
            <a:schemeClr val="accent2"/>
          </a:lnRef>
          <a:fillRef idx="0">
            <a:schemeClr val="accent2"/>
          </a:fillRef>
          <a:effectRef idx="2">
            <a:schemeClr val="accent2"/>
          </a:effectRef>
          <a:fontRef idx="minor">
            <a:schemeClr val="tx1"/>
          </a:fontRef>
        </p:style>
      </p:cxnSp>
      <p:cxnSp>
        <p:nvCxnSpPr>
          <p:cNvPr id="16" name="Curved Connector 10"/>
          <p:cNvCxnSpPr>
            <a:stCxn id="7" idx="6"/>
            <a:endCxn id="6" idx="2"/>
          </p:cNvCxnSpPr>
          <p:nvPr/>
        </p:nvCxnSpPr>
        <p:spPr>
          <a:xfrm flipV="1">
            <a:off x="3887219" y="2795287"/>
            <a:ext cx="1722821" cy="1906881"/>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7" name="Curved Connector 10"/>
          <p:cNvCxnSpPr>
            <a:stCxn id="8" idx="2"/>
            <a:endCxn id="4" idx="6"/>
          </p:cNvCxnSpPr>
          <p:nvPr/>
        </p:nvCxnSpPr>
        <p:spPr>
          <a:xfrm flipH="1" flipV="1">
            <a:off x="2382023" y="3784591"/>
            <a:ext cx="3228017" cy="990883"/>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18" name="Curved Connector 17"/>
          <p:cNvCxnSpPr>
            <a:stCxn id="8" idx="0"/>
            <a:endCxn id="6" idx="4"/>
          </p:cNvCxnSpPr>
          <p:nvPr/>
        </p:nvCxnSpPr>
        <p:spPr>
          <a:xfrm rot="5400000" flipH="1" flipV="1">
            <a:off x="5077147" y="3785381"/>
            <a:ext cx="1522987" cy="12700"/>
          </a:xfrm>
          <a:prstGeom prst="curvedConnector3">
            <a:avLst>
              <a:gd name="adj1" fmla="val 50000"/>
            </a:avLst>
          </a:prstGeom>
          <a:ln>
            <a:tailEnd type="arrow"/>
          </a:ln>
        </p:spPr>
        <p:style>
          <a:lnRef idx="3">
            <a:schemeClr val="accent2"/>
          </a:lnRef>
          <a:fillRef idx="0">
            <a:schemeClr val="accent2"/>
          </a:fillRef>
          <a:effectRef idx="2">
            <a:schemeClr val="accent2"/>
          </a:effectRef>
          <a:fontRef idx="minor">
            <a:schemeClr val="tx1"/>
          </a:fontRef>
        </p:style>
      </p:cxnSp>
      <p:sp>
        <p:nvSpPr>
          <p:cNvPr id="19" name="TextBox 18"/>
          <p:cNvSpPr txBox="1"/>
          <p:nvPr/>
        </p:nvSpPr>
        <p:spPr>
          <a:xfrm>
            <a:off x="2417533" y="2931590"/>
            <a:ext cx="429373" cy="307777"/>
          </a:xfrm>
          <a:prstGeom prst="rect">
            <a:avLst/>
          </a:prstGeom>
          <a:noFill/>
        </p:spPr>
        <p:txBody>
          <a:bodyPr wrap="square" rtlCol="0">
            <a:spAutoFit/>
          </a:bodyPr>
          <a:lstStyle/>
          <a:p>
            <a:r>
              <a:rPr lang="en-US" sz="1400" dirty="0"/>
              <a:t>6</a:t>
            </a:r>
          </a:p>
        </p:txBody>
      </p:sp>
      <p:sp>
        <p:nvSpPr>
          <p:cNvPr id="20" name="TextBox 19"/>
          <p:cNvSpPr txBox="1"/>
          <p:nvPr/>
        </p:nvSpPr>
        <p:spPr>
          <a:xfrm>
            <a:off x="2315068" y="4187000"/>
            <a:ext cx="429373" cy="307777"/>
          </a:xfrm>
          <a:prstGeom prst="rect">
            <a:avLst/>
          </a:prstGeom>
          <a:noFill/>
        </p:spPr>
        <p:txBody>
          <a:bodyPr wrap="square" rtlCol="0">
            <a:spAutoFit/>
          </a:bodyPr>
          <a:lstStyle/>
          <a:p>
            <a:r>
              <a:rPr lang="en-US" sz="1400" dirty="0"/>
              <a:t>7</a:t>
            </a:r>
          </a:p>
        </p:txBody>
      </p:sp>
      <p:sp>
        <p:nvSpPr>
          <p:cNvPr id="22" name="TextBox 21"/>
          <p:cNvSpPr txBox="1"/>
          <p:nvPr/>
        </p:nvSpPr>
        <p:spPr>
          <a:xfrm>
            <a:off x="3397240" y="3402102"/>
            <a:ext cx="429373" cy="307777"/>
          </a:xfrm>
          <a:prstGeom prst="rect">
            <a:avLst/>
          </a:prstGeom>
          <a:noFill/>
        </p:spPr>
        <p:txBody>
          <a:bodyPr wrap="square" rtlCol="0">
            <a:spAutoFit/>
          </a:bodyPr>
          <a:lstStyle/>
          <a:p>
            <a:r>
              <a:rPr lang="en-US" sz="1400" dirty="0"/>
              <a:t>8</a:t>
            </a:r>
          </a:p>
        </p:txBody>
      </p:sp>
      <p:sp>
        <p:nvSpPr>
          <p:cNvPr id="23" name="TextBox 22"/>
          <p:cNvSpPr txBox="1"/>
          <p:nvPr/>
        </p:nvSpPr>
        <p:spPr>
          <a:xfrm>
            <a:off x="4540292" y="1978053"/>
            <a:ext cx="429373" cy="307777"/>
          </a:xfrm>
          <a:prstGeom prst="rect">
            <a:avLst/>
          </a:prstGeom>
          <a:noFill/>
        </p:spPr>
        <p:txBody>
          <a:bodyPr wrap="square" rtlCol="0">
            <a:spAutoFit/>
          </a:bodyPr>
          <a:lstStyle/>
          <a:p>
            <a:r>
              <a:rPr lang="en-US" sz="1400" dirty="0"/>
              <a:t>5</a:t>
            </a:r>
          </a:p>
        </p:txBody>
      </p:sp>
      <p:sp>
        <p:nvSpPr>
          <p:cNvPr id="24" name="TextBox 23"/>
          <p:cNvSpPr txBox="1"/>
          <p:nvPr/>
        </p:nvSpPr>
        <p:spPr>
          <a:xfrm>
            <a:off x="4410355" y="5178453"/>
            <a:ext cx="429373" cy="307777"/>
          </a:xfrm>
          <a:prstGeom prst="rect">
            <a:avLst/>
          </a:prstGeom>
          <a:noFill/>
        </p:spPr>
        <p:txBody>
          <a:bodyPr wrap="square" rtlCol="0">
            <a:spAutoFit/>
          </a:bodyPr>
          <a:lstStyle/>
          <a:p>
            <a:r>
              <a:rPr lang="en-US" sz="1400" dirty="0"/>
              <a:t>9</a:t>
            </a:r>
          </a:p>
        </p:txBody>
      </p:sp>
      <p:sp>
        <p:nvSpPr>
          <p:cNvPr id="25" name="TextBox 24"/>
          <p:cNvSpPr txBox="1"/>
          <p:nvPr/>
        </p:nvSpPr>
        <p:spPr>
          <a:xfrm>
            <a:off x="5852553" y="3585125"/>
            <a:ext cx="429373" cy="307777"/>
          </a:xfrm>
          <a:prstGeom prst="rect">
            <a:avLst/>
          </a:prstGeom>
          <a:noFill/>
        </p:spPr>
        <p:txBody>
          <a:bodyPr wrap="square" rtlCol="0">
            <a:spAutoFit/>
          </a:bodyPr>
          <a:lstStyle/>
          <a:p>
            <a:r>
              <a:rPr lang="en-US" sz="1400" dirty="0"/>
              <a:t>7</a:t>
            </a:r>
          </a:p>
        </p:txBody>
      </p:sp>
      <p:sp>
        <p:nvSpPr>
          <p:cNvPr id="26" name="TextBox 25"/>
          <p:cNvSpPr txBox="1"/>
          <p:nvPr/>
        </p:nvSpPr>
        <p:spPr>
          <a:xfrm>
            <a:off x="4869910" y="3107106"/>
            <a:ext cx="429373" cy="307777"/>
          </a:xfrm>
          <a:prstGeom prst="rect">
            <a:avLst/>
          </a:prstGeom>
          <a:noFill/>
        </p:spPr>
        <p:txBody>
          <a:bodyPr wrap="square" rtlCol="0">
            <a:spAutoFit/>
          </a:bodyPr>
          <a:lstStyle/>
          <a:p>
            <a:r>
              <a:rPr lang="en-US" sz="1400" dirty="0"/>
              <a:t>-3</a:t>
            </a:r>
          </a:p>
        </p:txBody>
      </p:sp>
      <p:sp>
        <p:nvSpPr>
          <p:cNvPr id="27" name="TextBox 26"/>
          <p:cNvSpPr txBox="1"/>
          <p:nvPr/>
        </p:nvSpPr>
        <p:spPr>
          <a:xfrm>
            <a:off x="4634299" y="4262100"/>
            <a:ext cx="429373" cy="307777"/>
          </a:xfrm>
          <a:prstGeom prst="rect">
            <a:avLst/>
          </a:prstGeom>
          <a:noFill/>
        </p:spPr>
        <p:txBody>
          <a:bodyPr wrap="square" rtlCol="0">
            <a:spAutoFit/>
          </a:bodyPr>
          <a:lstStyle/>
          <a:p>
            <a:r>
              <a:rPr lang="en-US" sz="1400" dirty="0"/>
              <a:t>2</a:t>
            </a:r>
          </a:p>
        </p:txBody>
      </p:sp>
      <p:sp>
        <p:nvSpPr>
          <p:cNvPr id="28" name="TextBox 27"/>
          <p:cNvSpPr txBox="1"/>
          <p:nvPr/>
        </p:nvSpPr>
        <p:spPr>
          <a:xfrm>
            <a:off x="5063672" y="3878752"/>
            <a:ext cx="429373" cy="307777"/>
          </a:xfrm>
          <a:prstGeom prst="rect">
            <a:avLst/>
          </a:prstGeom>
          <a:noFill/>
        </p:spPr>
        <p:txBody>
          <a:bodyPr wrap="square" rtlCol="0">
            <a:spAutoFit/>
          </a:bodyPr>
          <a:lstStyle/>
          <a:p>
            <a:r>
              <a:rPr lang="en-US" sz="1400" dirty="0"/>
              <a:t>-4</a:t>
            </a:r>
          </a:p>
        </p:txBody>
      </p:sp>
      <p:cxnSp>
        <p:nvCxnSpPr>
          <p:cNvPr id="31" name="Curved Connector 30"/>
          <p:cNvCxnSpPr>
            <a:stCxn id="5" idx="5"/>
            <a:endCxn id="8" idx="1"/>
          </p:cNvCxnSpPr>
          <p:nvPr/>
        </p:nvCxnSpPr>
        <p:spPr>
          <a:xfrm>
            <a:off x="3820264" y="2956932"/>
            <a:ext cx="1856731" cy="1656897"/>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34" name="TextBox 33"/>
          <p:cNvSpPr txBox="1"/>
          <p:nvPr/>
        </p:nvSpPr>
        <p:spPr>
          <a:xfrm>
            <a:off x="4445095" y="2519450"/>
            <a:ext cx="429373" cy="307777"/>
          </a:xfrm>
          <a:prstGeom prst="rect">
            <a:avLst/>
          </a:prstGeom>
          <a:noFill/>
        </p:spPr>
        <p:txBody>
          <a:bodyPr wrap="square" rtlCol="0">
            <a:spAutoFit/>
          </a:bodyPr>
          <a:lstStyle/>
          <a:p>
            <a:r>
              <a:rPr lang="en-US" sz="1400" dirty="0"/>
              <a:t>-2</a:t>
            </a:r>
          </a:p>
        </p:txBody>
      </p:sp>
      <p:sp>
        <p:nvSpPr>
          <p:cNvPr id="42" name="TextBox 41"/>
          <p:cNvSpPr txBox="1"/>
          <p:nvPr/>
        </p:nvSpPr>
        <p:spPr>
          <a:xfrm>
            <a:off x="381000" y="1612695"/>
            <a:ext cx="3439263" cy="646331"/>
          </a:xfrm>
          <a:prstGeom prst="rect">
            <a:avLst/>
          </a:prstGeom>
          <a:noFill/>
        </p:spPr>
        <p:txBody>
          <a:bodyPr wrap="square" rtlCol="0">
            <a:spAutoFit/>
          </a:bodyPr>
          <a:lstStyle/>
          <a:p>
            <a:r>
              <a:rPr lang="en-US" dirty="0"/>
              <a:t>Calculate all at most 3 edges shortest paths</a:t>
            </a:r>
          </a:p>
        </p:txBody>
      </p:sp>
      <p:sp>
        <p:nvSpPr>
          <p:cNvPr id="43" name="TextBox 42"/>
          <p:cNvSpPr txBox="1"/>
          <p:nvPr/>
        </p:nvSpPr>
        <p:spPr>
          <a:xfrm>
            <a:off x="1772423" y="3260994"/>
            <a:ext cx="381000" cy="261610"/>
          </a:xfrm>
          <a:prstGeom prst="rect">
            <a:avLst/>
          </a:prstGeom>
          <a:noFill/>
        </p:spPr>
        <p:txBody>
          <a:bodyPr wrap="square" rtlCol="0">
            <a:spAutoFit/>
          </a:bodyPr>
          <a:lstStyle/>
          <a:p>
            <a:r>
              <a:rPr lang="en-US" sz="1100" dirty="0">
                <a:solidFill>
                  <a:srgbClr val="FF0000"/>
                </a:solidFill>
              </a:rPr>
              <a:t>0</a:t>
            </a:r>
          </a:p>
        </p:txBody>
      </p:sp>
      <p:sp>
        <p:nvSpPr>
          <p:cNvPr id="44" name="TextBox 43"/>
          <p:cNvSpPr txBox="1"/>
          <p:nvPr/>
        </p:nvSpPr>
        <p:spPr>
          <a:xfrm>
            <a:off x="3259955" y="2290430"/>
            <a:ext cx="356431" cy="261610"/>
          </a:xfrm>
          <a:prstGeom prst="rect">
            <a:avLst/>
          </a:prstGeom>
          <a:noFill/>
        </p:spPr>
        <p:txBody>
          <a:bodyPr wrap="square" rtlCol="0">
            <a:spAutoFit/>
          </a:bodyPr>
          <a:lstStyle/>
          <a:p>
            <a:r>
              <a:rPr lang="en-US" sz="1100" dirty="0">
                <a:solidFill>
                  <a:srgbClr val="FF0000"/>
                </a:solidFill>
              </a:rPr>
              <a:t>6</a:t>
            </a:r>
          </a:p>
        </p:txBody>
      </p:sp>
      <p:sp>
        <p:nvSpPr>
          <p:cNvPr id="45" name="TextBox 44"/>
          <p:cNvSpPr txBox="1"/>
          <p:nvPr/>
        </p:nvSpPr>
        <p:spPr>
          <a:xfrm>
            <a:off x="5711828" y="2274898"/>
            <a:ext cx="356431" cy="307777"/>
          </a:xfrm>
          <a:prstGeom prst="rect">
            <a:avLst/>
          </a:prstGeom>
          <a:noFill/>
        </p:spPr>
        <p:txBody>
          <a:bodyPr wrap="square" rtlCol="0">
            <a:spAutoFit/>
          </a:bodyPr>
          <a:lstStyle/>
          <a:p>
            <a:r>
              <a:rPr lang="en-US" sz="1400" dirty="0">
                <a:solidFill>
                  <a:srgbClr val="FF0000"/>
                </a:solidFill>
              </a:rPr>
              <a:t>4</a:t>
            </a:r>
          </a:p>
        </p:txBody>
      </p:sp>
      <p:sp>
        <p:nvSpPr>
          <p:cNvPr id="46" name="TextBox 45"/>
          <p:cNvSpPr txBox="1"/>
          <p:nvPr/>
        </p:nvSpPr>
        <p:spPr>
          <a:xfrm>
            <a:off x="3449019" y="5006538"/>
            <a:ext cx="356431" cy="261610"/>
          </a:xfrm>
          <a:prstGeom prst="rect">
            <a:avLst/>
          </a:prstGeom>
          <a:noFill/>
        </p:spPr>
        <p:txBody>
          <a:bodyPr wrap="square" rtlCol="0">
            <a:spAutoFit/>
          </a:bodyPr>
          <a:lstStyle/>
          <a:p>
            <a:r>
              <a:rPr lang="en-US" sz="1100" dirty="0">
                <a:solidFill>
                  <a:srgbClr val="FF0000"/>
                </a:solidFill>
              </a:rPr>
              <a:t>7</a:t>
            </a:r>
          </a:p>
        </p:txBody>
      </p:sp>
      <p:sp>
        <p:nvSpPr>
          <p:cNvPr id="47" name="TextBox 46"/>
          <p:cNvSpPr txBox="1"/>
          <p:nvPr/>
        </p:nvSpPr>
        <p:spPr>
          <a:xfrm>
            <a:off x="5832290" y="4960371"/>
            <a:ext cx="356431" cy="307777"/>
          </a:xfrm>
          <a:prstGeom prst="rect">
            <a:avLst/>
          </a:prstGeom>
          <a:noFill/>
        </p:spPr>
        <p:txBody>
          <a:bodyPr wrap="square" rtlCol="0">
            <a:spAutoFit/>
          </a:bodyPr>
          <a:lstStyle/>
          <a:p>
            <a:r>
              <a:rPr lang="en-US" sz="1400" dirty="0">
                <a:solidFill>
                  <a:srgbClr val="FF0000"/>
                </a:solidFill>
              </a:rPr>
              <a:t>2</a:t>
            </a:r>
          </a:p>
        </p:txBody>
      </p:sp>
      <mc:AlternateContent xmlns:mc="http://schemas.openxmlformats.org/markup-compatibility/2006">
        <mc:Choice xmlns:a14="http://schemas.microsoft.com/office/drawing/2010/main" xmlns="" Requires="a14">
          <p:sp>
            <p:nvSpPr>
              <p:cNvPr id="35" name="TextBox 34"/>
              <p:cNvSpPr txBox="1"/>
              <p:nvPr/>
            </p:nvSpPr>
            <p:spPr>
              <a:xfrm>
                <a:off x="3430019" y="2285830"/>
                <a:ext cx="356431" cy="2616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100" b="0" i="1" smtClean="0">
                          <a:solidFill>
                            <a:srgbClr val="FF0000"/>
                          </a:solidFill>
                          <a:latin typeface="Cambria Math"/>
                          <a:ea typeface="Cambria Math"/>
                        </a:rPr>
                        <m:t>/6</m:t>
                      </m:r>
                    </m:oMath>
                  </m:oMathPara>
                </a14:m>
                <a:endParaRPr lang="en-US" sz="1100" dirty="0">
                  <a:solidFill>
                    <a:srgbClr val="FF0000"/>
                  </a:solidFill>
                </a:endParaRPr>
              </a:p>
            </p:txBody>
          </p:sp>
        </mc:Choice>
        <mc:Fallback>
          <p:sp>
            <p:nvSpPr>
              <p:cNvPr id="35" name="TextBox 34"/>
              <p:cNvSpPr txBox="1">
                <a:spLocks noRot="1" noChangeAspect="1" noMove="1" noResize="1" noEditPoints="1" noAdjustHandles="1" noChangeArrowheads="1" noChangeShapeType="1" noTextEdit="1"/>
              </p:cNvSpPr>
              <p:nvPr/>
            </p:nvSpPr>
            <p:spPr>
              <a:xfrm>
                <a:off x="3430019" y="2285830"/>
                <a:ext cx="356431" cy="261610"/>
              </a:xfrm>
              <a:prstGeom prst="rect">
                <a:avLst/>
              </a:prstGeom>
              <a:blipFill rotWithShape="1">
                <a:blip r:embed="rId2"/>
                <a:stretch>
                  <a:fillRect b="-4651"/>
                </a:stretch>
              </a:blipFill>
            </p:spPr>
            <p:txBody>
              <a:bodyPr/>
              <a:lstStyle/>
              <a:p>
                <a:r>
                  <a:rPr lang="en-US">
                    <a:noFill/>
                  </a:rPr>
                  <a:t> </a:t>
                </a:r>
              </a:p>
            </p:txBody>
          </p:sp>
        </mc:Fallback>
      </mc:AlternateContent>
      <p:sp>
        <p:nvSpPr>
          <p:cNvPr id="36" name="TextBox 35"/>
          <p:cNvSpPr txBox="1"/>
          <p:nvPr/>
        </p:nvSpPr>
        <p:spPr>
          <a:xfrm>
            <a:off x="6002704" y="2274898"/>
            <a:ext cx="550496" cy="307777"/>
          </a:xfrm>
          <a:prstGeom prst="rect">
            <a:avLst/>
          </a:prstGeom>
          <a:noFill/>
        </p:spPr>
        <p:txBody>
          <a:bodyPr wrap="square" rtlCol="0">
            <a:spAutoFit/>
          </a:bodyPr>
          <a:lstStyle/>
          <a:p>
            <a:r>
              <a:rPr lang="en-US" sz="1400" dirty="0">
                <a:solidFill>
                  <a:srgbClr val="FF0000"/>
                </a:solidFill>
                <a:ea typeface="Cambria Math"/>
              </a:rPr>
              <a:t>/4</a:t>
            </a:r>
            <a:endParaRPr lang="en-US" sz="1400" dirty="0">
              <a:solidFill>
                <a:srgbClr val="FF0000"/>
              </a:solidFill>
            </a:endParaRPr>
          </a:p>
        </p:txBody>
      </p:sp>
      <p:sp>
        <p:nvSpPr>
          <p:cNvPr id="37" name="TextBox 36"/>
          <p:cNvSpPr txBox="1"/>
          <p:nvPr/>
        </p:nvSpPr>
        <p:spPr>
          <a:xfrm>
            <a:off x="3581421" y="5033697"/>
            <a:ext cx="550496" cy="307777"/>
          </a:xfrm>
          <a:prstGeom prst="rect">
            <a:avLst/>
          </a:prstGeom>
          <a:noFill/>
        </p:spPr>
        <p:txBody>
          <a:bodyPr wrap="square" rtlCol="0">
            <a:spAutoFit/>
          </a:bodyPr>
          <a:lstStyle/>
          <a:p>
            <a:r>
              <a:rPr lang="en-US" sz="1400" dirty="0">
                <a:solidFill>
                  <a:srgbClr val="FF0000"/>
                </a:solidFill>
                <a:ea typeface="Cambria Math"/>
              </a:rPr>
              <a:t>/7</a:t>
            </a:r>
            <a:endParaRPr lang="en-US" sz="1400" dirty="0">
              <a:solidFill>
                <a:srgbClr val="FF0000"/>
              </a:solidFill>
            </a:endParaRPr>
          </a:p>
        </p:txBody>
      </p:sp>
      <p:sp>
        <p:nvSpPr>
          <p:cNvPr id="38" name="TextBox 37"/>
          <p:cNvSpPr txBox="1"/>
          <p:nvPr/>
        </p:nvSpPr>
        <p:spPr>
          <a:xfrm>
            <a:off x="6066556" y="4938544"/>
            <a:ext cx="550496" cy="307777"/>
          </a:xfrm>
          <a:prstGeom prst="rect">
            <a:avLst/>
          </a:prstGeom>
          <a:noFill/>
        </p:spPr>
        <p:txBody>
          <a:bodyPr wrap="square" rtlCol="0">
            <a:spAutoFit/>
          </a:bodyPr>
          <a:lstStyle/>
          <a:p>
            <a:r>
              <a:rPr lang="en-US" sz="1400" dirty="0">
                <a:solidFill>
                  <a:srgbClr val="FF0000"/>
                </a:solidFill>
                <a:ea typeface="Cambria Math"/>
              </a:rPr>
              <a:t>/2</a:t>
            </a:r>
            <a:endParaRPr lang="en-US" sz="1400" dirty="0">
              <a:solidFill>
                <a:srgbClr val="FF0000"/>
              </a:solidFill>
            </a:endParaRPr>
          </a:p>
        </p:txBody>
      </p:sp>
      <p:sp>
        <p:nvSpPr>
          <p:cNvPr id="39" name="TextBox 38"/>
          <p:cNvSpPr txBox="1"/>
          <p:nvPr/>
        </p:nvSpPr>
        <p:spPr>
          <a:xfrm>
            <a:off x="1924823" y="3239367"/>
            <a:ext cx="550496" cy="261610"/>
          </a:xfrm>
          <a:prstGeom prst="rect">
            <a:avLst/>
          </a:prstGeom>
          <a:noFill/>
        </p:spPr>
        <p:txBody>
          <a:bodyPr wrap="square" rtlCol="0">
            <a:spAutoFit/>
          </a:bodyPr>
          <a:lstStyle/>
          <a:p>
            <a:r>
              <a:rPr lang="en-US" sz="1100" dirty="0">
                <a:solidFill>
                  <a:srgbClr val="FF0000"/>
                </a:solidFill>
                <a:ea typeface="Cambria Math"/>
              </a:rPr>
              <a:t>/0</a:t>
            </a:r>
            <a:endParaRPr lang="en-US" sz="1100" dirty="0">
              <a:solidFill>
                <a:srgbClr val="FF0000"/>
              </a:solidFill>
            </a:endParaRPr>
          </a:p>
        </p:txBody>
      </p:sp>
      <mc:AlternateContent xmlns:mc="http://schemas.openxmlformats.org/markup-compatibility/2006">
        <mc:Choice xmlns:a14="http://schemas.microsoft.com/office/drawing/2010/main" xmlns="" Requires="a14">
          <p:sp>
            <p:nvSpPr>
              <p:cNvPr id="49" name="TextBox 48"/>
              <p:cNvSpPr txBox="1"/>
              <p:nvPr/>
            </p:nvSpPr>
            <p:spPr>
              <a:xfrm>
                <a:off x="3500238" y="2278970"/>
                <a:ext cx="356431" cy="2616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100" b="0" i="1" smtClean="0">
                          <a:solidFill>
                            <a:srgbClr val="FF0000"/>
                          </a:solidFill>
                          <a:latin typeface="Cambria Math"/>
                          <a:ea typeface="Cambria Math"/>
                        </a:rPr>
                        <m:t>/2</m:t>
                      </m:r>
                    </m:oMath>
                  </m:oMathPara>
                </a14:m>
                <a:endParaRPr lang="en-US" sz="1100" dirty="0">
                  <a:solidFill>
                    <a:srgbClr val="FF0000"/>
                  </a:solidFill>
                </a:endParaRPr>
              </a:p>
            </p:txBody>
          </p:sp>
        </mc:Choice>
        <mc:Fallback>
          <p:sp>
            <p:nvSpPr>
              <p:cNvPr id="49" name="TextBox 48"/>
              <p:cNvSpPr txBox="1">
                <a:spLocks noRot="1" noChangeAspect="1" noMove="1" noResize="1" noEditPoints="1" noAdjustHandles="1" noChangeArrowheads="1" noChangeShapeType="1" noTextEdit="1"/>
              </p:cNvSpPr>
              <p:nvPr/>
            </p:nvSpPr>
            <p:spPr>
              <a:xfrm>
                <a:off x="3500238" y="2278970"/>
                <a:ext cx="356431" cy="261610"/>
              </a:xfrm>
              <a:prstGeom prst="rect">
                <a:avLst/>
              </a:prstGeom>
              <a:blipFill rotWithShape="1">
                <a:blip r:embed="rId3"/>
                <a:stretch>
                  <a:fillRect b="-4651"/>
                </a:stretch>
              </a:blipFill>
            </p:spPr>
            <p:txBody>
              <a:bodyPr/>
              <a:lstStyle/>
              <a:p>
                <a:r>
                  <a:rPr lang="en-US">
                    <a:noFill/>
                  </a:rPr>
                  <a:t> </a:t>
                </a:r>
              </a:p>
            </p:txBody>
          </p:sp>
        </mc:Fallback>
      </mc:AlternateContent>
    </p:spTree>
    <p:extLst>
      <p:ext uri="{BB962C8B-B14F-4D97-AF65-F5344CB8AC3E}">
        <p14:creationId xmlns:p14="http://schemas.microsoft.com/office/powerpoint/2010/main" xmlns="" val="1023743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7" presetClass="emph" presetSubtype="2" fill="hold" nodeType="clickEffect">
                                  <p:stCondLst>
                                    <p:cond delay="0"/>
                                  </p:stCondLst>
                                  <p:childTnLst>
                                    <p:animClr clrSpc="rgb" dir="cw">
                                      <p:cBhvr>
                                        <p:cTn id="6" dur="2000" fill="hold"/>
                                        <p:tgtEl>
                                          <p:spTgt spid="9"/>
                                        </p:tgtEl>
                                        <p:attrNameLst>
                                          <p:attrName>stroke.color</p:attrName>
                                        </p:attrNameLst>
                                      </p:cBhvr>
                                      <p:to>
                                        <a:srgbClr val="00B0F0"/>
                                      </p:to>
                                    </p:animClr>
                                    <p:set>
                                      <p:cBhvr>
                                        <p:cTn id="7" dur="2000" fill="hold"/>
                                        <p:tgtEl>
                                          <p:spTgt spid="9"/>
                                        </p:tgtEl>
                                        <p:attrNameLst>
                                          <p:attrName>stroke.on</p:attrName>
                                        </p:attrNameLst>
                                      </p:cBhvr>
                                      <p:to>
                                        <p:strVal val="true"/>
                                      </p:to>
                                    </p:se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5"/>
                                        </p:tgtEl>
                                        <p:attrNameLst>
                                          <p:attrName>style.visibility</p:attrName>
                                        </p:attrNameLst>
                                      </p:cBhvr>
                                      <p:to>
                                        <p:strVal val="visible"/>
                                      </p:to>
                                    </p:set>
                                    <p:anim calcmode="lin" valueType="num">
                                      <p:cBhvr additive="base">
                                        <p:cTn id="12" dur="500" fill="hold"/>
                                        <p:tgtEl>
                                          <p:spTgt spid="35"/>
                                        </p:tgtEl>
                                        <p:attrNameLst>
                                          <p:attrName>ppt_x</p:attrName>
                                        </p:attrNameLst>
                                      </p:cBhvr>
                                      <p:tavLst>
                                        <p:tav tm="0">
                                          <p:val>
                                            <p:strVal val="#ppt_x"/>
                                          </p:val>
                                        </p:tav>
                                        <p:tav tm="100000">
                                          <p:val>
                                            <p:strVal val="#ppt_x"/>
                                          </p:val>
                                        </p:tav>
                                      </p:tavLst>
                                    </p:anim>
                                    <p:anim calcmode="lin" valueType="num">
                                      <p:cBhvr additive="base">
                                        <p:cTn id="13"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7" presetClass="emph" presetSubtype="2" fill="hold" nodeType="clickEffect">
                                  <p:stCondLst>
                                    <p:cond delay="0"/>
                                  </p:stCondLst>
                                  <p:childTnLst>
                                    <p:animClr clrSpc="rgb" dir="cw">
                                      <p:cBhvr>
                                        <p:cTn id="17" dur="2000" fill="hold"/>
                                        <p:tgtEl>
                                          <p:spTgt spid="13"/>
                                        </p:tgtEl>
                                        <p:attrNameLst>
                                          <p:attrName>stroke.color</p:attrName>
                                        </p:attrNameLst>
                                      </p:cBhvr>
                                      <p:to>
                                        <a:srgbClr val="00B0F0"/>
                                      </p:to>
                                    </p:animClr>
                                    <p:set>
                                      <p:cBhvr>
                                        <p:cTn id="18" dur="2000" fill="hold"/>
                                        <p:tgtEl>
                                          <p:spTgt spid="13"/>
                                        </p:tgtEl>
                                        <p:attrNameLst>
                                          <p:attrName>stroke.on</p:attrName>
                                        </p:attrNameLst>
                                      </p:cBhvr>
                                      <p:to>
                                        <p:strVal val="true"/>
                                      </p:to>
                                    </p:se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36"/>
                                        </p:tgtEl>
                                        <p:attrNameLst>
                                          <p:attrName>style.visibility</p:attrName>
                                        </p:attrNameLst>
                                      </p:cBhvr>
                                      <p:to>
                                        <p:strVal val="visible"/>
                                      </p:to>
                                    </p:set>
                                    <p:anim calcmode="lin" valueType="num">
                                      <p:cBhvr additive="base">
                                        <p:cTn id="23" dur="500" fill="hold"/>
                                        <p:tgtEl>
                                          <p:spTgt spid="36"/>
                                        </p:tgtEl>
                                        <p:attrNameLst>
                                          <p:attrName>ppt_x</p:attrName>
                                        </p:attrNameLst>
                                      </p:cBhvr>
                                      <p:tavLst>
                                        <p:tav tm="0">
                                          <p:val>
                                            <p:strVal val="#ppt_x"/>
                                          </p:val>
                                        </p:tav>
                                        <p:tav tm="100000">
                                          <p:val>
                                            <p:strVal val="#ppt_x"/>
                                          </p:val>
                                        </p:tav>
                                      </p:tavLst>
                                    </p:anim>
                                    <p:anim calcmode="lin" valueType="num">
                                      <p:cBhvr additive="base">
                                        <p:cTn id="24"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7" presetClass="emph" presetSubtype="2" fill="hold" nodeType="clickEffect">
                                  <p:stCondLst>
                                    <p:cond delay="0"/>
                                  </p:stCondLst>
                                  <p:childTnLst>
                                    <p:animClr clrSpc="rgb" dir="cw">
                                      <p:cBhvr>
                                        <p:cTn id="28" dur="2000" fill="hold"/>
                                        <p:tgtEl>
                                          <p:spTgt spid="14"/>
                                        </p:tgtEl>
                                        <p:attrNameLst>
                                          <p:attrName>stroke.color</p:attrName>
                                        </p:attrNameLst>
                                      </p:cBhvr>
                                      <p:to>
                                        <a:srgbClr val="00B0F0"/>
                                      </p:to>
                                    </p:animClr>
                                    <p:set>
                                      <p:cBhvr>
                                        <p:cTn id="29" dur="2000" fill="hold"/>
                                        <p:tgtEl>
                                          <p:spTgt spid="14"/>
                                        </p:tgtEl>
                                        <p:attrNameLst>
                                          <p:attrName>stroke.on</p:attrName>
                                        </p:attrNameLst>
                                      </p:cBhvr>
                                      <p:to>
                                        <p:strVal val="true"/>
                                      </p:to>
                                    </p:set>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grpId="0" nodeType="clickEffect">
                                  <p:stCondLst>
                                    <p:cond delay="0"/>
                                  </p:stCondLst>
                                  <p:childTnLst>
                                    <p:set>
                                      <p:cBhvr>
                                        <p:cTn id="33" dur="1" fill="hold">
                                          <p:stCondLst>
                                            <p:cond delay="0"/>
                                          </p:stCondLst>
                                        </p:cTn>
                                        <p:tgtEl>
                                          <p:spTgt spid="49"/>
                                        </p:tgtEl>
                                        <p:attrNameLst>
                                          <p:attrName>style.visibility</p:attrName>
                                        </p:attrNameLst>
                                      </p:cBhvr>
                                      <p:to>
                                        <p:strVal val="visible"/>
                                      </p:to>
                                    </p:set>
                                    <p:anim calcmode="lin" valueType="num">
                                      <p:cBhvr additive="base">
                                        <p:cTn id="34" dur="500" fill="hold"/>
                                        <p:tgtEl>
                                          <p:spTgt spid="49"/>
                                        </p:tgtEl>
                                        <p:attrNameLst>
                                          <p:attrName>ppt_x</p:attrName>
                                        </p:attrNameLst>
                                      </p:cBhvr>
                                      <p:tavLst>
                                        <p:tav tm="0">
                                          <p:val>
                                            <p:strVal val="#ppt_x"/>
                                          </p:val>
                                        </p:tav>
                                        <p:tav tm="100000">
                                          <p:val>
                                            <p:strVal val="#ppt_x"/>
                                          </p:val>
                                        </p:tav>
                                      </p:tavLst>
                                    </p:anim>
                                    <p:anim calcmode="lin" valueType="num">
                                      <p:cBhvr additive="base">
                                        <p:cTn id="35" dur="500" fill="hold"/>
                                        <p:tgtEl>
                                          <p:spTgt spid="49"/>
                                        </p:tgtEl>
                                        <p:attrNameLst>
                                          <p:attrName>ppt_y</p:attrName>
                                        </p:attrNameLst>
                                      </p:cBhvr>
                                      <p:tavLst>
                                        <p:tav tm="0">
                                          <p:val>
                                            <p:strVal val="1+#ppt_h/2"/>
                                          </p:val>
                                        </p:tav>
                                        <p:tav tm="100000">
                                          <p:val>
                                            <p:strVal val="#ppt_y"/>
                                          </p:val>
                                        </p:tav>
                                      </p:tavLst>
                                    </p:anim>
                                  </p:childTnLst>
                                </p:cTn>
                              </p:par>
                              <p:par>
                                <p:cTn id="36" presetID="10" presetClass="exit" presetSubtype="0" fill="hold" grpId="1" nodeType="withEffect">
                                  <p:stCondLst>
                                    <p:cond delay="0"/>
                                  </p:stCondLst>
                                  <p:childTnLst>
                                    <p:animEffect transition="out" filter="fade">
                                      <p:cBhvr>
                                        <p:cTn id="37" dur="500"/>
                                        <p:tgtEl>
                                          <p:spTgt spid="35"/>
                                        </p:tgtEl>
                                      </p:cBhvr>
                                    </p:animEffect>
                                    <p:set>
                                      <p:cBhvr>
                                        <p:cTn id="38" dur="1" fill="hold">
                                          <p:stCondLst>
                                            <p:cond delay="499"/>
                                          </p:stCondLst>
                                        </p:cTn>
                                        <p:tgtEl>
                                          <p:spTgt spid="35"/>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24" presetClass="emph" presetSubtype="0" fill="hold" nodeType="clickEffect">
                                  <p:stCondLst>
                                    <p:cond delay="0"/>
                                  </p:stCondLst>
                                  <p:childTnLst>
                                    <p:animClr clrSpc="hsl" dir="cw">
                                      <p:cBhvr override="childStyle">
                                        <p:cTn id="42" dur="500" fill="hold"/>
                                        <p:tgtEl>
                                          <p:spTgt spid="14"/>
                                        </p:tgtEl>
                                        <p:attrNameLst>
                                          <p:attrName>style.color</p:attrName>
                                        </p:attrNameLst>
                                      </p:cBhvr>
                                      <p:by>
                                        <p:hsl h="0" s="-12549" l="-25098"/>
                                      </p:by>
                                    </p:animClr>
                                    <p:animClr clrSpc="hsl" dir="cw">
                                      <p:cBhvr>
                                        <p:cTn id="43" dur="500" fill="hold"/>
                                        <p:tgtEl>
                                          <p:spTgt spid="14"/>
                                        </p:tgtEl>
                                        <p:attrNameLst>
                                          <p:attrName>fillcolor</p:attrName>
                                        </p:attrNameLst>
                                      </p:cBhvr>
                                      <p:by>
                                        <p:hsl h="0" s="-12549" l="-25098"/>
                                      </p:by>
                                    </p:animClr>
                                    <p:animClr clrSpc="hsl" dir="cw">
                                      <p:cBhvr>
                                        <p:cTn id="44" dur="500" fill="hold"/>
                                        <p:tgtEl>
                                          <p:spTgt spid="14"/>
                                        </p:tgtEl>
                                        <p:attrNameLst>
                                          <p:attrName>stroke.color</p:attrName>
                                        </p:attrNameLst>
                                      </p:cBhvr>
                                      <p:by>
                                        <p:hsl h="0" s="-12549" l="-25098"/>
                                      </p:by>
                                    </p:animClr>
                                    <p:set>
                                      <p:cBhvr>
                                        <p:cTn id="45" dur="500" fill="hold"/>
                                        <p:tgtEl>
                                          <p:spTgt spid="14"/>
                                        </p:tgtEl>
                                        <p:attrNameLst>
                                          <p:attrName>fill.type</p:attrName>
                                        </p:attrNameLst>
                                      </p:cBhvr>
                                      <p:to>
                                        <p:strVal val="solid"/>
                                      </p:to>
                                    </p:set>
                                  </p:childTnLst>
                                </p:cTn>
                              </p:par>
                            </p:childTnLst>
                          </p:cTn>
                        </p:par>
                      </p:childTnLst>
                    </p:cTn>
                  </p:par>
                  <p:par>
                    <p:cTn id="46" fill="hold">
                      <p:stCondLst>
                        <p:cond delay="indefinite"/>
                      </p:stCondLst>
                      <p:childTnLst>
                        <p:par>
                          <p:cTn id="47" fill="hold">
                            <p:stCondLst>
                              <p:cond delay="0"/>
                            </p:stCondLst>
                            <p:childTnLst>
                              <p:par>
                                <p:cTn id="48" presetID="7" presetClass="emph" presetSubtype="2" fill="hold" nodeType="clickEffect">
                                  <p:stCondLst>
                                    <p:cond delay="0"/>
                                  </p:stCondLst>
                                  <p:childTnLst>
                                    <p:animClr clrSpc="rgb" dir="cw">
                                      <p:cBhvr>
                                        <p:cTn id="49" dur="2000" fill="hold"/>
                                        <p:tgtEl>
                                          <p:spTgt spid="10"/>
                                        </p:tgtEl>
                                        <p:attrNameLst>
                                          <p:attrName>stroke.color</p:attrName>
                                        </p:attrNameLst>
                                      </p:cBhvr>
                                      <p:to>
                                        <a:srgbClr val="00B0F0"/>
                                      </p:to>
                                    </p:animClr>
                                    <p:set>
                                      <p:cBhvr>
                                        <p:cTn id="50" dur="2000" fill="hold"/>
                                        <p:tgtEl>
                                          <p:spTgt spid="10"/>
                                        </p:tgtEl>
                                        <p:attrNameLst>
                                          <p:attrName>stroke.on</p:attrName>
                                        </p:attrNameLst>
                                      </p:cBhvr>
                                      <p:to>
                                        <p:strVal val="true"/>
                                      </p:to>
                                    </p:set>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7"/>
                                        </p:tgtEl>
                                        <p:attrNameLst>
                                          <p:attrName>style.visibility</p:attrName>
                                        </p:attrNameLst>
                                      </p:cBhvr>
                                      <p:to>
                                        <p:strVal val="visible"/>
                                      </p:to>
                                    </p:set>
                                    <p:anim calcmode="lin" valueType="num">
                                      <p:cBhvr additive="base">
                                        <p:cTn id="55" dur="500" fill="hold"/>
                                        <p:tgtEl>
                                          <p:spTgt spid="37"/>
                                        </p:tgtEl>
                                        <p:attrNameLst>
                                          <p:attrName>ppt_x</p:attrName>
                                        </p:attrNameLst>
                                      </p:cBhvr>
                                      <p:tavLst>
                                        <p:tav tm="0">
                                          <p:val>
                                            <p:strVal val="#ppt_x"/>
                                          </p:val>
                                        </p:tav>
                                        <p:tav tm="100000">
                                          <p:val>
                                            <p:strVal val="#ppt_x"/>
                                          </p:val>
                                        </p:tav>
                                      </p:tavLst>
                                    </p:anim>
                                    <p:anim calcmode="lin" valueType="num">
                                      <p:cBhvr additive="base">
                                        <p:cTn id="56"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7" presetClass="emph" presetSubtype="2" fill="hold" nodeType="clickEffect">
                                  <p:stCondLst>
                                    <p:cond delay="0"/>
                                  </p:stCondLst>
                                  <p:childTnLst>
                                    <p:animClr clrSpc="rgb" dir="cw">
                                      <p:cBhvr>
                                        <p:cTn id="60" dur="2000" fill="hold"/>
                                        <p:tgtEl>
                                          <p:spTgt spid="31"/>
                                        </p:tgtEl>
                                        <p:attrNameLst>
                                          <p:attrName>stroke.color</p:attrName>
                                        </p:attrNameLst>
                                      </p:cBhvr>
                                      <p:to>
                                        <a:srgbClr val="00B0F0"/>
                                      </p:to>
                                    </p:animClr>
                                    <p:set>
                                      <p:cBhvr>
                                        <p:cTn id="61" dur="2000" fill="hold"/>
                                        <p:tgtEl>
                                          <p:spTgt spid="31"/>
                                        </p:tgtEl>
                                        <p:attrNameLst>
                                          <p:attrName>stroke.on</p:attrName>
                                        </p:attrNameLst>
                                      </p:cBhvr>
                                      <p:to>
                                        <p:strVal val="true"/>
                                      </p:to>
                                    </p:set>
                                  </p:childTnLst>
                                </p:cTn>
                              </p:par>
                            </p:childTnLst>
                          </p:cTn>
                        </p:par>
                      </p:childTnLst>
                    </p:cTn>
                  </p:par>
                  <p:par>
                    <p:cTn id="62" fill="hold">
                      <p:stCondLst>
                        <p:cond delay="indefinite"/>
                      </p:stCondLst>
                      <p:childTnLst>
                        <p:par>
                          <p:cTn id="63" fill="hold">
                            <p:stCondLst>
                              <p:cond delay="0"/>
                            </p:stCondLst>
                            <p:childTnLst>
                              <p:par>
                                <p:cTn id="64" presetID="2" presetClass="entr" presetSubtype="4" fill="hold" grpId="0" nodeType="clickEffect">
                                  <p:stCondLst>
                                    <p:cond delay="0"/>
                                  </p:stCondLst>
                                  <p:childTnLst>
                                    <p:set>
                                      <p:cBhvr>
                                        <p:cTn id="65" dur="1" fill="hold">
                                          <p:stCondLst>
                                            <p:cond delay="0"/>
                                          </p:stCondLst>
                                        </p:cTn>
                                        <p:tgtEl>
                                          <p:spTgt spid="38"/>
                                        </p:tgtEl>
                                        <p:attrNameLst>
                                          <p:attrName>style.visibility</p:attrName>
                                        </p:attrNameLst>
                                      </p:cBhvr>
                                      <p:to>
                                        <p:strVal val="visible"/>
                                      </p:to>
                                    </p:set>
                                    <p:anim calcmode="lin" valueType="num">
                                      <p:cBhvr additive="base">
                                        <p:cTn id="66" dur="500" fill="hold"/>
                                        <p:tgtEl>
                                          <p:spTgt spid="38"/>
                                        </p:tgtEl>
                                        <p:attrNameLst>
                                          <p:attrName>ppt_x</p:attrName>
                                        </p:attrNameLst>
                                      </p:cBhvr>
                                      <p:tavLst>
                                        <p:tav tm="0">
                                          <p:val>
                                            <p:strVal val="#ppt_x"/>
                                          </p:val>
                                        </p:tav>
                                        <p:tav tm="100000">
                                          <p:val>
                                            <p:strVal val="#ppt_x"/>
                                          </p:val>
                                        </p:tav>
                                      </p:tavLst>
                                    </p:anim>
                                    <p:anim calcmode="lin" valueType="num">
                                      <p:cBhvr additive="base">
                                        <p:cTn id="67" dur="500" fill="hold"/>
                                        <p:tgtEl>
                                          <p:spTgt spid="38"/>
                                        </p:tgtEl>
                                        <p:attrNameLst>
                                          <p:attrName>ppt_y</p:attrName>
                                        </p:attrNameLst>
                                      </p:cBhvr>
                                      <p:tavLst>
                                        <p:tav tm="0">
                                          <p:val>
                                            <p:strVal val="1+#ppt_h/2"/>
                                          </p:val>
                                        </p:tav>
                                        <p:tav tm="100000">
                                          <p:val>
                                            <p:strVal val="#ppt_y"/>
                                          </p:val>
                                        </p:tav>
                                      </p:tavLst>
                                    </p:anim>
                                  </p:childTnLst>
                                </p:cTn>
                              </p:par>
                            </p:childTnLst>
                          </p:cTn>
                        </p:par>
                      </p:childTnLst>
                    </p:cTn>
                  </p:par>
                  <p:par>
                    <p:cTn id="68" fill="hold">
                      <p:stCondLst>
                        <p:cond delay="indefinite"/>
                      </p:stCondLst>
                      <p:childTnLst>
                        <p:par>
                          <p:cTn id="69" fill="hold">
                            <p:stCondLst>
                              <p:cond delay="0"/>
                            </p:stCondLst>
                            <p:childTnLst>
                              <p:par>
                                <p:cTn id="70" presetID="7" presetClass="emph" presetSubtype="2" fill="hold" nodeType="clickEffect">
                                  <p:stCondLst>
                                    <p:cond delay="0"/>
                                  </p:stCondLst>
                                  <p:childTnLst>
                                    <p:animClr clrSpc="rgb" dir="cw">
                                      <p:cBhvr>
                                        <p:cTn id="71" dur="2000" fill="hold"/>
                                        <p:tgtEl>
                                          <p:spTgt spid="18"/>
                                        </p:tgtEl>
                                        <p:attrNameLst>
                                          <p:attrName>stroke.color</p:attrName>
                                        </p:attrNameLst>
                                      </p:cBhvr>
                                      <p:to>
                                        <a:srgbClr val="00B0F0"/>
                                      </p:to>
                                    </p:animClr>
                                    <p:set>
                                      <p:cBhvr>
                                        <p:cTn id="72" dur="2000" fill="hold"/>
                                        <p:tgtEl>
                                          <p:spTgt spid="18"/>
                                        </p:tgtEl>
                                        <p:attrNameLst>
                                          <p:attrName>stroke.on</p:attrName>
                                        </p:attrNameLst>
                                      </p:cBhvr>
                                      <p:to>
                                        <p:strVal val="true"/>
                                      </p:to>
                                    </p:set>
                                  </p:childTnLst>
                                </p:cTn>
                              </p:par>
                            </p:childTnLst>
                          </p:cTn>
                        </p:par>
                      </p:childTnLst>
                    </p:cTn>
                  </p:par>
                  <p:par>
                    <p:cTn id="73" fill="hold">
                      <p:stCondLst>
                        <p:cond delay="indefinite"/>
                      </p:stCondLst>
                      <p:childTnLst>
                        <p:par>
                          <p:cTn id="74" fill="hold">
                            <p:stCondLst>
                              <p:cond delay="0"/>
                            </p:stCondLst>
                            <p:childTnLst>
                              <p:par>
                                <p:cTn id="75" presetID="7" presetClass="emph" presetSubtype="2" fill="hold" nodeType="clickEffect">
                                  <p:stCondLst>
                                    <p:cond delay="0"/>
                                  </p:stCondLst>
                                  <p:childTnLst>
                                    <p:animClr clrSpc="rgb" dir="cw">
                                      <p:cBhvr>
                                        <p:cTn id="76" dur="2000" fill="hold"/>
                                        <p:tgtEl>
                                          <p:spTgt spid="17"/>
                                        </p:tgtEl>
                                        <p:attrNameLst>
                                          <p:attrName>stroke.color</p:attrName>
                                        </p:attrNameLst>
                                      </p:cBhvr>
                                      <p:to>
                                        <a:srgbClr val="00B0F0"/>
                                      </p:to>
                                    </p:animClr>
                                    <p:set>
                                      <p:cBhvr>
                                        <p:cTn id="77" dur="2000" fill="hold"/>
                                        <p:tgtEl>
                                          <p:spTgt spid="17"/>
                                        </p:tgtEl>
                                        <p:attrNameLst>
                                          <p:attrName>stroke.on</p:attrName>
                                        </p:attrNameLst>
                                      </p:cBhvr>
                                      <p:to>
                                        <p:strVal val="true"/>
                                      </p:to>
                                    </p:set>
                                  </p:childTnLst>
                                </p:cTn>
                              </p:par>
                            </p:childTnLst>
                          </p:cTn>
                        </p:par>
                      </p:childTnLst>
                    </p:cTn>
                  </p:par>
                  <p:par>
                    <p:cTn id="78" fill="hold">
                      <p:stCondLst>
                        <p:cond delay="indefinite"/>
                      </p:stCondLst>
                      <p:childTnLst>
                        <p:par>
                          <p:cTn id="79" fill="hold">
                            <p:stCondLst>
                              <p:cond delay="0"/>
                            </p:stCondLst>
                            <p:childTnLst>
                              <p:par>
                                <p:cTn id="80" presetID="2" presetClass="entr" presetSubtype="4" fill="hold" grpId="0" nodeType="clickEffect">
                                  <p:stCondLst>
                                    <p:cond delay="0"/>
                                  </p:stCondLst>
                                  <p:childTnLst>
                                    <p:set>
                                      <p:cBhvr>
                                        <p:cTn id="81" dur="1" fill="hold">
                                          <p:stCondLst>
                                            <p:cond delay="0"/>
                                          </p:stCondLst>
                                        </p:cTn>
                                        <p:tgtEl>
                                          <p:spTgt spid="39"/>
                                        </p:tgtEl>
                                        <p:attrNameLst>
                                          <p:attrName>style.visibility</p:attrName>
                                        </p:attrNameLst>
                                      </p:cBhvr>
                                      <p:to>
                                        <p:strVal val="visible"/>
                                      </p:to>
                                    </p:set>
                                    <p:anim calcmode="lin" valueType="num">
                                      <p:cBhvr additive="base">
                                        <p:cTn id="82" dur="500" fill="hold"/>
                                        <p:tgtEl>
                                          <p:spTgt spid="39"/>
                                        </p:tgtEl>
                                        <p:attrNameLst>
                                          <p:attrName>ppt_x</p:attrName>
                                        </p:attrNameLst>
                                      </p:cBhvr>
                                      <p:tavLst>
                                        <p:tav tm="0">
                                          <p:val>
                                            <p:strVal val="#ppt_x"/>
                                          </p:val>
                                        </p:tav>
                                        <p:tav tm="100000">
                                          <p:val>
                                            <p:strVal val="#ppt_x"/>
                                          </p:val>
                                        </p:tav>
                                      </p:tavLst>
                                    </p:anim>
                                    <p:anim calcmode="lin" valueType="num">
                                      <p:cBhvr additive="base">
                                        <p:cTn id="83" dur="500" fill="hold"/>
                                        <p:tgtEl>
                                          <p:spTgt spid="39"/>
                                        </p:tgtEl>
                                        <p:attrNameLst>
                                          <p:attrName>ppt_y</p:attrName>
                                        </p:attrNameLst>
                                      </p:cBhvr>
                                      <p:tavLst>
                                        <p:tav tm="0">
                                          <p:val>
                                            <p:strVal val="1+#ppt_h/2"/>
                                          </p:val>
                                        </p:tav>
                                        <p:tav tm="100000">
                                          <p:val>
                                            <p:strVal val="#ppt_y"/>
                                          </p:val>
                                        </p:tav>
                                      </p:tavLst>
                                    </p:anim>
                                  </p:childTnLst>
                                </p:cTn>
                              </p:par>
                            </p:childTnLst>
                          </p:cTn>
                        </p:par>
                      </p:childTnLst>
                    </p:cTn>
                  </p:par>
                  <p:par>
                    <p:cTn id="84" fill="hold">
                      <p:stCondLst>
                        <p:cond delay="indefinite"/>
                      </p:stCondLst>
                      <p:childTnLst>
                        <p:par>
                          <p:cTn id="85" fill="hold">
                            <p:stCondLst>
                              <p:cond delay="0"/>
                            </p:stCondLst>
                            <p:childTnLst>
                              <p:par>
                                <p:cTn id="86" presetID="7" presetClass="emph" presetSubtype="2" fill="hold" nodeType="clickEffect">
                                  <p:stCondLst>
                                    <p:cond delay="0"/>
                                  </p:stCondLst>
                                  <p:childTnLst>
                                    <p:animClr clrSpc="rgb" dir="cw">
                                      <p:cBhvr>
                                        <p:cTn id="87" dur="2000" fill="hold"/>
                                        <p:tgtEl>
                                          <p:spTgt spid="11"/>
                                        </p:tgtEl>
                                        <p:attrNameLst>
                                          <p:attrName>stroke.color</p:attrName>
                                        </p:attrNameLst>
                                      </p:cBhvr>
                                      <p:to>
                                        <a:srgbClr val="00B0F0"/>
                                      </p:to>
                                    </p:animClr>
                                    <p:set>
                                      <p:cBhvr>
                                        <p:cTn id="88" dur="2000" fill="hold"/>
                                        <p:tgtEl>
                                          <p:spTgt spid="11"/>
                                        </p:tgtEl>
                                        <p:attrNameLst>
                                          <p:attrName>stroke.on</p:attrName>
                                        </p:attrNameLst>
                                      </p:cBhvr>
                                      <p:to>
                                        <p:strVal val="true"/>
                                      </p:to>
                                    </p:set>
                                  </p:childTnLst>
                                </p:cTn>
                              </p:par>
                            </p:childTnLst>
                          </p:cTn>
                        </p:par>
                      </p:childTnLst>
                    </p:cTn>
                  </p:par>
                  <p:par>
                    <p:cTn id="89" fill="hold">
                      <p:stCondLst>
                        <p:cond delay="indefinite"/>
                      </p:stCondLst>
                      <p:childTnLst>
                        <p:par>
                          <p:cTn id="90" fill="hold">
                            <p:stCondLst>
                              <p:cond delay="0"/>
                            </p:stCondLst>
                            <p:childTnLst>
                              <p:par>
                                <p:cTn id="91" presetID="7" presetClass="emph" presetSubtype="2" fill="hold" nodeType="clickEffect">
                                  <p:stCondLst>
                                    <p:cond delay="0"/>
                                  </p:stCondLst>
                                  <p:childTnLst>
                                    <p:animClr clrSpc="rgb" dir="cw">
                                      <p:cBhvr>
                                        <p:cTn id="92" dur="2000" fill="hold"/>
                                        <p:tgtEl>
                                          <p:spTgt spid="12"/>
                                        </p:tgtEl>
                                        <p:attrNameLst>
                                          <p:attrName>stroke.color</p:attrName>
                                        </p:attrNameLst>
                                      </p:cBhvr>
                                      <p:to>
                                        <a:srgbClr val="00B0F0"/>
                                      </p:to>
                                    </p:animClr>
                                    <p:set>
                                      <p:cBhvr>
                                        <p:cTn id="93" dur="2000" fill="hold"/>
                                        <p:tgtEl>
                                          <p:spTgt spid="12"/>
                                        </p:tgtEl>
                                        <p:attrNameLst>
                                          <p:attrName>stroke.on</p:attrName>
                                        </p:attrNameLst>
                                      </p:cBhvr>
                                      <p:to>
                                        <p:strVal val="true"/>
                                      </p:to>
                                    </p:set>
                                  </p:childTnLst>
                                </p:cTn>
                              </p:par>
                            </p:childTnLst>
                          </p:cTn>
                        </p:par>
                      </p:childTnLst>
                    </p:cTn>
                  </p:par>
                  <p:par>
                    <p:cTn id="94" fill="hold">
                      <p:stCondLst>
                        <p:cond delay="indefinite"/>
                      </p:stCondLst>
                      <p:childTnLst>
                        <p:par>
                          <p:cTn id="95" fill="hold">
                            <p:stCondLst>
                              <p:cond delay="0"/>
                            </p:stCondLst>
                            <p:childTnLst>
                              <p:par>
                                <p:cTn id="96" presetID="7" presetClass="emph" presetSubtype="2" fill="hold" nodeType="clickEffect">
                                  <p:stCondLst>
                                    <p:cond delay="0"/>
                                  </p:stCondLst>
                                  <p:childTnLst>
                                    <p:animClr clrSpc="rgb" dir="cw">
                                      <p:cBhvr>
                                        <p:cTn id="97" dur="2000" fill="hold"/>
                                        <p:tgtEl>
                                          <p:spTgt spid="16"/>
                                        </p:tgtEl>
                                        <p:attrNameLst>
                                          <p:attrName>stroke.color</p:attrName>
                                        </p:attrNameLst>
                                      </p:cBhvr>
                                      <p:to>
                                        <a:srgbClr val="00B0F0"/>
                                      </p:to>
                                    </p:animClr>
                                    <p:set>
                                      <p:cBhvr>
                                        <p:cTn id="98" dur="2000" fill="hold"/>
                                        <p:tgtEl>
                                          <p:spTgt spid="16"/>
                                        </p:tgtEl>
                                        <p:attrNameLst>
                                          <p:attrName>stroke.on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5" grpId="1" animBg="1"/>
      <p:bldP spid="36" grpId="0"/>
      <p:bldP spid="37" grpId="0"/>
      <p:bldP spid="38" grpId="0"/>
      <p:bldP spid="39" grpId="0"/>
      <p:bldP spid="49"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Bellman-Ford algorithm</a:t>
            </a:r>
          </a:p>
        </p:txBody>
      </p:sp>
      <p:sp>
        <p:nvSpPr>
          <p:cNvPr id="4" name="Oval 3"/>
          <p:cNvSpPr/>
          <p:nvPr/>
        </p:nvSpPr>
        <p:spPr>
          <a:xfrm>
            <a:off x="1924823" y="3555991"/>
            <a:ext cx="457200" cy="4572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1</a:t>
            </a:r>
          </a:p>
        </p:txBody>
      </p:sp>
      <p:sp>
        <p:nvSpPr>
          <p:cNvPr id="5" name="Oval 4"/>
          <p:cNvSpPr/>
          <p:nvPr/>
        </p:nvSpPr>
        <p:spPr>
          <a:xfrm>
            <a:off x="3430019" y="2566687"/>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6" name="Oval 5"/>
          <p:cNvSpPr/>
          <p:nvPr/>
        </p:nvSpPr>
        <p:spPr>
          <a:xfrm>
            <a:off x="5610040" y="2566687"/>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7" name="Oval 6"/>
          <p:cNvSpPr/>
          <p:nvPr/>
        </p:nvSpPr>
        <p:spPr>
          <a:xfrm>
            <a:off x="3430019" y="4473568"/>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
        <p:nvSpPr>
          <p:cNvPr id="8" name="Oval 7"/>
          <p:cNvSpPr/>
          <p:nvPr/>
        </p:nvSpPr>
        <p:spPr>
          <a:xfrm>
            <a:off x="5610040" y="4546874"/>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cxnSp>
        <p:nvCxnSpPr>
          <p:cNvPr id="9" name="Curved Connector 10"/>
          <p:cNvCxnSpPr>
            <a:stCxn id="4" idx="7"/>
            <a:endCxn id="5" idx="2"/>
          </p:cNvCxnSpPr>
          <p:nvPr/>
        </p:nvCxnSpPr>
        <p:spPr>
          <a:xfrm flipV="1">
            <a:off x="2315068" y="2795287"/>
            <a:ext cx="1114951" cy="827659"/>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10" name="Curved Connector 9"/>
          <p:cNvCxnSpPr>
            <a:stCxn id="5" idx="4"/>
            <a:endCxn id="7" idx="0"/>
          </p:cNvCxnSpPr>
          <p:nvPr/>
        </p:nvCxnSpPr>
        <p:spPr>
          <a:xfrm rot="5400000">
            <a:off x="2933779" y="3748727"/>
            <a:ext cx="1449681" cy="12700"/>
          </a:xfrm>
          <a:prstGeom prst="curvedConnector3">
            <a:avLst>
              <a:gd name="adj1" fmla="val 50000"/>
            </a:avLst>
          </a:prstGeom>
          <a:ln>
            <a:tailEnd type="arrow"/>
          </a:ln>
        </p:spPr>
        <p:style>
          <a:lnRef idx="3">
            <a:schemeClr val="accent2"/>
          </a:lnRef>
          <a:fillRef idx="0">
            <a:schemeClr val="accent2"/>
          </a:fillRef>
          <a:effectRef idx="2">
            <a:schemeClr val="accent2"/>
          </a:effectRef>
          <a:fontRef idx="minor">
            <a:schemeClr val="tx1"/>
          </a:fontRef>
        </p:style>
      </p:cxnSp>
      <p:cxnSp>
        <p:nvCxnSpPr>
          <p:cNvPr id="11" name="Curved Connector 10"/>
          <p:cNvCxnSpPr>
            <a:stCxn id="4" idx="5"/>
            <a:endCxn id="7" idx="2"/>
          </p:cNvCxnSpPr>
          <p:nvPr/>
        </p:nvCxnSpPr>
        <p:spPr>
          <a:xfrm>
            <a:off x="2315068" y="3946236"/>
            <a:ext cx="1114951" cy="755932"/>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2" name="Curved Connector 10"/>
          <p:cNvCxnSpPr>
            <a:stCxn id="7" idx="5"/>
            <a:endCxn id="8" idx="3"/>
          </p:cNvCxnSpPr>
          <p:nvPr/>
        </p:nvCxnSpPr>
        <p:spPr>
          <a:xfrm rot="16200000" flipH="1">
            <a:off x="4711976" y="3972100"/>
            <a:ext cx="73306" cy="1856731"/>
          </a:xfrm>
          <a:prstGeom prst="curvedConnector3">
            <a:avLst>
              <a:gd name="adj1" fmla="val 503180"/>
            </a:avLst>
          </a:prstGeom>
          <a:ln>
            <a:tailEnd type="arrow"/>
          </a:ln>
        </p:spPr>
        <p:style>
          <a:lnRef idx="3">
            <a:schemeClr val="accent2"/>
          </a:lnRef>
          <a:fillRef idx="0">
            <a:schemeClr val="accent2"/>
          </a:fillRef>
          <a:effectRef idx="2">
            <a:schemeClr val="accent2"/>
          </a:effectRef>
          <a:fontRef idx="minor">
            <a:schemeClr val="tx1"/>
          </a:fontRef>
        </p:style>
      </p:cxnSp>
      <p:cxnSp>
        <p:nvCxnSpPr>
          <p:cNvPr id="13" name="Curved Connector 10"/>
          <p:cNvCxnSpPr>
            <a:stCxn id="5" idx="7"/>
            <a:endCxn id="6" idx="1"/>
          </p:cNvCxnSpPr>
          <p:nvPr/>
        </p:nvCxnSpPr>
        <p:spPr>
          <a:xfrm rot="5400000" flipH="1" flipV="1">
            <a:off x="4748629" y="1705277"/>
            <a:ext cx="12700" cy="1856731"/>
          </a:xfrm>
          <a:prstGeom prst="curvedConnector3">
            <a:avLst>
              <a:gd name="adj1" fmla="val 2327205"/>
            </a:avLst>
          </a:prstGeom>
          <a:ln>
            <a:tailEnd type="arrow"/>
          </a:ln>
        </p:spPr>
        <p:style>
          <a:lnRef idx="3">
            <a:schemeClr val="accent2"/>
          </a:lnRef>
          <a:fillRef idx="0">
            <a:schemeClr val="accent2"/>
          </a:fillRef>
          <a:effectRef idx="2">
            <a:schemeClr val="accent2"/>
          </a:effectRef>
          <a:fontRef idx="minor">
            <a:schemeClr val="tx1"/>
          </a:fontRef>
        </p:style>
      </p:cxnSp>
      <p:cxnSp>
        <p:nvCxnSpPr>
          <p:cNvPr id="14" name="Curved Connector 13"/>
          <p:cNvCxnSpPr>
            <a:stCxn id="6" idx="2"/>
            <a:endCxn id="5" idx="6"/>
          </p:cNvCxnSpPr>
          <p:nvPr/>
        </p:nvCxnSpPr>
        <p:spPr>
          <a:xfrm rot="10800000">
            <a:off x="3887220" y="2795287"/>
            <a:ext cx="1722821" cy="12700"/>
          </a:xfrm>
          <a:prstGeom prst="curvedConnector3">
            <a:avLst>
              <a:gd name="adj1" fmla="val 50000"/>
            </a:avLst>
          </a:prstGeom>
          <a:ln>
            <a:tailEnd type="arrow"/>
          </a:ln>
        </p:spPr>
        <p:style>
          <a:lnRef idx="3">
            <a:schemeClr val="dk1"/>
          </a:lnRef>
          <a:fillRef idx="0">
            <a:schemeClr val="dk1"/>
          </a:fillRef>
          <a:effectRef idx="2">
            <a:schemeClr val="dk1"/>
          </a:effectRef>
          <a:fontRef idx="minor">
            <a:schemeClr val="tx1"/>
          </a:fontRef>
        </p:style>
      </p:cxnSp>
      <p:cxnSp>
        <p:nvCxnSpPr>
          <p:cNvPr id="16" name="Curved Connector 10"/>
          <p:cNvCxnSpPr>
            <a:stCxn id="7" idx="6"/>
            <a:endCxn id="6" idx="2"/>
          </p:cNvCxnSpPr>
          <p:nvPr/>
        </p:nvCxnSpPr>
        <p:spPr>
          <a:xfrm flipV="1">
            <a:off x="3887219" y="2795287"/>
            <a:ext cx="1722821" cy="1906881"/>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7" name="Curved Connector 10"/>
          <p:cNvCxnSpPr>
            <a:stCxn id="8" idx="2"/>
            <a:endCxn id="4" idx="6"/>
          </p:cNvCxnSpPr>
          <p:nvPr/>
        </p:nvCxnSpPr>
        <p:spPr>
          <a:xfrm flipH="1" flipV="1">
            <a:off x="2382023" y="3784591"/>
            <a:ext cx="3228017" cy="990883"/>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18" name="Curved Connector 17"/>
          <p:cNvCxnSpPr>
            <a:stCxn id="8" idx="0"/>
            <a:endCxn id="6" idx="4"/>
          </p:cNvCxnSpPr>
          <p:nvPr/>
        </p:nvCxnSpPr>
        <p:spPr>
          <a:xfrm rot="5400000" flipH="1" flipV="1">
            <a:off x="5077147" y="3785381"/>
            <a:ext cx="1522987" cy="12700"/>
          </a:xfrm>
          <a:prstGeom prst="curvedConnector3">
            <a:avLst>
              <a:gd name="adj1" fmla="val 50000"/>
            </a:avLst>
          </a:prstGeom>
          <a:ln>
            <a:tailEnd type="arrow"/>
          </a:ln>
        </p:spPr>
        <p:style>
          <a:lnRef idx="3">
            <a:schemeClr val="accent2"/>
          </a:lnRef>
          <a:fillRef idx="0">
            <a:schemeClr val="accent2"/>
          </a:fillRef>
          <a:effectRef idx="2">
            <a:schemeClr val="accent2"/>
          </a:effectRef>
          <a:fontRef idx="minor">
            <a:schemeClr val="tx1"/>
          </a:fontRef>
        </p:style>
      </p:cxnSp>
      <p:sp>
        <p:nvSpPr>
          <p:cNvPr id="19" name="TextBox 18"/>
          <p:cNvSpPr txBox="1"/>
          <p:nvPr/>
        </p:nvSpPr>
        <p:spPr>
          <a:xfrm>
            <a:off x="2417533" y="2931590"/>
            <a:ext cx="429373" cy="307777"/>
          </a:xfrm>
          <a:prstGeom prst="rect">
            <a:avLst/>
          </a:prstGeom>
          <a:noFill/>
        </p:spPr>
        <p:txBody>
          <a:bodyPr wrap="square" rtlCol="0">
            <a:spAutoFit/>
          </a:bodyPr>
          <a:lstStyle/>
          <a:p>
            <a:r>
              <a:rPr lang="en-US" sz="1400" dirty="0"/>
              <a:t>6</a:t>
            </a:r>
          </a:p>
        </p:txBody>
      </p:sp>
      <p:sp>
        <p:nvSpPr>
          <p:cNvPr id="20" name="TextBox 19"/>
          <p:cNvSpPr txBox="1"/>
          <p:nvPr/>
        </p:nvSpPr>
        <p:spPr>
          <a:xfrm>
            <a:off x="2315068" y="4187000"/>
            <a:ext cx="429373" cy="307777"/>
          </a:xfrm>
          <a:prstGeom prst="rect">
            <a:avLst/>
          </a:prstGeom>
          <a:noFill/>
        </p:spPr>
        <p:txBody>
          <a:bodyPr wrap="square" rtlCol="0">
            <a:spAutoFit/>
          </a:bodyPr>
          <a:lstStyle/>
          <a:p>
            <a:r>
              <a:rPr lang="en-US" sz="1400" dirty="0"/>
              <a:t>7</a:t>
            </a:r>
          </a:p>
        </p:txBody>
      </p:sp>
      <p:sp>
        <p:nvSpPr>
          <p:cNvPr id="22" name="TextBox 21"/>
          <p:cNvSpPr txBox="1"/>
          <p:nvPr/>
        </p:nvSpPr>
        <p:spPr>
          <a:xfrm>
            <a:off x="3397240" y="3402102"/>
            <a:ext cx="429373" cy="307777"/>
          </a:xfrm>
          <a:prstGeom prst="rect">
            <a:avLst/>
          </a:prstGeom>
          <a:noFill/>
        </p:spPr>
        <p:txBody>
          <a:bodyPr wrap="square" rtlCol="0">
            <a:spAutoFit/>
          </a:bodyPr>
          <a:lstStyle/>
          <a:p>
            <a:r>
              <a:rPr lang="en-US" sz="1400" dirty="0"/>
              <a:t>8</a:t>
            </a:r>
          </a:p>
        </p:txBody>
      </p:sp>
      <p:sp>
        <p:nvSpPr>
          <p:cNvPr id="23" name="TextBox 22"/>
          <p:cNvSpPr txBox="1"/>
          <p:nvPr/>
        </p:nvSpPr>
        <p:spPr>
          <a:xfrm>
            <a:off x="4540292" y="1978053"/>
            <a:ext cx="429373" cy="307777"/>
          </a:xfrm>
          <a:prstGeom prst="rect">
            <a:avLst/>
          </a:prstGeom>
          <a:noFill/>
        </p:spPr>
        <p:txBody>
          <a:bodyPr wrap="square" rtlCol="0">
            <a:spAutoFit/>
          </a:bodyPr>
          <a:lstStyle/>
          <a:p>
            <a:r>
              <a:rPr lang="en-US" sz="1400" dirty="0"/>
              <a:t>5</a:t>
            </a:r>
          </a:p>
        </p:txBody>
      </p:sp>
      <p:sp>
        <p:nvSpPr>
          <p:cNvPr id="24" name="TextBox 23"/>
          <p:cNvSpPr txBox="1"/>
          <p:nvPr/>
        </p:nvSpPr>
        <p:spPr>
          <a:xfrm>
            <a:off x="4410355" y="5178453"/>
            <a:ext cx="429373" cy="307777"/>
          </a:xfrm>
          <a:prstGeom prst="rect">
            <a:avLst/>
          </a:prstGeom>
          <a:noFill/>
        </p:spPr>
        <p:txBody>
          <a:bodyPr wrap="square" rtlCol="0">
            <a:spAutoFit/>
          </a:bodyPr>
          <a:lstStyle/>
          <a:p>
            <a:r>
              <a:rPr lang="en-US" sz="1400" dirty="0"/>
              <a:t>9</a:t>
            </a:r>
          </a:p>
        </p:txBody>
      </p:sp>
      <p:sp>
        <p:nvSpPr>
          <p:cNvPr id="25" name="TextBox 24"/>
          <p:cNvSpPr txBox="1"/>
          <p:nvPr/>
        </p:nvSpPr>
        <p:spPr>
          <a:xfrm>
            <a:off x="5852553" y="3585125"/>
            <a:ext cx="429373" cy="307777"/>
          </a:xfrm>
          <a:prstGeom prst="rect">
            <a:avLst/>
          </a:prstGeom>
          <a:noFill/>
        </p:spPr>
        <p:txBody>
          <a:bodyPr wrap="square" rtlCol="0">
            <a:spAutoFit/>
          </a:bodyPr>
          <a:lstStyle/>
          <a:p>
            <a:r>
              <a:rPr lang="en-US" sz="1400" dirty="0"/>
              <a:t>7</a:t>
            </a:r>
          </a:p>
        </p:txBody>
      </p:sp>
      <p:sp>
        <p:nvSpPr>
          <p:cNvPr id="26" name="TextBox 25"/>
          <p:cNvSpPr txBox="1"/>
          <p:nvPr/>
        </p:nvSpPr>
        <p:spPr>
          <a:xfrm>
            <a:off x="4869910" y="3107106"/>
            <a:ext cx="429373" cy="307777"/>
          </a:xfrm>
          <a:prstGeom prst="rect">
            <a:avLst/>
          </a:prstGeom>
          <a:noFill/>
        </p:spPr>
        <p:txBody>
          <a:bodyPr wrap="square" rtlCol="0">
            <a:spAutoFit/>
          </a:bodyPr>
          <a:lstStyle/>
          <a:p>
            <a:r>
              <a:rPr lang="en-US" sz="1400" dirty="0"/>
              <a:t>-3</a:t>
            </a:r>
          </a:p>
        </p:txBody>
      </p:sp>
      <p:sp>
        <p:nvSpPr>
          <p:cNvPr id="27" name="TextBox 26"/>
          <p:cNvSpPr txBox="1"/>
          <p:nvPr/>
        </p:nvSpPr>
        <p:spPr>
          <a:xfrm>
            <a:off x="4634299" y="4262100"/>
            <a:ext cx="429373" cy="307777"/>
          </a:xfrm>
          <a:prstGeom prst="rect">
            <a:avLst/>
          </a:prstGeom>
          <a:noFill/>
        </p:spPr>
        <p:txBody>
          <a:bodyPr wrap="square" rtlCol="0">
            <a:spAutoFit/>
          </a:bodyPr>
          <a:lstStyle/>
          <a:p>
            <a:r>
              <a:rPr lang="en-US" sz="1400" dirty="0"/>
              <a:t>2</a:t>
            </a:r>
          </a:p>
        </p:txBody>
      </p:sp>
      <p:sp>
        <p:nvSpPr>
          <p:cNvPr id="28" name="TextBox 27"/>
          <p:cNvSpPr txBox="1"/>
          <p:nvPr/>
        </p:nvSpPr>
        <p:spPr>
          <a:xfrm>
            <a:off x="5063672" y="3878752"/>
            <a:ext cx="429373" cy="307777"/>
          </a:xfrm>
          <a:prstGeom prst="rect">
            <a:avLst/>
          </a:prstGeom>
          <a:noFill/>
        </p:spPr>
        <p:txBody>
          <a:bodyPr wrap="square" rtlCol="0">
            <a:spAutoFit/>
          </a:bodyPr>
          <a:lstStyle/>
          <a:p>
            <a:r>
              <a:rPr lang="en-US" sz="1400" dirty="0"/>
              <a:t>-4</a:t>
            </a:r>
          </a:p>
        </p:txBody>
      </p:sp>
      <p:cxnSp>
        <p:nvCxnSpPr>
          <p:cNvPr id="31" name="Curved Connector 30"/>
          <p:cNvCxnSpPr>
            <a:stCxn id="5" idx="5"/>
            <a:endCxn id="8" idx="1"/>
          </p:cNvCxnSpPr>
          <p:nvPr/>
        </p:nvCxnSpPr>
        <p:spPr>
          <a:xfrm>
            <a:off x="3820264" y="2956932"/>
            <a:ext cx="1856731" cy="1656897"/>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34" name="TextBox 33"/>
          <p:cNvSpPr txBox="1"/>
          <p:nvPr/>
        </p:nvSpPr>
        <p:spPr>
          <a:xfrm>
            <a:off x="4445095" y="2519450"/>
            <a:ext cx="429373" cy="307777"/>
          </a:xfrm>
          <a:prstGeom prst="rect">
            <a:avLst/>
          </a:prstGeom>
          <a:noFill/>
        </p:spPr>
        <p:txBody>
          <a:bodyPr wrap="square" rtlCol="0">
            <a:spAutoFit/>
          </a:bodyPr>
          <a:lstStyle/>
          <a:p>
            <a:r>
              <a:rPr lang="en-US" sz="1400" dirty="0"/>
              <a:t>-2</a:t>
            </a:r>
          </a:p>
        </p:txBody>
      </p:sp>
      <p:sp>
        <p:nvSpPr>
          <p:cNvPr id="42" name="TextBox 41"/>
          <p:cNvSpPr txBox="1"/>
          <p:nvPr/>
        </p:nvSpPr>
        <p:spPr>
          <a:xfrm>
            <a:off x="381000" y="1612695"/>
            <a:ext cx="3439263" cy="646331"/>
          </a:xfrm>
          <a:prstGeom prst="rect">
            <a:avLst/>
          </a:prstGeom>
          <a:noFill/>
        </p:spPr>
        <p:txBody>
          <a:bodyPr wrap="square" rtlCol="0">
            <a:spAutoFit/>
          </a:bodyPr>
          <a:lstStyle/>
          <a:p>
            <a:r>
              <a:rPr lang="en-US" dirty="0"/>
              <a:t>Calculate all at most 4 edges shortest paths</a:t>
            </a:r>
          </a:p>
        </p:txBody>
      </p:sp>
      <p:sp>
        <p:nvSpPr>
          <p:cNvPr id="43" name="TextBox 42"/>
          <p:cNvSpPr txBox="1"/>
          <p:nvPr/>
        </p:nvSpPr>
        <p:spPr>
          <a:xfrm>
            <a:off x="1772423" y="3260994"/>
            <a:ext cx="381000" cy="261610"/>
          </a:xfrm>
          <a:prstGeom prst="rect">
            <a:avLst/>
          </a:prstGeom>
          <a:noFill/>
        </p:spPr>
        <p:txBody>
          <a:bodyPr wrap="square" rtlCol="0">
            <a:spAutoFit/>
          </a:bodyPr>
          <a:lstStyle/>
          <a:p>
            <a:r>
              <a:rPr lang="en-US" sz="1100" dirty="0">
                <a:solidFill>
                  <a:srgbClr val="FF0000"/>
                </a:solidFill>
              </a:rPr>
              <a:t>0</a:t>
            </a:r>
          </a:p>
        </p:txBody>
      </p:sp>
      <p:sp>
        <p:nvSpPr>
          <p:cNvPr id="44" name="TextBox 43"/>
          <p:cNvSpPr txBox="1"/>
          <p:nvPr/>
        </p:nvSpPr>
        <p:spPr>
          <a:xfrm>
            <a:off x="3259955" y="2290430"/>
            <a:ext cx="356431" cy="261610"/>
          </a:xfrm>
          <a:prstGeom prst="rect">
            <a:avLst/>
          </a:prstGeom>
          <a:noFill/>
        </p:spPr>
        <p:txBody>
          <a:bodyPr wrap="square" rtlCol="0">
            <a:spAutoFit/>
          </a:bodyPr>
          <a:lstStyle/>
          <a:p>
            <a:r>
              <a:rPr lang="en-US" sz="1100" dirty="0">
                <a:solidFill>
                  <a:srgbClr val="FF0000"/>
                </a:solidFill>
              </a:rPr>
              <a:t>2</a:t>
            </a:r>
          </a:p>
        </p:txBody>
      </p:sp>
      <p:sp>
        <p:nvSpPr>
          <p:cNvPr id="45" name="TextBox 44"/>
          <p:cNvSpPr txBox="1"/>
          <p:nvPr/>
        </p:nvSpPr>
        <p:spPr>
          <a:xfrm>
            <a:off x="5711828" y="2274898"/>
            <a:ext cx="356431" cy="307777"/>
          </a:xfrm>
          <a:prstGeom prst="rect">
            <a:avLst/>
          </a:prstGeom>
          <a:noFill/>
        </p:spPr>
        <p:txBody>
          <a:bodyPr wrap="square" rtlCol="0">
            <a:spAutoFit/>
          </a:bodyPr>
          <a:lstStyle/>
          <a:p>
            <a:r>
              <a:rPr lang="en-US" sz="1400" dirty="0">
                <a:solidFill>
                  <a:srgbClr val="FF0000"/>
                </a:solidFill>
              </a:rPr>
              <a:t>4</a:t>
            </a:r>
          </a:p>
        </p:txBody>
      </p:sp>
      <p:sp>
        <p:nvSpPr>
          <p:cNvPr id="46" name="TextBox 45"/>
          <p:cNvSpPr txBox="1"/>
          <p:nvPr/>
        </p:nvSpPr>
        <p:spPr>
          <a:xfrm>
            <a:off x="3449019" y="5006538"/>
            <a:ext cx="356431" cy="261610"/>
          </a:xfrm>
          <a:prstGeom prst="rect">
            <a:avLst/>
          </a:prstGeom>
          <a:noFill/>
        </p:spPr>
        <p:txBody>
          <a:bodyPr wrap="square" rtlCol="0">
            <a:spAutoFit/>
          </a:bodyPr>
          <a:lstStyle/>
          <a:p>
            <a:r>
              <a:rPr lang="en-US" sz="1100" dirty="0">
                <a:solidFill>
                  <a:srgbClr val="FF0000"/>
                </a:solidFill>
              </a:rPr>
              <a:t>7</a:t>
            </a:r>
          </a:p>
        </p:txBody>
      </p:sp>
      <p:sp>
        <p:nvSpPr>
          <p:cNvPr id="47" name="TextBox 46"/>
          <p:cNvSpPr txBox="1"/>
          <p:nvPr/>
        </p:nvSpPr>
        <p:spPr>
          <a:xfrm>
            <a:off x="5832290" y="4960371"/>
            <a:ext cx="356431" cy="307777"/>
          </a:xfrm>
          <a:prstGeom prst="rect">
            <a:avLst/>
          </a:prstGeom>
          <a:noFill/>
        </p:spPr>
        <p:txBody>
          <a:bodyPr wrap="square" rtlCol="0">
            <a:spAutoFit/>
          </a:bodyPr>
          <a:lstStyle/>
          <a:p>
            <a:r>
              <a:rPr lang="en-US" sz="1400" dirty="0">
                <a:solidFill>
                  <a:srgbClr val="FF0000"/>
                </a:solidFill>
              </a:rPr>
              <a:t>2</a:t>
            </a:r>
          </a:p>
        </p:txBody>
      </p:sp>
      <mc:AlternateContent xmlns:mc="http://schemas.openxmlformats.org/markup-compatibility/2006">
        <mc:Choice xmlns:a14="http://schemas.microsoft.com/office/drawing/2010/main" xmlns="" Requires="a14">
          <p:sp>
            <p:nvSpPr>
              <p:cNvPr id="35" name="TextBox 34"/>
              <p:cNvSpPr txBox="1"/>
              <p:nvPr/>
            </p:nvSpPr>
            <p:spPr>
              <a:xfrm>
                <a:off x="3430019" y="2285830"/>
                <a:ext cx="356431" cy="2616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100" b="0" i="1" smtClean="0">
                          <a:solidFill>
                            <a:srgbClr val="FF0000"/>
                          </a:solidFill>
                          <a:latin typeface="Cambria Math"/>
                          <a:ea typeface="Cambria Math"/>
                        </a:rPr>
                        <m:t>/2</m:t>
                      </m:r>
                    </m:oMath>
                  </m:oMathPara>
                </a14:m>
                <a:endParaRPr lang="en-US" sz="1100" dirty="0">
                  <a:solidFill>
                    <a:srgbClr val="FF0000"/>
                  </a:solidFill>
                </a:endParaRPr>
              </a:p>
            </p:txBody>
          </p:sp>
        </mc:Choice>
        <mc:Fallback>
          <p:sp>
            <p:nvSpPr>
              <p:cNvPr id="35" name="TextBox 34"/>
              <p:cNvSpPr txBox="1">
                <a:spLocks noRot="1" noChangeAspect="1" noMove="1" noResize="1" noEditPoints="1" noAdjustHandles="1" noChangeArrowheads="1" noChangeShapeType="1" noTextEdit="1"/>
              </p:cNvSpPr>
              <p:nvPr/>
            </p:nvSpPr>
            <p:spPr>
              <a:xfrm>
                <a:off x="3430019" y="2285830"/>
                <a:ext cx="356431" cy="261610"/>
              </a:xfrm>
              <a:prstGeom prst="rect">
                <a:avLst/>
              </a:prstGeom>
              <a:blipFill rotWithShape="1">
                <a:blip r:embed="rId2"/>
                <a:stretch>
                  <a:fillRect b="-4651"/>
                </a:stretch>
              </a:blipFill>
            </p:spPr>
            <p:txBody>
              <a:bodyPr/>
              <a:lstStyle/>
              <a:p>
                <a:r>
                  <a:rPr lang="en-US">
                    <a:noFill/>
                  </a:rPr>
                  <a:t> </a:t>
                </a:r>
              </a:p>
            </p:txBody>
          </p:sp>
        </mc:Fallback>
      </mc:AlternateContent>
      <p:sp>
        <p:nvSpPr>
          <p:cNvPr id="36" name="TextBox 35"/>
          <p:cNvSpPr txBox="1"/>
          <p:nvPr/>
        </p:nvSpPr>
        <p:spPr>
          <a:xfrm>
            <a:off x="6002704" y="2274898"/>
            <a:ext cx="550496" cy="307777"/>
          </a:xfrm>
          <a:prstGeom prst="rect">
            <a:avLst/>
          </a:prstGeom>
          <a:noFill/>
        </p:spPr>
        <p:txBody>
          <a:bodyPr wrap="square" rtlCol="0">
            <a:spAutoFit/>
          </a:bodyPr>
          <a:lstStyle/>
          <a:p>
            <a:r>
              <a:rPr lang="en-US" sz="1400" dirty="0">
                <a:solidFill>
                  <a:srgbClr val="FF0000"/>
                </a:solidFill>
                <a:ea typeface="Cambria Math"/>
              </a:rPr>
              <a:t>/4</a:t>
            </a:r>
            <a:endParaRPr lang="en-US" sz="1400" dirty="0">
              <a:solidFill>
                <a:srgbClr val="FF0000"/>
              </a:solidFill>
            </a:endParaRPr>
          </a:p>
        </p:txBody>
      </p:sp>
      <p:sp>
        <p:nvSpPr>
          <p:cNvPr id="37" name="TextBox 36"/>
          <p:cNvSpPr txBox="1"/>
          <p:nvPr/>
        </p:nvSpPr>
        <p:spPr>
          <a:xfrm>
            <a:off x="3581421" y="5033697"/>
            <a:ext cx="550496" cy="307777"/>
          </a:xfrm>
          <a:prstGeom prst="rect">
            <a:avLst/>
          </a:prstGeom>
          <a:noFill/>
        </p:spPr>
        <p:txBody>
          <a:bodyPr wrap="square" rtlCol="0">
            <a:spAutoFit/>
          </a:bodyPr>
          <a:lstStyle/>
          <a:p>
            <a:r>
              <a:rPr lang="en-US" sz="1400" dirty="0">
                <a:solidFill>
                  <a:srgbClr val="FF0000"/>
                </a:solidFill>
                <a:ea typeface="Cambria Math"/>
              </a:rPr>
              <a:t>/7</a:t>
            </a:r>
            <a:endParaRPr lang="en-US" sz="1400" dirty="0">
              <a:solidFill>
                <a:srgbClr val="FF0000"/>
              </a:solidFill>
            </a:endParaRPr>
          </a:p>
        </p:txBody>
      </p:sp>
      <p:sp>
        <p:nvSpPr>
          <p:cNvPr id="38" name="TextBox 37"/>
          <p:cNvSpPr txBox="1"/>
          <p:nvPr/>
        </p:nvSpPr>
        <p:spPr>
          <a:xfrm>
            <a:off x="6066556" y="4983454"/>
            <a:ext cx="550496" cy="307777"/>
          </a:xfrm>
          <a:prstGeom prst="rect">
            <a:avLst/>
          </a:prstGeom>
          <a:noFill/>
        </p:spPr>
        <p:txBody>
          <a:bodyPr wrap="square" rtlCol="0">
            <a:spAutoFit/>
          </a:bodyPr>
          <a:lstStyle/>
          <a:p>
            <a:r>
              <a:rPr lang="en-US" sz="1400" dirty="0">
                <a:solidFill>
                  <a:srgbClr val="FF0000"/>
                </a:solidFill>
                <a:ea typeface="Cambria Math"/>
              </a:rPr>
              <a:t>/-2</a:t>
            </a:r>
            <a:endParaRPr lang="en-US" sz="1400" dirty="0">
              <a:solidFill>
                <a:srgbClr val="FF0000"/>
              </a:solidFill>
            </a:endParaRPr>
          </a:p>
        </p:txBody>
      </p:sp>
      <p:sp>
        <p:nvSpPr>
          <p:cNvPr id="39" name="TextBox 38"/>
          <p:cNvSpPr txBox="1"/>
          <p:nvPr/>
        </p:nvSpPr>
        <p:spPr>
          <a:xfrm>
            <a:off x="1924823" y="3239367"/>
            <a:ext cx="550496" cy="261610"/>
          </a:xfrm>
          <a:prstGeom prst="rect">
            <a:avLst/>
          </a:prstGeom>
          <a:noFill/>
        </p:spPr>
        <p:txBody>
          <a:bodyPr wrap="square" rtlCol="0">
            <a:spAutoFit/>
          </a:bodyPr>
          <a:lstStyle/>
          <a:p>
            <a:r>
              <a:rPr lang="en-US" sz="1100" dirty="0">
                <a:solidFill>
                  <a:srgbClr val="FF0000"/>
                </a:solidFill>
                <a:ea typeface="Cambria Math"/>
              </a:rPr>
              <a:t>/0</a:t>
            </a:r>
            <a:endParaRPr lang="en-US" sz="1100" dirty="0">
              <a:solidFill>
                <a:srgbClr val="FF0000"/>
              </a:solidFill>
            </a:endParaRPr>
          </a:p>
        </p:txBody>
      </p:sp>
    </p:spTree>
    <p:extLst>
      <p:ext uri="{BB962C8B-B14F-4D97-AF65-F5344CB8AC3E}">
        <p14:creationId xmlns:p14="http://schemas.microsoft.com/office/powerpoint/2010/main" xmlns="" val="923525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7" presetClass="emph" presetSubtype="2" fill="hold" nodeType="clickEffect">
                                  <p:stCondLst>
                                    <p:cond delay="0"/>
                                  </p:stCondLst>
                                  <p:childTnLst>
                                    <p:animClr clrSpc="rgb" dir="cw">
                                      <p:cBhvr>
                                        <p:cTn id="6" dur="2000" fill="hold"/>
                                        <p:tgtEl>
                                          <p:spTgt spid="9"/>
                                        </p:tgtEl>
                                        <p:attrNameLst>
                                          <p:attrName>stroke.color</p:attrName>
                                        </p:attrNameLst>
                                      </p:cBhvr>
                                      <p:to>
                                        <a:srgbClr val="00B0F0"/>
                                      </p:to>
                                    </p:animClr>
                                    <p:set>
                                      <p:cBhvr>
                                        <p:cTn id="7" dur="2000" fill="hold"/>
                                        <p:tgtEl>
                                          <p:spTgt spid="9"/>
                                        </p:tgtEl>
                                        <p:attrNameLst>
                                          <p:attrName>stroke.on</p:attrName>
                                        </p:attrNameLst>
                                      </p:cBhvr>
                                      <p:to>
                                        <p:strVal val="true"/>
                                      </p:to>
                                    </p:se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5"/>
                                        </p:tgtEl>
                                        <p:attrNameLst>
                                          <p:attrName>style.visibility</p:attrName>
                                        </p:attrNameLst>
                                      </p:cBhvr>
                                      <p:to>
                                        <p:strVal val="visible"/>
                                      </p:to>
                                    </p:set>
                                    <p:anim calcmode="lin" valueType="num">
                                      <p:cBhvr additive="base">
                                        <p:cTn id="12" dur="500" fill="hold"/>
                                        <p:tgtEl>
                                          <p:spTgt spid="35"/>
                                        </p:tgtEl>
                                        <p:attrNameLst>
                                          <p:attrName>ppt_x</p:attrName>
                                        </p:attrNameLst>
                                      </p:cBhvr>
                                      <p:tavLst>
                                        <p:tav tm="0">
                                          <p:val>
                                            <p:strVal val="#ppt_x"/>
                                          </p:val>
                                        </p:tav>
                                        <p:tav tm="100000">
                                          <p:val>
                                            <p:strVal val="#ppt_x"/>
                                          </p:val>
                                        </p:tav>
                                      </p:tavLst>
                                    </p:anim>
                                    <p:anim calcmode="lin" valueType="num">
                                      <p:cBhvr additive="base">
                                        <p:cTn id="13"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7" presetClass="emph" presetSubtype="2" fill="hold" nodeType="clickEffect">
                                  <p:stCondLst>
                                    <p:cond delay="0"/>
                                  </p:stCondLst>
                                  <p:childTnLst>
                                    <p:animClr clrSpc="rgb" dir="cw">
                                      <p:cBhvr>
                                        <p:cTn id="17" dur="2000" fill="hold"/>
                                        <p:tgtEl>
                                          <p:spTgt spid="13"/>
                                        </p:tgtEl>
                                        <p:attrNameLst>
                                          <p:attrName>stroke.color</p:attrName>
                                        </p:attrNameLst>
                                      </p:cBhvr>
                                      <p:to>
                                        <a:srgbClr val="00B0F0"/>
                                      </p:to>
                                    </p:animClr>
                                    <p:set>
                                      <p:cBhvr>
                                        <p:cTn id="18" dur="2000" fill="hold"/>
                                        <p:tgtEl>
                                          <p:spTgt spid="13"/>
                                        </p:tgtEl>
                                        <p:attrNameLst>
                                          <p:attrName>stroke.on</p:attrName>
                                        </p:attrNameLst>
                                      </p:cBhvr>
                                      <p:to>
                                        <p:strVal val="true"/>
                                      </p:to>
                                    </p:se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36"/>
                                        </p:tgtEl>
                                        <p:attrNameLst>
                                          <p:attrName>style.visibility</p:attrName>
                                        </p:attrNameLst>
                                      </p:cBhvr>
                                      <p:to>
                                        <p:strVal val="visible"/>
                                      </p:to>
                                    </p:set>
                                    <p:anim calcmode="lin" valueType="num">
                                      <p:cBhvr additive="base">
                                        <p:cTn id="23" dur="500" fill="hold"/>
                                        <p:tgtEl>
                                          <p:spTgt spid="36"/>
                                        </p:tgtEl>
                                        <p:attrNameLst>
                                          <p:attrName>ppt_x</p:attrName>
                                        </p:attrNameLst>
                                      </p:cBhvr>
                                      <p:tavLst>
                                        <p:tav tm="0">
                                          <p:val>
                                            <p:strVal val="#ppt_x"/>
                                          </p:val>
                                        </p:tav>
                                        <p:tav tm="100000">
                                          <p:val>
                                            <p:strVal val="#ppt_x"/>
                                          </p:val>
                                        </p:tav>
                                      </p:tavLst>
                                    </p:anim>
                                    <p:anim calcmode="lin" valueType="num">
                                      <p:cBhvr additive="base">
                                        <p:cTn id="24" dur="500" fill="hold"/>
                                        <p:tgtEl>
                                          <p:spTgt spid="36"/>
                                        </p:tgtEl>
                                        <p:attrNameLst>
                                          <p:attrName>ppt_y</p:attrName>
                                        </p:attrNameLst>
                                      </p:cBhvr>
                                      <p:tavLst>
                                        <p:tav tm="0">
                                          <p:val>
                                            <p:strVal val="1+#ppt_h/2"/>
                                          </p:val>
                                        </p:tav>
                                        <p:tav tm="100000">
                                          <p:val>
                                            <p:strVal val="#ppt_y"/>
                                          </p:val>
                                        </p:tav>
                                      </p:tavLst>
                                    </p:anim>
                                  </p:childTnLst>
                                </p:cTn>
                              </p:par>
                              <p:par>
                                <p:cTn id="25" presetID="10" presetClass="exit" presetSubtype="0" fill="hold" grpId="1" nodeType="withEffect">
                                  <p:stCondLst>
                                    <p:cond delay="0"/>
                                  </p:stCondLst>
                                  <p:childTnLst>
                                    <p:animEffect transition="out" filter="fade">
                                      <p:cBhvr>
                                        <p:cTn id="26" dur="500"/>
                                        <p:tgtEl>
                                          <p:spTgt spid="35"/>
                                        </p:tgtEl>
                                      </p:cBhvr>
                                    </p:animEffect>
                                    <p:set>
                                      <p:cBhvr>
                                        <p:cTn id="27" dur="1" fill="hold">
                                          <p:stCondLst>
                                            <p:cond delay="499"/>
                                          </p:stCondLst>
                                        </p:cTn>
                                        <p:tgtEl>
                                          <p:spTgt spid="35"/>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7" presetClass="emph" presetSubtype="2" fill="hold" nodeType="clickEffect">
                                  <p:stCondLst>
                                    <p:cond delay="0"/>
                                  </p:stCondLst>
                                  <p:childTnLst>
                                    <p:animClr clrSpc="rgb" dir="cw">
                                      <p:cBhvr>
                                        <p:cTn id="31" dur="2000" fill="hold"/>
                                        <p:tgtEl>
                                          <p:spTgt spid="10"/>
                                        </p:tgtEl>
                                        <p:attrNameLst>
                                          <p:attrName>stroke.color</p:attrName>
                                        </p:attrNameLst>
                                      </p:cBhvr>
                                      <p:to>
                                        <a:srgbClr val="00B0F0"/>
                                      </p:to>
                                    </p:animClr>
                                    <p:set>
                                      <p:cBhvr>
                                        <p:cTn id="32" dur="2000" fill="hold"/>
                                        <p:tgtEl>
                                          <p:spTgt spid="10"/>
                                        </p:tgtEl>
                                        <p:attrNameLst>
                                          <p:attrName>stroke.on</p:attrName>
                                        </p:attrNameLst>
                                      </p:cBhvr>
                                      <p:to>
                                        <p:strVal val="true"/>
                                      </p:to>
                                    </p:set>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7"/>
                                        </p:tgtEl>
                                        <p:attrNameLst>
                                          <p:attrName>style.visibility</p:attrName>
                                        </p:attrNameLst>
                                      </p:cBhvr>
                                      <p:to>
                                        <p:strVal val="visible"/>
                                      </p:to>
                                    </p:set>
                                    <p:anim calcmode="lin" valueType="num">
                                      <p:cBhvr additive="base">
                                        <p:cTn id="37" dur="500" fill="hold"/>
                                        <p:tgtEl>
                                          <p:spTgt spid="37"/>
                                        </p:tgtEl>
                                        <p:attrNameLst>
                                          <p:attrName>ppt_x</p:attrName>
                                        </p:attrNameLst>
                                      </p:cBhvr>
                                      <p:tavLst>
                                        <p:tav tm="0">
                                          <p:val>
                                            <p:strVal val="#ppt_x"/>
                                          </p:val>
                                        </p:tav>
                                        <p:tav tm="100000">
                                          <p:val>
                                            <p:strVal val="#ppt_x"/>
                                          </p:val>
                                        </p:tav>
                                      </p:tavLst>
                                    </p:anim>
                                    <p:anim calcmode="lin" valueType="num">
                                      <p:cBhvr additive="base">
                                        <p:cTn id="38"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7" presetClass="emph" presetSubtype="2" fill="hold" nodeType="clickEffect">
                                  <p:stCondLst>
                                    <p:cond delay="0"/>
                                  </p:stCondLst>
                                  <p:childTnLst>
                                    <p:animClr clrSpc="rgb" dir="cw">
                                      <p:cBhvr>
                                        <p:cTn id="42" dur="2000" fill="hold"/>
                                        <p:tgtEl>
                                          <p:spTgt spid="31"/>
                                        </p:tgtEl>
                                        <p:attrNameLst>
                                          <p:attrName>stroke.color</p:attrName>
                                        </p:attrNameLst>
                                      </p:cBhvr>
                                      <p:to>
                                        <a:srgbClr val="00B0F0"/>
                                      </p:to>
                                    </p:animClr>
                                    <p:set>
                                      <p:cBhvr>
                                        <p:cTn id="43" dur="2000" fill="hold"/>
                                        <p:tgtEl>
                                          <p:spTgt spid="31"/>
                                        </p:tgtEl>
                                        <p:attrNameLst>
                                          <p:attrName>stroke.on</p:attrName>
                                        </p:attrNameLst>
                                      </p:cBhvr>
                                      <p:to>
                                        <p:strVal val="true"/>
                                      </p:to>
                                    </p:set>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grpId="0" nodeType="clickEffect">
                                  <p:stCondLst>
                                    <p:cond delay="0"/>
                                  </p:stCondLst>
                                  <p:childTnLst>
                                    <p:set>
                                      <p:cBhvr>
                                        <p:cTn id="47" dur="1" fill="hold">
                                          <p:stCondLst>
                                            <p:cond delay="0"/>
                                          </p:stCondLst>
                                        </p:cTn>
                                        <p:tgtEl>
                                          <p:spTgt spid="38"/>
                                        </p:tgtEl>
                                        <p:attrNameLst>
                                          <p:attrName>style.visibility</p:attrName>
                                        </p:attrNameLst>
                                      </p:cBhvr>
                                      <p:to>
                                        <p:strVal val="visible"/>
                                      </p:to>
                                    </p:set>
                                    <p:anim calcmode="lin" valueType="num">
                                      <p:cBhvr additive="base">
                                        <p:cTn id="48" dur="500" fill="hold"/>
                                        <p:tgtEl>
                                          <p:spTgt spid="38"/>
                                        </p:tgtEl>
                                        <p:attrNameLst>
                                          <p:attrName>ppt_x</p:attrName>
                                        </p:attrNameLst>
                                      </p:cBhvr>
                                      <p:tavLst>
                                        <p:tav tm="0">
                                          <p:val>
                                            <p:strVal val="#ppt_x"/>
                                          </p:val>
                                        </p:tav>
                                        <p:tav tm="100000">
                                          <p:val>
                                            <p:strVal val="#ppt_x"/>
                                          </p:val>
                                        </p:tav>
                                      </p:tavLst>
                                    </p:anim>
                                    <p:anim calcmode="lin" valueType="num">
                                      <p:cBhvr additive="base">
                                        <p:cTn id="49" dur="500" fill="hold"/>
                                        <p:tgtEl>
                                          <p:spTgt spid="38"/>
                                        </p:tgtEl>
                                        <p:attrNameLst>
                                          <p:attrName>ppt_y</p:attrName>
                                        </p:attrNameLst>
                                      </p:cBhvr>
                                      <p:tavLst>
                                        <p:tav tm="0">
                                          <p:val>
                                            <p:strVal val="1+#ppt_h/2"/>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7" presetClass="emph" presetSubtype="2" fill="hold" nodeType="clickEffect">
                                  <p:stCondLst>
                                    <p:cond delay="0"/>
                                  </p:stCondLst>
                                  <p:childTnLst>
                                    <p:animClr clrSpc="rgb" dir="cw">
                                      <p:cBhvr>
                                        <p:cTn id="53" dur="2000" fill="hold"/>
                                        <p:tgtEl>
                                          <p:spTgt spid="18"/>
                                        </p:tgtEl>
                                        <p:attrNameLst>
                                          <p:attrName>stroke.color</p:attrName>
                                        </p:attrNameLst>
                                      </p:cBhvr>
                                      <p:to>
                                        <a:srgbClr val="00B0F0"/>
                                      </p:to>
                                    </p:animClr>
                                    <p:set>
                                      <p:cBhvr>
                                        <p:cTn id="54" dur="2000" fill="hold"/>
                                        <p:tgtEl>
                                          <p:spTgt spid="18"/>
                                        </p:tgtEl>
                                        <p:attrNameLst>
                                          <p:attrName>stroke.on</p:attrName>
                                        </p:attrNameLst>
                                      </p:cBhvr>
                                      <p:to>
                                        <p:strVal val="true"/>
                                      </p:to>
                                    </p:set>
                                  </p:childTnLst>
                                </p:cTn>
                              </p:par>
                            </p:childTnLst>
                          </p:cTn>
                        </p:par>
                      </p:childTnLst>
                    </p:cTn>
                  </p:par>
                  <p:par>
                    <p:cTn id="55" fill="hold">
                      <p:stCondLst>
                        <p:cond delay="indefinite"/>
                      </p:stCondLst>
                      <p:childTnLst>
                        <p:par>
                          <p:cTn id="56" fill="hold">
                            <p:stCondLst>
                              <p:cond delay="0"/>
                            </p:stCondLst>
                            <p:childTnLst>
                              <p:par>
                                <p:cTn id="57" presetID="7" presetClass="emph" presetSubtype="2" fill="hold" nodeType="clickEffect">
                                  <p:stCondLst>
                                    <p:cond delay="0"/>
                                  </p:stCondLst>
                                  <p:childTnLst>
                                    <p:animClr clrSpc="rgb" dir="cw">
                                      <p:cBhvr>
                                        <p:cTn id="58" dur="2000" fill="hold"/>
                                        <p:tgtEl>
                                          <p:spTgt spid="17"/>
                                        </p:tgtEl>
                                        <p:attrNameLst>
                                          <p:attrName>stroke.color</p:attrName>
                                        </p:attrNameLst>
                                      </p:cBhvr>
                                      <p:to>
                                        <a:srgbClr val="00B0F0"/>
                                      </p:to>
                                    </p:animClr>
                                    <p:set>
                                      <p:cBhvr>
                                        <p:cTn id="59" dur="2000" fill="hold"/>
                                        <p:tgtEl>
                                          <p:spTgt spid="17"/>
                                        </p:tgtEl>
                                        <p:attrNameLst>
                                          <p:attrName>stroke.on</p:attrName>
                                        </p:attrNameLst>
                                      </p:cBhvr>
                                      <p:to>
                                        <p:strVal val="true"/>
                                      </p:to>
                                    </p:set>
                                  </p:childTnLst>
                                </p:cTn>
                              </p:par>
                            </p:childTnLst>
                          </p:cTn>
                        </p:par>
                      </p:childTnLst>
                    </p:cTn>
                  </p:par>
                  <p:par>
                    <p:cTn id="60" fill="hold">
                      <p:stCondLst>
                        <p:cond delay="indefinite"/>
                      </p:stCondLst>
                      <p:childTnLst>
                        <p:par>
                          <p:cTn id="61" fill="hold">
                            <p:stCondLst>
                              <p:cond delay="0"/>
                            </p:stCondLst>
                            <p:childTnLst>
                              <p:par>
                                <p:cTn id="62" presetID="2" presetClass="entr" presetSubtype="4" fill="hold" grpId="0" nodeType="clickEffect">
                                  <p:stCondLst>
                                    <p:cond delay="0"/>
                                  </p:stCondLst>
                                  <p:childTnLst>
                                    <p:set>
                                      <p:cBhvr>
                                        <p:cTn id="63" dur="1" fill="hold">
                                          <p:stCondLst>
                                            <p:cond delay="0"/>
                                          </p:stCondLst>
                                        </p:cTn>
                                        <p:tgtEl>
                                          <p:spTgt spid="39"/>
                                        </p:tgtEl>
                                        <p:attrNameLst>
                                          <p:attrName>style.visibility</p:attrName>
                                        </p:attrNameLst>
                                      </p:cBhvr>
                                      <p:to>
                                        <p:strVal val="visible"/>
                                      </p:to>
                                    </p:set>
                                    <p:anim calcmode="lin" valueType="num">
                                      <p:cBhvr additive="base">
                                        <p:cTn id="64" dur="500" fill="hold"/>
                                        <p:tgtEl>
                                          <p:spTgt spid="39"/>
                                        </p:tgtEl>
                                        <p:attrNameLst>
                                          <p:attrName>ppt_x</p:attrName>
                                        </p:attrNameLst>
                                      </p:cBhvr>
                                      <p:tavLst>
                                        <p:tav tm="0">
                                          <p:val>
                                            <p:strVal val="#ppt_x"/>
                                          </p:val>
                                        </p:tav>
                                        <p:tav tm="100000">
                                          <p:val>
                                            <p:strVal val="#ppt_x"/>
                                          </p:val>
                                        </p:tav>
                                      </p:tavLst>
                                    </p:anim>
                                    <p:anim calcmode="lin" valueType="num">
                                      <p:cBhvr additive="base">
                                        <p:cTn id="65" dur="500" fill="hold"/>
                                        <p:tgtEl>
                                          <p:spTgt spid="39"/>
                                        </p:tgtEl>
                                        <p:attrNameLst>
                                          <p:attrName>ppt_y</p:attrName>
                                        </p:attrNameLst>
                                      </p:cBhvr>
                                      <p:tavLst>
                                        <p:tav tm="0">
                                          <p:val>
                                            <p:strVal val="1+#ppt_h/2"/>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7" presetClass="emph" presetSubtype="2" fill="hold" nodeType="clickEffect">
                                  <p:stCondLst>
                                    <p:cond delay="0"/>
                                  </p:stCondLst>
                                  <p:childTnLst>
                                    <p:animClr clrSpc="rgb" dir="cw">
                                      <p:cBhvr>
                                        <p:cTn id="69" dur="2000" fill="hold"/>
                                        <p:tgtEl>
                                          <p:spTgt spid="11"/>
                                        </p:tgtEl>
                                        <p:attrNameLst>
                                          <p:attrName>stroke.color</p:attrName>
                                        </p:attrNameLst>
                                      </p:cBhvr>
                                      <p:to>
                                        <a:srgbClr val="00B0F0"/>
                                      </p:to>
                                    </p:animClr>
                                    <p:set>
                                      <p:cBhvr>
                                        <p:cTn id="70" dur="2000" fill="hold"/>
                                        <p:tgtEl>
                                          <p:spTgt spid="11"/>
                                        </p:tgtEl>
                                        <p:attrNameLst>
                                          <p:attrName>stroke.on</p:attrName>
                                        </p:attrNameLst>
                                      </p:cBhvr>
                                      <p:to>
                                        <p:strVal val="true"/>
                                      </p:to>
                                    </p:set>
                                  </p:childTnLst>
                                </p:cTn>
                              </p:par>
                            </p:childTnLst>
                          </p:cTn>
                        </p:par>
                      </p:childTnLst>
                    </p:cTn>
                  </p:par>
                  <p:par>
                    <p:cTn id="71" fill="hold">
                      <p:stCondLst>
                        <p:cond delay="indefinite"/>
                      </p:stCondLst>
                      <p:childTnLst>
                        <p:par>
                          <p:cTn id="72" fill="hold">
                            <p:stCondLst>
                              <p:cond delay="0"/>
                            </p:stCondLst>
                            <p:childTnLst>
                              <p:par>
                                <p:cTn id="73" presetID="7" presetClass="emph" presetSubtype="2" fill="hold" nodeType="clickEffect">
                                  <p:stCondLst>
                                    <p:cond delay="0"/>
                                  </p:stCondLst>
                                  <p:childTnLst>
                                    <p:animClr clrSpc="rgb" dir="cw">
                                      <p:cBhvr>
                                        <p:cTn id="74" dur="2000" fill="hold"/>
                                        <p:tgtEl>
                                          <p:spTgt spid="12"/>
                                        </p:tgtEl>
                                        <p:attrNameLst>
                                          <p:attrName>stroke.color</p:attrName>
                                        </p:attrNameLst>
                                      </p:cBhvr>
                                      <p:to>
                                        <a:srgbClr val="00B0F0"/>
                                      </p:to>
                                    </p:animClr>
                                    <p:set>
                                      <p:cBhvr>
                                        <p:cTn id="75" dur="2000" fill="hold"/>
                                        <p:tgtEl>
                                          <p:spTgt spid="12"/>
                                        </p:tgtEl>
                                        <p:attrNameLst>
                                          <p:attrName>stroke.on</p:attrName>
                                        </p:attrNameLst>
                                      </p:cBhvr>
                                      <p:to>
                                        <p:strVal val="true"/>
                                      </p:to>
                                    </p:set>
                                  </p:childTnLst>
                                </p:cTn>
                              </p:par>
                            </p:childTnLst>
                          </p:cTn>
                        </p:par>
                      </p:childTnLst>
                    </p:cTn>
                  </p:par>
                  <p:par>
                    <p:cTn id="76" fill="hold">
                      <p:stCondLst>
                        <p:cond delay="indefinite"/>
                      </p:stCondLst>
                      <p:childTnLst>
                        <p:par>
                          <p:cTn id="77" fill="hold">
                            <p:stCondLst>
                              <p:cond delay="0"/>
                            </p:stCondLst>
                            <p:childTnLst>
                              <p:par>
                                <p:cTn id="78" presetID="7" presetClass="emph" presetSubtype="2" fill="hold" nodeType="clickEffect">
                                  <p:stCondLst>
                                    <p:cond delay="0"/>
                                  </p:stCondLst>
                                  <p:childTnLst>
                                    <p:animClr clrSpc="rgb" dir="cw">
                                      <p:cBhvr>
                                        <p:cTn id="79" dur="2000" fill="hold"/>
                                        <p:tgtEl>
                                          <p:spTgt spid="16"/>
                                        </p:tgtEl>
                                        <p:attrNameLst>
                                          <p:attrName>stroke.color</p:attrName>
                                        </p:attrNameLst>
                                      </p:cBhvr>
                                      <p:to>
                                        <a:srgbClr val="00B0F0"/>
                                      </p:to>
                                    </p:animClr>
                                    <p:set>
                                      <p:cBhvr>
                                        <p:cTn id="80" dur="2000" fill="hold"/>
                                        <p:tgtEl>
                                          <p:spTgt spid="16"/>
                                        </p:tgtEl>
                                        <p:attrNameLst>
                                          <p:attrName>stroke.on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5" grpId="1" animBg="1"/>
      <p:bldP spid="36" grpId="0"/>
      <p:bldP spid="37" grpId="0"/>
      <p:bldP spid="38" grpId="0"/>
      <p:bldP spid="3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Bellman-Ford algorithm</a:t>
            </a:r>
          </a:p>
        </p:txBody>
      </p:sp>
      <p:sp>
        <p:nvSpPr>
          <p:cNvPr id="4" name="Oval 3"/>
          <p:cNvSpPr/>
          <p:nvPr/>
        </p:nvSpPr>
        <p:spPr>
          <a:xfrm>
            <a:off x="1924823" y="3555991"/>
            <a:ext cx="457200" cy="4572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1</a:t>
            </a:r>
          </a:p>
        </p:txBody>
      </p:sp>
      <p:sp>
        <p:nvSpPr>
          <p:cNvPr id="5" name="Oval 4"/>
          <p:cNvSpPr/>
          <p:nvPr/>
        </p:nvSpPr>
        <p:spPr>
          <a:xfrm>
            <a:off x="3430019" y="2566687"/>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6" name="Oval 5"/>
          <p:cNvSpPr/>
          <p:nvPr/>
        </p:nvSpPr>
        <p:spPr>
          <a:xfrm>
            <a:off x="5610040" y="2566687"/>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7" name="Oval 6"/>
          <p:cNvSpPr/>
          <p:nvPr/>
        </p:nvSpPr>
        <p:spPr>
          <a:xfrm>
            <a:off x="3430019" y="4473568"/>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
        <p:nvSpPr>
          <p:cNvPr id="8" name="Oval 7"/>
          <p:cNvSpPr/>
          <p:nvPr/>
        </p:nvSpPr>
        <p:spPr>
          <a:xfrm>
            <a:off x="5610040" y="4546874"/>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cxnSp>
        <p:nvCxnSpPr>
          <p:cNvPr id="9" name="Curved Connector 10"/>
          <p:cNvCxnSpPr>
            <a:stCxn id="4" idx="7"/>
            <a:endCxn id="5" idx="2"/>
          </p:cNvCxnSpPr>
          <p:nvPr/>
        </p:nvCxnSpPr>
        <p:spPr>
          <a:xfrm flipV="1">
            <a:off x="2315068" y="2795287"/>
            <a:ext cx="1114951" cy="827659"/>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10" name="Curved Connector 9"/>
          <p:cNvCxnSpPr>
            <a:stCxn id="5" idx="4"/>
            <a:endCxn id="7" idx="0"/>
          </p:cNvCxnSpPr>
          <p:nvPr/>
        </p:nvCxnSpPr>
        <p:spPr>
          <a:xfrm rot="5400000">
            <a:off x="2933779" y="3748727"/>
            <a:ext cx="1449681" cy="12700"/>
          </a:xfrm>
          <a:prstGeom prst="curvedConnector3">
            <a:avLst>
              <a:gd name="adj1" fmla="val 50000"/>
            </a:avLst>
          </a:prstGeom>
          <a:ln>
            <a:tailEnd type="arrow"/>
          </a:ln>
        </p:spPr>
        <p:style>
          <a:lnRef idx="3">
            <a:schemeClr val="accent2"/>
          </a:lnRef>
          <a:fillRef idx="0">
            <a:schemeClr val="accent2"/>
          </a:fillRef>
          <a:effectRef idx="2">
            <a:schemeClr val="accent2"/>
          </a:effectRef>
          <a:fontRef idx="minor">
            <a:schemeClr val="tx1"/>
          </a:fontRef>
        </p:style>
      </p:cxnSp>
      <p:cxnSp>
        <p:nvCxnSpPr>
          <p:cNvPr id="11" name="Curved Connector 10"/>
          <p:cNvCxnSpPr>
            <a:stCxn id="4" idx="5"/>
            <a:endCxn id="7" idx="2"/>
          </p:cNvCxnSpPr>
          <p:nvPr/>
        </p:nvCxnSpPr>
        <p:spPr>
          <a:xfrm>
            <a:off x="2315068" y="3946236"/>
            <a:ext cx="1114951" cy="755932"/>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2" name="Curved Connector 10"/>
          <p:cNvCxnSpPr>
            <a:stCxn id="7" idx="5"/>
            <a:endCxn id="8" idx="3"/>
          </p:cNvCxnSpPr>
          <p:nvPr/>
        </p:nvCxnSpPr>
        <p:spPr>
          <a:xfrm rot="16200000" flipH="1">
            <a:off x="4711976" y="3972100"/>
            <a:ext cx="73306" cy="1856731"/>
          </a:xfrm>
          <a:prstGeom prst="curvedConnector3">
            <a:avLst>
              <a:gd name="adj1" fmla="val 503180"/>
            </a:avLst>
          </a:prstGeom>
          <a:ln>
            <a:tailEnd type="arrow"/>
          </a:ln>
        </p:spPr>
        <p:style>
          <a:lnRef idx="3">
            <a:schemeClr val="accent2"/>
          </a:lnRef>
          <a:fillRef idx="0">
            <a:schemeClr val="accent2"/>
          </a:fillRef>
          <a:effectRef idx="2">
            <a:schemeClr val="accent2"/>
          </a:effectRef>
          <a:fontRef idx="minor">
            <a:schemeClr val="tx1"/>
          </a:fontRef>
        </p:style>
      </p:cxnSp>
      <p:cxnSp>
        <p:nvCxnSpPr>
          <p:cNvPr id="13" name="Curved Connector 10"/>
          <p:cNvCxnSpPr>
            <a:stCxn id="5" idx="7"/>
            <a:endCxn id="6" idx="1"/>
          </p:cNvCxnSpPr>
          <p:nvPr/>
        </p:nvCxnSpPr>
        <p:spPr>
          <a:xfrm rot="5400000" flipH="1" flipV="1">
            <a:off x="4748629" y="1705277"/>
            <a:ext cx="12700" cy="1856731"/>
          </a:xfrm>
          <a:prstGeom prst="curvedConnector3">
            <a:avLst>
              <a:gd name="adj1" fmla="val 2327205"/>
            </a:avLst>
          </a:prstGeom>
          <a:ln>
            <a:tailEnd type="arrow"/>
          </a:ln>
        </p:spPr>
        <p:style>
          <a:lnRef idx="3">
            <a:schemeClr val="accent2"/>
          </a:lnRef>
          <a:fillRef idx="0">
            <a:schemeClr val="accent2"/>
          </a:fillRef>
          <a:effectRef idx="2">
            <a:schemeClr val="accent2"/>
          </a:effectRef>
          <a:fontRef idx="minor">
            <a:schemeClr val="tx1"/>
          </a:fontRef>
        </p:style>
      </p:cxnSp>
      <p:cxnSp>
        <p:nvCxnSpPr>
          <p:cNvPr id="14" name="Curved Connector 13"/>
          <p:cNvCxnSpPr>
            <a:stCxn id="6" idx="2"/>
            <a:endCxn id="5" idx="6"/>
          </p:cNvCxnSpPr>
          <p:nvPr/>
        </p:nvCxnSpPr>
        <p:spPr>
          <a:xfrm rot="10800000">
            <a:off x="3887220" y="2795287"/>
            <a:ext cx="1722821" cy="12700"/>
          </a:xfrm>
          <a:prstGeom prst="curvedConnector3">
            <a:avLst>
              <a:gd name="adj1" fmla="val 50000"/>
            </a:avLst>
          </a:prstGeom>
          <a:ln>
            <a:tailEnd type="arrow"/>
          </a:ln>
        </p:spPr>
        <p:style>
          <a:lnRef idx="3">
            <a:schemeClr val="dk1"/>
          </a:lnRef>
          <a:fillRef idx="0">
            <a:schemeClr val="dk1"/>
          </a:fillRef>
          <a:effectRef idx="2">
            <a:schemeClr val="dk1"/>
          </a:effectRef>
          <a:fontRef idx="minor">
            <a:schemeClr val="tx1"/>
          </a:fontRef>
        </p:style>
      </p:cxnSp>
      <p:cxnSp>
        <p:nvCxnSpPr>
          <p:cNvPr id="16" name="Curved Connector 10"/>
          <p:cNvCxnSpPr>
            <a:stCxn id="7" idx="6"/>
            <a:endCxn id="6" idx="2"/>
          </p:cNvCxnSpPr>
          <p:nvPr/>
        </p:nvCxnSpPr>
        <p:spPr>
          <a:xfrm flipV="1">
            <a:off x="3887219" y="2795287"/>
            <a:ext cx="1722821" cy="1906881"/>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7" name="Curved Connector 10"/>
          <p:cNvCxnSpPr>
            <a:stCxn id="8" idx="2"/>
            <a:endCxn id="4" idx="6"/>
          </p:cNvCxnSpPr>
          <p:nvPr/>
        </p:nvCxnSpPr>
        <p:spPr>
          <a:xfrm flipH="1" flipV="1">
            <a:off x="2382023" y="3784591"/>
            <a:ext cx="3228017" cy="990883"/>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18" name="Curved Connector 17"/>
          <p:cNvCxnSpPr>
            <a:stCxn id="8" idx="0"/>
            <a:endCxn id="6" idx="4"/>
          </p:cNvCxnSpPr>
          <p:nvPr/>
        </p:nvCxnSpPr>
        <p:spPr>
          <a:xfrm rot="5400000" flipH="1" flipV="1">
            <a:off x="5077147" y="3785381"/>
            <a:ext cx="1522987" cy="12700"/>
          </a:xfrm>
          <a:prstGeom prst="curvedConnector3">
            <a:avLst>
              <a:gd name="adj1" fmla="val 50000"/>
            </a:avLst>
          </a:prstGeom>
          <a:ln>
            <a:tailEnd type="arrow"/>
          </a:ln>
        </p:spPr>
        <p:style>
          <a:lnRef idx="3">
            <a:schemeClr val="accent2"/>
          </a:lnRef>
          <a:fillRef idx="0">
            <a:schemeClr val="accent2"/>
          </a:fillRef>
          <a:effectRef idx="2">
            <a:schemeClr val="accent2"/>
          </a:effectRef>
          <a:fontRef idx="minor">
            <a:schemeClr val="tx1"/>
          </a:fontRef>
        </p:style>
      </p:cxnSp>
      <p:sp>
        <p:nvSpPr>
          <p:cNvPr id="19" name="TextBox 18"/>
          <p:cNvSpPr txBox="1"/>
          <p:nvPr/>
        </p:nvSpPr>
        <p:spPr>
          <a:xfrm>
            <a:off x="2417533" y="2931590"/>
            <a:ext cx="429373" cy="307777"/>
          </a:xfrm>
          <a:prstGeom prst="rect">
            <a:avLst/>
          </a:prstGeom>
          <a:noFill/>
        </p:spPr>
        <p:txBody>
          <a:bodyPr wrap="square" rtlCol="0">
            <a:spAutoFit/>
          </a:bodyPr>
          <a:lstStyle/>
          <a:p>
            <a:r>
              <a:rPr lang="en-US" sz="1400" dirty="0"/>
              <a:t>6</a:t>
            </a:r>
          </a:p>
        </p:txBody>
      </p:sp>
      <p:sp>
        <p:nvSpPr>
          <p:cNvPr id="20" name="TextBox 19"/>
          <p:cNvSpPr txBox="1"/>
          <p:nvPr/>
        </p:nvSpPr>
        <p:spPr>
          <a:xfrm>
            <a:off x="2315068" y="4187000"/>
            <a:ext cx="429373" cy="307777"/>
          </a:xfrm>
          <a:prstGeom prst="rect">
            <a:avLst/>
          </a:prstGeom>
          <a:noFill/>
        </p:spPr>
        <p:txBody>
          <a:bodyPr wrap="square" rtlCol="0">
            <a:spAutoFit/>
          </a:bodyPr>
          <a:lstStyle/>
          <a:p>
            <a:r>
              <a:rPr lang="en-US" sz="1400" dirty="0"/>
              <a:t>7</a:t>
            </a:r>
          </a:p>
        </p:txBody>
      </p:sp>
      <p:sp>
        <p:nvSpPr>
          <p:cNvPr id="22" name="TextBox 21"/>
          <p:cNvSpPr txBox="1"/>
          <p:nvPr/>
        </p:nvSpPr>
        <p:spPr>
          <a:xfrm>
            <a:off x="3397240" y="3402102"/>
            <a:ext cx="429373" cy="307777"/>
          </a:xfrm>
          <a:prstGeom prst="rect">
            <a:avLst/>
          </a:prstGeom>
          <a:noFill/>
        </p:spPr>
        <p:txBody>
          <a:bodyPr wrap="square" rtlCol="0">
            <a:spAutoFit/>
          </a:bodyPr>
          <a:lstStyle/>
          <a:p>
            <a:r>
              <a:rPr lang="en-US" sz="1400" dirty="0"/>
              <a:t>8</a:t>
            </a:r>
          </a:p>
        </p:txBody>
      </p:sp>
      <p:sp>
        <p:nvSpPr>
          <p:cNvPr id="23" name="TextBox 22"/>
          <p:cNvSpPr txBox="1"/>
          <p:nvPr/>
        </p:nvSpPr>
        <p:spPr>
          <a:xfrm>
            <a:off x="4540292" y="1978053"/>
            <a:ext cx="429373" cy="307777"/>
          </a:xfrm>
          <a:prstGeom prst="rect">
            <a:avLst/>
          </a:prstGeom>
          <a:noFill/>
        </p:spPr>
        <p:txBody>
          <a:bodyPr wrap="square" rtlCol="0">
            <a:spAutoFit/>
          </a:bodyPr>
          <a:lstStyle/>
          <a:p>
            <a:r>
              <a:rPr lang="en-US" sz="1400" dirty="0"/>
              <a:t>5</a:t>
            </a:r>
          </a:p>
        </p:txBody>
      </p:sp>
      <p:sp>
        <p:nvSpPr>
          <p:cNvPr id="24" name="TextBox 23"/>
          <p:cNvSpPr txBox="1"/>
          <p:nvPr/>
        </p:nvSpPr>
        <p:spPr>
          <a:xfrm>
            <a:off x="4410355" y="5178453"/>
            <a:ext cx="429373" cy="307777"/>
          </a:xfrm>
          <a:prstGeom prst="rect">
            <a:avLst/>
          </a:prstGeom>
          <a:noFill/>
        </p:spPr>
        <p:txBody>
          <a:bodyPr wrap="square" rtlCol="0">
            <a:spAutoFit/>
          </a:bodyPr>
          <a:lstStyle/>
          <a:p>
            <a:r>
              <a:rPr lang="en-US" sz="1400" dirty="0"/>
              <a:t>9</a:t>
            </a:r>
          </a:p>
        </p:txBody>
      </p:sp>
      <p:sp>
        <p:nvSpPr>
          <p:cNvPr id="25" name="TextBox 24"/>
          <p:cNvSpPr txBox="1"/>
          <p:nvPr/>
        </p:nvSpPr>
        <p:spPr>
          <a:xfrm>
            <a:off x="5852553" y="3585125"/>
            <a:ext cx="429373" cy="307777"/>
          </a:xfrm>
          <a:prstGeom prst="rect">
            <a:avLst/>
          </a:prstGeom>
          <a:noFill/>
        </p:spPr>
        <p:txBody>
          <a:bodyPr wrap="square" rtlCol="0">
            <a:spAutoFit/>
          </a:bodyPr>
          <a:lstStyle/>
          <a:p>
            <a:r>
              <a:rPr lang="en-US" sz="1400" dirty="0"/>
              <a:t>7</a:t>
            </a:r>
          </a:p>
        </p:txBody>
      </p:sp>
      <p:sp>
        <p:nvSpPr>
          <p:cNvPr id="26" name="TextBox 25"/>
          <p:cNvSpPr txBox="1"/>
          <p:nvPr/>
        </p:nvSpPr>
        <p:spPr>
          <a:xfrm>
            <a:off x="4869910" y="3107106"/>
            <a:ext cx="429373" cy="307777"/>
          </a:xfrm>
          <a:prstGeom prst="rect">
            <a:avLst/>
          </a:prstGeom>
          <a:noFill/>
        </p:spPr>
        <p:txBody>
          <a:bodyPr wrap="square" rtlCol="0">
            <a:spAutoFit/>
          </a:bodyPr>
          <a:lstStyle/>
          <a:p>
            <a:r>
              <a:rPr lang="en-US" sz="1400" dirty="0"/>
              <a:t>-3</a:t>
            </a:r>
          </a:p>
        </p:txBody>
      </p:sp>
      <p:sp>
        <p:nvSpPr>
          <p:cNvPr id="27" name="TextBox 26"/>
          <p:cNvSpPr txBox="1"/>
          <p:nvPr/>
        </p:nvSpPr>
        <p:spPr>
          <a:xfrm>
            <a:off x="4634299" y="4262100"/>
            <a:ext cx="429373" cy="307777"/>
          </a:xfrm>
          <a:prstGeom prst="rect">
            <a:avLst/>
          </a:prstGeom>
          <a:noFill/>
        </p:spPr>
        <p:txBody>
          <a:bodyPr wrap="square" rtlCol="0">
            <a:spAutoFit/>
          </a:bodyPr>
          <a:lstStyle/>
          <a:p>
            <a:r>
              <a:rPr lang="en-US" sz="1400" dirty="0"/>
              <a:t>2</a:t>
            </a:r>
          </a:p>
        </p:txBody>
      </p:sp>
      <p:sp>
        <p:nvSpPr>
          <p:cNvPr id="28" name="TextBox 27"/>
          <p:cNvSpPr txBox="1"/>
          <p:nvPr/>
        </p:nvSpPr>
        <p:spPr>
          <a:xfrm>
            <a:off x="5063672" y="3878752"/>
            <a:ext cx="429373" cy="307777"/>
          </a:xfrm>
          <a:prstGeom prst="rect">
            <a:avLst/>
          </a:prstGeom>
          <a:noFill/>
        </p:spPr>
        <p:txBody>
          <a:bodyPr wrap="square" rtlCol="0">
            <a:spAutoFit/>
          </a:bodyPr>
          <a:lstStyle/>
          <a:p>
            <a:r>
              <a:rPr lang="en-US" sz="1400" dirty="0"/>
              <a:t>-4</a:t>
            </a:r>
          </a:p>
        </p:txBody>
      </p:sp>
      <p:cxnSp>
        <p:nvCxnSpPr>
          <p:cNvPr id="31" name="Curved Connector 30"/>
          <p:cNvCxnSpPr>
            <a:stCxn id="5" idx="5"/>
            <a:endCxn id="8" idx="1"/>
          </p:cNvCxnSpPr>
          <p:nvPr/>
        </p:nvCxnSpPr>
        <p:spPr>
          <a:xfrm>
            <a:off x="3820264" y="2956932"/>
            <a:ext cx="1856731" cy="1656897"/>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34" name="TextBox 33"/>
          <p:cNvSpPr txBox="1"/>
          <p:nvPr/>
        </p:nvSpPr>
        <p:spPr>
          <a:xfrm>
            <a:off x="4445095" y="2519450"/>
            <a:ext cx="429373" cy="307777"/>
          </a:xfrm>
          <a:prstGeom prst="rect">
            <a:avLst/>
          </a:prstGeom>
          <a:noFill/>
        </p:spPr>
        <p:txBody>
          <a:bodyPr wrap="square" rtlCol="0">
            <a:spAutoFit/>
          </a:bodyPr>
          <a:lstStyle/>
          <a:p>
            <a:r>
              <a:rPr lang="en-US" sz="1400" dirty="0"/>
              <a:t>-2</a:t>
            </a:r>
          </a:p>
        </p:txBody>
      </p:sp>
      <p:sp>
        <p:nvSpPr>
          <p:cNvPr id="42" name="TextBox 41"/>
          <p:cNvSpPr txBox="1"/>
          <p:nvPr/>
        </p:nvSpPr>
        <p:spPr>
          <a:xfrm>
            <a:off x="381000" y="1612695"/>
            <a:ext cx="3439263" cy="369332"/>
          </a:xfrm>
          <a:prstGeom prst="rect">
            <a:avLst/>
          </a:prstGeom>
          <a:noFill/>
        </p:spPr>
        <p:txBody>
          <a:bodyPr wrap="square" rtlCol="0">
            <a:spAutoFit/>
          </a:bodyPr>
          <a:lstStyle/>
          <a:p>
            <a:r>
              <a:rPr lang="en-US" dirty="0"/>
              <a:t>Final result:</a:t>
            </a:r>
          </a:p>
        </p:txBody>
      </p:sp>
      <p:sp>
        <p:nvSpPr>
          <p:cNvPr id="43" name="TextBox 42"/>
          <p:cNvSpPr txBox="1"/>
          <p:nvPr/>
        </p:nvSpPr>
        <p:spPr>
          <a:xfrm>
            <a:off x="1772423" y="3260994"/>
            <a:ext cx="381000" cy="261610"/>
          </a:xfrm>
          <a:prstGeom prst="rect">
            <a:avLst/>
          </a:prstGeom>
          <a:noFill/>
        </p:spPr>
        <p:txBody>
          <a:bodyPr wrap="square" rtlCol="0">
            <a:spAutoFit/>
          </a:bodyPr>
          <a:lstStyle/>
          <a:p>
            <a:r>
              <a:rPr lang="en-US" sz="1100" dirty="0">
                <a:solidFill>
                  <a:srgbClr val="FF0000"/>
                </a:solidFill>
              </a:rPr>
              <a:t>0</a:t>
            </a:r>
          </a:p>
        </p:txBody>
      </p:sp>
      <p:sp>
        <p:nvSpPr>
          <p:cNvPr id="44" name="TextBox 43"/>
          <p:cNvSpPr txBox="1"/>
          <p:nvPr/>
        </p:nvSpPr>
        <p:spPr>
          <a:xfrm>
            <a:off x="3259955" y="2290430"/>
            <a:ext cx="356431" cy="261610"/>
          </a:xfrm>
          <a:prstGeom prst="rect">
            <a:avLst/>
          </a:prstGeom>
          <a:noFill/>
        </p:spPr>
        <p:txBody>
          <a:bodyPr wrap="square" rtlCol="0">
            <a:spAutoFit/>
          </a:bodyPr>
          <a:lstStyle/>
          <a:p>
            <a:r>
              <a:rPr lang="en-US" sz="1100" dirty="0">
                <a:solidFill>
                  <a:srgbClr val="FF0000"/>
                </a:solidFill>
              </a:rPr>
              <a:t>2</a:t>
            </a:r>
          </a:p>
        </p:txBody>
      </p:sp>
      <p:sp>
        <p:nvSpPr>
          <p:cNvPr id="45" name="TextBox 44"/>
          <p:cNvSpPr txBox="1"/>
          <p:nvPr/>
        </p:nvSpPr>
        <p:spPr>
          <a:xfrm>
            <a:off x="5711828" y="2274898"/>
            <a:ext cx="356431" cy="307777"/>
          </a:xfrm>
          <a:prstGeom prst="rect">
            <a:avLst/>
          </a:prstGeom>
          <a:noFill/>
        </p:spPr>
        <p:txBody>
          <a:bodyPr wrap="square" rtlCol="0">
            <a:spAutoFit/>
          </a:bodyPr>
          <a:lstStyle/>
          <a:p>
            <a:r>
              <a:rPr lang="en-US" sz="1400" dirty="0">
                <a:solidFill>
                  <a:srgbClr val="FF0000"/>
                </a:solidFill>
              </a:rPr>
              <a:t>4</a:t>
            </a:r>
          </a:p>
        </p:txBody>
      </p:sp>
      <p:sp>
        <p:nvSpPr>
          <p:cNvPr id="46" name="TextBox 45"/>
          <p:cNvSpPr txBox="1"/>
          <p:nvPr/>
        </p:nvSpPr>
        <p:spPr>
          <a:xfrm>
            <a:off x="3449019" y="5006538"/>
            <a:ext cx="356431" cy="261610"/>
          </a:xfrm>
          <a:prstGeom prst="rect">
            <a:avLst/>
          </a:prstGeom>
          <a:noFill/>
        </p:spPr>
        <p:txBody>
          <a:bodyPr wrap="square" rtlCol="0">
            <a:spAutoFit/>
          </a:bodyPr>
          <a:lstStyle/>
          <a:p>
            <a:r>
              <a:rPr lang="en-US" sz="1100" dirty="0">
                <a:solidFill>
                  <a:srgbClr val="FF0000"/>
                </a:solidFill>
              </a:rPr>
              <a:t>7</a:t>
            </a:r>
          </a:p>
        </p:txBody>
      </p:sp>
      <p:sp>
        <p:nvSpPr>
          <p:cNvPr id="47" name="TextBox 46"/>
          <p:cNvSpPr txBox="1"/>
          <p:nvPr/>
        </p:nvSpPr>
        <p:spPr>
          <a:xfrm>
            <a:off x="5832290" y="4960371"/>
            <a:ext cx="356431" cy="307777"/>
          </a:xfrm>
          <a:prstGeom prst="rect">
            <a:avLst/>
          </a:prstGeom>
          <a:noFill/>
        </p:spPr>
        <p:txBody>
          <a:bodyPr wrap="square" rtlCol="0">
            <a:spAutoFit/>
          </a:bodyPr>
          <a:lstStyle/>
          <a:p>
            <a:r>
              <a:rPr lang="en-US" sz="1400" dirty="0">
                <a:solidFill>
                  <a:srgbClr val="FF0000"/>
                </a:solidFill>
              </a:rPr>
              <a:t>-2</a:t>
            </a:r>
          </a:p>
        </p:txBody>
      </p:sp>
      <p:sp>
        <p:nvSpPr>
          <p:cNvPr id="3" name="TextBox 2"/>
          <p:cNvSpPr txBox="1"/>
          <p:nvPr/>
        </p:nvSpPr>
        <p:spPr>
          <a:xfrm>
            <a:off x="381000" y="5446694"/>
            <a:ext cx="3016240" cy="646331"/>
          </a:xfrm>
          <a:prstGeom prst="rect">
            <a:avLst/>
          </a:prstGeom>
          <a:noFill/>
        </p:spPr>
        <p:txBody>
          <a:bodyPr wrap="square" rtlCol="0">
            <a:spAutoFit/>
          </a:bodyPr>
          <a:lstStyle/>
          <a:p>
            <a:r>
              <a:rPr lang="en-US" dirty="0"/>
              <a:t>What is the shortest path from 1 to 5?</a:t>
            </a:r>
          </a:p>
        </p:txBody>
      </p:sp>
      <p:sp>
        <p:nvSpPr>
          <p:cNvPr id="40" name="TextBox 39"/>
          <p:cNvSpPr txBox="1"/>
          <p:nvPr/>
        </p:nvSpPr>
        <p:spPr>
          <a:xfrm>
            <a:off x="381000" y="6140642"/>
            <a:ext cx="3016240" cy="369332"/>
          </a:xfrm>
          <a:prstGeom prst="rect">
            <a:avLst/>
          </a:prstGeom>
          <a:noFill/>
        </p:spPr>
        <p:txBody>
          <a:bodyPr wrap="square" rtlCol="0">
            <a:spAutoFit/>
          </a:bodyPr>
          <a:lstStyle/>
          <a:p>
            <a:r>
              <a:rPr lang="en-US" dirty="0"/>
              <a:t>What is weight of this path?</a:t>
            </a:r>
          </a:p>
        </p:txBody>
      </p:sp>
      <p:sp>
        <p:nvSpPr>
          <p:cNvPr id="41" name="TextBox 40"/>
          <p:cNvSpPr txBox="1"/>
          <p:nvPr/>
        </p:nvSpPr>
        <p:spPr>
          <a:xfrm>
            <a:off x="3151661" y="5486230"/>
            <a:ext cx="3016240" cy="369332"/>
          </a:xfrm>
          <a:prstGeom prst="rect">
            <a:avLst/>
          </a:prstGeom>
          <a:noFill/>
        </p:spPr>
        <p:txBody>
          <a:bodyPr wrap="square" rtlCol="0">
            <a:spAutoFit/>
          </a:bodyPr>
          <a:lstStyle/>
          <a:p>
            <a:r>
              <a:rPr lang="en-US" dirty="0"/>
              <a:t>1, 4, 3, 2, 5</a:t>
            </a:r>
          </a:p>
        </p:txBody>
      </p:sp>
      <p:sp>
        <p:nvSpPr>
          <p:cNvPr id="48" name="TextBox 47"/>
          <p:cNvSpPr txBox="1"/>
          <p:nvPr/>
        </p:nvSpPr>
        <p:spPr>
          <a:xfrm>
            <a:off x="3116921" y="6093025"/>
            <a:ext cx="3016240" cy="369332"/>
          </a:xfrm>
          <a:prstGeom prst="rect">
            <a:avLst/>
          </a:prstGeom>
          <a:noFill/>
        </p:spPr>
        <p:txBody>
          <a:bodyPr wrap="square" rtlCol="0">
            <a:spAutoFit/>
          </a:bodyPr>
          <a:lstStyle/>
          <a:p>
            <a:r>
              <a:rPr lang="en-US" dirty="0"/>
              <a:t>-2</a:t>
            </a:r>
          </a:p>
        </p:txBody>
      </p:sp>
      <p:sp>
        <p:nvSpPr>
          <p:cNvPr id="38" name="TextBox 37"/>
          <p:cNvSpPr txBox="1"/>
          <p:nvPr/>
        </p:nvSpPr>
        <p:spPr>
          <a:xfrm>
            <a:off x="3984925" y="5954525"/>
            <a:ext cx="3016240" cy="646331"/>
          </a:xfrm>
          <a:prstGeom prst="rect">
            <a:avLst/>
          </a:prstGeom>
          <a:noFill/>
        </p:spPr>
        <p:txBody>
          <a:bodyPr wrap="square" rtlCol="0">
            <a:spAutoFit/>
          </a:bodyPr>
          <a:lstStyle/>
          <a:p>
            <a:r>
              <a:rPr lang="en-US" dirty="0"/>
              <a:t>What is the shortest path from 1 to 2, 3, and 4?</a:t>
            </a:r>
          </a:p>
        </p:txBody>
      </p:sp>
    </p:spTree>
    <p:extLst>
      <p:ext uri="{BB962C8B-B14F-4D97-AF65-F5344CB8AC3E}">
        <p14:creationId xmlns:p14="http://schemas.microsoft.com/office/powerpoint/2010/main" xmlns="" val="216467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0"/>
                                        </p:tgtEl>
                                        <p:attrNameLst>
                                          <p:attrName>style.visibility</p:attrName>
                                        </p:attrNameLst>
                                      </p:cBhvr>
                                      <p:to>
                                        <p:strVal val="visible"/>
                                      </p:to>
                                    </p:set>
                                    <p:anim calcmode="lin" valueType="num">
                                      <p:cBhvr additive="base">
                                        <p:cTn id="11" dur="500" fill="hold"/>
                                        <p:tgtEl>
                                          <p:spTgt spid="40"/>
                                        </p:tgtEl>
                                        <p:attrNameLst>
                                          <p:attrName>ppt_x</p:attrName>
                                        </p:attrNameLst>
                                      </p:cBhvr>
                                      <p:tavLst>
                                        <p:tav tm="0">
                                          <p:val>
                                            <p:strVal val="#ppt_x"/>
                                          </p:val>
                                        </p:tav>
                                        <p:tav tm="100000">
                                          <p:val>
                                            <p:strVal val="#ppt_x"/>
                                          </p:val>
                                        </p:tav>
                                      </p:tavLst>
                                    </p:anim>
                                    <p:anim calcmode="lin" valueType="num">
                                      <p:cBhvr additive="base">
                                        <p:cTn id="12" dur="500" fill="hold"/>
                                        <p:tgtEl>
                                          <p:spTgt spid="40"/>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41"/>
                                        </p:tgtEl>
                                        <p:attrNameLst>
                                          <p:attrName>style.visibility</p:attrName>
                                        </p:attrNameLst>
                                      </p:cBhvr>
                                      <p:to>
                                        <p:strVal val="visible"/>
                                      </p:to>
                                    </p:set>
                                    <p:anim calcmode="lin" valueType="num">
                                      <p:cBhvr additive="base">
                                        <p:cTn id="17" dur="500" fill="hold"/>
                                        <p:tgtEl>
                                          <p:spTgt spid="41"/>
                                        </p:tgtEl>
                                        <p:attrNameLst>
                                          <p:attrName>ppt_x</p:attrName>
                                        </p:attrNameLst>
                                      </p:cBhvr>
                                      <p:tavLst>
                                        <p:tav tm="0">
                                          <p:val>
                                            <p:strVal val="#ppt_x"/>
                                          </p:val>
                                        </p:tav>
                                        <p:tav tm="100000">
                                          <p:val>
                                            <p:strVal val="#ppt_x"/>
                                          </p:val>
                                        </p:tav>
                                      </p:tavLst>
                                    </p:anim>
                                    <p:anim calcmode="lin" valueType="num">
                                      <p:cBhvr additive="base">
                                        <p:cTn id="18" dur="500" fill="hold"/>
                                        <p:tgtEl>
                                          <p:spTgt spid="41"/>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48"/>
                                        </p:tgtEl>
                                        <p:attrNameLst>
                                          <p:attrName>style.visibility</p:attrName>
                                        </p:attrNameLst>
                                      </p:cBhvr>
                                      <p:to>
                                        <p:strVal val="visible"/>
                                      </p:to>
                                    </p:set>
                                    <p:anim calcmode="lin" valueType="num">
                                      <p:cBhvr additive="base">
                                        <p:cTn id="23" dur="500" fill="hold"/>
                                        <p:tgtEl>
                                          <p:spTgt spid="48"/>
                                        </p:tgtEl>
                                        <p:attrNameLst>
                                          <p:attrName>ppt_x</p:attrName>
                                        </p:attrNameLst>
                                      </p:cBhvr>
                                      <p:tavLst>
                                        <p:tav tm="0">
                                          <p:val>
                                            <p:strVal val="#ppt_x"/>
                                          </p:val>
                                        </p:tav>
                                        <p:tav tm="100000">
                                          <p:val>
                                            <p:strVal val="#ppt_x"/>
                                          </p:val>
                                        </p:tav>
                                      </p:tavLst>
                                    </p:anim>
                                    <p:anim calcmode="lin" valueType="num">
                                      <p:cBhvr additive="base">
                                        <p:cTn id="24" dur="500" fill="hold"/>
                                        <p:tgtEl>
                                          <p:spTgt spid="48"/>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38"/>
                                        </p:tgtEl>
                                        <p:attrNameLst>
                                          <p:attrName>style.visibility</p:attrName>
                                        </p:attrNameLst>
                                      </p:cBhvr>
                                      <p:to>
                                        <p:strVal val="visible"/>
                                      </p:to>
                                    </p:set>
                                    <p:anim calcmode="lin" valueType="num">
                                      <p:cBhvr additive="base">
                                        <p:cTn id="29" dur="500" fill="hold"/>
                                        <p:tgtEl>
                                          <p:spTgt spid="38"/>
                                        </p:tgtEl>
                                        <p:attrNameLst>
                                          <p:attrName>ppt_x</p:attrName>
                                        </p:attrNameLst>
                                      </p:cBhvr>
                                      <p:tavLst>
                                        <p:tav tm="0">
                                          <p:val>
                                            <p:strVal val="#ppt_x"/>
                                          </p:val>
                                        </p:tav>
                                        <p:tav tm="100000">
                                          <p:val>
                                            <p:strVal val="#ppt_x"/>
                                          </p:val>
                                        </p:tav>
                                      </p:tavLst>
                                    </p:anim>
                                    <p:anim calcmode="lin" valueType="num">
                                      <p:cBhvr additive="base">
                                        <p:cTn id="30" dur="500" fill="hold"/>
                                        <p:tgtEl>
                                          <p:spTgt spid="3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0" grpId="0"/>
      <p:bldP spid="41" grpId="0"/>
      <p:bldP spid="48" grpId="0"/>
      <p:bldP spid="3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5"/>
          <p:cNvSpPr>
            <a:spLocks noGrp="1"/>
          </p:cNvSpPr>
          <p:nvPr>
            <p:ph type="sldNum" sz="quarter" idx="12"/>
          </p:nvPr>
        </p:nvSpPr>
        <p:spPr>
          <a:noFill/>
        </p:spPr>
        <p:txBody>
          <a:bodyPr/>
          <a:lstStyle/>
          <a:p>
            <a:fld id="{35639E30-75BA-4975-89F3-8A404D2E4AF7}" type="slidenum">
              <a:rPr lang="en-US" smtClean="0"/>
              <a:pPr/>
              <a:t>19</a:t>
            </a:fld>
            <a:endParaRPr lang="en-US"/>
          </a:p>
        </p:txBody>
      </p:sp>
      <p:sp>
        <p:nvSpPr>
          <p:cNvPr id="15363" name="Rectangle 2"/>
          <p:cNvSpPr>
            <a:spLocks noGrp="1" noChangeArrowheads="1"/>
          </p:cNvSpPr>
          <p:nvPr>
            <p:ph type="title"/>
          </p:nvPr>
        </p:nvSpPr>
        <p:spPr/>
        <p:txBody>
          <a:bodyPr/>
          <a:lstStyle/>
          <a:p>
            <a:pPr eaLnBrk="1" hangingPunct="1"/>
            <a:r>
              <a:rPr lang="en-US"/>
              <a:t>Detecting Negative Cycles</a:t>
            </a:r>
          </a:p>
        </p:txBody>
      </p:sp>
      <p:sp>
        <p:nvSpPr>
          <p:cNvPr id="15364" name="Rectangle 3"/>
          <p:cNvSpPr>
            <a:spLocks noGrp="1" noChangeArrowheads="1"/>
          </p:cNvSpPr>
          <p:nvPr>
            <p:ph type="body" idx="1"/>
          </p:nvPr>
        </p:nvSpPr>
        <p:spPr>
          <a:xfrm>
            <a:off x="350838" y="1214438"/>
            <a:ext cx="8229600" cy="2124075"/>
          </a:xfrm>
        </p:spPr>
        <p:txBody>
          <a:bodyPr/>
          <a:lstStyle/>
          <a:p>
            <a:pPr marL="533400" indent="-533400" eaLnBrk="1" hangingPunct="1"/>
            <a:r>
              <a:rPr lang="en-US" b="1"/>
              <a:t>for </a:t>
            </a:r>
            <a:r>
              <a:rPr lang="en-US"/>
              <a:t>each edge (u, v) </a:t>
            </a:r>
            <a:r>
              <a:rPr lang="en-US">
                <a:sym typeface="Symbol" pitchFamily="18" charset="2"/>
              </a:rPr>
              <a:t></a:t>
            </a:r>
            <a:r>
              <a:rPr lang="en-US"/>
              <a:t> E</a:t>
            </a:r>
          </a:p>
          <a:p>
            <a:pPr marL="533400" indent="-533400" eaLnBrk="1" hangingPunct="1"/>
            <a:r>
              <a:rPr lang="en-US"/>
              <a:t>       </a:t>
            </a:r>
            <a:r>
              <a:rPr lang="en-US" b="1"/>
              <a:t>do if </a:t>
            </a:r>
            <a:r>
              <a:rPr lang="en-US"/>
              <a:t>d[v] &gt; d[u] + w(u, v)</a:t>
            </a:r>
          </a:p>
          <a:p>
            <a:pPr marL="533400" indent="-533400" eaLnBrk="1" hangingPunct="1"/>
            <a:r>
              <a:rPr lang="en-US"/>
              <a:t>               </a:t>
            </a:r>
            <a:r>
              <a:rPr lang="en-US" b="1"/>
              <a:t>then return </a:t>
            </a:r>
            <a:r>
              <a:rPr lang="en-US"/>
              <a:t>FALSE</a:t>
            </a:r>
          </a:p>
          <a:p>
            <a:pPr marL="533400" indent="-533400" eaLnBrk="1" hangingPunct="1"/>
            <a:r>
              <a:rPr lang="en-US"/>
              <a:t> </a:t>
            </a:r>
            <a:r>
              <a:rPr lang="en-US" b="1"/>
              <a:t>return </a:t>
            </a:r>
            <a:r>
              <a:rPr lang="en-US"/>
              <a:t>TRUE</a:t>
            </a:r>
          </a:p>
          <a:p>
            <a:pPr marL="533400" indent="-533400" eaLnBrk="1" hangingPunct="1">
              <a:buFontTx/>
              <a:buNone/>
            </a:pPr>
            <a:endParaRPr lang="en-US"/>
          </a:p>
        </p:txBody>
      </p:sp>
      <p:grpSp>
        <p:nvGrpSpPr>
          <p:cNvPr id="15365" name="Group 4"/>
          <p:cNvGrpSpPr>
            <a:grpSpLocks/>
          </p:cNvGrpSpPr>
          <p:nvPr/>
        </p:nvGrpSpPr>
        <p:grpSpPr bwMode="auto">
          <a:xfrm>
            <a:off x="6518275" y="1490663"/>
            <a:ext cx="1741488" cy="2022475"/>
            <a:chOff x="3698" y="2451"/>
            <a:chExt cx="1097" cy="1274"/>
          </a:xfrm>
        </p:grpSpPr>
        <p:sp>
          <p:nvSpPr>
            <p:cNvPr id="15399" name="Oval 5"/>
            <p:cNvSpPr>
              <a:spLocks noChangeArrowheads="1"/>
            </p:cNvSpPr>
            <p:nvPr/>
          </p:nvSpPr>
          <p:spPr bwMode="auto">
            <a:xfrm>
              <a:off x="3698" y="2668"/>
              <a:ext cx="266" cy="265"/>
            </a:xfrm>
            <a:prstGeom prst="ellipse">
              <a:avLst/>
            </a:prstGeom>
            <a:noFill/>
            <a:ln w="19050">
              <a:solidFill>
                <a:schemeClr val="tx1"/>
              </a:solidFill>
              <a:round/>
              <a:headEnd/>
              <a:tailEnd/>
            </a:ln>
          </p:spPr>
          <p:txBody>
            <a:bodyPr wrap="none" anchor="ctr"/>
            <a:lstStyle/>
            <a:p>
              <a:pPr algn="ctr"/>
              <a:r>
                <a:rPr lang="en-US">
                  <a:sym typeface="Symbol" pitchFamily="18" charset="2"/>
                </a:rPr>
                <a:t>0</a:t>
              </a:r>
            </a:p>
          </p:txBody>
        </p:sp>
        <p:sp>
          <p:nvSpPr>
            <p:cNvPr id="15400" name="Oval 6"/>
            <p:cNvSpPr>
              <a:spLocks noChangeArrowheads="1"/>
            </p:cNvSpPr>
            <p:nvPr/>
          </p:nvSpPr>
          <p:spPr bwMode="auto">
            <a:xfrm>
              <a:off x="4529" y="2668"/>
              <a:ext cx="266" cy="265"/>
            </a:xfrm>
            <a:prstGeom prst="ellipse">
              <a:avLst/>
            </a:prstGeom>
            <a:noFill/>
            <a:ln w="19050">
              <a:solidFill>
                <a:schemeClr val="tx1"/>
              </a:solidFill>
              <a:round/>
              <a:headEnd/>
              <a:tailEnd/>
            </a:ln>
          </p:spPr>
          <p:txBody>
            <a:bodyPr wrap="none" anchor="ctr"/>
            <a:lstStyle/>
            <a:p>
              <a:pPr algn="ctr"/>
              <a:r>
                <a:rPr lang="en-US">
                  <a:sym typeface="Symbol" pitchFamily="18" charset="2"/>
                </a:rPr>
                <a:t></a:t>
              </a:r>
            </a:p>
          </p:txBody>
        </p:sp>
        <p:sp>
          <p:nvSpPr>
            <p:cNvPr id="15401" name="Oval 7"/>
            <p:cNvSpPr>
              <a:spLocks noChangeArrowheads="1"/>
            </p:cNvSpPr>
            <p:nvPr/>
          </p:nvSpPr>
          <p:spPr bwMode="auto">
            <a:xfrm>
              <a:off x="4161" y="3229"/>
              <a:ext cx="266" cy="265"/>
            </a:xfrm>
            <a:prstGeom prst="ellipse">
              <a:avLst/>
            </a:prstGeom>
            <a:noFill/>
            <a:ln w="19050">
              <a:solidFill>
                <a:schemeClr val="tx1"/>
              </a:solidFill>
              <a:round/>
              <a:headEnd/>
              <a:tailEnd/>
            </a:ln>
          </p:spPr>
          <p:txBody>
            <a:bodyPr wrap="none" anchor="ctr"/>
            <a:lstStyle/>
            <a:p>
              <a:pPr algn="ctr"/>
              <a:r>
                <a:rPr lang="en-US">
                  <a:sym typeface="Symbol" pitchFamily="18" charset="2"/>
                </a:rPr>
                <a:t></a:t>
              </a:r>
            </a:p>
          </p:txBody>
        </p:sp>
        <p:sp>
          <p:nvSpPr>
            <p:cNvPr id="15402" name="Text Box 8"/>
            <p:cNvSpPr txBox="1">
              <a:spLocks noChangeArrowheads="1"/>
            </p:cNvSpPr>
            <p:nvPr/>
          </p:nvSpPr>
          <p:spPr bwMode="auto">
            <a:xfrm>
              <a:off x="4228" y="3494"/>
              <a:ext cx="188" cy="231"/>
            </a:xfrm>
            <a:prstGeom prst="rect">
              <a:avLst/>
            </a:prstGeom>
            <a:noFill/>
            <a:ln w="9525">
              <a:noFill/>
              <a:miter lim="800000"/>
              <a:headEnd/>
              <a:tailEnd/>
            </a:ln>
          </p:spPr>
          <p:txBody>
            <a:bodyPr wrap="none">
              <a:spAutoFit/>
            </a:bodyPr>
            <a:lstStyle/>
            <a:p>
              <a:r>
                <a:rPr lang="en-US"/>
                <a:t>c</a:t>
              </a:r>
            </a:p>
          </p:txBody>
        </p:sp>
        <p:sp>
          <p:nvSpPr>
            <p:cNvPr id="15403" name="Text Box 9"/>
            <p:cNvSpPr txBox="1">
              <a:spLocks noChangeArrowheads="1"/>
            </p:cNvSpPr>
            <p:nvPr/>
          </p:nvSpPr>
          <p:spPr bwMode="auto">
            <a:xfrm>
              <a:off x="3748" y="2451"/>
              <a:ext cx="188" cy="231"/>
            </a:xfrm>
            <a:prstGeom prst="rect">
              <a:avLst/>
            </a:prstGeom>
            <a:noFill/>
            <a:ln w="9525">
              <a:noFill/>
              <a:miter lim="800000"/>
              <a:headEnd/>
              <a:tailEnd/>
            </a:ln>
          </p:spPr>
          <p:txBody>
            <a:bodyPr wrap="none">
              <a:spAutoFit/>
            </a:bodyPr>
            <a:lstStyle/>
            <a:p>
              <a:r>
                <a:rPr lang="en-US"/>
                <a:t>s</a:t>
              </a:r>
            </a:p>
          </p:txBody>
        </p:sp>
        <p:sp>
          <p:nvSpPr>
            <p:cNvPr id="15404" name="Text Box 10"/>
            <p:cNvSpPr txBox="1">
              <a:spLocks noChangeArrowheads="1"/>
            </p:cNvSpPr>
            <p:nvPr/>
          </p:nvSpPr>
          <p:spPr bwMode="auto">
            <a:xfrm>
              <a:off x="4572" y="2452"/>
              <a:ext cx="196" cy="231"/>
            </a:xfrm>
            <a:prstGeom prst="rect">
              <a:avLst/>
            </a:prstGeom>
            <a:noFill/>
            <a:ln w="9525">
              <a:noFill/>
              <a:miter lim="800000"/>
              <a:headEnd/>
              <a:tailEnd/>
            </a:ln>
          </p:spPr>
          <p:txBody>
            <a:bodyPr wrap="none">
              <a:spAutoFit/>
            </a:bodyPr>
            <a:lstStyle/>
            <a:p>
              <a:r>
                <a:rPr lang="en-US"/>
                <a:t>b</a:t>
              </a:r>
            </a:p>
          </p:txBody>
        </p:sp>
        <p:sp>
          <p:nvSpPr>
            <p:cNvPr id="15405" name="Line 11"/>
            <p:cNvSpPr>
              <a:spLocks noChangeShapeType="1"/>
            </p:cNvSpPr>
            <p:nvPr/>
          </p:nvSpPr>
          <p:spPr bwMode="auto">
            <a:xfrm>
              <a:off x="3953" y="2798"/>
              <a:ext cx="581" cy="0"/>
            </a:xfrm>
            <a:prstGeom prst="line">
              <a:avLst/>
            </a:prstGeom>
            <a:noFill/>
            <a:ln w="19050">
              <a:solidFill>
                <a:schemeClr val="tx1"/>
              </a:solidFill>
              <a:round/>
              <a:headEnd/>
              <a:tailEnd type="triangle" w="med" len="med"/>
            </a:ln>
          </p:spPr>
          <p:txBody>
            <a:bodyPr/>
            <a:lstStyle/>
            <a:p>
              <a:endParaRPr lang="en-US"/>
            </a:p>
          </p:txBody>
        </p:sp>
        <p:sp>
          <p:nvSpPr>
            <p:cNvPr id="15406" name="Text Box 12"/>
            <p:cNvSpPr txBox="1">
              <a:spLocks noChangeArrowheads="1"/>
            </p:cNvSpPr>
            <p:nvPr/>
          </p:nvSpPr>
          <p:spPr bwMode="auto">
            <a:xfrm>
              <a:off x="4131" y="2602"/>
              <a:ext cx="187" cy="212"/>
            </a:xfrm>
            <a:prstGeom prst="rect">
              <a:avLst/>
            </a:prstGeom>
            <a:noFill/>
            <a:ln w="9525">
              <a:noFill/>
              <a:miter lim="800000"/>
              <a:headEnd/>
              <a:tailEnd/>
            </a:ln>
          </p:spPr>
          <p:txBody>
            <a:bodyPr wrap="none">
              <a:spAutoFit/>
            </a:bodyPr>
            <a:lstStyle/>
            <a:p>
              <a:r>
                <a:rPr lang="en-US" sz="1600"/>
                <a:t>2</a:t>
              </a:r>
            </a:p>
          </p:txBody>
        </p:sp>
        <p:sp>
          <p:nvSpPr>
            <p:cNvPr id="15407" name="Text Box 13"/>
            <p:cNvSpPr txBox="1">
              <a:spLocks noChangeArrowheads="1"/>
            </p:cNvSpPr>
            <p:nvPr/>
          </p:nvSpPr>
          <p:spPr bwMode="auto">
            <a:xfrm>
              <a:off x="4537" y="3090"/>
              <a:ext cx="187" cy="212"/>
            </a:xfrm>
            <a:prstGeom prst="rect">
              <a:avLst/>
            </a:prstGeom>
            <a:noFill/>
            <a:ln w="9525">
              <a:noFill/>
              <a:miter lim="800000"/>
              <a:headEnd/>
              <a:tailEnd/>
            </a:ln>
          </p:spPr>
          <p:txBody>
            <a:bodyPr wrap="none">
              <a:spAutoFit/>
            </a:bodyPr>
            <a:lstStyle/>
            <a:p>
              <a:r>
                <a:rPr lang="en-US" sz="1600"/>
                <a:t>3</a:t>
              </a:r>
            </a:p>
          </p:txBody>
        </p:sp>
        <p:sp>
          <p:nvSpPr>
            <p:cNvPr id="15408" name="Text Box 14"/>
            <p:cNvSpPr txBox="1">
              <a:spLocks noChangeArrowheads="1"/>
            </p:cNvSpPr>
            <p:nvPr/>
          </p:nvSpPr>
          <p:spPr bwMode="auto">
            <a:xfrm>
              <a:off x="3772" y="3095"/>
              <a:ext cx="230" cy="212"/>
            </a:xfrm>
            <a:prstGeom prst="rect">
              <a:avLst/>
            </a:prstGeom>
            <a:noFill/>
            <a:ln w="9525">
              <a:noFill/>
              <a:miter lim="800000"/>
              <a:headEnd/>
              <a:tailEnd/>
            </a:ln>
          </p:spPr>
          <p:txBody>
            <a:bodyPr wrap="none">
              <a:spAutoFit/>
            </a:bodyPr>
            <a:lstStyle/>
            <a:p>
              <a:r>
                <a:rPr lang="en-US" sz="1600"/>
                <a:t>-8</a:t>
              </a:r>
            </a:p>
          </p:txBody>
        </p:sp>
        <p:sp>
          <p:nvSpPr>
            <p:cNvPr id="15409" name="Line 15"/>
            <p:cNvSpPr>
              <a:spLocks noChangeShapeType="1"/>
            </p:cNvSpPr>
            <p:nvPr/>
          </p:nvSpPr>
          <p:spPr bwMode="auto">
            <a:xfrm flipH="1">
              <a:off x="4379" y="2916"/>
              <a:ext cx="229" cy="338"/>
            </a:xfrm>
            <a:prstGeom prst="line">
              <a:avLst/>
            </a:prstGeom>
            <a:noFill/>
            <a:ln w="19050">
              <a:solidFill>
                <a:schemeClr val="tx1"/>
              </a:solidFill>
              <a:round/>
              <a:headEnd/>
              <a:tailEnd type="triangle" w="med" len="med"/>
            </a:ln>
          </p:spPr>
          <p:txBody>
            <a:bodyPr/>
            <a:lstStyle/>
            <a:p>
              <a:endParaRPr lang="en-US"/>
            </a:p>
          </p:txBody>
        </p:sp>
        <p:sp>
          <p:nvSpPr>
            <p:cNvPr id="15410" name="Line 16"/>
            <p:cNvSpPr>
              <a:spLocks noChangeShapeType="1"/>
            </p:cNvSpPr>
            <p:nvPr/>
          </p:nvSpPr>
          <p:spPr bwMode="auto">
            <a:xfrm flipH="1" flipV="1">
              <a:off x="3902" y="2912"/>
              <a:ext cx="297" cy="346"/>
            </a:xfrm>
            <a:prstGeom prst="line">
              <a:avLst/>
            </a:prstGeom>
            <a:noFill/>
            <a:ln w="19050">
              <a:solidFill>
                <a:schemeClr val="tx1"/>
              </a:solidFill>
              <a:round/>
              <a:headEnd/>
              <a:tailEnd type="triangle" w="med" len="med"/>
            </a:ln>
          </p:spPr>
          <p:txBody>
            <a:bodyPr/>
            <a:lstStyle/>
            <a:p>
              <a:endParaRPr lang="en-US"/>
            </a:p>
          </p:txBody>
        </p:sp>
      </p:grpSp>
      <p:grpSp>
        <p:nvGrpSpPr>
          <p:cNvPr id="3" name="Group 17"/>
          <p:cNvGrpSpPr>
            <a:grpSpLocks/>
          </p:cNvGrpSpPr>
          <p:nvPr/>
        </p:nvGrpSpPr>
        <p:grpSpPr bwMode="auto">
          <a:xfrm>
            <a:off x="936625" y="3776663"/>
            <a:ext cx="1741488" cy="2022475"/>
            <a:chOff x="3698" y="2451"/>
            <a:chExt cx="1097" cy="1274"/>
          </a:xfrm>
        </p:grpSpPr>
        <p:sp>
          <p:nvSpPr>
            <p:cNvPr id="15387" name="Oval 18"/>
            <p:cNvSpPr>
              <a:spLocks noChangeArrowheads="1"/>
            </p:cNvSpPr>
            <p:nvPr/>
          </p:nvSpPr>
          <p:spPr bwMode="auto">
            <a:xfrm>
              <a:off x="3698" y="2668"/>
              <a:ext cx="266" cy="265"/>
            </a:xfrm>
            <a:prstGeom prst="ellipse">
              <a:avLst/>
            </a:prstGeom>
            <a:noFill/>
            <a:ln w="19050">
              <a:solidFill>
                <a:schemeClr val="tx1"/>
              </a:solidFill>
              <a:round/>
              <a:headEnd/>
              <a:tailEnd/>
            </a:ln>
          </p:spPr>
          <p:txBody>
            <a:bodyPr wrap="none" anchor="ctr"/>
            <a:lstStyle/>
            <a:p>
              <a:pPr algn="ctr"/>
              <a:r>
                <a:rPr lang="en-US">
                  <a:sym typeface="Symbol" pitchFamily="18" charset="2"/>
                </a:rPr>
                <a:t>0</a:t>
              </a:r>
            </a:p>
          </p:txBody>
        </p:sp>
        <p:sp>
          <p:nvSpPr>
            <p:cNvPr id="15388" name="Oval 19"/>
            <p:cNvSpPr>
              <a:spLocks noChangeArrowheads="1"/>
            </p:cNvSpPr>
            <p:nvPr/>
          </p:nvSpPr>
          <p:spPr bwMode="auto">
            <a:xfrm>
              <a:off x="4529" y="2668"/>
              <a:ext cx="266" cy="265"/>
            </a:xfrm>
            <a:prstGeom prst="ellipse">
              <a:avLst/>
            </a:prstGeom>
            <a:noFill/>
            <a:ln w="19050">
              <a:solidFill>
                <a:schemeClr val="tx1"/>
              </a:solidFill>
              <a:round/>
              <a:headEnd/>
              <a:tailEnd/>
            </a:ln>
          </p:spPr>
          <p:txBody>
            <a:bodyPr wrap="none" anchor="ctr"/>
            <a:lstStyle/>
            <a:p>
              <a:pPr algn="ctr"/>
              <a:r>
                <a:rPr lang="en-US">
                  <a:sym typeface="Symbol" pitchFamily="18" charset="2"/>
                </a:rPr>
                <a:t></a:t>
              </a:r>
            </a:p>
          </p:txBody>
        </p:sp>
        <p:sp>
          <p:nvSpPr>
            <p:cNvPr id="15389" name="Oval 20"/>
            <p:cNvSpPr>
              <a:spLocks noChangeArrowheads="1"/>
            </p:cNvSpPr>
            <p:nvPr/>
          </p:nvSpPr>
          <p:spPr bwMode="auto">
            <a:xfrm>
              <a:off x="4161" y="3229"/>
              <a:ext cx="266" cy="265"/>
            </a:xfrm>
            <a:prstGeom prst="ellipse">
              <a:avLst/>
            </a:prstGeom>
            <a:noFill/>
            <a:ln w="19050">
              <a:solidFill>
                <a:schemeClr val="tx1"/>
              </a:solidFill>
              <a:round/>
              <a:headEnd/>
              <a:tailEnd/>
            </a:ln>
          </p:spPr>
          <p:txBody>
            <a:bodyPr wrap="none" anchor="ctr"/>
            <a:lstStyle/>
            <a:p>
              <a:pPr algn="ctr"/>
              <a:r>
                <a:rPr lang="en-US">
                  <a:sym typeface="Symbol" pitchFamily="18" charset="2"/>
                </a:rPr>
                <a:t></a:t>
              </a:r>
            </a:p>
          </p:txBody>
        </p:sp>
        <p:sp>
          <p:nvSpPr>
            <p:cNvPr id="15390" name="Text Box 21"/>
            <p:cNvSpPr txBox="1">
              <a:spLocks noChangeArrowheads="1"/>
            </p:cNvSpPr>
            <p:nvPr/>
          </p:nvSpPr>
          <p:spPr bwMode="auto">
            <a:xfrm>
              <a:off x="4228" y="3494"/>
              <a:ext cx="188" cy="231"/>
            </a:xfrm>
            <a:prstGeom prst="rect">
              <a:avLst/>
            </a:prstGeom>
            <a:noFill/>
            <a:ln w="9525">
              <a:noFill/>
              <a:miter lim="800000"/>
              <a:headEnd/>
              <a:tailEnd/>
            </a:ln>
          </p:spPr>
          <p:txBody>
            <a:bodyPr wrap="none">
              <a:spAutoFit/>
            </a:bodyPr>
            <a:lstStyle/>
            <a:p>
              <a:r>
                <a:rPr lang="en-US"/>
                <a:t>c</a:t>
              </a:r>
            </a:p>
          </p:txBody>
        </p:sp>
        <p:sp>
          <p:nvSpPr>
            <p:cNvPr id="15391" name="Text Box 22"/>
            <p:cNvSpPr txBox="1">
              <a:spLocks noChangeArrowheads="1"/>
            </p:cNvSpPr>
            <p:nvPr/>
          </p:nvSpPr>
          <p:spPr bwMode="auto">
            <a:xfrm>
              <a:off x="3748" y="2451"/>
              <a:ext cx="188" cy="231"/>
            </a:xfrm>
            <a:prstGeom prst="rect">
              <a:avLst/>
            </a:prstGeom>
            <a:noFill/>
            <a:ln w="9525">
              <a:noFill/>
              <a:miter lim="800000"/>
              <a:headEnd/>
              <a:tailEnd/>
            </a:ln>
          </p:spPr>
          <p:txBody>
            <a:bodyPr wrap="none">
              <a:spAutoFit/>
            </a:bodyPr>
            <a:lstStyle/>
            <a:p>
              <a:r>
                <a:rPr lang="en-US"/>
                <a:t>s</a:t>
              </a:r>
            </a:p>
          </p:txBody>
        </p:sp>
        <p:sp>
          <p:nvSpPr>
            <p:cNvPr id="15392" name="Text Box 23"/>
            <p:cNvSpPr txBox="1">
              <a:spLocks noChangeArrowheads="1"/>
            </p:cNvSpPr>
            <p:nvPr/>
          </p:nvSpPr>
          <p:spPr bwMode="auto">
            <a:xfrm>
              <a:off x="4572" y="2452"/>
              <a:ext cx="196" cy="231"/>
            </a:xfrm>
            <a:prstGeom prst="rect">
              <a:avLst/>
            </a:prstGeom>
            <a:noFill/>
            <a:ln w="9525">
              <a:noFill/>
              <a:miter lim="800000"/>
              <a:headEnd/>
              <a:tailEnd/>
            </a:ln>
          </p:spPr>
          <p:txBody>
            <a:bodyPr wrap="none">
              <a:spAutoFit/>
            </a:bodyPr>
            <a:lstStyle/>
            <a:p>
              <a:r>
                <a:rPr lang="en-US"/>
                <a:t>b</a:t>
              </a:r>
            </a:p>
          </p:txBody>
        </p:sp>
        <p:sp>
          <p:nvSpPr>
            <p:cNvPr id="15393" name="Line 24"/>
            <p:cNvSpPr>
              <a:spLocks noChangeShapeType="1"/>
            </p:cNvSpPr>
            <p:nvPr/>
          </p:nvSpPr>
          <p:spPr bwMode="auto">
            <a:xfrm>
              <a:off x="3953" y="2798"/>
              <a:ext cx="581" cy="0"/>
            </a:xfrm>
            <a:prstGeom prst="line">
              <a:avLst/>
            </a:prstGeom>
            <a:noFill/>
            <a:ln w="19050">
              <a:solidFill>
                <a:schemeClr val="tx1"/>
              </a:solidFill>
              <a:round/>
              <a:headEnd/>
              <a:tailEnd type="triangle" w="med" len="med"/>
            </a:ln>
          </p:spPr>
          <p:txBody>
            <a:bodyPr/>
            <a:lstStyle/>
            <a:p>
              <a:endParaRPr lang="en-US"/>
            </a:p>
          </p:txBody>
        </p:sp>
        <p:sp>
          <p:nvSpPr>
            <p:cNvPr id="15394" name="Text Box 25"/>
            <p:cNvSpPr txBox="1">
              <a:spLocks noChangeArrowheads="1"/>
            </p:cNvSpPr>
            <p:nvPr/>
          </p:nvSpPr>
          <p:spPr bwMode="auto">
            <a:xfrm>
              <a:off x="4131" y="2602"/>
              <a:ext cx="187" cy="212"/>
            </a:xfrm>
            <a:prstGeom prst="rect">
              <a:avLst/>
            </a:prstGeom>
            <a:noFill/>
            <a:ln w="9525">
              <a:noFill/>
              <a:miter lim="800000"/>
              <a:headEnd/>
              <a:tailEnd/>
            </a:ln>
          </p:spPr>
          <p:txBody>
            <a:bodyPr wrap="none">
              <a:spAutoFit/>
            </a:bodyPr>
            <a:lstStyle/>
            <a:p>
              <a:r>
                <a:rPr lang="en-US" sz="1600"/>
                <a:t>2</a:t>
              </a:r>
            </a:p>
          </p:txBody>
        </p:sp>
        <p:sp>
          <p:nvSpPr>
            <p:cNvPr id="15395" name="Text Box 26"/>
            <p:cNvSpPr txBox="1">
              <a:spLocks noChangeArrowheads="1"/>
            </p:cNvSpPr>
            <p:nvPr/>
          </p:nvSpPr>
          <p:spPr bwMode="auto">
            <a:xfrm>
              <a:off x="4537" y="3090"/>
              <a:ext cx="187" cy="212"/>
            </a:xfrm>
            <a:prstGeom prst="rect">
              <a:avLst/>
            </a:prstGeom>
            <a:noFill/>
            <a:ln w="9525">
              <a:noFill/>
              <a:miter lim="800000"/>
              <a:headEnd/>
              <a:tailEnd/>
            </a:ln>
          </p:spPr>
          <p:txBody>
            <a:bodyPr wrap="none">
              <a:spAutoFit/>
            </a:bodyPr>
            <a:lstStyle/>
            <a:p>
              <a:r>
                <a:rPr lang="en-US" sz="1600"/>
                <a:t>3</a:t>
              </a:r>
            </a:p>
          </p:txBody>
        </p:sp>
        <p:sp>
          <p:nvSpPr>
            <p:cNvPr id="15396" name="Text Box 27"/>
            <p:cNvSpPr txBox="1">
              <a:spLocks noChangeArrowheads="1"/>
            </p:cNvSpPr>
            <p:nvPr/>
          </p:nvSpPr>
          <p:spPr bwMode="auto">
            <a:xfrm>
              <a:off x="3772" y="3095"/>
              <a:ext cx="230" cy="212"/>
            </a:xfrm>
            <a:prstGeom prst="rect">
              <a:avLst/>
            </a:prstGeom>
            <a:noFill/>
            <a:ln w="9525">
              <a:noFill/>
              <a:miter lim="800000"/>
              <a:headEnd/>
              <a:tailEnd/>
            </a:ln>
          </p:spPr>
          <p:txBody>
            <a:bodyPr wrap="none">
              <a:spAutoFit/>
            </a:bodyPr>
            <a:lstStyle/>
            <a:p>
              <a:r>
                <a:rPr lang="en-US" sz="1600"/>
                <a:t>-8</a:t>
              </a:r>
            </a:p>
          </p:txBody>
        </p:sp>
        <p:sp>
          <p:nvSpPr>
            <p:cNvPr id="15397" name="Line 28"/>
            <p:cNvSpPr>
              <a:spLocks noChangeShapeType="1"/>
            </p:cNvSpPr>
            <p:nvPr/>
          </p:nvSpPr>
          <p:spPr bwMode="auto">
            <a:xfrm flipH="1">
              <a:off x="4379" y="2916"/>
              <a:ext cx="229" cy="338"/>
            </a:xfrm>
            <a:prstGeom prst="line">
              <a:avLst/>
            </a:prstGeom>
            <a:noFill/>
            <a:ln w="19050">
              <a:solidFill>
                <a:schemeClr val="tx1"/>
              </a:solidFill>
              <a:round/>
              <a:headEnd/>
              <a:tailEnd type="triangle" w="med" len="med"/>
            </a:ln>
          </p:spPr>
          <p:txBody>
            <a:bodyPr/>
            <a:lstStyle/>
            <a:p>
              <a:endParaRPr lang="en-US"/>
            </a:p>
          </p:txBody>
        </p:sp>
        <p:sp>
          <p:nvSpPr>
            <p:cNvPr id="15398" name="Line 29"/>
            <p:cNvSpPr>
              <a:spLocks noChangeShapeType="1"/>
            </p:cNvSpPr>
            <p:nvPr/>
          </p:nvSpPr>
          <p:spPr bwMode="auto">
            <a:xfrm flipH="1" flipV="1">
              <a:off x="3902" y="2912"/>
              <a:ext cx="297" cy="346"/>
            </a:xfrm>
            <a:prstGeom prst="line">
              <a:avLst/>
            </a:prstGeom>
            <a:noFill/>
            <a:ln w="19050">
              <a:solidFill>
                <a:schemeClr val="tx1"/>
              </a:solidFill>
              <a:round/>
              <a:headEnd/>
              <a:tailEnd type="triangle" w="med" len="med"/>
            </a:ln>
          </p:spPr>
          <p:txBody>
            <a:bodyPr/>
            <a:lstStyle/>
            <a:p>
              <a:endParaRPr lang="en-US"/>
            </a:p>
          </p:txBody>
        </p:sp>
      </p:grpSp>
      <p:sp>
        <p:nvSpPr>
          <p:cNvPr id="791582" name="Oval 30"/>
          <p:cNvSpPr>
            <a:spLocks noChangeArrowheads="1"/>
          </p:cNvSpPr>
          <p:nvPr/>
        </p:nvSpPr>
        <p:spPr bwMode="auto">
          <a:xfrm>
            <a:off x="2287588" y="4171950"/>
            <a:ext cx="363537" cy="336550"/>
          </a:xfrm>
          <a:prstGeom prst="ellipse">
            <a:avLst/>
          </a:prstGeom>
          <a:solidFill>
            <a:schemeClr val="bg1"/>
          </a:solidFill>
          <a:ln w="9525">
            <a:noFill/>
            <a:round/>
            <a:headEnd/>
            <a:tailEnd/>
          </a:ln>
        </p:spPr>
        <p:txBody>
          <a:bodyPr wrap="none" anchor="ctr"/>
          <a:lstStyle/>
          <a:p>
            <a:pPr algn="ctr"/>
            <a:r>
              <a:rPr lang="en-US"/>
              <a:t>2</a:t>
            </a:r>
          </a:p>
        </p:txBody>
      </p:sp>
      <p:sp>
        <p:nvSpPr>
          <p:cNvPr id="791583" name="Oval 31"/>
          <p:cNvSpPr>
            <a:spLocks noChangeArrowheads="1"/>
          </p:cNvSpPr>
          <p:nvPr/>
        </p:nvSpPr>
        <p:spPr bwMode="auto">
          <a:xfrm>
            <a:off x="1706563" y="5067300"/>
            <a:ext cx="363537" cy="336550"/>
          </a:xfrm>
          <a:prstGeom prst="ellipse">
            <a:avLst/>
          </a:prstGeom>
          <a:solidFill>
            <a:schemeClr val="bg1"/>
          </a:solidFill>
          <a:ln w="9525">
            <a:noFill/>
            <a:round/>
            <a:headEnd/>
            <a:tailEnd/>
          </a:ln>
        </p:spPr>
        <p:txBody>
          <a:bodyPr wrap="none" anchor="ctr"/>
          <a:lstStyle/>
          <a:p>
            <a:pPr algn="ctr"/>
            <a:r>
              <a:rPr lang="en-US"/>
              <a:t>5</a:t>
            </a:r>
          </a:p>
        </p:txBody>
      </p:sp>
      <p:sp>
        <p:nvSpPr>
          <p:cNvPr id="791584" name="Oval 32"/>
          <p:cNvSpPr>
            <a:spLocks noChangeArrowheads="1"/>
          </p:cNvSpPr>
          <p:nvPr/>
        </p:nvSpPr>
        <p:spPr bwMode="auto">
          <a:xfrm>
            <a:off x="982663" y="4171950"/>
            <a:ext cx="363537" cy="336550"/>
          </a:xfrm>
          <a:prstGeom prst="ellipse">
            <a:avLst/>
          </a:prstGeom>
          <a:solidFill>
            <a:schemeClr val="bg1"/>
          </a:solidFill>
          <a:ln w="9525">
            <a:noFill/>
            <a:round/>
            <a:headEnd/>
            <a:tailEnd/>
          </a:ln>
        </p:spPr>
        <p:txBody>
          <a:bodyPr wrap="none" anchor="ctr"/>
          <a:lstStyle/>
          <a:p>
            <a:pPr algn="ctr"/>
            <a:r>
              <a:rPr lang="en-US"/>
              <a:t>-3</a:t>
            </a:r>
          </a:p>
        </p:txBody>
      </p:sp>
      <p:grpSp>
        <p:nvGrpSpPr>
          <p:cNvPr id="4" name="Group 33"/>
          <p:cNvGrpSpPr>
            <a:grpSpLocks/>
          </p:cNvGrpSpPr>
          <p:nvPr/>
        </p:nvGrpSpPr>
        <p:grpSpPr bwMode="auto">
          <a:xfrm>
            <a:off x="3184525" y="3776663"/>
            <a:ext cx="1741488" cy="2022475"/>
            <a:chOff x="3698" y="2451"/>
            <a:chExt cx="1097" cy="1274"/>
          </a:xfrm>
        </p:grpSpPr>
        <p:sp>
          <p:nvSpPr>
            <p:cNvPr id="15375" name="Oval 34"/>
            <p:cNvSpPr>
              <a:spLocks noChangeArrowheads="1"/>
            </p:cNvSpPr>
            <p:nvPr/>
          </p:nvSpPr>
          <p:spPr bwMode="auto">
            <a:xfrm>
              <a:off x="3698" y="2668"/>
              <a:ext cx="266" cy="265"/>
            </a:xfrm>
            <a:prstGeom prst="ellipse">
              <a:avLst/>
            </a:prstGeom>
            <a:noFill/>
            <a:ln w="19050">
              <a:solidFill>
                <a:schemeClr val="tx1"/>
              </a:solidFill>
              <a:round/>
              <a:headEnd/>
              <a:tailEnd/>
            </a:ln>
          </p:spPr>
          <p:txBody>
            <a:bodyPr wrap="none" anchor="ctr"/>
            <a:lstStyle/>
            <a:p>
              <a:pPr algn="ctr"/>
              <a:r>
                <a:rPr lang="en-US">
                  <a:sym typeface="Symbol" pitchFamily="18" charset="2"/>
                </a:rPr>
                <a:t>-3</a:t>
              </a:r>
            </a:p>
          </p:txBody>
        </p:sp>
        <p:sp>
          <p:nvSpPr>
            <p:cNvPr id="15376" name="Oval 35"/>
            <p:cNvSpPr>
              <a:spLocks noChangeArrowheads="1"/>
            </p:cNvSpPr>
            <p:nvPr/>
          </p:nvSpPr>
          <p:spPr bwMode="auto">
            <a:xfrm>
              <a:off x="4529" y="2668"/>
              <a:ext cx="266" cy="265"/>
            </a:xfrm>
            <a:prstGeom prst="ellipse">
              <a:avLst/>
            </a:prstGeom>
            <a:noFill/>
            <a:ln w="19050">
              <a:solidFill>
                <a:schemeClr val="tx1"/>
              </a:solidFill>
              <a:round/>
              <a:headEnd/>
              <a:tailEnd/>
            </a:ln>
          </p:spPr>
          <p:txBody>
            <a:bodyPr wrap="none" anchor="ctr"/>
            <a:lstStyle/>
            <a:p>
              <a:pPr algn="ctr"/>
              <a:r>
                <a:rPr lang="en-US">
                  <a:sym typeface="Symbol" pitchFamily="18" charset="2"/>
                </a:rPr>
                <a:t>2</a:t>
              </a:r>
            </a:p>
          </p:txBody>
        </p:sp>
        <p:sp>
          <p:nvSpPr>
            <p:cNvPr id="15377" name="Oval 36"/>
            <p:cNvSpPr>
              <a:spLocks noChangeArrowheads="1"/>
            </p:cNvSpPr>
            <p:nvPr/>
          </p:nvSpPr>
          <p:spPr bwMode="auto">
            <a:xfrm>
              <a:off x="4161" y="3229"/>
              <a:ext cx="266" cy="265"/>
            </a:xfrm>
            <a:prstGeom prst="ellipse">
              <a:avLst/>
            </a:prstGeom>
            <a:noFill/>
            <a:ln w="19050">
              <a:solidFill>
                <a:schemeClr val="tx1"/>
              </a:solidFill>
              <a:round/>
              <a:headEnd/>
              <a:tailEnd/>
            </a:ln>
          </p:spPr>
          <p:txBody>
            <a:bodyPr wrap="none" anchor="ctr"/>
            <a:lstStyle/>
            <a:p>
              <a:pPr algn="ctr"/>
              <a:r>
                <a:rPr lang="en-US">
                  <a:sym typeface="Symbol" pitchFamily="18" charset="2"/>
                </a:rPr>
                <a:t>5</a:t>
              </a:r>
            </a:p>
          </p:txBody>
        </p:sp>
        <p:sp>
          <p:nvSpPr>
            <p:cNvPr id="15378" name="Text Box 37"/>
            <p:cNvSpPr txBox="1">
              <a:spLocks noChangeArrowheads="1"/>
            </p:cNvSpPr>
            <p:nvPr/>
          </p:nvSpPr>
          <p:spPr bwMode="auto">
            <a:xfrm>
              <a:off x="4228" y="3494"/>
              <a:ext cx="188" cy="231"/>
            </a:xfrm>
            <a:prstGeom prst="rect">
              <a:avLst/>
            </a:prstGeom>
            <a:noFill/>
            <a:ln w="9525">
              <a:noFill/>
              <a:miter lim="800000"/>
              <a:headEnd/>
              <a:tailEnd/>
            </a:ln>
          </p:spPr>
          <p:txBody>
            <a:bodyPr wrap="none">
              <a:spAutoFit/>
            </a:bodyPr>
            <a:lstStyle/>
            <a:p>
              <a:r>
                <a:rPr lang="en-US"/>
                <a:t>c</a:t>
              </a:r>
            </a:p>
          </p:txBody>
        </p:sp>
        <p:sp>
          <p:nvSpPr>
            <p:cNvPr id="15379" name="Text Box 38"/>
            <p:cNvSpPr txBox="1">
              <a:spLocks noChangeArrowheads="1"/>
            </p:cNvSpPr>
            <p:nvPr/>
          </p:nvSpPr>
          <p:spPr bwMode="auto">
            <a:xfrm>
              <a:off x="3748" y="2451"/>
              <a:ext cx="188" cy="231"/>
            </a:xfrm>
            <a:prstGeom prst="rect">
              <a:avLst/>
            </a:prstGeom>
            <a:noFill/>
            <a:ln w="9525">
              <a:noFill/>
              <a:miter lim="800000"/>
              <a:headEnd/>
              <a:tailEnd/>
            </a:ln>
          </p:spPr>
          <p:txBody>
            <a:bodyPr wrap="none">
              <a:spAutoFit/>
            </a:bodyPr>
            <a:lstStyle/>
            <a:p>
              <a:r>
                <a:rPr lang="en-US"/>
                <a:t>s</a:t>
              </a:r>
            </a:p>
          </p:txBody>
        </p:sp>
        <p:sp>
          <p:nvSpPr>
            <p:cNvPr id="15380" name="Text Box 39"/>
            <p:cNvSpPr txBox="1">
              <a:spLocks noChangeArrowheads="1"/>
            </p:cNvSpPr>
            <p:nvPr/>
          </p:nvSpPr>
          <p:spPr bwMode="auto">
            <a:xfrm>
              <a:off x="4572" y="2452"/>
              <a:ext cx="196" cy="231"/>
            </a:xfrm>
            <a:prstGeom prst="rect">
              <a:avLst/>
            </a:prstGeom>
            <a:noFill/>
            <a:ln w="9525">
              <a:noFill/>
              <a:miter lim="800000"/>
              <a:headEnd/>
              <a:tailEnd/>
            </a:ln>
          </p:spPr>
          <p:txBody>
            <a:bodyPr wrap="none">
              <a:spAutoFit/>
            </a:bodyPr>
            <a:lstStyle/>
            <a:p>
              <a:r>
                <a:rPr lang="en-US"/>
                <a:t>b</a:t>
              </a:r>
            </a:p>
          </p:txBody>
        </p:sp>
        <p:sp>
          <p:nvSpPr>
            <p:cNvPr id="15381" name="Line 40"/>
            <p:cNvSpPr>
              <a:spLocks noChangeShapeType="1"/>
            </p:cNvSpPr>
            <p:nvPr/>
          </p:nvSpPr>
          <p:spPr bwMode="auto">
            <a:xfrm>
              <a:off x="3953" y="2798"/>
              <a:ext cx="581" cy="0"/>
            </a:xfrm>
            <a:prstGeom prst="line">
              <a:avLst/>
            </a:prstGeom>
            <a:noFill/>
            <a:ln w="19050">
              <a:solidFill>
                <a:schemeClr val="tx1"/>
              </a:solidFill>
              <a:round/>
              <a:headEnd/>
              <a:tailEnd type="triangle" w="med" len="med"/>
            </a:ln>
          </p:spPr>
          <p:txBody>
            <a:bodyPr/>
            <a:lstStyle/>
            <a:p>
              <a:endParaRPr lang="en-US"/>
            </a:p>
          </p:txBody>
        </p:sp>
        <p:sp>
          <p:nvSpPr>
            <p:cNvPr id="15382" name="Text Box 41"/>
            <p:cNvSpPr txBox="1">
              <a:spLocks noChangeArrowheads="1"/>
            </p:cNvSpPr>
            <p:nvPr/>
          </p:nvSpPr>
          <p:spPr bwMode="auto">
            <a:xfrm>
              <a:off x="4131" y="2602"/>
              <a:ext cx="187" cy="212"/>
            </a:xfrm>
            <a:prstGeom prst="rect">
              <a:avLst/>
            </a:prstGeom>
            <a:noFill/>
            <a:ln w="9525">
              <a:noFill/>
              <a:miter lim="800000"/>
              <a:headEnd/>
              <a:tailEnd/>
            </a:ln>
          </p:spPr>
          <p:txBody>
            <a:bodyPr wrap="none">
              <a:spAutoFit/>
            </a:bodyPr>
            <a:lstStyle/>
            <a:p>
              <a:r>
                <a:rPr lang="en-US" sz="1600"/>
                <a:t>2</a:t>
              </a:r>
            </a:p>
          </p:txBody>
        </p:sp>
        <p:sp>
          <p:nvSpPr>
            <p:cNvPr id="15383" name="Text Box 42"/>
            <p:cNvSpPr txBox="1">
              <a:spLocks noChangeArrowheads="1"/>
            </p:cNvSpPr>
            <p:nvPr/>
          </p:nvSpPr>
          <p:spPr bwMode="auto">
            <a:xfrm>
              <a:off x="4537" y="3090"/>
              <a:ext cx="187" cy="212"/>
            </a:xfrm>
            <a:prstGeom prst="rect">
              <a:avLst/>
            </a:prstGeom>
            <a:noFill/>
            <a:ln w="9525">
              <a:noFill/>
              <a:miter lim="800000"/>
              <a:headEnd/>
              <a:tailEnd/>
            </a:ln>
          </p:spPr>
          <p:txBody>
            <a:bodyPr wrap="none">
              <a:spAutoFit/>
            </a:bodyPr>
            <a:lstStyle/>
            <a:p>
              <a:r>
                <a:rPr lang="en-US" sz="1600"/>
                <a:t>3</a:t>
              </a:r>
            </a:p>
          </p:txBody>
        </p:sp>
        <p:sp>
          <p:nvSpPr>
            <p:cNvPr id="15384" name="Text Box 43"/>
            <p:cNvSpPr txBox="1">
              <a:spLocks noChangeArrowheads="1"/>
            </p:cNvSpPr>
            <p:nvPr/>
          </p:nvSpPr>
          <p:spPr bwMode="auto">
            <a:xfrm>
              <a:off x="3772" y="3095"/>
              <a:ext cx="230" cy="212"/>
            </a:xfrm>
            <a:prstGeom prst="rect">
              <a:avLst/>
            </a:prstGeom>
            <a:noFill/>
            <a:ln w="9525">
              <a:noFill/>
              <a:miter lim="800000"/>
              <a:headEnd/>
              <a:tailEnd/>
            </a:ln>
          </p:spPr>
          <p:txBody>
            <a:bodyPr wrap="none">
              <a:spAutoFit/>
            </a:bodyPr>
            <a:lstStyle/>
            <a:p>
              <a:r>
                <a:rPr lang="en-US" sz="1600"/>
                <a:t>-8</a:t>
              </a:r>
            </a:p>
          </p:txBody>
        </p:sp>
        <p:sp>
          <p:nvSpPr>
            <p:cNvPr id="15385" name="Line 44"/>
            <p:cNvSpPr>
              <a:spLocks noChangeShapeType="1"/>
            </p:cNvSpPr>
            <p:nvPr/>
          </p:nvSpPr>
          <p:spPr bwMode="auto">
            <a:xfrm flipH="1">
              <a:off x="4379" y="2916"/>
              <a:ext cx="229" cy="338"/>
            </a:xfrm>
            <a:prstGeom prst="line">
              <a:avLst/>
            </a:prstGeom>
            <a:noFill/>
            <a:ln w="19050">
              <a:solidFill>
                <a:schemeClr val="tx1"/>
              </a:solidFill>
              <a:round/>
              <a:headEnd/>
              <a:tailEnd type="triangle" w="med" len="med"/>
            </a:ln>
          </p:spPr>
          <p:txBody>
            <a:bodyPr/>
            <a:lstStyle/>
            <a:p>
              <a:endParaRPr lang="en-US"/>
            </a:p>
          </p:txBody>
        </p:sp>
        <p:sp>
          <p:nvSpPr>
            <p:cNvPr id="15386" name="Line 45"/>
            <p:cNvSpPr>
              <a:spLocks noChangeShapeType="1"/>
            </p:cNvSpPr>
            <p:nvPr/>
          </p:nvSpPr>
          <p:spPr bwMode="auto">
            <a:xfrm flipH="1" flipV="1">
              <a:off x="3902" y="2912"/>
              <a:ext cx="297" cy="346"/>
            </a:xfrm>
            <a:prstGeom prst="line">
              <a:avLst/>
            </a:prstGeom>
            <a:noFill/>
            <a:ln w="19050">
              <a:solidFill>
                <a:schemeClr val="tx1"/>
              </a:solidFill>
              <a:round/>
              <a:headEnd/>
              <a:tailEnd type="triangle" w="med" len="med"/>
            </a:ln>
          </p:spPr>
          <p:txBody>
            <a:bodyPr/>
            <a:lstStyle/>
            <a:p>
              <a:endParaRPr lang="en-US"/>
            </a:p>
          </p:txBody>
        </p:sp>
      </p:grpSp>
      <p:sp>
        <p:nvSpPr>
          <p:cNvPr id="791598" name="Oval 46"/>
          <p:cNvSpPr>
            <a:spLocks noChangeArrowheads="1"/>
          </p:cNvSpPr>
          <p:nvPr/>
        </p:nvSpPr>
        <p:spPr bwMode="auto">
          <a:xfrm>
            <a:off x="4545013" y="4152900"/>
            <a:ext cx="363537" cy="336550"/>
          </a:xfrm>
          <a:prstGeom prst="ellipse">
            <a:avLst/>
          </a:prstGeom>
          <a:solidFill>
            <a:schemeClr val="bg1"/>
          </a:solidFill>
          <a:ln w="9525">
            <a:noFill/>
            <a:round/>
            <a:headEnd/>
            <a:tailEnd/>
          </a:ln>
        </p:spPr>
        <p:txBody>
          <a:bodyPr wrap="none" anchor="ctr"/>
          <a:lstStyle/>
          <a:p>
            <a:pPr algn="ctr"/>
            <a:r>
              <a:rPr lang="en-US"/>
              <a:t>-1</a:t>
            </a:r>
          </a:p>
        </p:txBody>
      </p:sp>
      <p:sp>
        <p:nvSpPr>
          <p:cNvPr id="791599" name="Oval 47"/>
          <p:cNvSpPr>
            <a:spLocks noChangeArrowheads="1"/>
          </p:cNvSpPr>
          <p:nvPr/>
        </p:nvSpPr>
        <p:spPr bwMode="auto">
          <a:xfrm>
            <a:off x="3954463" y="5057775"/>
            <a:ext cx="363537" cy="336550"/>
          </a:xfrm>
          <a:prstGeom prst="ellipse">
            <a:avLst/>
          </a:prstGeom>
          <a:solidFill>
            <a:schemeClr val="bg1"/>
          </a:solidFill>
          <a:ln w="9525">
            <a:noFill/>
            <a:round/>
            <a:headEnd/>
            <a:tailEnd/>
          </a:ln>
        </p:spPr>
        <p:txBody>
          <a:bodyPr wrap="none" anchor="ctr"/>
          <a:lstStyle/>
          <a:p>
            <a:pPr algn="ctr"/>
            <a:r>
              <a:rPr lang="en-US"/>
              <a:t>2</a:t>
            </a:r>
          </a:p>
        </p:txBody>
      </p:sp>
      <p:sp>
        <p:nvSpPr>
          <p:cNvPr id="791600" name="Oval 48"/>
          <p:cNvSpPr>
            <a:spLocks noChangeArrowheads="1"/>
          </p:cNvSpPr>
          <p:nvPr/>
        </p:nvSpPr>
        <p:spPr bwMode="auto">
          <a:xfrm>
            <a:off x="3221038" y="4152900"/>
            <a:ext cx="363537" cy="336550"/>
          </a:xfrm>
          <a:prstGeom prst="ellipse">
            <a:avLst/>
          </a:prstGeom>
          <a:solidFill>
            <a:schemeClr val="bg1"/>
          </a:solidFill>
          <a:ln w="9525">
            <a:noFill/>
            <a:round/>
            <a:headEnd/>
            <a:tailEnd/>
          </a:ln>
        </p:spPr>
        <p:txBody>
          <a:bodyPr wrap="none" anchor="ctr"/>
          <a:lstStyle/>
          <a:p>
            <a:pPr algn="ctr"/>
            <a:r>
              <a:rPr lang="en-US"/>
              <a:t>-6</a:t>
            </a:r>
          </a:p>
        </p:txBody>
      </p:sp>
      <p:sp>
        <p:nvSpPr>
          <p:cNvPr id="791601" name="Text Box 49"/>
          <p:cNvSpPr txBox="1">
            <a:spLocks noChangeArrowheads="1"/>
          </p:cNvSpPr>
          <p:nvPr/>
        </p:nvSpPr>
        <p:spPr bwMode="auto">
          <a:xfrm>
            <a:off x="5356225" y="3760788"/>
            <a:ext cx="3540125" cy="2282825"/>
          </a:xfrm>
          <a:prstGeom prst="rect">
            <a:avLst/>
          </a:prstGeom>
          <a:noFill/>
          <a:ln w="9525">
            <a:noFill/>
            <a:miter lim="800000"/>
            <a:headEnd/>
            <a:tailEnd/>
          </a:ln>
        </p:spPr>
        <p:txBody>
          <a:bodyPr>
            <a:spAutoFit/>
          </a:bodyPr>
          <a:lstStyle/>
          <a:p>
            <a:r>
              <a:rPr lang="en-US" sz="2400"/>
              <a:t>Look at edge (s, b):</a:t>
            </a:r>
          </a:p>
          <a:p>
            <a:endParaRPr lang="en-US" sz="2400"/>
          </a:p>
          <a:p>
            <a:r>
              <a:rPr lang="en-US" sz="2400"/>
              <a:t>d[b] = -1</a:t>
            </a:r>
          </a:p>
          <a:p>
            <a:r>
              <a:rPr lang="en-US" sz="2400"/>
              <a:t>d[s] + w(s, b) = -4</a:t>
            </a:r>
          </a:p>
          <a:p>
            <a:endParaRPr lang="en-US" sz="2400"/>
          </a:p>
          <a:p>
            <a:r>
              <a:rPr lang="en-US" sz="2400">
                <a:sym typeface="Symbol" pitchFamily="18" charset="2"/>
              </a:rPr>
              <a:t> d[b] &gt; </a:t>
            </a:r>
            <a:r>
              <a:rPr lang="en-US" sz="2400"/>
              <a:t>d[s] + w(s, b)</a:t>
            </a:r>
            <a:r>
              <a:rPr lang="en-US" sz="2400" i="1"/>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9158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9158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9158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9159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9159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9160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91601">
                                            <p:txEl>
                                              <p:pRg st="0" end="0"/>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791601">
                                            <p:txEl>
                                              <p:pRg st="2" end="2"/>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791601">
                                            <p:txEl>
                                              <p:pRg st="3" end="3"/>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79160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1582" grpId="0" animBg="1"/>
      <p:bldP spid="791583" grpId="0" animBg="1"/>
      <p:bldP spid="791584" grpId="0" animBg="1"/>
      <p:bldP spid="791598" grpId="0" animBg="1"/>
      <p:bldP spid="791599" grpId="0" animBg="1"/>
      <p:bldP spid="79160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5"/>
          <p:cNvSpPr>
            <a:spLocks noGrp="1"/>
          </p:cNvSpPr>
          <p:nvPr>
            <p:ph type="sldNum" sz="quarter" idx="12"/>
          </p:nvPr>
        </p:nvSpPr>
        <p:spPr>
          <a:noFill/>
        </p:spPr>
        <p:txBody>
          <a:bodyPr/>
          <a:lstStyle/>
          <a:p>
            <a:fld id="{9CFD018B-71F7-4F27-AADE-E2C265785542}" type="slidenum">
              <a:rPr lang="en-US" smtClean="0"/>
              <a:pPr/>
              <a:t>2</a:t>
            </a:fld>
            <a:endParaRPr lang="en-US"/>
          </a:p>
        </p:txBody>
      </p:sp>
      <p:sp>
        <p:nvSpPr>
          <p:cNvPr id="4099" name="Rectangle 2"/>
          <p:cNvSpPr>
            <a:spLocks noGrp="1" noChangeArrowheads="1"/>
          </p:cNvSpPr>
          <p:nvPr>
            <p:ph type="title"/>
          </p:nvPr>
        </p:nvSpPr>
        <p:spPr/>
        <p:txBody>
          <a:bodyPr/>
          <a:lstStyle/>
          <a:p>
            <a:pPr eaLnBrk="1" hangingPunct="1"/>
            <a:r>
              <a:rPr lang="en-US"/>
              <a:t>Negative-Weight Edges</a:t>
            </a:r>
          </a:p>
        </p:txBody>
      </p:sp>
      <p:sp>
        <p:nvSpPr>
          <p:cNvPr id="780291" name="Rectangle 3"/>
          <p:cNvSpPr>
            <a:spLocks noGrp="1" noChangeArrowheads="1"/>
          </p:cNvSpPr>
          <p:nvPr>
            <p:ph type="body" idx="1"/>
          </p:nvPr>
        </p:nvSpPr>
        <p:spPr>
          <a:xfrm>
            <a:off x="114300" y="1057275"/>
            <a:ext cx="9217025" cy="5470525"/>
          </a:xfrm>
        </p:spPr>
        <p:txBody>
          <a:bodyPr/>
          <a:lstStyle/>
          <a:p>
            <a:pPr eaLnBrk="1" hangingPunct="1">
              <a:lnSpc>
                <a:spcPct val="140000"/>
              </a:lnSpc>
            </a:pPr>
            <a:r>
              <a:rPr lang="en-US"/>
              <a:t>s </a:t>
            </a:r>
            <a:r>
              <a:rPr lang="en-US">
                <a:sym typeface="Symbol" pitchFamily="18" charset="2"/>
              </a:rPr>
              <a:t> a: only one path</a:t>
            </a:r>
          </a:p>
          <a:p>
            <a:pPr eaLnBrk="1" hangingPunct="1">
              <a:lnSpc>
                <a:spcPct val="140000"/>
              </a:lnSpc>
              <a:buFontTx/>
              <a:buNone/>
            </a:pPr>
            <a:r>
              <a:rPr lang="en-US" sz="2400">
                <a:sym typeface="Symbol" pitchFamily="18" charset="2"/>
              </a:rPr>
              <a:t>	(s, a) = w(s, a) = 3</a:t>
            </a:r>
          </a:p>
          <a:p>
            <a:pPr eaLnBrk="1" hangingPunct="1">
              <a:lnSpc>
                <a:spcPct val="140000"/>
              </a:lnSpc>
            </a:pPr>
            <a:r>
              <a:rPr lang="en-US"/>
              <a:t>s </a:t>
            </a:r>
            <a:r>
              <a:rPr lang="en-US">
                <a:sym typeface="Symbol" pitchFamily="18" charset="2"/>
              </a:rPr>
              <a:t> b: only one path</a:t>
            </a:r>
          </a:p>
          <a:p>
            <a:pPr eaLnBrk="1" hangingPunct="1">
              <a:lnSpc>
                <a:spcPct val="140000"/>
              </a:lnSpc>
              <a:buFontTx/>
              <a:buNone/>
            </a:pPr>
            <a:r>
              <a:rPr lang="en-US" sz="2400">
                <a:sym typeface="Symbol" pitchFamily="18" charset="2"/>
              </a:rPr>
              <a:t>	(s, b) = w(s, a) + w(a, b) = -1</a:t>
            </a:r>
          </a:p>
          <a:p>
            <a:pPr eaLnBrk="1" hangingPunct="1">
              <a:lnSpc>
                <a:spcPct val="140000"/>
              </a:lnSpc>
            </a:pPr>
            <a:r>
              <a:rPr lang="en-US"/>
              <a:t>s </a:t>
            </a:r>
            <a:r>
              <a:rPr lang="en-US">
                <a:sym typeface="Symbol" pitchFamily="18" charset="2"/>
              </a:rPr>
              <a:t> c: infinitely many paths</a:t>
            </a:r>
          </a:p>
          <a:p>
            <a:pPr eaLnBrk="1" hangingPunct="1">
              <a:lnSpc>
                <a:spcPct val="140000"/>
              </a:lnSpc>
              <a:buFontTx/>
              <a:buNone/>
            </a:pPr>
            <a:r>
              <a:rPr lang="en-US" sz="2400">
                <a:sym typeface="Symbol" pitchFamily="18" charset="2"/>
              </a:rPr>
              <a:t>	s, c, s, c, d, c, s, c, d, c, d, c</a:t>
            </a:r>
          </a:p>
          <a:p>
            <a:pPr eaLnBrk="1" hangingPunct="1">
              <a:lnSpc>
                <a:spcPct val="140000"/>
              </a:lnSpc>
              <a:buFontTx/>
              <a:buNone/>
            </a:pPr>
            <a:r>
              <a:rPr lang="en-US" sz="2400">
                <a:sym typeface="Symbol" pitchFamily="18" charset="2"/>
              </a:rPr>
              <a:t>	cycle has positive weight (6 - 3 = 3)</a:t>
            </a:r>
          </a:p>
          <a:p>
            <a:pPr eaLnBrk="1" hangingPunct="1">
              <a:lnSpc>
                <a:spcPct val="140000"/>
              </a:lnSpc>
              <a:buFontTx/>
              <a:buNone/>
            </a:pPr>
            <a:r>
              <a:rPr lang="en-US" sz="2400">
                <a:sym typeface="Symbol" pitchFamily="18" charset="2"/>
              </a:rPr>
              <a:t>	s, c is shortest path with weight (s, b) = w(s, c) = 5</a:t>
            </a:r>
          </a:p>
        </p:txBody>
      </p:sp>
      <p:grpSp>
        <p:nvGrpSpPr>
          <p:cNvPr id="4101" name="Group 4"/>
          <p:cNvGrpSpPr>
            <a:grpSpLocks/>
          </p:cNvGrpSpPr>
          <p:nvPr/>
        </p:nvGrpSpPr>
        <p:grpSpPr bwMode="auto">
          <a:xfrm>
            <a:off x="5018088" y="2274888"/>
            <a:ext cx="3846512" cy="2528887"/>
            <a:chOff x="3027" y="791"/>
            <a:chExt cx="2423" cy="1593"/>
          </a:xfrm>
        </p:grpSpPr>
        <p:sp>
          <p:nvSpPr>
            <p:cNvPr id="4103" name="Oval 5"/>
            <p:cNvSpPr>
              <a:spLocks noChangeArrowheads="1"/>
            </p:cNvSpPr>
            <p:nvPr/>
          </p:nvSpPr>
          <p:spPr bwMode="auto">
            <a:xfrm>
              <a:off x="3204" y="1462"/>
              <a:ext cx="266" cy="265"/>
            </a:xfrm>
            <a:prstGeom prst="ellipse">
              <a:avLst/>
            </a:prstGeom>
            <a:noFill/>
            <a:ln w="19050">
              <a:solidFill>
                <a:schemeClr val="tx1"/>
              </a:solidFill>
              <a:round/>
              <a:headEnd/>
              <a:tailEnd/>
            </a:ln>
          </p:spPr>
          <p:txBody>
            <a:bodyPr wrap="none" anchor="ctr"/>
            <a:lstStyle/>
            <a:p>
              <a:pPr algn="ctr"/>
              <a:r>
                <a:rPr lang="en-US"/>
                <a:t>0</a:t>
              </a:r>
            </a:p>
          </p:txBody>
        </p:sp>
        <p:sp>
          <p:nvSpPr>
            <p:cNvPr id="4104" name="Oval 6"/>
            <p:cNvSpPr>
              <a:spLocks noChangeArrowheads="1"/>
            </p:cNvSpPr>
            <p:nvPr/>
          </p:nvSpPr>
          <p:spPr bwMode="auto">
            <a:xfrm>
              <a:off x="3768" y="997"/>
              <a:ext cx="266" cy="265"/>
            </a:xfrm>
            <a:prstGeom prst="ellipse">
              <a:avLst/>
            </a:prstGeom>
            <a:noFill/>
            <a:ln w="19050">
              <a:solidFill>
                <a:schemeClr val="tx1"/>
              </a:solidFill>
              <a:round/>
              <a:headEnd/>
              <a:tailEnd/>
            </a:ln>
          </p:spPr>
          <p:txBody>
            <a:bodyPr wrap="none" anchor="ctr"/>
            <a:lstStyle/>
            <a:p>
              <a:pPr algn="ctr"/>
              <a:r>
                <a:rPr lang="en-US"/>
                <a:t>3</a:t>
              </a:r>
            </a:p>
          </p:txBody>
        </p:sp>
        <p:sp>
          <p:nvSpPr>
            <p:cNvPr id="4105" name="Oval 7"/>
            <p:cNvSpPr>
              <a:spLocks noChangeArrowheads="1"/>
            </p:cNvSpPr>
            <p:nvPr/>
          </p:nvSpPr>
          <p:spPr bwMode="auto">
            <a:xfrm>
              <a:off x="4599" y="997"/>
              <a:ext cx="266" cy="265"/>
            </a:xfrm>
            <a:prstGeom prst="ellipse">
              <a:avLst/>
            </a:prstGeom>
            <a:noFill/>
            <a:ln w="19050">
              <a:solidFill>
                <a:schemeClr val="tx1"/>
              </a:solidFill>
              <a:round/>
              <a:headEnd/>
              <a:tailEnd/>
            </a:ln>
          </p:spPr>
          <p:txBody>
            <a:bodyPr wrap="none" anchor="ctr"/>
            <a:lstStyle/>
            <a:p>
              <a:pPr algn="ctr"/>
              <a:r>
                <a:rPr lang="en-US"/>
                <a:t>-1</a:t>
              </a:r>
            </a:p>
          </p:txBody>
        </p:sp>
        <p:sp>
          <p:nvSpPr>
            <p:cNvPr id="4106" name="Oval 8"/>
            <p:cNvSpPr>
              <a:spLocks noChangeArrowheads="1"/>
            </p:cNvSpPr>
            <p:nvPr/>
          </p:nvSpPr>
          <p:spPr bwMode="auto">
            <a:xfrm>
              <a:off x="3768" y="1928"/>
              <a:ext cx="266" cy="265"/>
            </a:xfrm>
            <a:prstGeom prst="ellipse">
              <a:avLst/>
            </a:prstGeom>
            <a:noFill/>
            <a:ln w="19050">
              <a:solidFill>
                <a:schemeClr val="tx1"/>
              </a:solidFill>
              <a:round/>
              <a:headEnd/>
              <a:tailEnd/>
            </a:ln>
          </p:spPr>
          <p:txBody>
            <a:bodyPr wrap="none" anchor="ctr"/>
            <a:lstStyle/>
            <a:p>
              <a:pPr algn="ctr"/>
              <a:r>
                <a:rPr lang="en-US">
                  <a:sym typeface="Symbol" pitchFamily="18" charset="2"/>
                </a:rPr>
                <a:t>-</a:t>
              </a:r>
            </a:p>
          </p:txBody>
        </p:sp>
        <p:sp>
          <p:nvSpPr>
            <p:cNvPr id="4107" name="Oval 9"/>
            <p:cNvSpPr>
              <a:spLocks noChangeArrowheads="1"/>
            </p:cNvSpPr>
            <p:nvPr/>
          </p:nvSpPr>
          <p:spPr bwMode="auto">
            <a:xfrm>
              <a:off x="4599" y="1928"/>
              <a:ext cx="266" cy="265"/>
            </a:xfrm>
            <a:prstGeom prst="ellipse">
              <a:avLst/>
            </a:prstGeom>
            <a:noFill/>
            <a:ln w="19050">
              <a:solidFill>
                <a:schemeClr val="tx1"/>
              </a:solidFill>
              <a:round/>
              <a:headEnd/>
              <a:tailEnd/>
            </a:ln>
          </p:spPr>
          <p:txBody>
            <a:bodyPr wrap="none" anchor="ctr"/>
            <a:lstStyle/>
            <a:p>
              <a:pPr algn="ctr"/>
              <a:r>
                <a:rPr lang="en-US">
                  <a:sym typeface="Symbol" pitchFamily="18" charset="2"/>
                </a:rPr>
                <a:t>-</a:t>
              </a:r>
              <a:endParaRPr lang="en-US"/>
            </a:p>
          </p:txBody>
        </p:sp>
        <p:sp>
          <p:nvSpPr>
            <p:cNvPr id="4108" name="Line 10"/>
            <p:cNvSpPr>
              <a:spLocks noChangeShapeType="1"/>
            </p:cNvSpPr>
            <p:nvPr/>
          </p:nvSpPr>
          <p:spPr bwMode="auto">
            <a:xfrm>
              <a:off x="4032" y="1122"/>
              <a:ext cx="581" cy="0"/>
            </a:xfrm>
            <a:prstGeom prst="line">
              <a:avLst/>
            </a:prstGeom>
            <a:noFill/>
            <a:ln w="19050">
              <a:solidFill>
                <a:schemeClr val="tx1"/>
              </a:solidFill>
              <a:round/>
              <a:headEnd/>
              <a:tailEnd type="triangle" w="med" len="med"/>
            </a:ln>
          </p:spPr>
          <p:txBody>
            <a:bodyPr/>
            <a:lstStyle/>
            <a:p>
              <a:endParaRPr lang="en-US"/>
            </a:p>
          </p:txBody>
        </p:sp>
        <p:sp>
          <p:nvSpPr>
            <p:cNvPr id="4109" name="Line 11"/>
            <p:cNvSpPr>
              <a:spLocks noChangeShapeType="1"/>
            </p:cNvSpPr>
            <p:nvPr/>
          </p:nvSpPr>
          <p:spPr bwMode="auto">
            <a:xfrm flipV="1">
              <a:off x="3415" y="1224"/>
              <a:ext cx="392" cy="256"/>
            </a:xfrm>
            <a:prstGeom prst="line">
              <a:avLst/>
            </a:prstGeom>
            <a:noFill/>
            <a:ln w="19050">
              <a:solidFill>
                <a:schemeClr val="tx1"/>
              </a:solidFill>
              <a:round/>
              <a:headEnd/>
              <a:tailEnd type="triangle" w="med" len="med"/>
            </a:ln>
          </p:spPr>
          <p:txBody>
            <a:bodyPr/>
            <a:lstStyle/>
            <a:p>
              <a:endParaRPr lang="en-US"/>
            </a:p>
          </p:txBody>
        </p:sp>
        <p:sp>
          <p:nvSpPr>
            <p:cNvPr id="4110" name="Line 12"/>
            <p:cNvSpPr>
              <a:spLocks noChangeShapeType="1"/>
            </p:cNvSpPr>
            <p:nvPr/>
          </p:nvSpPr>
          <p:spPr bwMode="auto">
            <a:xfrm>
              <a:off x="3439" y="1684"/>
              <a:ext cx="364" cy="278"/>
            </a:xfrm>
            <a:prstGeom prst="line">
              <a:avLst/>
            </a:prstGeom>
            <a:noFill/>
            <a:ln w="19050">
              <a:solidFill>
                <a:schemeClr val="tx1"/>
              </a:solidFill>
              <a:round/>
              <a:headEnd/>
              <a:tailEnd type="triangle" w="med" len="med"/>
            </a:ln>
          </p:spPr>
          <p:txBody>
            <a:bodyPr/>
            <a:lstStyle/>
            <a:p>
              <a:endParaRPr lang="en-US"/>
            </a:p>
          </p:txBody>
        </p:sp>
        <p:sp>
          <p:nvSpPr>
            <p:cNvPr id="4111" name="Text Box 13"/>
            <p:cNvSpPr txBox="1">
              <a:spLocks noChangeArrowheads="1"/>
            </p:cNvSpPr>
            <p:nvPr/>
          </p:nvSpPr>
          <p:spPr bwMode="auto">
            <a:xfrm>
              <a:off x="3460" y="1191"/>
              <a:ext cx="187" cy="212"/>
            </a:xfrm>
            <a:prstGeom prst="rect">
              <a:avLst/>
            </a:prstGeom>
            <a:noFill/>
            <a:ln w="9525">
              <a:noFill/>
              <a:miter lim="800000"/>
              <a:headEnd/>
              <a:tailEnd/>
            </a:ln>
          </p:spPr>
          <p:txBody>
            <a:bodyPr wrap="none">
              <a:spAutoFit/>
            </a:bodyPr>
            <a:lstStyle/>
            <a:p>
              <a:r>
                <a:rPr lang="en-US" sz="1600"/>
                <a:t>3</a:t>
              </a:r>
            </a:p>
          </p:txBody>
        </p:sp>
        <p:sp>
          <p:nvSpPr>
            <p:cNvPr id="4112" name="Text Box 14"/>
            <p:cNvSpPr txBox="1">
              <a:spLocks noChangeArrowheads="1"/>
            </p:cNvSpPr>
            <p:nvPr/>
          </p:nvSpPr>
          <p:spPr bwMode="auto">
            <a:xfrm>
              <a:off x="4225" y="923"/>
              <a:ext cx="230" cy="212"/>
            </a:xfrm>
            <a:prstGeom prst="rect">
              <a:avLst/>
            </a:prstGeom>
            <a:noFill/>
            <a:ln w="9525">
              <a:noFill/>
              <a:miter lim="800000"/>
              <a:headEnd/>
              <a:tailEnd/>
            </a:ln>
          </p:spPr>
          <p:txBody>
            <a:bodyPr wrap="none">
              <a:spAutoFit/>
            </a:bodyPr>
            <a:lstStyle/>
            <a:p>
              <a:r>
                <a:rPr lang="en-US" sz="1600"/>
                <a:t>-4</a:t>
              </a:r>
            </a:p>
          </p:txBody>
        </p:sp>
        <p:sp>
          <p:nvSpPr>
            <p:cNvPr id="4113" name="Text Box 15"/>
            <p:cNvSpPr txBox="1">
              <a:spLocks noChangeArrowheads="1"/>
            </p:cNvSpPr>
            <p:nvPr/>
          </p:nvSpPr>
          <p:spPr bwMode="auto">
            <a:xfrm>
              <a:off x="3491" y="1777"/>
              <a:ext cx="187" cy="212"/>
            </a:xfrm>
            <a:prstGeom prst="rect">
              <a:avLst/>
            </a:prstGeom>
            <a:noFill/>
            <a:ln w="9525">
              <a:noFill/>
              <a:miter lim="800000"/>
              <a:headEnd/>
              <a:tailEnd/>
            </a:ln>
          </p:spPr>
          <p:txBody>
            <a:bodyPr wrap="none">
              <a:spAutoFit/>
            </a:bodyPr>
            <a:lstStyle/>
            <a:p>
              <a:r>
                <a:rPr lang="en-US" sz="1600"/>
                <a:t>2</a:t>
              </a:r>
            </a:p>
          </p:txBody>
        </p:sp>
        <p:sp>
          <p:nvSpPr>
            <p:cNvPr id="4114" name="Text Box 16"/>
            <p:cNvSpPr txBox="1">
              <a:spLocks noChangeArrowheads="1"/>
            </p:cNvSpPr>
            <p:nvPr/>
          </p:nvSpPr>
          <p:spPr bwMode="auto">
            <a:xfrm>
              <a:off x="4918" y="1398"/>
              <a:ext cx="187" cy="212"/>
            </a:xfrm>
            <a:prstGeom prst="rect">
              <a:avLst/>
            </a:prstGeom>
            <a:noFill/>
            <a:ln w="9525">
              <a:noFill/>
              <a:miter lim="800000"/>
              <a:headEnd/>
              <a:tailEnd/>
            </a:ln>
          </p:spPr>
          <p:txBody>
            <a:bodyPr wrap="none">
              <a:spAutoFit/>
            </a:bodyPr>
            <a:lstStyle/>
            <a:p>
              <a:r>
                <a:rPr lang="en-US" sz="1600"/>
                <a:t>8</a:t>
              </a:r>
            </a:p>
          </p:txBody>
        </p:sp>
        <p:sp>
          <p:nvSpPr>
            <p:cNvPr id="4115" name="Text Box 17"/>
            <p:cNvSpPr txBox="1">
              <a:spLocks noChangeArrowheads="1"/>
            </p:cNvSpPr>
            <p:nvPr/>
          </p:nvSpPr>
          <p:spPr bwMode="auto">
            <a:xfrm>
              <a:off x="4402" y="2116"/>
              <a:ext cx="230" cy="212"/>
            </a:xfrm>
            <a:prstGeom prst="rect">
              <a:avLst/>
            </a:prstGeom>
            <a:noFill/>
            <a:ln w="9525">
              <a:noFill/>
              <a:miter lim="800000"/>
              <a:headEnd/>
              <a:tailEnd/>
            </a:ln>
          </p:spPr>
          <p:txBody>
            <a:bodyPr wrap="none">
              <a:spAutoFit/>
            </a:bodyPr>
            <a:lstStyle/>
            <a:p>
              <a:r>
                <a:rPr lang="en-US" sz="1600"/>
                <a:t>-6</a:t>
              </a:r>
            </a:p>
          </p:txBody>
        </p:sp>
        <p:sp>
          <p:nvSpPr>
            <p:cNvPr id="4116" name="Text Box 18"/>
            <p:cNvSpPr txBox="1">
              <a:spLocks noChangeArrowheads="1"/>
            </p:cNvSpPr>
            <p:nvPr/>
          </p:nvSpPr>
          <p:spPr bwMode="auto">
            <a:xfrm>
              <a:off x="3027" y="1474"/>
              <a:ext cx="188" cy="231"/>
            </a:xfrm>
            <a:prstGeom prst="rect">
              <a:avLst/>
            </a:prstGeom>
            <a:noFill/>
            <a:ln w="9525">
              <a:noFill/>
              <a:miter lim="800000"/>
              <a:headEnd/>
              <a:tailEnd/>
            </a:ln>
          </p:spPr>
          <p:txBody>
            <a:bodyPr wrap="none">
              <a:spAutoFit/>
            </a:bodyPr>
            <a:lstStyle/>
            <a:p>
              <a:r>
                <a:rPr lang="en-US"/>
                <a:t>s</a:t>
              </a:r>
            </a:p>
          </p:txBody>
        </p:sp>
        <p:sp>
          <p:nvSpPr>
            <p:cNvPr id="4117" name="Text Box 19"/>
            <p:cNvSpPr txBox="1">
              <a:spLocks noChangeArrowheads="1"/>
            </p:cNvSpPr>
            <p:nvPr/>
          </p:nvSpPr>
          <p:spPr bwMode="auto">
            <a:xfrm>
              <a:off x="3823" y="791"/>
              <a:ext cx="196" cy="231"/>
            </a:xfrm>
            <a:prstGeom prst="rect">
              <a:avLst/>
            </a:prstGeom>
            <a:noFill/>
            <a:ln w="9525">
              <a:noFill/>
              <a:miter lim="800000"/>
              <a:headEnd/>
              <a:tailEnd/>
            </a:ln>
          </p:spPr>
          <p:txBody>
            <a:bodyPr wrap="none">
              <a:spAutoFit/>
            </a:bodyPr>
            <a:lstStyle/>
            <a:p>
              <a:r>
                <a:rPr lang="en-US"/>
                <a:t>a</a:t>
              </a:r>
            </a:p>
          </p:txBody>
        </p:sp>
        <p:sp>
          <p:nvSpPr>
            <p:cNvPr id="4118" name="Text Box 20"/>
            <p:cNvSpPr txBox="1">
              <a:spLocks noChangeArrowheads="1"/>
            </p:cNvSpPr>
            <p:nvPr/>
          </p:nvSpPr>
          <p:spPr bwMode="auto">
            <a:xfrm>
              <a:off x="4645" y="791"/>
              <a:ext cx="196" cy="231"/>
            </a:xfrm>
            <a:prstGeom prst="rect">
              <a:avLst/>
            </a:prstGeom>
            <a:noFill/>
            <a:ln w="9525">
              <a:noFill/>
              <a:miter lim="800000"/>
              <a:headEnd/>
              <a:tailEnd/>
            </a:ln>
          </p:spPr>
          <p:txBody>
            <a:bodyPr wrap="none">
              <a:spAutoFit/>
            </a:bodyPr>
            <a:lstStyle/>
            <a:p>
              <a:r>
                <a:rPr lang="en-US"/>
                <a:t>b</a:t>
              </a:r>
            </a:p>
          </p:txBody>
        </p:sp>
        <p:sp>
          <p:nvSpPr>
            <p:cNvPr id="4119" name="Text Box 21"/>
            <p:cNvSpPr txBox="1">
              <a:spLocks noChangeArrowheads="1"/>
            </p:cNvSpPr>
            <p:nvPr/>
          </p:nvSpPr>
          <p:spPr bwMode="auto">
            <a:xfrm>
              <a:off x="3807" y="2153"/>
              <a:ext cx="196" cy="231"/>
            </a:xfrm>
            <a:prstGeom prst="rect">
              <a:avLst/>
            </a:prstGeom>
            <a:noFill/>
            <a:ln w="9525">
              <a:noFill/>
              <a:miter lim="800000"/>
              <a:headEnd/>
              <a:tailEnd/>
            </a:ln>
          </p:spPr>
          <p:txBody>
            <a:bodyPr wrap="none">
              <a:spAutoFit/>
            </a:bodyPr>
            <a:lstStyle/>
            <a:p>
              <a:r>
                <a:rPr lang="en-US"/>
                <a:t>e</a:t>
              </a:r>
            </a:p>
          </p:txBody>
        </p:sp>
        <p:sp>
          <p:nvSpPr>
            <p:cNvPr id="4120" name="Text Box 22"/>
            <p:cNvSpPr txBox="1">
              <a:spLocks noChangeArrowheads="1"/>
            </p:cNvSpPr>
            <p:nvPr/>
          </p:nvSpPr>
          <p:spPr bwMode="auto">
            <a:xfrm>
              <a:off x="4661" y="2153"/>
              <a:ext cx="156" cy="231"/>
            </a:xfrm>
            <a:prstGeom prst="rect">
              <a:avLst/>
            </a:prstGeom>
            <a:noFill/>
            <a:ln w="9525">
              <a:noFill/>
              <a:miter lim="800000"/>
              <a:headEnd/>
              <a:tailEnd/>
            </a:ln>
          </p:spPr>
          <p:txBody>
            <a:bodyPr wrap="none">
              <a:spAutoFit/>
            </a:bodyPr>
            <a:lstStyle/>
            <a:p>
              <a:r>
                <a:rPr lang="en-US"/>
                <a:t>f</a:t>
              </a:r>
            </a:p>
          </p:txBody>
        </p:sp>
        <p:sp>
          <p:nvSpPr>
            <p:cNvPr id="4121" name="Oval 23"/>
            <p:cNvSpPr>
              <a:spLocks noChangeArrowheads="1"/>
            </p:cNvSpPr>
            <p:nvPr/>
          </p:nvSpPr>
          <p:spPr bwMode="auto">
            <a:xfrm>
              <a:off x="5184" y="1462"/>
              <a:ext cx="266" cy="265"/>
            </a:xfrm>
            <a:prstGeom prst="ellipse">
              <a:avLst/>
            </a:prstGeom>
            <a:noFill/>
            <a:ln w="19050">
              <a:solidFill>
                <a:schemeClr val="tx1"/>
              </a:solidFill>
              <a:round/>
              <a:headEnd/>
              <a:tailEnd/>
            </a:ln>
          </p:spPr>
          <p:txBody>
            <a:bodyPr wrap="none" anchor="ctr"/>
            <a:lstStyle/>
            <a:p>
              <a:pPr algn="ctr"/>
              <a:r>
                <a:rPr lang="en-US"/>
                <a:t>-</a:t>
              </a:r>
              <a:r>
                <a:rPr lang="en-US">
                  <a:sym typeface="Symbol" pitchFamily="18" charset="2"/>
                </a:rPr>
                <a:t></a:t>
              </a:r>
            </a:p>
          </p:txBody>
        </p:sp>
        <p:sp>
          <p:nvSpPr>
            <p:cNvPr id="4122" name="Oval 24"/>
            <p:cNvSpPr>
              <a:spLocks noChangeArrowheads="1"/>
            </p:cNvSpPr>
            <p:nvPr/>
          </p:nvSpPr>
          <p:spPr bwMode="auto">
            <a:xfrm>
              <a:off x="3768" y="1464"/>
              <a:ext cx="266" cy="265"/>
            </a:xfrm>
            <a:prstGeom prst="ellipse">
              <a:avLst/>
            </a:prstGeom>
            <a:noFill/>
            <a:ln w="19050">
              <a:solidFill>
                <a:schemeClr val="tx1"/>
              </a:solidFill>
              <a:round/>
              <a:headEnd/>
              <a:tailEnd/>
            </a:ln>
          </p:spPr>
          <p:txBody>
            <a:bodyPr wrap="none" anchor="ctr"/>
            <a:lstStyle/>
            <a:p>
              <a:pPr algn="ctr"/>
              <a:r>
                <a:rPr lang="en-US"/>
                <a:t>5</a:t>
              </a:r>
            </a:p>
          </p:txBody>
        </p:sp>
        <p:sp>
          <p:nvSpPr>
            <p:cNvPr id="4123" name="Oval 25"/>
            <p:cNvSpPr>
              <a:spLocks noChangeArrowheads="1"/>
            </p:cNvSpPr>
            <p:nvPr/>
          </p:nvSpPr>
          <p:spPr bwMode="auto">
            <a:xfrm>
              <a:off x="4599" y="1464"/>
              <a:ext cx="266" cy="265"/>
            </a:xfrm>
            <a:prstGeom prst="ellipse">
              <a:avLst/>
            </a:prstGeom>
            <a:noFill/>
            <a:ln w="19050">
              <a:solidFill>
                <a:schemeClr val="tx1"/>
              </a:solidFill>
              <a:round/>
              <a:headEnd/>
              <a:tailEnd/>
            </a:ln>
          </p:spPr>
          <p:txBody>
            <a:bodyPr wrap="none" anchor="ctr"/>
            <a:lstStyle/>
            <a:p>
              <a:pPr algn="ctr"/>
              <a:r>
                <a:rPr lang="en-US"/>
                <a:t>11</a:t>
              </a:r>
            </a:p>
          </p:txBody>
        </p:sp>
        <p:sp>
          <p:nvSpPr>
            <p:cNvPr id="4124" name="Text Box 26"/>
            <p:cNvSpPr txBox="1">
              <a:spLocks noChangeArrowheads="1"/>
            </p:cNvSpPr>
            <p:nvPr/>
          </p:nvSpPr>
          <p:spPr bwMode="auto">
            <a:xfrm>
              <a:off x="4352" y="1638"/>
              <a:ext cx="230" cy="212"/>
            </a:xfrm>
            <a:prstGeom prst="rect">
              <a:avLst/>
            </a:prstGeom>
            <a:noFill/>
            <a:ln w="9525">
              <a:noFill/>
              <a:miter lim="800000"/>
              <a:headEnd/>
              <a:tailEnd/>
            </a:ln>
          </p:spPr>
          <p:txBody>
            <a:bodyPr wrap="none">
              <a:spAutoFit/>
            </a:bodyPr>
            <a:lstStyle/>
            <a:p>
              <a:r>
                <a:rPr lang="en-US" sz="1600"/>
                <a:t>-3</a:t>
              </a:r>
            </a:p>
          </p:txBody>
        </p:sp>
        <p:sp>
          <p:nvSpPr>
            <p:cNvPr id="4125" name="Text Box 27"/>
            <p:cNvSpPr txBox="1">
              <a:spLocks noChangeArrowheads="1"/>
            </p:cNvSpPr>
            <p:nvPr/>
          </p:nvSpPr>
          <p:spPr bwMode="auto">
            <a:xfrm>
              <a:off x="3811" y="1689"/>
              <a:ext cx="188" cy="231"/>
            </a:xfrm>
            <a:prstGeom prst="rect">
              <a:avLst/>
            </a:prstGeom>
            <a:noFill/>
            <a:ln w="9525">
              <a:noFill/>
              <a:miter lim="800000"/>
              <a:headEnd/>
              <a:tailEnd/>
            </a:ln>
          </p:spPr>
          <p:txBody>
            <a:bodyPr wrap="none">
              <a:spAutoFit/>
            </a:bodyPr>
            <a:lstStyle/>
            <a:p>
              <a:r>
                <a:rPr lang="en-US"/>
                <a:t>y</a:t>
              </a:r>
            </a:p>
          </p:txBody>
        </p:sp>
        <p:sp>
          <p:nvSpPr>
            <p:cNvPr id="4126" name="Line 28"/>
            <p:cNvSpPr>
              <a:spLocks noChangeShapeType="1"/>
            </p:cNvSpPr>
            <p:nvPr/>
          </p:nvSpPr>
          <p:spPr bwMode="auto">
            <a:xfrm>
              <a:off x="4854" y="1204"/>
              <a:ext cx="364" cy="278"/>
            </a:xfrm>
            <a:prstGeom prst="line">
              <a:avLst/>
            </a:prstGeom>
            <a:noFill/>
            <a:ln w="19050">
              <a:solidFill>
                <a:schemeClr val="tx1"/>
              </a:solidFill>
              <a:round/>
              <a:headEnd/>
              <a:tailEnd type="triangle" w="med" len="med"/>
            </a:ln>
          </p:spPr>
          <p:txBody>
            <a:bodyPr/>
            <a:lstStyle/>
            <a:p>
              <a:endParaRPr lang="en-US"/>
            </a:p>
          </p:txBody>
        </p:sp>
        <p:sp>
          <p:nvSpPr>
            <p:cNvPr id="4127" name="Line 29"/>
            <p:cNvSpPr>
              <a:spLocks noChangeShapeType="1"/>
            </p:cNvSpPr>
            <p:nvPr/>
          </p:nvSpPr>
          <p:spPr bwMode="auto">
            <a:xfrm flipV="1">
              <a:off x="4825" y="1702"/>
              <a:ext cx="392" cy="256"/>
            </a:xfrm>
            <a:prstGeom prst="line">
              <a:avLst/>
            </a:prstGeom>
            <a:noFill/>
            <a:ln w="19050">
              <a:solidFill>
                <a:schemeClr val="tx1"/>
              </a:solidFill>
              <a:round/>
              <a:headEnd/>
              <a:tailEnd type="triangle" w="med" len="med"/>
            </a:ln>
          </p:spPr>
          <p:txBody>
            <a:bodyPr/>
            <a:lstStyle/>
            <a:p>
              <a:endParaRPr lang="en-US"/>
            </a:p>
          </p:txBody>
        </p:sp>
        <p:sp>
          <p:nvSpPr>
            <p:cNvPr id="4128" name="Line 30"/>
            <p:cNvSpPr>
              <a:spLocks noChangeShapeType="1"/>
            </p:cNvSpPr>
            <p:nvPr/>
          </p:nvSpPr>
          <p:spPr bwMode="auto">
            <a:xfrm flipV="1">
              <a:off x="3484" y="1592"/>
              <a:ext cx="284" cy="0"/>
            </a:xfrm>
            <a:prstGeom prst="line">
              <a:avLst/>
            </a:prstGeom>
            <a:noFill/>
            <a:ln w="19050">
              <a:solidFill>
                <a:schemeClr val="tx1"/>
              </a:solidFill>
              <a:round/>
              <a:headEnd/>
              <a:tailEnd type="triangle" w="med" len="med"/>
            </a:ln>
          </p:spPr>
          <p:txBody>
            <a:bodyPr/>
            <a:lstStyle/>
            <a:p>
              <a:endParaRPr lang="en-US"/>
            </a:p>
          </p:txBody>
        </p:sp>
        <p:sp>
          <p:nvSpPr>
            <p:cNvPr id="4129" name="Line 31"/>
            <p:cNvSpPr>
              <a:spLocks noChangeShapeType="1"/>
            </p:cNvSpPr>
            <p:nvPr/>
          </p:nvSpPr>
          <p:spPr bwMode="auto">
            <a:xfrm flipV="1">
              <a:off x="4885" y="1593"/>
              <a:ext cx="284" cy="0"/>
            </a:xfrm>
            <a:prstGeom prst="line">
              <a:avLst/>
            </a:prstGeom>
            <a:noFill/>
            <a:ln w="19050">
              <a:solidFill>
                <a:schemeClr val="tx1"/>
              </a:solidFill>
              <a:round/>
              <a:headEnd/>
              <a:tailEnd type="triangle" w="med" len="med"/>
            </a:ln>
          </p:spPr>
          <p:txBody>
            <a:bodyPr/>
            <a:lstStyle/>
            <a:p>
              <a:endParaRPr lang="en-US"/>
            </a:p>
          </p:txBody>
        </p:sp>
        <p:sp>
          <p:nvSpPr>
            <p:cNvPr id="4130" name="Freeform 32"/>
            <p:cNvSpPr>
              <a:spLocks/>
            </p:cNvSpPr>
            <p:nvPr/>
          </p:nvSpPr>
          <p:spPr bwMode="auto">
            <a:xfrm>
              <a:off x="4028" y="1479"/>
              <a:ext cx="567" cy="78"/>
            </a:xfrm>
            <a:custGeom>
              <a:avLst/>
              <a:gdLst>
                <a:gd name="T0" fmla="*/ 0 w 567"/>
                <a:gd name="T1" fmla="*/ 65 h 78"/>
                <a:gd name="T2" fmla="*/ 301 w 567"/>
                <a:gd name="T3" fmla="*/ 2 h 78"/>
                <a:gd name="T4" fmla="*/ 567 w 567"/>
                <a:gd name="T5" fmla="*/ 78 h 78"/>
                <a:gd name="T6" fmla="*/ 0 60000 65536"/>
                <a:gd name="T7" fmla="*/ 0 60000 65536"/>
                <a:gd name="T8" fmla="*/ 0 60000 65536"/>
                <a:gd name="T9" fmla="*/ 0 w 567"/>
                <a:gd name="T10" fmla="*/ 0 h 78"/>
                <a:gd name="T11" fmla="*/ 567 w 567"/>
                <a:gd name="T12" fmla="*/ 78 h 78"/>
              </a:gdLst>
              <a:ahLst/>
              <a:cxnLst>
                <a:cxn ang="T6">
                  <a:pos x="T0" y="T1"/>
                </a:cxn>
                <a:cxn ang="T7">
                  <a:pos x="T2" y="T3"/>
                </a:cxn>
                <a:cxn ang="T8">
                  <a:pos x="T4" y="T5"/>
                </a:cxn>
              </a:cxnLst>
              <a:rect l="T9" t="T10" r="T11" b="T12"/>
              <a:pathLst>
                <a:path w="567" h="78">
                  <a:moveTo>
                    <a:pt x="0" y="65"/>
                  </a:moveTo>
                  <a:cubicBezTo>
                    <a:pt x="103" y="32"/>
                    <a:pt x="207" y="0"/>
                    <a:pt x="301" y="2"/>
                  </a:cubicBezTo>
                  <a:cubicBezTo>
                    <a:pt x="395" y="4"/>
                    <a:pt x="523" y="66"/>
                    <a:pt x="567" y="78"/>
                  </a:cubicBezTo>
                </a:path>
              </a:pathLst>
            </a:custGeom>
            <a:noFill/>
            <a:ln w="12700">
              <a:solidFill>
                <a:schemeClr val="tx1"/>
              </a:solidFill>
              <a:round/>
              <a:headEnd/>
              <a:tailEnd type="triangle" w="med" len="med"/>
            </a:ln>
          </p:spPr>
          <p:txBody>
            <a:bodyPr/>
            <a:lstStyle/>
            <a:p>
              <a:endParaRPr lang="en-US"/>
            </a:p>
          </p:txBody>
        </p:sp>
        <p:sp>
          <p:nvSpPr>
            <p:cNvPr id="4131" name="Freeform 33"/>
            <p:cNvSpPr>
              <a:spLocks/>
            </p:cNvSpPr>
            <p:nvPr/>
          </p:nvSpPr>
          <p:spPr bwMode="auto">
            <a:xfrm flipH="1" flipV="1">
              <a:off x="4029" y="1645"/>
              <a:ext cx="567" cy="78"/>
            </a:xfrm>
            <a:custGeom>
              <a:avLst/>
              <a:gdLst>
                <a:gd name="T0" fmla="*/ 0 w 567"/>
                <a:gd name="T1" fmla="*/ 65 h 78"/>
                <a:gd name="T2" fmla="*/ 301 w 567"/>
                <a:gd name="T3" fmla="*/ 2 h 78"/>
                <a:gd name="T4" fmla="*/ 567 w 567"/>
                <a:gd name="T5" fmla="*/ 78 h 78"/>
                <a:gd name="T6" fmla="*/ 0 60000 65536"/>
                <a:gd name="T7" fmla="*/ 0 60000 65536"/>
                <a:gd name="T8" fmla="*/ 0 60000 65536"/>
                <a:gd name="T9" fmla="*/ 0 w 567"/>
                <a:gd name="T10" fmla="*/ 0 h 78"/>
                <a:gd name="T11" fmla="*/ 567 w 567"/>
                <a:gd name="T12" fmla="*/ 78 h 78"/>
              </a:gdLst>
              <a:ahLst/>
              <a:cxnLst>
                <a:cxn ang="T6">
                  <a:pos x="T0" y="T1"/>
                </a:cxn>
                <a:cxn ang="T7">
                  <a:pos x="T2" y="T3"/>
                </a:cxn>
                <a:cxn ang="T8">
                  <a:pos x="T4" y="T5"/>
                </a:cxn>
              </a:cxnLst>
              <a:rect l="T9" t="T10" r="T11" b="T12"/>
              <a:pathLst>
                <a:path w="567" h="78">
                  <a:moveTo>
                    <a:pt x="0" y="65"/>
                  </a:moveTo>
                  <a:cubicBezTo>
                    <a:pt x="103" y="32"/>
                    <a:pt x="207" y="0"/>
                    <a:pt x="301" y="2"/>
                  </a:cubicBezTo>
                  <a:cubicBezTo>
                    <a:pt x="395" y="4"/>
                    <a:pt x="523" y="66"/>
                    <a:pt x="567" y="78"/>
                  </a:cubicBezTo>
                </a:path>
              </a:pathLst>
            </a:custGeom>
            <a:noFill/>
            <a:ln w="12700">
              <a:solidFill>
                <a:schemeClr val="tx1"/>
              </a:solidFill>
              <a:round/>
              <a:headEnd/>
              <a:tailEnd type="triangle" w="med" len="med"/>
            </a:ln>
          </p:spPr>
          <p:txBody>
            <a:bodyPr/>
            <a:lstStyle/>
            <a:p>
              <a:endParaRPr lang="en-US"/>
            </a:p>
          </p:txBody>
        </p:sp>
        <p:sp>
          <p:nvSpPr>
            <p:cNvPr id="4132" name="Text Box 34"/>
            <p:cNvSpPr txBox="1">
              <a:spLocks noChangeArrowheads="1"/>
            </p:cNvSpPr>
            <p:nvPr/>
          </p:nvSpPr>
          <p:spPr bwMode="auto">
            <a:xfrm>
              <a:off x="4081" y="1797"/>
              <a:ext cx="187" cy="212"/>
            </a:xfrm>
            <a:prstGeom prst="rect">
              <a:avLst/>
            </a:prstGeom>
            <a:noFill/>
            <a:ln w="9525">
              <a:noFill/>
              <a:miter lim="800000"/>
              <a:headEnd/>
              <a:tailEnd/>
            </a:ln>
          </p:spPr>
          <p:txBody>
            <a:bodyPr wrap="none">
              <a:spAutoFit/>
            </a:bodyPr>
            <a:lstStyle/>
            <a:p>
              <a:r>
                <a:rPr lang="en-US" sz="1600"/>
                <a:t>3</a:t>
              </a:r>
            </a:p>
          </p:txBody>
        </p:sp>
        <p:sp>
          <p:nvSpPr>
            <p:cNvPr id="4133" name="Freeform 35"/>
            <p:cNvSpPr>
              <a:spLocks/>
            </p:cNvSpPr>
            <p:nvPr/>
          </p:nvSpPr>
          <p:spPr bwMode="auto">
            <a:xfrm>
              <a:off x="4030" y="1948"/>
              <a:ext cx="567" cy="78"/>
            </a:xfrm>
            <a:custGeom>
              <a:avLst/>
              <a:gdLst>
                <a:gd name="T0" fmla="*/ 0 w 567"/>
                <a:gd name="T1" fmla="*/ 65 h 78"/>
                <a:gd name="T2" fmla="*/ 301 w 567"/>
                <a:gd name="T3" fmla="*/ 2 h 78"/>
                <a:gd name="T4" fmla="*/ 567 w 567"/>
                <a:gd name="T5" fmla="*/ 78 h 78"/>
                <a:gd name="T6" fmla="*/ 0 60000 65536"/>
                <a:gd name="T7" fmla="*/ 0 60000 65536"/>
                <a:gd name="T8" fmla="*/ 0 60000 65536"/>
                <a:gd name="T9" fmla="*/ 0 w 567"/>
                <a:gd name="T10" fmla="*/ 0 h 78"/>
                <a:gd name="T11" fmla="*/ 567 w 567"/>
                <a:gd name="T12" fmla="*/ 78 h 78"/>
              </a:gdLst>
              <a:ahLst/>
              <a:cxnLst>
                <a:cxn ang="T6">
                  <a:pos x="T0" y="T1"/>
                </a:cxn>
                <a:cxn ang="T7">
                  <a:pos x="T2" y="T3"/>
                </a:cxn>
                <a:cxn ang="T8">
                  <a:pos x="T4" y="T5"/>
                </a:cxn>
              </a:cxnLst>
              <a:rect l="T9" t="T10" r="T11" b="T12"/>
              <a:pathLst>
                <a:path w="567" h="78">
                  <a:moveTo>
                    <a:pt x="0" y="65"/>
                  </a:moveTo>
                  <a:cubicBezTo>
                    <a:pt x="103" y="32"/>
                    <a:pt x="207" y="0"/>
                    <a:pt x="301" y="2"/>
                  </a:cubicBezTo>
                  <a:cubicBezTo>
                    <a:pt x="395" y="4"/>
                    <a:pt x="523" y="66"/>
                    <a:pt x="567" y="78"/>
                  </a:cubicBezTo>
                </a:path>
              </a:pathLst>
            </a:custGeom>
            <a:noFill/>
            <a:ln w="12700">
              <a:solidFill>
                <a:schemeClr val="tx1"/>
              </a:solidFill>
              <a:round/>
              <a:headEnd/>
              <a:tailEnd type="triangle" w="med" len="med"/>
            </a:ln>
          </p:spPr>
          <p:txBody>
            <a:bodyPr/>
            <a:lstStyle/>
            <a:p>
              <a:endParaRPr lang="en-US"/>
            </a:p>
          </p:txBody>
        </p:sp>
        <p:sp>
          <p:nvSpPr>
            <p:cNvPr id="4134" name="Freeform 36"/>
            <p:cNvSpPr>
              <a:spLocks/>
            </p:cNvSpPr>
            <p:nvPr/>
          </p:nvSpPr>
          <p:spPr bwMode="auto">
            <a:xfrm flipH="1" flipV="1">
              <a:off x="4031" y="2114"/>
              <a:ext cx="567" cy="78"/>
            </a:xfrm>
            <a:custGeom>
              <a:avLst/>
              <a:gdLst>
                <a:gd name="T0" fmla="*/ 0 w 567"/>
                <a:gd name="T1" fmla="*/ 65 h 78"/>
                <a:gd name="T2" fmla="*/ 301 w 567"/>
                <a:gd name="T3" fmla="*/ 2 h 78"/>
                <a:gd name="T4" fmla="*/ 567 w 567"/>
                <a:gd name="T5" fmla="*/ 78 h 78"/>
                <a:gd name="T6" fmla="*/ 0 60000 65536"/>
                <a:gd name="T7" fmla="*/ 0 60000 65536"/>
                <a:gd name="T8" fmla="*/ 0 60000 65536"/>
                <a:gd name="T9" fmla="*/ 0 w 567"/>
                <a:gd name="T10" fmla="*/ 0 h 78"/>
                <a:gd name="T11" fmla="*/ 567 w 567"/>
                <a:gd name="T12" fmla="*/ 78 h 78"/>
              </a:gdLst>
              <a:ahLst/>
              <a:cxnLst>
                <a:cxn ang="T6">
                  <a:pos x="T0" y="T1"/>
                </a:cxn>
                <a:cxn ang="T7">
                  <a:pos x="T2" y="T3"/>
                </a:cxn>
                <a:cxn ang="T8">
                  <a:pos x="T4" y="T5"/>
                </a:cxn>
              </a:cxnLst>
              <a:rect l="T9" t="T10" r="T11" b="T12"/>
              <a:pathLst>
                <a:path w="567" h="78">
                  <a:moveTo>
                    <a:pt x="0" y="65"/>
                  </a:moveTo>
                  <a:cubicBezTo>
                    <a:pt x="103" y="32"/>
                    <a:pt x="207" y="0"/>
                    <a:pt x="301" y="2"/>
                  </a:cubicBezTo>
                  <a:cubicBezTo>
                    <a:pt x="395" y="4"/>
                    <a:pt x="523" y="66"/>
                    <a:pt x="567" y="78"/>
                  </a:cubicBezTo>
                </a:path>
              </a:pathLst>
            </a:custGeom>
            <a:noFill/>
            <a:ln w="12700">
              <a:solidFill>
                <a:schemeClr val="tx1"/>
              </a:solidFill>
              <a:round/>
              <a:headEnd/>
              <a:tailEnd type="triangle" w="med" len="med"/>
            </a:ln>
          </p:spPr>
          <p:txBody>
            <a:bodyPr/>
            <a:lstStyle/>
            <a:p>
              <a:endParaRPr lang="en-US"/>
            </a:p>
          </p:txBody>
        </p:sp>
        <p:sp>
          <p:nvSpPr>
            <p:cNvPr id="4135" name="Text Box 37"/>
            <p:cNvSpPr txBox="1">
              <a:spLocks noChangeArrowheads="1"/>
            </p:cNvSpPr>
            <p:nvPr/>
          </p:nvSpPr>
          <p:spPr bwMode="auto">
            <a:xfrm>
              <a:off x="3524" y="1419"/>
              <a:ext cx="187" cy="212"/>
            </a:xfrm>
            <a:prstGeom prst="rect">
              <a:avLst/>
            </a:prstGeom>
            <a:noFill/>
            <a:ln w="9525">
              <a:noFill/>
              <a:miter lim="800000"/>
              <a:headEnd/>
              <a:tailEnd/>
            </a:ln>
          </p:spPr>
          <p:txBody>
            <a:bodyPr wrap="none">
              <a:spAutoFit/>
            </a:bodyPr>
            <a:lstStyle/>
            <a:p>
              <a:r>
                <a:rPr lang="en-US" sz="1600"/>
                <a:t>5</a:t>
              </a:r>
            </a:p>
          </p:txBody>
        </p:sp>
        <p:sp>
          <p:nvSpPr>
            <p:cNvPr id="4136" name="Text Box 38"/>
            <p:cNvSpPr txBox="1">
              <a:spLocks noChangeArrowheads="1"/>
            </p:cNvSpPr>
            <p:nvPr/>
          </p:nvSpPr>
          <p:spPr bwMode="auto">
            <a:xfrm>
              <a:off x="4213" y="1297"/>
              <a:ext cx="187" cy="212"/>
            </a:xfrm>
            <a:prstGeom prst="rect">
              <a:avLst/>
            </a:prstGeom>
            <a:noFill/>
            <a:ln w="9525">
              <a:noFill/>
              <a:miter lim="800000"/>
              <a:headEnd/>
              <a:tailEnd/>
            </a:ln>
          </p:spPr>
          <p:txBody>
            <a:bodyPr wrap="none">
              <a:spAutoFit/>
            </a:bodyPr>
            <a:lstStyle/>
            <a:p>
              <a:r>
                <a:rPr lang="en-US" sz="1600"/>
                <a:t>6</a:t>
              </a:r>
            </a:p>
          </p:txBody>
        </p:sp>
        <p:sp>
          <p:nvSpPr>
            <p:cNvPr id="4137" name="Text Box 39"/>
            <p:cNvSpPr txBox="1">
              <a:spLocks noChangeArrowheads="1"/>
            </p:cNvSpPr>
            <p:nvPr/>
          </p:nvSpPr>
          <p:spPr bwMode="auto">
            <a:xfrm>
              <a:off x="4973" y="1139"/>
              <a:ext cx="187" cy="212"/>
            </a:xfrm>
            <a:prstGeom prst="rect">
              <a:avLst/>
            </a:prstGeom>
            <a:noFill/>
            <a:ln w="9525">
              <a:noFill/>
              <a:miter lim="800000"/>
              <a:headEnd/>
              <a:tailEnd/>
            </a:ln>
          </p:spPr>
          <p:txBody>
            <a:bodyPr wrap="none">
              <a:spAutoFit/>
            </a:bodyPr>
            <a:lstStyle/>
            <a:p>
              <a:r>
                <a:rPr lang="en-US" sz="1600"/>
                <a:t>4</a:t>
              </a:r>
            </a:p>
          </p:txBody>
        </p:sp>
        <p:sp>
          <p:nvSpPr>
            <p:cNvPr id="4138" name="Text Box 40"/>
            <p:cNvSpPr txBox="1">
              <a:spLocks noChangeArrowheads="1"/>
            </p:cNvSpPr>
            <p:nvPr/>
          </p:nvSpPr>
          <p:spPr bwMode="auto">
            <a:xfrm>
              <a:off x="4964" y="1792"/>
              <a:ext cx="187" cy="212"/>
            </a:xfrm>
            <a:prstGeom prst="rect">
              <a:avLst/>
            </a:prstGeom>
            <a:noFill/>
            <a:ln w="9525">
              <a:noFill/>
              <a:miter lim="800000"/>
              <a:headEnd/>
              <a:tailEnd/>
            </a:ln>
          </p:spPr>
          <p:txBody>
            <a:bodyPr wrap="none">
              <a:spAutoFit/>
            </a:bodyPr>
            <a:lstStyle/>
            <a:p>
              <a:r>
                <a:rPr lang="en-US" sz="1600"/>
                <a:t>7</a:t>
              </a:r>
            </a:p>
          </p:txBody>
        </p:sp>
        <p:sp>
          <p:nvSpPr>
            <p:cNvPr id="4139" name="Text Box 41"/>
            <p:cNvSpPr txBox="1">
              <a:spLocks noChangeArrowheads="1"/>
            </p:cNvSpPr>
            <p:nvPr/>
          </p:nvSpPr>
          <p:spPr bwMode="auto">
            <a:xfrm>
              <a:off x="3798" y="1252"/>
              <a:ext cx="188" cy="231"/>
            </a:xfrm>
            <a:prstGeom prst="rect">
              <a:avLst/>
            </a:prstGeom>
            <a:noFill/>
            <a:ln w="9525">
              <a:noFill/>
              <a:miter lim="800000"/>
              <a:headEnd/>
              <a:tailEnd/>
            </a:ln>
          </p:spPr>
          <p:txBody>
            <a:bodyPr wrap="none">
              <a:spAutoFit/>
            </a:bodyPr>
            <a:lstStyle/>
            <a:p>
              <a:r>
                <a:rPr lang="en-US"/>
                <a:t>c</a:t>
              </a:r>
            </a:p>
          </p:txBody>
        </p:sp>
        <p:sp>
          <p:nvSpPr>
            <p:cNvPr id="4140" name="Text Box 42"/>
            <p:cNvSpPr txBox="1">
              <a:spLocks noChangeArrowheads="1"/>
            </p:cNvSpPr>
            <p:nvPr/>
          </p:nvSpPr>
          <p:spPr bwMode="auto">
            <a:xfrm>
              <a:off x="4630" y="1265"/>
              <a:ext cx="196" cy="231"/>
            </a:xfrm>
            <a:prstGeom prst="rect">
              <a:avLst/>
            </a:prstGeom>
            <a:noFill/>
            <a:ln w="9525">
              <a:noFill/>
              <a:miter lim="800000"/>
              <a:headEnd/>
              <a:tailEnd/>
            </a:ln>
          </p:spPr>
          <p:txBody>
            <a:bodyPr wrap="none">
              <a:spAutoFit/>
            </a:bodyPr>
            <a:lstStyle/>
            <a:p>
              <a:r>
                <a:rPr lang="en-US"/>
                <a:t>d</a:t>
              </a:r>
            </a:p>
          </p:txBody>
        </p:sp>
        <p:sp>
          <p:nvSpPr>
            <p:cNvPr id="4141" name="Text Box 43"/>
            <p:cNvSpPr txBox="1">
              <a:spLocks noChangeArrowheads="1"/>
            </p:cNvSpPr>
            <p:nvPr/>
          </p:nvSpPr>
          <p:spPr bwMode="auto">
            <a:xfrm>
              <a:off x="5215" y="1256"/>
              <a:ext cx="196" cy="231"/>
            </a:xfrm>
            <a:prstGeom prst="rect">
              <a:avLst/>
            </a:prstGeom>
            <a:noFill/>
            <a:ln w="9525">
              <a:noFill/>
              <a:miter lim="800000"/>
              <a:headEnd/>
              <a:tailEnd/>
            </a:ln>
          </p:spPr>
          <p:txBody>
            <a:bodyPr wrap="none">
              <a:spAutoFit/>
            </a:bodyPr>
            <a:lstStyle/>
            <a:p>
              <a:r>
                <a:rPr lang="en-US"/>
                <a:t>g</a:t>
              </a:r>
            </a:p>
          </p:txBody>
        </p:sp>
      </p:grpSp>
      <p:sp>
        <p:nvSpPr>
          <p:cNvPr id="4102" name="Rectangle 44"/>
          <p:cNvSpPr>
            <a:spLocks noChangeArrowheads="1"/>
          </p:cNvSpPr>
          <p:nvPr/>
        </p:nvSpPr>
        <p:spPr bwMode="auto">
          <a:xfrm>
            <a:off x="4803775" y="1147763"/>
            <a:ext cx="4100513" cy="1187450"/>
          </a:xfrm>
          <a:prstGeom prst="rect">
            <a:avLst/>
          </a:prstGeom>
          <a:noFill/>
          <a:ln w="9525">
            <a:noFill/>
            <a:miter lim="800000"/>
            <a:headEnd/>
            <a:tailEnd/>
          </a:ln>
        </p:spPr>
        <p:txBody>
          <a:bodyPr>
            <a:spAutoFit/>
          </a:bodyPr>
          <a:lstStyle/>
          <a:p>
            <a:pPr>
              <a:lnSpc>
                <a:spcPct val="150000"/>
              </a:lnSpc>
              <a:spcBef>
                <a:spcPct val="20000"/>
              </a:spcBef>
            </a:pPr>
            <a:r>
              <a:rPr lang="en-US" sz="2400">
                <a:solidFill>
                  <a:srgbClr val="CC0000"/>
                </a:solidFill>
              </a:rPr>
              <a:t>What if we have negative-weight edges?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8029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8029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8029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8029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8029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80291">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80291">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8029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0291"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5"/>
          <p:cNvSpPr>
            <a:spLocks noGrp="1"/>
          </p:cNvSpPr>
          <p:nvPr>
            <p:ph type="sldNum" sz="quarter" idx="12"/>
          </p:nvPr>
        </p:nvSpPr>
        <p:spPr>
          <a:noFill/>
        </p:spPr>
        <p:txBody>
          <a:bodyPr/>
          <a:lstStyle/>
          <a:p>
            <a:fld id="{CCB22B4C-5421-45F0-BC08-8F7C214A147F}" type="slidenum">
              <a:rPr lang="en-US" smtClean="0"/>
              <a:pPr/>
              <a:t>20</a:t>
            </a:fld>
            <a:endParaRPr lang="en-US"/>
          </a:p>
        </p:txBody>
      </p:sp>
      <p:sp>
        <p:nvSpPr>
          <p:cNvPr id="16387" name="Rectangle 2"/>
          <p:cNvSpPr>
            <a:spLocks noGrp="1" noChangeArrowheads="1"/>
          </p:cNvSpPr>
          <p:nvPr>
            <p:ph type="title"/>
          </p:nvPr>
        </p:nvSpPr>
        <p:spPr/>
        <p:txBody>
          <a:bodyPr/>
          <a:lstStyle/>
          <a:p>
            <a:pPr eaLnBrk="1" hangingPunct="1"/>
            <a:r>
              <a:rPr lang="en-US"/>
              <a:t>BELLMAN-FORD(</a:t>
            </a:r>
            <a:r>
              <a:rPr lang="en-US">
                <a:latin typeface="Comic Sans MS" pitchFamily="66" charset="0"/>
              </a:rPr>
              <a:t>V, E, w, s</a:t>
            </a:r>
            <a:r>
              <a:rPr lang="en-US"/>
              <a:t>)</a:t>
            </a:r>
          </a:p>
        </p:txBody>
      </p:sp>
      <p:sp>
        <p:nvSpPr>
          <p:cNvPr id="792579" name="Rectangle 3"/>
          <p:cNvSpPr>
            <a:spLocks noGrp="1" noChangeArrowheads="1"/>
          </p:cNvSpPr>
          <p:nvPr>
            <p:ph type="body" idx="1"/>
          </p:nvPr>
        </p:nvSpPr>
        <p:spPr>
          <a:xfrm>
            <a:off x="350838" y="1214438"/>
            <a:ext cx="6565900" cy="5334000"/>
          </a:xfrm>
        </p:spPr>
        <p:txBody>
          <a:bodyPr/>
          <a:lstStyle/>
          <a:p>
            <a:pPr marL="533400" indent="-533400" eaLnBrk="1" hangingPunct="1">
              <a:buFontTx/>
              <a:buAutoNum type="arabicPeriod"/>
            </a:pPr>
            <a:r>
              <a:rPr lang="en-US"/>
              <a:t> INITIALIZE-SINGLE-SOURCE(V, s)</a:t>
            </a:r>
          </a:p>
          <a:p>
            <a:pPr marL="533400" indent="-533400" eaLnBrk="1" hangingPunct="1">
              <a:buFontTx/>
              <a:buAutoNum type="arabicPeriod"/>
            </a:pPr>
            <a:r>
              <a:rPr lang="en-US"/>
              <a:t> </a:t>
            </a:r>
            <a:r>
              <a:rPr lang="en-US" b="1"/>
              <a:t>for </a:t>
            </a:r>
            <a:r>
              <a:rPr lang="en-US"/>
              <a:t>i ← 1 to |V| - 1</a:t>
            </a:r>
          </a:p>
          <a:p>
            <a:pPr marL="533400" indent="-533400" eaLnBrk="1" hangingPunct="1">
              <a:buFontTx/>
              <a:buAutoNum type="arabicPeriod"/>
            </a:pPr>
            <a:r>
              <a:rPr lang="en-US"/>
              <a:t>       </a:t>
            </a:r>
            <a:r>
              <a:rPr lang="en-US" b="1"/>
              <a:t>do for </a:t>
            </a:r>
            <a:r>
              <a:rPr lang="en-US"/>
              <a:t>each edge (u, v) </a:t>
            </a:r>
            <a:r>
              <a:rPr lang="en-US">
                <a:sym typeface="Symbol" pitchFamily="18" charset="2"/>
              </a:rPr>
              <a:t></a:t>
            </a:r>
            <a:r>
              <a:rPr lang="en-US"/>
              <a:t> E</a:t>
            </a:r>
          </a:p>
          <a:p>
            <a:pPr marL="533400" indent="-533400" eaLnBrk="1" hangingPunct="1">
              <a:buFontTx/>
              <a:buAutoNum type="arabicPeriod"/>
            </a:pPr>
            <a:r>
              <a:rPr lang="en-US"/>
              <a:t>                </a:t>
            </a:r>
            <a:r>
              <a:rPr lang="en-US" b="1"/>
              <a:t>  do </a:t>
            </a:r>
            <a:r>
              <a:rPr lang="en-US"/>
              <a:t>RELAX(u, v, w)</a:t>
            </a:r>
          </a:p>
          <a:p>
            <a:pPr marL="533400" indent="-533400" eaLnBrk="1" hangingPunct="1">
              <a:buFontTx/>
              <a:buAutoNum type="arabicPeriod"/>
            </a:pPr>
            <a:r>
              <a:rPr lang="en-US"/>
              <a:t> </a:t>
            </a:r>
            <a:r>
              <a:rPr lang="en-US" b="1"/>
              <a:t>for </a:t>
            </a:r>
            <a:r>
              <a:rPr lang="en-US"/>
              <a:t>each edge (u, v) </a:t>
            </a:r>
            <a:r>
              <a:rPr lang="en-US">
                <a:sym typeface="Symbol" pitchFamily="18" charset="2"/>
              </a:rPr>
              <a:t></a:t>
            </a:r>
            <a:r>
              <a:rPr lang="en-US"/>
              <a:t> E</a:t>
            </a:r>
          </a:p>
          <a:p>
            <a:pPr marL="533400" indent="-533400" eaLnBrk="1" hangingPunct="1">
              <a:buFontTx/>
              <a:buAutoNum type="arabicPeriod"/>
            </a:pPr>
            <a:r>
              <a:rPr lang="en-US"/>
              <a:t>       </a:t>
            </a:r>
            <a:r>
              <a:rPr lang="en-US" b="1"/>
              <a:t>do if </a:t>
            </a:r>
            <a:r>
              <a:rPr lang="en-US"/>
              <a:t>d[v] &gt; d[u] + w(u, v)</a:t>
            </a:r>
          </a:p>
          <a:p>
            <a:pPr marL="533400" indent="-533400" eaLnBrk="1" hangingPunct="1">
              <a:buFontTx/>
              <a:buAutoNum type="arabicPeriod"/>
            </a:pPr>
            <a:r>
              <a:rPr lang="en-US"/>
              <a:t>               </a:t>
            </a:r>
            <a:r>
              <a:rPr lang="en-US" b="1"/>
              <a:t>then return </a:t>
            </a:r>
            <a:r>
              <a:rPr lang="en-US"/>
              <a:t>FALSE</a:t>
            </a:r>
          </a:p>
          <a:p>
            <a:pPr marL="533400" indent="-533400" eaLnBrk="1" hangingPunct="1">
              <a:buFontTx/>
              <a:buAutoNum type="arabicPeriod"/>
            </a:pPr>
            <a:r>
              <a:rPr lang="en-US"/>
              <a:t> </a:t>
            </a:r>
            <a:r>
              <a:rPr lang="en-US" b="1"/>
              <a:t>return </a:t>
            </a:r>
            <a:r>
              <a:rPr lang="en-US"/>
              <a:t>TRUE</a:t>
            </a:r>
          </a:p>
          <a:p>
            <a:pPr marL="533400" indent="-533400" eaLnBrk="1" hangingPunct="1">
              <a:buFontTx/>
              <a:buNone/>
            </a:pPr>
            <a:endParaRPr lang="en-US"/>
          </a:p>
          <a:p>
            <a:pPr marL="533400" indent="-533400" eaLnBrk="1" hangingPunct="1">
              <a:buFontTx/>
              <a:buNone/>
            </a:pPr>
            <a:r>
              <a:rPr lang="en-US"/>
              <a:t>Running time: O(VE)</a:t>
            </a:r>
          </a:p>
        </p:txBody>
      </p:sp>
      <p:sp>
        <p:nvSpPr>
          <p:cNvPr id="792580" name="Text Box 4"/>
          <p:cNvSpPr txBox="1">
            <a:spLocks noChangeArrowheads="1"/>
          </p:cNvSpPr>
          <p:nvPr/>
        </p:nvSpPr>
        <p:spPr bwMode="auto">
          <a:xfrm>
            <a:off x="7439025" y="1292225"/>
            <a:ext cx="815975" cy="457200"/>
          </a:xfrm>
          <a:prstGeom prst="rect">
            <a:avLst/>
          </a:prstGeom>
          <a:noFill/>
          <a:ln w="9525">
            <a:noFill/>
            <a:miter lim="800000"/>
            <a:headEnd/>
            <a:tailEnd/>
          </a:ln>
        </p:spPr>
        <p:txBody>
          <a:bodyPr wrap="none">
            <a:spAutoFit/>
          </a:bodyPr>
          <a:lstStyle/>
          <a:p>
            <a:r>
              <a:rPr lang="en-US" sz="2400">
                <a:sym typeface="Symbol" pitchFamily="18" charset="2"/>
              </a:rPr>
              <a:t>(V)</a:t>
            </a:r>
          </a:p>
        </p:txBody>
      </p:sp>
      <p:sp>
        <p:nvSpPr>
          <p:cNvPr id="792581" name="Line 5"/>
          <p:cNvSpPr>
            <a:spLocks noChangeShapeType="1"/>
          </p:cNvSpPr>
          <p:nvPr/>
        </p:nvSpPr>
        <p:spPr bwMode="auto">
          <a:xfrm flipH="1">
            <a:off x="6965950" y="1522413"/>
            <a:ext cx="439738" cy="0"/>
          </a:xfrm>
          <a:prstGeom prst="line">
            <a:avLst/>
          </a:prstGeom>
          <a:noFill/>
          <a:ln w="19050">
            <a:solidFill>
              <a:schemeClr val="tx1"/>
            </a:solidFill>
            <a:round/>
            <a:headEnd/>
            <a:tailEnd type="triangle" w="med" len="med"/>
          </a:ln>
        </p:spPr>
        <p:txBody>
          <a:bodyPr/>
          <a:lstStyle/>
          <a:p>
            <a:endParaRPr lang="en-US"/>
          </a:p>
        </p:txBody>
      </p:sp>
      <p:sp>
        <p:nvSpPr>
          <p:cNvPr id="792582" name="Text Box 6"/>
          <p:cNvSpPr txBox="1">
            <a:spLocks noChangeArrowheads="1"/>
          </p:cNvSpPr>
          <p:nvPr/>
        </p:nvSpPr>
        <p:spPr bwMode="auto">
          <a:xfrm>
            <a:off x="7439025" y="1763713"/>
            <a:ext cx="827088" cy="457200"/>
          </a:xfrm>
          <a:prstGeom prst="rect">
            <a:avLst/>
          </a:prstGeom>
          <a:noFill/>
          <a:ln w="9525">
            <a:noFill/>
            <a:miter lim="800000"/>
            <a:headEnd/>
            <a:tailEnd/>
          </a:ln>
        </p:spPr>
        <p:txBody>
          <a:bodyPr wrap="none">
            <a:spAutoFit/>
          </a:bodyPr>
          <a:lstStyle/>
          <a:p>
            <a:r>
              <a:rPr lang="en-US" sz="2400">
                <a:sym typeface="Symbol" pitchFamily="18" charset="2"/>
              </a:rPr>
              <a:t>O(V)</a:t>
            </a:r>
          </a:p>
        </p:txBody>
      </p:sp>
      <p:sp>
        <p:nvSpPr>
          <p:cNvPr id="792583" name="Line 7"/>
          <p:cNvSpPr>
            <a:spLocks noChangeShapeType="1"/>
          </p:cNvSpPr>
          <p:nvPr/>
        </p:nvSpPr>
        <p:spPr bwMode="auto">
          <a:xfrm flipH="1">
            <a:off x="6965950" y="1989138"/>
            <a:ext cx="439738" cy="0"/>
          </a:xfrm>
          <a:prstGeom prst="line">
            <a:avLst/>
          </a:prstGeom>
          <a:noFill/>
          <a:ln w="19050">
            <a:solidFill>
              <a:schemeClr val="tx1"/>
            </a:solidFill>
            <a:round/>
            <a:headEnd/>
            <a:tailEnd type="triangle" w="med" len="med"/>
          </a:ln>
        </p:spPr>
        <p:txBody>
          <a:bodyPr/>
          <a:lstStyle/>
          <a:p>
            <a:endParaRPr lang="en-US"/>
          </a:p>
        </p:txBody>
      </p:sp>
      <p:sp>
        <p:nvSpPr>
          <p:cNvPr id="792584" name="Text Box 8"/>
          <p:cNvSpPr txBox="1">
            <a:spLocks noChangeArrowheads="1"/>
          </p:cNvSpPr>
          <p:nvPr/>
        </p:nvSpPr>
        <p:spPr bwMode="auto">
          <a:xfrm>
            <a:off x="7419975" y="2306638"/>
            <a:ext cx="827088" cy="457200"/>
          </a:xfrm>
          <a:prstGeom prst="rect">
            <a:avLst/>
          </a:prstGeom>
          <a:noFill/>
          <a:ln w="9525">
            <a:noFill/>
            <a:miter lim="800000"/>
            <a:headEnd/>
            <a:tailEnd/>
          </a:ln>
        </p:spPr>
        <p:txBody>
          <a:bodyPr wrap="none">
            <a:spAutoFit/>
          </a:bodyPr>
          <a:lstStyle/>
          <a:p>
            <a:r>
              <a:rPr lang="en-US" sz="2400">
                <a:sym typeface="Symbol" pitchFamily="18" charset="2"/>
              </a:rPr>
              <a:t>O(E)</a:t>
            </a:r>
          </a:p>
        </p:txBody>
      </p:sp>
      <p:sp>
        <p:nvSpPr>
          <p:cNvPr id="792585" name="Line 9"/>
          <p:cNvSpPr>
            <a:spLocks noChangeShapeType="1"/>
          </p:cNvSpPr>
          <p:nvPr/>
        </p:nvSpPr>
        <p:spPr bwMode="auto">
          <a:xfrm flipH="1">
            <a:off x="6946900" y="2532063"/>
            <a:ext cx="439738" cy="0"/>
          </a:xfrm>
          <a:prstGeom prst="line">
            <a:avLst/>
          </a:prstGeom>
          <a:noFill/>
          <a:ln w="19050">
            <a:solidFill>
              <a:schemeClr val="tx1"/>
            </a:solidFill>
            <a:round/>
            <a:headEnd/>
            <a:tailEnd type="triangle" w="med" len="med"/>
          </a:ln>
        </p:spPr>
        <p:txBody>
          <a:bodyPr/>
          <a:lstStyle/>
          <a:p>
            <a:endParaRPr lang="en-US"/>
          </a:p>
        </p:txBody>
      </p:sp>
      <p:sp>
        <p:nvSpPr>
          <p:cNvPr id="792586" name="Text Box 10"/>
          <p:cNvSpPr txBox="1">
            <a:spLocks noChangeArrowheads="1"/>
          </p:cNvSpPr>
          <p:nvPr/>
        </p:nvSpPr>
        <p:spPr bwMode="auto">
          <a:xfrm>
            <a:off x="7439025" y="3325813"/>
            <a:ext cx="827088" cy="457200"/>
          </a:xfrm>
          <a:prstGeom prst="rect">
            <a:avLst/>
          </a:prstGeom>
          <a:noFill/>
          <a:ln w="9525">
            <a:noFill/>
            <a:miter lim="800000"/>
            <a:headEnd/>
            <a:tailEnd/>
          </a:ln>
        </p:spPr>
        <p:txBody>
          <a:bodyPr wrap="none">
            <a:spAutoFit/>
          </a:bodyPr>
          <a:lstStyle/>
          <a:p>
            <a:r>
              <a:rPr lang="en-US" sz="2400">
                <a:sym typeface="Symbol" pitchFamily="18" charset="2"/>
              </a:rPr>
              <a:t>O(E)</a:t>
            </a:r>
          </a:p>
        </p:txBody>
      </p:sp>
      <p:sp>
        <p:nvSpPr>
          <p:cNvPr id="792587" name="Line 11"/>
          <p:cNvSpPr>
            <a:spLocks noChangeShapeType="1"/>
          </p:cNvSpPr>
          <p:nvPr/>
        </p:nvSpPr>
        <p:spPr bwMode="auto">
          <a:xfrm flipH="1">
            <a:off x="6965950" y="3551238"/>
            <a:ext cx="439738" cy="0"/>
          </a:xfrm>
          <a:prstGeom prst="line">
            <a:avLst/>
          </a:prstGeom>
          <a:noFill/>
          <a:ln w="19050">
            <a:solidFill>
              <a:schemeClr val="tx1"/>
            </a:solidFill>
            <a:round/>
            <a:headEnd/>
            <a:tailEnd type="triangle" w="med" len="med"/>
          </a:ln>
        </p:spPr>
        <p:txBody>
          <a:bodyPr/>
          <a:lstStyle/>
          <a:p>
            <a:endParaRPr lang="en-US"/>
          </a:p>
        </p:txBody>
      </p:sp>
      <p:sp>
        <p:nvSpPr>
          <p:cNvPr id="16397" name="AutoShape 12"/>
          <p:cNvSpPr>
            <a:spLocks/>
          </p:cNvSpPr>
          <p:nvPr/>
        </p:nvSpPr>
        <p:spPr bwMode="auto">
          <a:xfrm>
            <a:off x="8115300" y="1841500"/>
            <a:ext cx="239713" cy="1125538"/>
          </a:xfrm>
          <a:prstGeom prst="rightBrace">
            <a:avLst>
              <a:gd name="adj1" fmla="val 39128"/>
              <a:gd name="adj2" fmla="val 50000"/>
            </a:avLst>
          </a:prstGeom>
          <a:noFill/>
          <a:ln w="9525">
            <a:solidFill>
              <a:schemeClr val="tx1"/>
            </a:solidFill>
            <a:round/>
            <a:headEnd/>
            <a:tailEnd/>
          </a:ln>
        </p:spPr>
        <p:txBody>
          <a:bodyPr wrap="none" anchor="ctr"/>
          <a:lstStyle/>
          <a:p>
            <a:endParaRPr lang="en-US"/>
          </a:p>
        </p:txBody>
      </p:sp>
      <p:sp>
        <p:nvSpPr>
          <p:cNvPr id="792589" name="Text Box 13"/>
          <p:cNvSpPr txBox="1">
            <a:spLocks noChangeArrowheads="1"/>
          </p:cNvSpPr>
          <p:nvPr/>
        </p:nvSpPr>
        <p:spPr bwMode="auto">
          <a:xfrm>
            <a:off x="8316913" y="2241550"/>
            <a:ext cx="727075" cy="304800"/>
          </a:xfrm>
          <a:prstGeom prst="rect">
            <a:avLst/>
          </a:prstGeom>
          <a:noFill/>
          <a:ln w="9525">
            <a:noFill/>
            <a:miter lim="800000"/>
            <a:headEnd/>
            <a:tailEnd/>
          </a:ln>
        </p:spPr>
        <p:txBody>
          <a:bodyPr>
            <a:spAutoFit/>
          </a:bodyPr>
          <a:lstStyle/>
          <a:p>
            <a:r>
              <a:rPr lang="en-US" sz="1400" b="1">
                <a:sym typeface="Symbol" pitchFamily="18" charset="2"/>
              </a:rPr>
              <a:t>O(VE)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9258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9258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9258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9258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9258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9258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9258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9258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9258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79257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2580" grpId="0"/>
      <p:bldP spid="792581" grpId="0" animBg="1"/>
      <p:bldP spid="792582" grpId="0"/>
      <p:bldP spid="792583" grpId="0" animBg="1"/>
      <p:bldP spid="792584" grpId="0"/>
      <p:bldP spid="792585" grpId="0" animBg="1"/>
      <p:bldP spid="792586" grpId="0"/>
      <p:bldP spid="792587" grpId="0" animBg="1"/>
      <p:bldP spid="79258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Single-source shortest paths</a:t>
            </a:r>
          </a:p>
        </p:txBody>
      </p:sp>
      <p:sp>
        <p:nvSpPr>
          <p:cNvPr id="3" name="Content Placeholder 2"/>
          <p:cNvSpPr>
            <a:spLocks noGrp="1"/>
          </p:cNvSpPr>
          <p:nvPr>
            <p:ph idx="1"/>
          </p:nvPr>
        </p:nvSpPr>
        <p:spPr>
          <a:xfrm>
            <a:off x="457200" y="1447800"/>
            <a:ext cx="8229600" cy="4678363"/>
          </a:xfrm>
        </p:spPr>
        <p:txBody>
          <a:bodyPr>
            <a:normAutofit/>
          </a:bodyPr>
          <a:lstStyle/>
          <a:p>
            <a:r>
              <a:rPr lang="en-US" dirty="0"/>
              <a:t>Two classic algorithms to solve single-source shortest path problem</a:t>
            </a:r>
          </a:p>
          <a:p>
            <a:pPr lvl="1"/>
            <a:r>
              <a:rPr lang="en-US" dirty="0"/>
              <a:t>Bellman-Ford algorithm</a:t>
            </a:r>
          </a:p>
          <a:p>
            <a:pPr lvl="2"/>
            <a:r>
              <a:rPr lang="en-US" dirty="0"/>
              <a:t>A dynamic programming algorithm</a:t>
            </a:r>
          </a:p>
          <a:p>
            <a:pPr lvl="2"/>
            <a:r>
              <a:rPr lang="en-US" dirty="0"/>
              <a:t>Works when some weights are negative</a:t>
            </a:r>
          </a:p>
          <a:p>
            <a:pPr lvl="1"/>
            <a:r>
              <a:rPr lang="en-US" dirty="0" err="1"/>
              <a:t>Dijkstra’s</a:t>
            </a:r>
            <a:r>
              <a:rPr lang="en-US" dirty="0"/>
              <a:t> algorithm</a:t>
            </a:r>
          </a:p>
          <a:p>
            <a:pPr lvl="2"/>
            <a:r>
              <a:rPr lang="en-US" dirty="0"/>
              <a:t>A greedy algorithm</a:t>
            </a:r>
          </a:p>
          <a:p>
            <a:pPr lvl="2"/>
            <a:r>
              <a:rPr lang="en-US" dirty="0"/>
              <a:t>Faster than Bellman-Ford</a:t>
            </a:r>
          </a:p>
          <a:p>
            <a:pPr lvl="2"/>
            <a:r>
              <a:rPr lang="en-US" dirty="0"/>
              <a:t>Works when weights are all non-negative</a:t>
            </a:r>
          </a:p>
          <a:p>
            <a:pPr lvl="2"/>
            <a:endParaRPr lang="en-US" dirty="0"/>
          </a:p>
          <a:p>
            <a:pPr lvl="2"/>
            <a:endParaRPr lang="en-US" dirty="0"/>
          </a:p>
        </p:txBody>
      </p:sp>
    </p:spTree>
    <p:extLst>
      <p:ext uri="{BB962C8B-B14F-4D97-AF65-F5344CB8AC3E}">
        <p14:creationId xmlns:p14="http://schemas.microsoft.com/office/powerpoint/2010/main" xmlns="" val="3470784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Greedy algorithm </a:t>
            </a:r>
            <a:r>
              <a:rPr lang="en-US" sz="3200" dirty="0" err="1"/>
              <a:t>vs</a:t>
            </a:r>
            <a:r>
              <a:rPr lang="en-US" sz="3200" dirty="0"/>
              <a:t> Dynamic programming</a:t>
            </a:r>
          </a:p>
        </p:txBody>
      </p:sp>
      <p:sp>
        <p:nvSpPr>
          <p:cNvPr id="3" name="Content Placeholder 2"/>
          <p:cNvSpPr>
            <a:spLocks noGrp="1"/>
          </p:cNvSpPr>
          <p:nvPr>
            <p:ph idx="1"/>
          </p:nvPr>
        </p:nvSpPr>
        <p:spPr>
          <a:xfrm>
            <a:off x="457200" y="1447800"/>
            <a:ext cx="8229600" cy="5273511"/>
          </a:xfrm>
        </p:spPr>
        <p:txBody>
          <a:bodyPr>
            <a:noAutofit/>
          </a:bodyPr>
          <a:lstStyle/>
          <a:p>
            <a:r>
              <a:rPr lang="en-US" sz="1600" dirty="0"/>
              <a:t>Both classes of algorithms try to find the best strategy from the current state? What is the key difference? Is a greedy program a subset of dynamic programming? </a:t>
            </a:r>
          </a:p>
          <a:p>
            <a:endParaRPr lang="en-US" sz="600" dirty="0"/>
          </a:p>
          <a:p>
            <a:r>
              <a:rPr lang="en-US" sz="1600" b="1" dirty="0"/>
              <a:t>Greedy Algorithm:</a:t>
            </a:r>
            <a:r>
              <a:rPr lang="en-US" sz="1600" dirty="0"/>
              <a:t> At a given point in time, makes a local optimization. Whereas, </a:t>
            </a:r>
            <a:r>
              <a:rPr lang="en-US" sz="1600" b="1" dirty="0"/>
              <a:t>Dynamic programming:</a:t>
            </a:r>
            <a:r>
              <a:rPr lang="en-US" sz="1600" dirty="0"/>
              <a:t>  Smart recursion.  It often requires one to break down a problem into smaller components that can be cached. </a:t>
            </a:r>
          </a:p>
          <a:p>
            <a:pPr lvl="1"/>
            <a:r>
              <a:rPr lang="en-US" sz="1600" dirty="0"/>
              <a:t>In dynamic programming we examine a set of solutions to smaller problems and pick the best among them. In a greedy algorithm, we believe one of the solutions to smaller problems to be the optimal one (depending on certain properties of the problem) and don't examine other solutions.</a:t>
            </a:r>
          </a:p>
          <a:p>
            <a:r>
              <a:rPr lang="en-US" sz="1600" dirty="0"/>
              <a:t>Sometimes it is easy to see a DP solution to a problem, but some observation is needed to find a greedy solution which reduces time and space complexity.  </a:t>
            </a:r>
          </a:p>
          <a:p>
            <a:r>
              <a:rPr lang="en-US" sz="1600" dirty="0"/>
              <a:t>One good example of dynamic programming is a simple function:</a:t>
            </a:r>
            <a:br>
              <a:rPr lang="en-US" sz="1600" dirty="0"/>
            </a:br>
            <a:r>
              <a:rPr lang="en-US" sz="1600" dirty="0" err="1"/>
              <a:t>int</a:t>
            </a:r>
            <a:r>
              <a:rPr lang="en-US" sz="1600" dirty="0"/>
              <a:t> fib(</a:t>
            </a:r>
            <a:r>
              <a:rPr lang="en-US" sz="1600" dirty="0" err="1"/>
              <a:t>int</a:t>
            </a:r>
            <a:r>
              <a:rPr lang="en-US" sz="1600" dirty="0"/>
              <a:t> x).  This function takes a number x and returns the </a:t>
            </a:r>
            <a:r>
              <a:rPr lang="en-US" sz="1600" dirty="0" err="1"/>
              <a:t>x</a:t>
            </a:r>
            <a:r>
              <a:rPr lang="en-US" sz="1600" baseline="30000" dirty="0" err="1"/>
              <a:t>th</a:t>
            </a:r>
            <a:r>
              <a:rPr lang="en-US" sz="1600" dirty="0"/>
              <a:t> </a:t>
            </a:r>
            <a:r>
              <a:rPr lang="en-US" sz="1600" dirty="0" err="1"/>
              <a:t>fibonacci</a:t>
            </a:r>
            <a:r>
              <a:rPr lang="en-US" sz="1600" dirty="0"/>
              <a:t> number. A very naive solution to this problem will take O(fib(x)) time due to repeated recursive calls, but with dynamic programming it is possible to cache previous answers and efficiently (in linear time) find the </a:t>
            </a:r>
            <a:r>
              <a:rPr lang="en-US" sz="1600" dirty="0" err="1"/>
              <a:t>x</a:t>
            </a:r>
            <a:r>
              <a:rPr lang="en-US" sz="1600" baseline="30000" dirty="0" err="1"/>
              <a:t>th</a:t>
            </a:r>
            <a:r>
              <a:rPr lang="en-US" sz="1600" dirty="0"/>
              <a:t> </a:t>
            </a:r>
            <a:r>
              <a:rPr lang="en-US" sz="1600" dirty="0" err="1"/>
              <a:t>fibonacci</a:t>
            </a:r>
            <a:r>
              <a:rPr lang="en-US" sz="1600" dirty="0"/>
              <a:t> number. </a:t>
            </a:r>
          </a:p>
          <a:p>
            <a:r>
              <a:rPr lang="en-US" sz="1600" dirty="0"/>
              <a:t>So. Greedy algorithms are indeed a special case of Dynamic Programming. Wait un-till the next lecture 14 for More detail.</a:t>
            </a:r>
          </a:p>
        </p:txBody>
      </p:sp>
    </p:spTree>
    <p:extLst>
      <p:ext uri="{BB962C8B-B14F-4D97-AF65-F5344CB8AC3E}">
        <p14:creationId xmlns:p14="http://schemas.microsoft.com/office/powerpoint/2010/main" xmlns="" val="3470784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blinds(horizontal)">
                                      <p:cBhvr>
                                        <p:cTn id="15" dur="500"/>
                                        <p:tgtEl>
                                          <p:spTgt spid="3">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5"/>
          <p:cNvSpPr>
            <a:spLocks noGrp="1"/>
          </p:cNvSpPr>
          <p:nvPr>
            <p:ph type="sldNum" sz="quarter" idx="12"/>
          </p:nvPr>
        </p:nvSpPr>
        <p:spPr>
          <a:noFill/>
        </p:spPr>
        <p:txBody>
          <a:bodyPr/>
          <a:lstStyle/>
          <a:p>
            <a:fld id="{B684021F-C903-4CB9-9DD1-6027820E3FD8}" type="slidenum">
              <a:rPr lang="en-US" smtClean="0"/>
              <a:pPr/>
              <a:t>23</a:t>
            </a:fld>
            <a:endParaRPr lang="en-US"/>
          </a:p>
        </p:txBody>
      </p:sp>
      <p:sp>
        <p:nvSpPr>
          <p:cNvPr id="17411" name="Rectangle 2"/>
          <p:cNvSpPr>
            <a:spLocks noGrp="1" noChangeArrowheads="1"/>
          </p:cNvSpPr>
          <p:nvPr>
            <p:ph type="title"/>
          </p:nvPr>
        </p:nvSpPr>
        <p:spPr/>
        <p:txBody>
          <a:bodyPr/>
          <a:lstStyle/>
          <a:p>
            <a:pPr eaLnBrk="1" hangingPunct="1"/>
            <a:r>
              <a:rPr lang="en-US"/>
              <a:t>Shortest Path Properties</a:t>
            </a:r>
          </a:p>
        </p:txBody>
      </p:sp>
      <p:sp>
        <p:nvSpPr>
          <p:cNvPr id="793603" name="Rectangle 3"/>
          <p:cNvSpPr>
            <a:spLocks noGrp="1" noChangeArrowheads="1"/>
          </p:cNvSpPr>
          <p:nvPr>
            <p:ph type="body" idx="1"/>
          </p:nvPr>
        </p:nvSpPr>
        <p:spPr>
          <a:xfrm>
            <a:off x="350838" y="1214438"/>
            <a:ext cx="8401050" cy="5076825"/>
          </a:xfrm>
        </p:spPr>
        <p:txBody>
          <a:bodyPr/>
          <a:lstStyle/>
          <a:p>
            <a:pPr eaLnBrk="1" hangingPunct="1">
              <a:lnSpc>
                <a:spcPct val="120000"/>
              </a:lnSpc>
            </a:pPr>
            <a:r>
              <a:rPr lang="en-US" b="1"/>
              <a:t>Triangle inequality</a:t>
            </a:r>
          </a:p>
          <a:p>
            <a:pPr eaLnBrk="1" hangingPunct="1">
              <a:lnSpc>
                <a:spcPct val="120000"/>
              </a:lnSpc>
              <a:buFontTx/>
              <a:buNone/>
            </a:pPr>
            <a:r>
              <a:rPr lang="en-US"/>
              <a:t>	For all (</a:t>
            </a:r>
            <a:r>
              <a:rPr lang="en-US">
                <a:latin typeface="Comic Sans MS" pitchFamily="66" charset="0"/>
              </a:rPr>
              <a:t>u, v</a:t>
            </a:r>
            <a:r>
              <a:rPr lang="en-US"/>
              <a:t>) </a:t>
            </a:r>
            <a:r>
              <a:rPr lang="en-US">
                <a:sym typeface="Symbol" pitchFamily="18" charset="2"/>
              </a:rPr>
              <a:t></a:t>
            </a:r>
            <a:r>
              <a:rPr lang="en-US"/>
              <a:t> E, we have: </a:t>
            </a:r>
          </a:p>
          <a:p>
            <a:pPr eaLnBrk="1" hangingPunct="1">
              <a:lnSpc>
                <a:spcPct val="120000"/>
              </a:lnSpc>
              <a:buFontTx/>
              <a:buNone/>
            </a:pPr>
            <a:r>
              <a:rPr lang="en-US"/>
              <a:t>		</a:t>
            </a:r>
            <a:r>
              <a:rPr lang="en-US">
                <a:latin typeface="Comic Sans MS" pitchFamily="66" charset="0"/>
              </a:rPr>
              <a:t>δ(s, v) ≤ δ(s, u) + w(u, v)</a:t>
            </a:r>
          </a:p>
          <a:p>
            <a:pPr eaLnBrk="1" hangingPunct="1">
              <a:lnSpc>
                <a:spcPct val="120000"/>
              </a:lnSpc>
              <a:buFontTx/>
              <a:buNone/>
            </a:pPr>
            <a:endParaRPr lang="en-US"/>
          </a:p>
          <a:p>
            <a:pPr eaLnBrk="1" hangingPunct="1">
              <a:lnSpc>
                <a:spcPct val="120000"/>
              </a:lnSpc>
              <a:buFontTx/>
              <a:buNone/>
            </a:pPr>
            <a:endParaRPr lang="en-US">
              <a:latin typeface="Comic Sans MS" pitchFamily="66" charset="0"/>
              <a:sym typeface="Symbol" pitchFamily="18" charset="2"/>
            </a:endParaRPr>
          </a:p>
          <a:p>
            <a:pPr eaLnBrk="1" hangingPunct="1">
              <a:lnSpc>
                <a:spcPct val="120000"/>
              </a:lnSpc>
            </a:pPr>
            <a:r>
              <a:rPr lang="en-US">
                <a:sym typeface="Symbol" pitchFamily="18" charset="2"/>
              </a:rPr>
              <a:t>If </a:t>
            </a:r>
            <a:r>
              <a:rPr lang="en-US">
                <a:latin typeface="Comic Sans MS" pitchFamily="66" charset="0"/>
                <a:sym typeface="Symbol" pitchFamily="18" charset="2"/>
              </a:rPr>
              <a:t>u</a:t>
            </a:r>
            <a:r>
              <a:rPr lang="en-US">
                <a:sym typeface="Symbol" pitchFamily="18" charset="2"/>
              </a:rPr>
              <a:t> is on the shortest path to </a:t>
            </a:r>
            <a:r>
              <a:rPr lang="en-US">
                <a:latin typeface="Comic Sans MS" pitchFamily="66" charset="0"/>
                <a:sym typeface="Symbol" pitchFamily="18" charset="2"/>
              </a:rPr>
              <a:t>v</a:t>
            </a:r>
            <a:r>
              <a:rPr lang="en-US">
                <a:sym typeface="Symbol" pitchFamily="18" charset="2"/>
              </a:rPr>
              <a:t> we have the equality sign</a:t>
            </a:r>
          </a:p>
        </p:txBody>
      </p:sp>
      <p:grpSp>
        <p:nvGrpSpPr>
          <p:cNvPr id="17413" name="Group 4"/>
          <p:cNvGrpSpPr>
            <a:grpSpLocks/>
          </p:cNvGrpSpPr>
          <p:nvPr/>
        </p:nvGrpSpPr>
        <p:grpSpPr bwMode="auto">
          <a:xfrm>
            <a:off x="6813550" y="1752600"/>
            <a:ext cx="1743075" cy="747713"/>
            <a:chOff x="717" y="2115"/>
            <a:chExt cx="1098" cy="471"/>
          </a:xfrm>
        </p:grpSpPr>
        <p:sp>
          <p:nvSpPr>
            <p:cNvPr id="17429" name="Oval 5"/>
            <p:cNvSpPr>
              <a:spLocks noChangeArrowheads="1"/>
            </p:cNvSpPr>
            <p:nvPr/>
          </p:nvSpPr>
          <p:spPr bwMode="auto">
            <a:xfrm>
              <a:off x="717" y="2321"/>
              <a:ext cx="266" cy="265"/>
            </a:xfrm>
            <a:prstGeom prst="ellipse">
              <a:avLst/>
            </a:prstGeom>
            <a:noFill/>
            <a:ln w="19050">
              <a:solidFill>
                <a:schemeClr val="tx1"/>
              </a:solidFill>
              <a:round/>
              <a:headEnd/>
              <a:tailEnd/>
            </a:ln>
          </p:spPr>
          <p:txBody>
            <a:bodyPr wrap="none" anchor="ctr"/>
            <a:lstStyle/>
            <a:p>
              <a:pPr algn="ctr"/>
              <a:r>
                <a:rPr lang="en-US"/>
                <a:t>5</a:t>
              </a:r>
            </a:p>
          </p:txBody>
        </p:sp>
        <p:sp>
          <p:nvSpPr>
            <p:cNvPr id="17430" name="Oval 6"/>
            <p:cNvSpPr>
              <a:spLocks noChangeArrowheads="1"/>
            </p:cNvSpPr>
            <p:nvPr/>
          </p:nvSpPr>
          <p:spPr bwMode="auto">
            <a:xfrm>
              <a:off x="1549" y="2321"/>
              <a:ext cx="266" cy="265"/>
            </a:xfrm>
            <a:prstGeom prst="ellipse">
              <a:avLst/>
            </a:prstGeom>
            <a:noFill/>
            <a:ln w="19050">
              <a:solidFill>
                <a:schemeClr val="tx1"/>
              </a:solidFill>
              <a:round/>
              <a:headEnd/>
              <a:tailEnd/>
            </a:ln>
          </p:spPr>
          <p:txBody>
            <a:bodyPr wrap="none" anchor="ctr"/>
            <a:lstStyle/>
            <a:p>
              <a:pPr algn="ctr"/>
              <a:r>
                <a:rPr lang="en-US"/>
                <a:t>7</a:t>
              </a:r>
            </a:p>
          </p:txBody>
        </p:sp>
        <p:sp>
          <p:nvSpPr>
            <p:cNvPr id="17431" name="Line 7"/>
            <p:cNvSpPr>
              <a:spLocks noChangeShapeType="1"/>
            </p:cNvSpPr>
            <p:nvPr/>
          </p:nvSpPr>
          <p:spPr bwMode="auto">
            <a:xfrm>
              <a:off x="981" y="2446"/>
              <a:ext cx="581" cy="0"/>
            </a:xfrm>
            <a:prstGeom prst="line">
              <a:avLst/>
            </a:prstGeom>
            <a:noFill/>
            <a:ln w="19050">
              <a:solidFill>
                <a:schemeClr val="tx1"/>
              </a:solidFill>
              <a:round/>
              <a:headEnd/>
              <a:tailEnd type="triangle" w="med" len="med"/>
            </a:ln>
          </p:spPr>
          <p:txBody>
            <a:bodyPr/>
            <a:lstStyle/>
            <a:p>
              <a:endParaRPr lang="en-US"/>
            </a:p>
          </p:txBody>
        </p:sp>
        <p:sp>
          <p:nvSpPr>
            <p:cNvPr id="17432" name="Text Box 8"/>
            <p:cNvSpPr txBox="1">
              <a:spLocks noChangeArrowheads="1"/>
            </p:cNvSpPr>
            <p:nvPr/>
          </p:nvSpPr>
          <p:spPr bwMode="auto">
            <a:xfrm>
              <a:off x="1174" y="2247"/>
              <a:ext cx="187" cy="212"/>
            </a:xfrm>
            <a:prstGeom prst="rect">
              <a:avLst/>
            </a:prstGeom>
            <a:noFill/>
            <a:ln w="9525">
              <a:noFill/>
              <a:miter lim="800000"/>
              <a:headEnd/>
              <a:tailEnd/>
            </a:ln>
          </p:spPr>
          <p:txBody>
            <a:bodyPr wrap="none">
              <a:spAutoFit/>
            </a:bodyPr>
            <a:lstStyle/>
            <a:p>
              <a:r>
                <a:rPr lang="en-US" sz="1600"/>
                <a:t>2</a:t>
              </a:r>
            </a:p>
          </p:txBody>
        </p:sp>
        <p:sp>
          <p:nvSpPr>
            <p:cNvPr id="17433" name="Text Box 9"/>
            <p:cNvSpPr txBox="1">
              <a:spLocks noChangeArrowheads="1"/>
            </p:cNvSpPr>
            <p:nvPr/>
          </p:nvSpPr>
          <p:spPr bwMode="auto">
            <a:xfrm>
              <a:off x="772" y="2115"/>
              <a:ext cx="196" cy="231"/>
            </a:xfrm>
            <a:prstGeom prst="rect">
              <a:avLst/>
            </a:prstGeom>
            <a:noFill/>
            <a:ln w="9525">
              <a:noFill/>
              <a:miter lim="800000"/>
              <a:headEnd/>
              <a:tailEnd/>
            </a:ln>
          </p:spPr>
          <p:txBody>
            <a:bodyPr wrap="none">
              <a:spAutoFit/>
            </a:bodyPr>
            <a:lstStyle/>
            <a:p>
              <a:r>
                <a:rPr lang="en-US"/>
                <a:t>u</a:t>
              </a:r>
            </a:p>
          </p:txBody>
        </p:sp>
        <p:sp>
          <p:nvSpPr>
            <p:cNvPr id="17434" name="Text Box 10"/>
            <p:cNvSpPr txBox="1">
              <a:spLocks noChangeArrowheads="1"/>
            </p:cNvSpPr>
            <p:nvPr/>
          </p:nvSpPr>
          <p:spPr bwMode="auto">
            <a:xfrm>
              <a:off x="1594" y="2115"/>
              <a:ext cx="188" cy="231"/>
            </a:xfrm>
            <a:prstGeom prst="rect">
              <a:avLst/>
            </a:prstGeom>
            <a:noFill/>
            <a:ln w="9525">
              <a:noFill/>
              <a:miter lim="800000"/>
              <a:headEnd/>
              <a:tailEnd/>
            </a:ln>
          </p:spPr>
          <p:txBody>
            <a:bodyPr wrap="none">
              <a:spAutoFit/>
            </a:bodyPr>
            <a:lstStyle/>
            <a:p>
              <a:r>
                <a:rPr lang="en-US"/>
                <a:t>v</a:t>
              </a:r>
            </a:p>
          </p:txBody>
        </p:sp>
      </p:grpSp>
      <p:grpSp>
        <p:nvGrpSpPr>
          <p:cNvPr id="17414" name="Group 11"/>
          <p:cNvGrpSpPr>
            <a:grpSpLocks/>
          </p:cNvGrpSpPr>
          <p:nvPr/>
        </p:nvGrpSpPr>
        <p:grpSpPr bwMode="auto">
          <a:xfrm>
            <a:off x="6805613" y="3292475"/>
            <a:ext cx="1743075" cy="747713"/>
            <a:chOff x="717" y="2115"/>
            <a:chExt cx="1098" cy="471"/>
          </a:xfrm>
        </p:grpSpPr>
        <p:sp>
          <p:nvSpPr>
            <p:cNvPr id="17423" name="Oval 12"/>
            <p:cNvSpPr>
              <a:spLocks noChangeArrowheads="1"/>
            </p:cNvSpPr>
            <p:nvPr/>
          </p:nvSpPr>
          <p:spPr bwMode="auto">
            <a:xfrm>
              <a:off x="717" y="2321"/>
              <a:ext cx="266" cy="265"/>
            </a:xfrm>
            <a:prstGeom prst="ellipse">
              <a:avLst/>
            </a:prstGeom>
            <a:noFill/>
            <a:ln w="19050">
              <a:solidFill>
                <a:schemeClr val="tx1"/>
              </a:solidFill>
              <a:round/>
              <a:headEnd/>
              <a:tailEnd/>
            </a:ln>
          </p:spPr>
          <p:txBody>
            <a:bodyPr wrap="none" anchor="ctr"/>
            <a:lstStyle/>
            <a:p>
              <a:pPr algn="ctr"/>
              <a:r>
                <a:rPr lang="en-US"/>
                <a:t>5</a:t>
              </a:r>
            </a:p>
          </p:txBody>
        </p:sp>
        <p:sp>
          <p:nvSpPr>
            <p:cNvPr id="17424" name="Oval 13"/>
            <p:cNvSpPr>
              <a:spLocks noChangeArrowheads="1"/>
            </p:cNvSpPr>
            <p:nvPr/>
          </p:nvSpPr>
          <p:spPr bwMode="auto">
            <a:xfrm>
              <a:off x="1549" y="2321"/>
              <a:ext cx="266" cy="265"/>
            </a:xfrm>
            <a:prstGeom prst="ellipse">
              <a:avLst/>
            </a:prstGeom>
            <a:noFill/>
            <a:ln w="19050">
              <a:solidFill>
                <a:schemeClr val="tx1"/>
              </a:solidFill>
              <a:round/>
              <a:headEnd/>
              <a:tailEnd/>
            </a:ln>
          </p:spPr>
          <p:txBody>
            <a:bodyPr wrap="none" anchor="ctr"/>
            <a:lstStyle/>
            <a:p>
              <a:pPr algn="ctr"/>
              <a:r>
                <a:rPr lang="en-US"/>
                <a:t>6</a:t>
              </a:r>
            </a:p>
          </p:txBody>
        </p:sp>
        <p:sp>
          <p:nvSpPr>
            <p:cNvPr id="17425" name="Line 14"/>
            <p:cNvSpPr>
              <a:spLocks noChangeShapeType="1"/>
            </p:cNvSpPr>
            <p:nvPr/>
          </p:nvSpPr>
          <p:spPr bwMode="auto">
            <a:xfrm>
              <a:off x="981" y="2446"/>
              <a:ext cx="581" cy="0"/>
            </a:xfrm>
            <a:prstGeom prst="line">
              <a:avLst/>
            </a:prstGeom>
            <a:noFill/>
            <a:ln w="19050">
              <a:solidFill>
                <a:schemeClr val="tx1"/>
              </a:solidFill>
              <a:round/>
              <a:headEnd/>
              <a:tailEnd type="triangle" w="med" len="med"/>
            </a:ln>
          </p:spPr>
          <p:txBody>
            <a:bodyPr/>
            <a:lstStyle/>
            <a:p>
              <a:endParaRPr lang="en-US"/>
            </a:p>
          </p:txBody>
        </p:sp>
        <p:sp>
          <p:nvSpPr>
            <p:cNvPr id="17426" name="Text Box 15"/>
            <p:cNvSpPr txBox="1">
              <a:spLocks noChangeArrowheads="1"/>
            </p:cNvSpPr>
            <p:nvPr/>
          </p:nvSpPr>
          <p:spPr bwMode="auto">
            <a:xfrm>
              <a:off x="1174" y="2247"/>
              <a:ext cx="187" cy="212"/>
            </a:xfrm>
            <a:prstGeom prst="rect">
              <a:avLst/>
            </a:prstGeom>
            <a:noFill/>
            <a:ln w="9525">
              <a:noFill/>
              <a:miter lim="800000"/>
              <a:headEnd/>
              <a:tailEnd/>
            </a:ln>
          </p:spPr>
          <p:txBody>
            <a:bodyPr wrap="none">
              <a:spAutoFit/>
            </a:bodyPr>
            <a:lstStyle/>
            <a:p>
              <a:r>
                <a:rPr lang="en-US" sz="1600"/>
                <a:t>2</a:t>
              </a:r>
            </a:p>
          </p:txBody>
        </p:sp>
        <p:sp>
          <p:nvSpPr>
            <p:cNvPr id="17427" name="Text Box 16"/>
            <p:cNvSpPr txBox="1">
              <a:spLocks noChangeArrowheads="1"/>
            </p:cNvSpPr>
            <p:nvPr/>
          </p:nvSpPr>
          <p:spPr bwMode="auto">
            <a:xfrm>
              <a:off x="772" y="2115"/>
              <a:ext cx="196" cy="231"/>
            </a:xfrm>
            <a:prstGeom prst="rect">
              <a:avLst/>
            </a:prstGeom>
            <a:noFill/>
            <a:ln w="9525">
              <a:noFill/>
              <a:miter lim="800000"/>
              <a:headEnd/>
              <a:tailEnd/>
            </a:ln>
          </p:spPr>
          <p:txBody>
            <a:bodyPr wrap="none">
              <a:spAutoFit/>
            </a:bodyPr>
            <a:lstStyle/>
            <a:p>
              <a:r>
                <a:rPr lang="en-US"/>
                <a:t>u</a:t>
              </a:r>
            </a:p>
          </p:txBody>
        </p:sp>
        <p:sp>
          <p:nvSpPr>
            <p:cNvPr id="17428" name="Text Box 17"/>
            <p:cNvSpPr txBox="1">
              <a:spLocks noChangeArrowheads="1"/>
            </p:cNvSpPr>
            <p:nvPr/>
          </p:nvSpPr>
          <p:spPr bwMode="auto">
            <a:xfrm>
              <a:off x="1594" y="2115"/>
              <a:ext cx="188" cy="231"/>
            </a:xfrm>
            <a:prstGeom prst="rect">
              <a:avLst/>
            </a:prstGeom>
            <a:noFill/>
            <a:ln w="9525">
              <a:noFill/>
              <a:miter lim="800000"/>
              <a:headEnd/>
              <a:tailEnd/>
            </a:ln>
          </p:spPr>
          <p:txBody>
            <a:bodyPr wrap="none">
              <a:spAutoFit/>
            </a:bodyPr>
            <a:lstStyle/>
            <a:p>
              <a:r>
                <a:rPr lang="en-US"/>
                <a:t>v</a:t>
              </a:r>
            </a:p>
          </p:txBody>
        </p:sp>
      </p:grpSp>
      <p:grpSp>
        <p:nvGrpSpPr>
          <p:cNvPr id="17415" name="Group 18"/>
          <p:cNvGrpSpPr>
            <a:grpSpLocks/>
          </p:cNvGrpSpPr>
          <p:nvPr/>
        </p:nvGrpSpPr>
        <p:grpSpPr bwMode="auto">
          <a:xfrm>
            <a:off x="6342063" y="1430338"/>
            <a:ext cx="1908175" cy="684212"/>
            <a:chOff x="163" y="2242"/>
            <a:chExt cx="1202" cy="431"/>
          </a:xfrm>
        </p:grpSpPr>
        <p:sp>
          <p:nvSpPr>
            <p:cNvPr id="17420" name="Oval 19"/>
            <p:cNvSpPr>
              <a:spLocks noChangeArrowheads="1"/>
            </p:cNvSpPr>
            <p:nvPr/>
          </p:nvSpPr>
          <p:spPr bwMode="auto">
            <a:xfrm>
              <a:off x="163" y="2242"/>
              <a:ext cx="238" cy="225"/>
            </a:xfrm>
            <a:prstGeom prst="ellipse">
              <a:avLst/>
            </a:prstGeom>
            <a:solidFill>
              <a:schemeClr val="accent1"/>
            </a:solidFill>
            <a:ln w="19050">
              <a:solidFill>
                <a:schemeClr val="tx1"/>
              </a:solidFill>
              <a:round/>
              <a:headEnd/>
              <a:tailEnd/>
            </a:ln>
          </p:spPr>
          <p:txBody>
            <a:bodyPr wrap="none" anchor="ctr"/>
            <a:lstStyle/>
            <a:p>
              <a:pPr algn="ctr"/>
              <a:r>
                <a:rPr lang="en-US"/>
                <a:t>s</a:t>
              </a:r>
            </a:p>
          </p:txBody>
        </p:sp>
        <p:sp>
          <p:nvSpPr>
            <p:cNvPr id="17421" name="Freeform 20"/>
            <p:cNvSpPr>
              <a:spLocks/>
            </p:cNvSpPr>
            <p:nvPr/>
          </p:nvSpPr>
          <p:spPr bwMode="auto">
            <a:xfrm>
              <a:off x="369" y="2442"/>
              <a:ext cx="163" cy="231"/>
            </a:xfrm>
            <a:custGeom>
              <a:avLst/>
              <a:gdLst>
                <a:gd name="T0" fmla="*/ 0 w 163"/>
                <a:gd name="T1" fmla="*/ 0 h 231"/>
                <a:gd name="T2" fmla="*/ 57 w 163"/>
                <a:gd name="T3" fmla="*/ 25 h 231"/>
                <a:gd name="T4" fmla="*/ 69 w 163"/>
                <a:gd name="T5" fmla="*/ 81 h 231"/>
                <a:gd name="T6" fmla="*/ 113 w 163"/>
                <a:gd name="T7" fmla="*/ 131 h 231"/>
                <a:gd name="T8" fmla="*/ 151 w 163"/>
                <a:gd name="T9" fmla="*/ 200 h 231"/>
                <a:gd name="T10" fmla="*/ 163 w 163"/>
                <a:gd name="T11" fmla="*/ 231 h 231"/>
                <a:gd name="T12" fmla="*/ 0 60000 65536"/>
                <a:gd name="T13" fmla="*/ 0 60000 65536"/>
                <a:gd name="T14" fmla="*/ 0 60000 65536"/>
                <a:gd name="T15" fmla="*/ 0 60000 65536"/>
                <a:gd name="T16" fmla="*/ 0 60000 65536"/>
                <a:gd name="T17" fmla="*/ 0 60000 65536"/>
                <a:gd name="T18" fmla="*/ 0 w 163"/>
                <a:gd name="T19" fmla="*/ 0 h 231"/>
                <a:gd name="T20" fmla="*/ 163 w 163"/>
                <a:gd name="T21" fmla="*/ 231 h 231"/>
              </a:gdLst>
              <a:ahLst/>
              <a:cxnLst>
                <a:cxn ang="T12">
                  <a:pos x="T0" y="T1"/>
                </a:cxn>
                <a:cxn ang="T13">
                  <a:pos x="T2" y="T3"/>
                </a:cxn>
                <a:cxn ang="T14">
                  <a:pos x="T4" y="T5"/>
                </a:cxn>
                <a:cxn ang="T15">
                  <a:pos x="T6" y="T7"/>
                </a:cxn>
                <a:cxn ang="T16">
                  <a:pos x="T8" y="T9"/>
                </a:cxn>
                <a:cxn ang="T17">
                  <a:pos x="T10" y="T11"/>
                </a:cxn>
              </a:cxnLst>
              <a:rect l="T18" t="T19" r="T20" b="T21"/>
              <a:pathLst>
                <a:path w="163" h="231">
                  <a:moveTo>
                    <a:pt x="0" y="0"/>
                  </a:moveTo>
                  <a:cubicBezTo>
                    <a:pt x="19" y="12"/>
                    <a:pt x="36" y="18"/>
                    <a:pt x="57" y="25"/>
                  </a:cubicBezTo>
                  <a:cubicBezTo>
                    <a:pt x="72" y="48"/>
                    <a:pt x="79" y="55"/>
                    <a:pt x="69" y="81"/>
                  </a:cubicBezTo>
                  <a:cubicBezTo>
                    <a:pt x="77" y="116"/>
                    <a:pt x="80" y="121"/>
                    <a:pt x="113" y="131"/>
                  </a:cubicBezTo>
                  <a:cubicBezTo>
                    <a:pt x="145" y="153"/>
                    <a:pt x="130" y="169"/>
                    <a:pt x="151" y="200"/>
                  </a:cubicBezTo>
                  <a:cubicBezTo>
                    <a:pt x="158" y="223"/>
                    <a:pt x="154" y="213"/>
                    <a:pt x="163" y="231"/>
                  </a:cubicBezTo>
                </a:path>
              </a:pathLst>
            </a:custGeom>
            <a:noFill/>
            <a:ln w="9525">
              <a:solidFill>
                <a:schemeClr val="tx1"/>
              </a:solidFill>
              <a:round/>
              <a:headEnd/>
              <a:tailEnd type="triangle" w="med" len="med"/>
            </a:ln>
          </p:spPr>
          <p:txBody>
            <a:bodyPr/>
            <a:lstStyle/>
            <a:p>
              <a:endParaRPr lang="en-US"/>
            </a:p>
          </p:txBody>
        </p:sp>
        <p:sp>
          <p:nvSpPr>
            <p:cNvPr id="17422" name="Freeform 21"/>
            <p:cNvSpPr>
              <a:spLocks/>
            </p:cNvSpPr>
            <p:nvPr/>
          </p:nvSpPr>
          <p:spPr bwMode="auto">
            <a:xfrm>
              <a:off x="354" y="2413"/>
              <a:ext cx="1011" cy="242"/>
            </a:xfrm>
            <a:custGeom>
              <a:avLst/>
              <a:gdLst>
                <a:gd name="T0" fmla="*/ 28 w 1011"/>
                <a:gd name="T1" fmla="*/ 10 h 242"/>
                <a:gd name="T2" fmla="*/ 72 w 1011"/>
                <a:gd name="T3" fmla="*/ 29 h 242"/>
                <a:gd name="T4" fmla="*/ 109 w 1011"/>
                <a:gd name="T5" fmla="*/ 41 h 242"/>
                <a:gd name="T6" fmla="*/ 166 w 1011"/>
                <a:gd name="T7" fmla="*/ 22 h 242"/>
                <a:gd name="T8" fmla="*/ 291 w 1011"/>
                <a:gd name="T9" fmla="*/ 41 h 242"/>
                <a:gd name="T10" fmla="*/ 441 w 1011"/>
                <a:gd name="T11" fmla="*/ 85 h 242"/>
                <a:gd name="T12" fmla="*/ 610 w 1011"/>
                <a:gd name="T13" fmla="*/ 98 h 242"/>
                <a:gd name="T14" fmla="*/ 673 w 1011"/>
                <a:gd name="T15" fmla="*/ 116 h 242"/>
                <a:gd name="T16" fmla="*/ 823 w 1011"/>
                <a:gd name="T17" fmla="*/ 166 h 242"/>
                <a:gd name="T18" fmla="*/ 955 w 1011"/>
                <a:gd name="T19" fmla="*/ 210 h 242"/>
                <a:gd name="T20" fmla="*/ 992 w 1011"/>
                <a:gd name="T21" fmla="*/ 235 h 242"/>
                <a:gd name="T22" fmla="*/ 1011 w 1011"/>
                <a:gd name="T23" fmla="*/ 242 h 24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011"/>
                <a:gd name="T37" fmla="*/ 0 h 242"/>
                <a:gd name="T38" fmla="*/ 1011 w 1011"/>
                <a:gd name="T39" fmla="*/ 242 h 24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011" h="242">
                  <a:moveTo>
                    <a:pt x="28" y="10"/>
                  </a:moveTo>
                  <a:cubicBezTo>
                    <a:pt x="85" y="28"/>
                    <a:pt x="0" y="0"/>
                    <a:pt x="72" y="29"/>
                  </a:cubicBezTo>
                  <a:cubicBezTo>
                    <a:pt x="84" y="34"/>
                    <a:pt x="109" y="41"/>
                    <a:pt x="109" y="41"/>
                  </a:cubicBezTo>
                  <a:cubicBezTo>
                    <a:pt x="153" y="27"/>
                    <a:pt x="135" y="34"/>
                    <a:pt x="166" y="22"/>
                  </a:cubicBezTo>
                  <a:cubicBezTo>
                    <a:pt x="215" y="26"/>
                    <a:pt x="247" y="27"/>
                    <a:pt x="291" y="41"/>
                  </a:cubicBezTo>
                  <a:cubicBezTo>
                    <a:pt x="343" y="76"/>
                    <a:pt x="375" y="79"/>
                    <a:pt x="441" y="85"/>
                  </a:cubicBezTo>
                  <a:cubicBezTo>
                    <a:pt x="501" y="77"/>
                    <a:pt x="552" y="84"/>
                    <a:pt x="610" y="98"/>
                  </a:cubicBezTo>
                  <a:cubicBezTo>
                    <a:pt x="631" y="103"/>
                    <a:pt x="673" y="116"/>
                    <a:pt x="673" y="116"/>
                  </a:cubicBezTo>
                  <a:cubicBezTo>
                    <a:pt x="714" y="157"/>
                    <a:pt x="768" y="162"/>
                    <a:pt x="823" y="166"/>
                  </a:cubicBezTo>
                  <a:cubicBezTo>
                    <a:pt x="873" y="175"/>
                    <a:pt x="909" y="195"/>
                    <a:pt x="955" y="210"/>
                  </a:cubicBezTo>
                  <a:cubicBezTo>
                    <a:pt x="964" y="217"/>
                    <a:pt x="982" y="230"/>
                    <a:pt x="992" y="235"/>
                  </a:cubicBezTo>
                  <a:cubicBezTo>
                    <a:pt x="998" y="238"/>
                    <a:pt x="1011" y="242"/>
                    <a:pt x="1011" y="242"/>
                  </a:cubicBezTo>
                </a:path>
              </a:pathLst>
            </a:custGeom>
            <a:noFill/>
            <a:ln w="9525">
              <a:solidFill>
                <a:schemeClr val="tx1"/>
              </a:solidFill>
              <a:round/>
              <a:headEnd/>
              <a:tailEnd type="triangle" w="med" len="med"/>
            </a:ln>
          </p:spPr>
          <p:txBody>
            <a:bodyPr/>
            <a:lstStyle/>
            <a:p>
              <a:endParaRPr lang="en-US"/>
            </a:p>
          </p:txBody>
        </p:sp>
      </p:grpSp>
      <p:grpSp>
        <p:nvGrpSpPr>
          <p:cNvPr id="17416" name="Group 22"/>
          <p:cNvGrpSpPr>
            <a:grpSpLocks/>
          </p:cNvGrpSpPr>
          <p:nvPr/>
        </p:nvGrpSpPr>
        <p:grpSpPr bwMode="auto">
          <a:xfrm>
            <a:off x="6323013" y="2960688"/>
            <a:ext cx="1908175" cy="684212"/>
            <a:chOff x="163" y="2242"/>
            <a:chExt cx="1202" cy="431"/>
          </a:xfrm>
        </p:grpSpPr>
        <p:sp>
          <p:nvSpPr>
            <p:cNvPr id="17417" name="Oval 23"/>
            <p:cNvSpPr>
              <a:spLocks noChangeArrowheads="1"/>
            </p:cNvSpPr>
            <p:nvPr/>
          </p:nvSpPr>
          <p:spPr bwMode="auto">
            <a:xfrm>
              <a:off x="163" y="2242"/>
              <a:ext cx="238" cy="225"/>
            </a:xfrm>
            <a:prstGeom prst="ellipse">
              <a:avLst/>
            </a:prstGeom>
            <a:solidFill>
              <a:schemeClr val="accent1"/>
            </a:solidFill>
            <a:ln w="19050">
              <a:solidFill>
                <a:schemeClr val="tx1"/>
              </a:solidFill>
              <a:round/>
              <a:headEnd/>
              <a:tailEnd/>
            </a:ln>
          </p:spPr>
          <p:txBody>
            <a:bodyPr wrap="none" anchor="ctr"/>
            <a:lstStyle/>
            <a:p>
              <a:pPr algn="ctr"/>
              <a:r>
                <a:rPr lang="en-US"/>
                <a:t>s</a:t>
              </a:r>
            </a:p>
          </p:txBody>
        </p:sp>
        <p:sp>
          <p:nvSpPr>
            <p:cNvPr id="17418" name="Freeform 24"/>
            <p:cNvSpPr>
              <a:spLocks/>
            </p:cNvSpPr>
            <p:nvPr/>
          </p:nvSpPr>
          <p:spPr bwMode="auto">
            <a:xfrm>
              <a:off x="369" y="2442"/>
              <a:ext cx="163" cy="231"/>
            </a:xfrm>
            <a:custGeom>
              <a:avLst/>
              <a:gdLst>
                <a:gd name="T0" fmla="*/ 0 w 163"/>
                <a:gd name="T1" fmla="*/ 0 h 231"/>
                <a:gd name="T2" fmla="*/ 57 w 163"/>
                <a:gd name="T3" fmla="*/ 25 h 231"/>
                <a:gd name="T4" fmla="*/ 69 w 163"/>
                <a:gd name="T5" fmla="*/ 81 h 231"/>
                <a:gd name="T6" fmla="*/ 113 w 163"/>
                <a:gd name="T7" fmla="*/ 131 h 231"/>
                <a:gd name="T8" fmla="*/ 151 w 163"/>
                <a:gd name="T9" fmla="*/ 200 h 231"/>
                <a:gd name="T10" fmla="*/ 163 w 163"/>
                <a:gd name="T11" fmla="*/ 231 h 231"/>
                <a:gd name="T12" fmla="*/ 0 60000 65536"/>
                <a:gd name="T13" fmla="*/ 0 60000 65536"/>
                <a:gd name="T14" fmla="*/ 0 60000 65536"/>
                <a:gd name="T15" fmla="*/ 0 60000 65536"/>
                <a:gd name="T16" fmla="*/ 0 60000 65536"/>
                <a:gd name="T17" fmla="*/ 0 60000 65536"/>
                <a:gd name="T18" fmla="*/ 0 w 163"/>
                <a:gd name="T19" fmla="*/ 0 h 231"/>
                <a:gd name="T20" fmla="*/ 163 w 163"/>
                <a:gd name="T21" fmla="*/ 231 h 231"/>
              </a:gdLst>
              <a:ahLst/>
              <a:cxnLst>
                <a:cxn ang="T12">
                  <a:pos x="T0" y="T1"/>
                </a:cxn>
                <a:cxn ang="T13">
                  <a:pos x="T2" y="T3"/>
                </a:cxn>
                <a:cxn ang="T14">
                  <a:pos x="T4" y="T5"/>
                </a:cxn>
                <a:cxn ang="T15">
                  <a:pos x="T6" y="T7"/>
                </a:cxn>
                <a:cxn ang="T16">
                  <a:pos x="T8" y="T9"/>
                </a:cxn>
                <a:cxn ang="T17">
                  <a:pos x="T10" y="T11"/>
                </a:cxn>
              </a:cxnLst>
              <a:rect l="T18" t="T19" r="T20" b="T21"/>
              <a:pathLst>
                <a:path w="163" h="231">
                  <a:moveTo>
                    <a:pt x="0" y="0"/>
                  </a:moveTo>
                  <a:cubicBezTo>
                    <a:pt x="19" y="12"/>
                    <a:pt x="36" y="18"/>
                    <a:pt x="57" y="25"/>
                  </a:cubicBezTo>
                  <a:cubicBezTo>
                    <a:pt x="72" y="48"/>
                    <a:pt x="79" y="55"/>
                    <a:pt x="69" y="81"/>
                  </a:cubicBezTo>
                  <a:cubicBezTo>
                    <a:pt x="77" y="116"/>
                    <a:pt x="80" y="121"/>
                    <a:pt x="113" y="131"/>
                  </a:cubicBezTo>
                  <a:cubicBezTo>
                    <a:pt x="145" y="153"/>
                    <a:pt x="130" y="169"/>
                    <a:pt x="151" y="200"/>
                  </a:cubicBezTo>
                  <a:cubicBezTo>
                    <a:pt x="158" y="223"/>
                    <a:pt x="154" y="213"/>
                    <a:pt x="163" y="231"/>
                  </a:cubicBezTo>
                </a:path>
              </a:pathLst>
            </a:custGeom>
            <a:noFill/>
            <a:ln w="9525">
              <a:solidFill>
                <a:schemeClr val="tx1"/>
              </a:solidFill>
              <a:round/>
              <a:headEnd/>
              <a:tailEnd type="triangle" w="med" len="med"/>
            </a:ln>
          </p:spPr>
          <p:txBody>
            <a:bodyPr/>
            <a:lstStyle/>
            <a:p>
              <a:endParaRPr lang="en-US"/>
            </a:p>
          </p:txBody>
        </p:sp>
        <p:sp>
          <p:nvSpPr>
            <p:cNvPr id="17419" name="Freeform 25"/>
            <p:cNvSpPr>
              <a:spLocks/>
            </p:cNvSpPr>
            <p:nvPr/>
          </p:nvSpPr>
          <p:spPr bwMode="auto">
            <a:xfrm>
              <a:off x="354" y="2413"/>
              <a:ext cx="1011" cy="242"/>
            </a:xfrm>
            <a:custGeom>
              <a:avLst/>
              <a:gdLst>
                <a:gd name="T0" fmla="*/ 28 w 1011"/>
                <a:gd name="T1" fmla="*/ 10 h 242"/>
                <a:gd name="T2" fmla="*/ 72 w 1011"/>
                <a:gd name="T3" fmla="*/ 29 h 242"/>
                <a:gd name="T4" fmla="*/ 109 w 1011"/>
                <a:gd name="T5" fmla="*/ 41 h 242"/>
                <a:gd name="T6" fmla="*/ 166 w 1011"/>
                <a:gd name="T7" fmla="*/ 22 h 242"/>
                <a:gd name="T8" fmla="*/ 291 w 1011"/>
                <a:gd name="T9" fmla="*/ 41 h 242"/>
                <a:gd name="T10" fmla="*/ 441 w 1011"/>
                <a:gd name="T11" fmla="*/ 85 h 242"/>
                <a:gd name="T12" fmla="*/ 610 w 1011"/>
                <a:gd name="T13" fmla="*/ 98 h 242"/>
                <a:gd name="T14" fmla="*/ 673 w 1011"/>
                <a:gd name="T15" fmla="*/ 116 h 242"/>
                <a:gd name="T16" fmla="*/ 823 w 1011"/>
                <a:gd name="T17" fmla="*/ 166 h 242"/>
                <a:gd name="T18" fmla="*/ 955 w 1011"/>
                <a:gd name="T19" fmla="*/ 210 h 242"/>
                <a:gd name="T20" fmla="*/ 992 w 1011"/>
                <a:gd name="T21" fmla="*/ 235 h 242"/>
                <a:gd name="T22" fmla="*/ 1011 w 1011"/>
                <a:gd name="T23" fmla="*/ 242 h 24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011"/>
                <a:gd name="T37" fmla="*/ 0 h 242"/>
                <a:gd name="T38" fmla="*/ 1011 w 1011"/>
                <a:gd name="T39" fmla="*/ 242 h 24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011" h="242">
                  <a:moveTo>
                    <a:pt x="28" y="10"/>
                  </a:moveTo>
                  <a:cubicBezTo>
                    <a:pt x="85" y="28"/>
                    <a:pt x="0" y="0"/>
                    <a:pt x="72" y="29"/>
                  </a:cubicBezTo>
                  <a:cubicBezTo>
                    <a:pt x="84" y="34"/>
                    <a:pt x="109" y="41"/>
                    <a:pt x="109" y="41"/>
                  </a:cubicBezTo>
                  <a:cubicBezTo>
                    <a:pt x="153" y="27"/>
                    <a:pt x="135" y="34"/>
                    <a:pt x="166" y="22"/>
                  </a:cubicBezTo>
                  <a:cubicBezTo>
                    <a:pt x="215" y="26"/>
                    <a:pt x="247" y="27"/>
                    <a:pt x="291" y="41"/>
                  </a:cubicBezTo>
                  <a:cubicBezTo>
                    <a:pt x="343" y="76"/>
                    <a:pt x="375" y="79"/>
                    <a:pt x="441" y="85"/>
                  </a:cubicBezTo>
                  <a:cubicBezTo>
                    <a:pt x="501" y="77"/>
                    <a:pt x="552" y="84"/>
                    <a:pt x="610" y="98"/>
                  </a:cubicBezTo>
                  <a:cubicBezTo>
                    <a:pt x="631" y="103"/>
                    <a:pt x="673" y="116"/>
                    <a:pt x="673" y="116"/>
                  </a:cubicBezTo>
                  <a:cubicBezTo>
                    <a:pt x="714" y="157"/>
                    <a:pt x="768" y="162"/>
                    <a:pt x="823" y="166"/>
                  </a:cubicBezTo>
                  <a:cubicBezTo>
                    <a:pt x="873" y="175"/>
                    <a:pt x="909" y="195"/>
                    <a:pt x="955" y="210"/>
                  </a:cubicBezTo>
                  <a:cubicBezTo>
                    <a:pt x="964" y="217"/>
                    <a:pt x="982" y="230"/>
                    <a:pt x="992" y="235"/>
                  </a:cubicBezTo>
                  <a:cubicBezTo>
                    <a:pt x="998" y="238"/>
                    <a:pt x="1011" y="242"/>
                    <a:pt x="1011" y="242"/>
                  </a:cubicBezTo>
                </a:path>
              </a:pathLst>
            </a:custGeom>
            <a:noFill/>
            <a:ln w="9525">
              <a:solidFill>
                <a:schemeClr val="tx1"/>
              </a:solidFill>
              <a:round/>
              <a:headEnd/>
              <a:tailEnd type="triangle" w="med" len="med"/>
            </a:ln>
          </p:spPr>
          <p:txBody>
            <a:bodyP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9360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5"/>
          <p:cNvSpPr>
            <a:spLocks noGrp="1"/>
          </p:cNvSpPr>
          <p:nvPr>
            <p:ph type="sldNum" sz="quarter" idx="12"/>
          </p:nvPr>
        </p:nvSpPr>
        <p:spPr>
          <a:noFill/>
        </p:spPr>
        <p:txBody>
          <a:bodyPr/>
          <a:lstStyle/>
          <a:p>
            <a:fld id="{B5113EDC-8B7B-4DFF-B5B3-633FDDD32A94}" type="slidenum">
              <a:rPr lang="en-US" smtClean="0"/>
              <a:pPr/>
              <a:t>24</a:t>
            </a:fld>
            <a:endParaRPr lang="en-US"/>
          </a:p>
        </p:txBody>
      </p:sp>
      <p:sp>
        <p:nvSpPr>
          <p:cNvPr id="18435" name="Rectangle 2"/>
          <p:cNvSpPr>
            <a:spLocks noGrp="1" noChangeArrowheads="1"/>
          </p:cNvSpPr>
          <p:nvPr>
            <p:ph type="title"/>
          </p:nvPr>
        </p:nvSpPr>
        <p:spPr/>
        <p:txBody>
          <a:bodyPr/>
          <a:lstStyle/>
          <a:p>
            <a:pPr eaLnBrk="1" hangingPunct="1"/>
            <a:r>
              <a:rPr lang="en-US"/>
              <a:t>Shortest Path Properties</a:t>
            </a:r>
          </a:p>
        </p:txBody>
      </p:sp>
      <p:sp>
        <p:nvSpPr>
          <p:cNvPr id="794627" name="Rectangle 3"/>
          <p:cNvSpPr>
            <a:spLocks noGrp="1" noChangeArrowheads="1"/>
          </p:cNvSpPr>
          <p:nvPr>
            <p:ph type="body" idx="1"/>
          </p:nvPr>
        </p:nvSpPr>
        <p:spPr>
          <a:xfrm>
            <a:off x="350838" y="1014413"/>
            <a:ext cx="8534400" cy="5600700"/>
          </a:xfrm>
        </p:spPr>
        <p:txBody>
          <a:bodyPr/>
          <a:lstStyle/>
          <a:p>
            <a:pPr eaLnBrk="1" hangingPunct="1">
              <a:lnSpc>
                <a:spcPct val="120000"/>
              </a:lnSpc>
            </a:pPr>
            <a:r>
              <a:rPr lang="en-US" b="1"/>
              <a:t>Upper-bound property</a:t>
            </a:r>
          </a:p>
          <a:p>
            <a:pPr eaLnBrk="1" hangingPunct="1">
              <a:lnSpc>
                <a:spcPct val="120000"/>
              </a:lnSpc>
              <a:buFontTx/>
              <a:buNone/>
            </a:pPr>
            <a:r>
              <a:rPr lang="en-US"/>
              <a:t>	We always have d[v] ≥ δ(s, v) for all v.</a:t>
            </a:r>
          </a:p>
          <a:p>
            <a:pPr eaLnBrk="1" hangingPunct="1">
              <a:lnSpc>
                <a:spcPct val="120000"/>
              </a:lnSpc>
              <a:buFontTx/>
              <a:buNone/>
            </a:pPr>
            <a:r>
              <a:rPr lang="en-US"/>
              <a:t>	Once d[v] = δ(s, v), it never changes.</a:t>
            </a:r>
          </a:p>
          <a:p>
            <a:pPr lvl="1" eaLnBrk="1" hangingPunct="1">
              <a:lnSpc>
                <a:spcPct val="120000"/>
              </a:lnSpc>
            </a:pPr>
            <a:r>
              <a:rPr lang="en-US"/>
              <a:t>The estimate never goes up – relaxation only lowers the estimate</a:t>
            </a:r>
          </a:p>
        </p:txBody>
      </p:sp>
      <p:grpSp>
        <p:nvGrpSpPr>
          <p:cNvPr id="2" name="Group 4"/>
          <p:cNvGrpSpPr>
            <a:grpSpLocks/>
          </p:cNvGrpSpPr>
          <p:nvPr/>
        </p:nvGrpSpPr>
        <p:grpSpPr bwMode="auto">
          <a:xfrm>
            <a:off x="661988" y="3778250"/>
            <a:ext cx="2762250" cy="2528888"/>
            <a:chOff x="603" y="2120"/>
            <a:chExt cx="1740" cy="1593"/>
          </a:xfrm>
        </p:grpSpPr>
        <p:sp>
          <p:nvSpPr>
            <p:cNvPr id="18483" name="Line 5"/>
            <p:cNvSpPr>
              <a:spLocks noChangeShapeType="1"/>
            </p:cNvSpPr>
            <p:nvPr/>
          </p:nvSpPr>
          <p:spPr bwMode="auto">
            <a:xfrm rot="5400000" flipV="1">
              <a:off x="1423" y="2552"/>
              <a:ext cx="676" cy="739"/>
            </a:xfrm>
            <a:prstGeom prst="line">
              <a:avLst/>
            </a:prstGeom>
            <a:noFill/>
            <a:ln w="76200">
              <a:solidFill>
                <a:srgbClr val="808080"/>
              </a:solidFill>
              <a:round/>
              <a:headEnd/>
              <a:tailEnd/>
            </a:ln>
          </p:spPr>
          <p:txBody>
            <a:bodyPr/>
            <a:lstStyle/>
            <a:p>
              <a:endParaRPr lang="en-US"/>
            </a:p>
          </p:txBody>
        </p:sp>
        <p:sp>
          <p:nvSpPr>
            <p:cNvPr id="18484" name="Line 6"/>
            <p:cNvSpPr>
              <a:spLocks noChangeShapeType="1"/>
            </p:cNvSpPr>
            <p:nvPr/>
          </p:nvSpPr>
          <p:spPr bwMode="auto">
            <a:xfrm flipV="1">
              <a:off x="1416" y="2551"/>
              <a:ext cx="653" cy="716"/>
            </a:xfrm>
            <a:prstGeom prst="line">
              <a:avLst/>
            </a:prstGeom>
            <a:noFill/>
            <a:ln w="76200">
              <a:solidFill>
                <a:srgbClr val="808080"/>
              </a:solidFill>
              <a:round/>
              <a:headEnd/>
              <a:tailEnd/>
            </a:ln>
          </p:spPr>
          <p:txBody>
            <a:bodyPr/>
            <a:lstStyle/>
            <a:p>
              <a:endParaRPr lang="en-US"/>
            </a:p>
          </p:txBody>
        </p:sp>
        <p:sp>
          <p:nvSpPr>
            <p:cNvPr id="18485" name="Line 7"/>
            <p:cNvSpPr>
              <a:spLocks noChangeShapeType="1"/>
            </p:cNvSpPr>
            <p:nvPr/>
          </p:nvSpPr>
          <p:spPr bwMode="auto">
            <a:xfrm flipV="1">
              <a:off x="993" y="2548"/>
              <a:ext cx="261" cy="257"/>
            </a:xfrm>
            <a:prstGeom prst="line">
              <a:avLst/>
            </a:prstGeom>
            <a:noFill/>
            <a:ln w="76200">
              <a:solidFill>
                <a:srgbClr val="808080"/>
              </a:solidFill>
              <a:round/>
              <a:headEnd/>
              <a:tailEnd/>
            </a:ln>
          </p:spPr>
          <p:txBody>
            <a:bodyPr/>
            <a:lstStyle/>
            <a:p>
              <a:endParaRPr lang="en-US"/>
            </a:p>
          </p:txBody>
        </p:sp>
        <p:sp>
          <p:nvSpPr>
            <p:cNvPr id="18486" name="Line 8"/>
            <p:cNvSpPr>
              <a:spLocks noChangeShapeType="1"/>
            </p:cNvSpPr>
            <p:nvPr/>
          </p:nvSpPr>
          <p:spPr bwMode="auto">
            <a:xfrm rot="5400000" flipV="1">
              <a:off x="989" y="3026"/>
              <a:ext cx="261" cy="257"/>
            </a:xfrm>
            <a:prstGeom prst="line">
              <a:avLst/>
            </a:prstGeom>
            <a:noFill/>
            <a:ln w="76200">
              <a:solidFill>
                <a:srgbClr val="808080"/>
              </a:solidFill>
              <a:round/>
              <a:headEnd/>
              <a:tailEnd/>
            </a:ln>
          </p:spPr>
          <p:txBody>
            <a:bodyPr/>
            <a:lstStyle/>
            <a:p>
              <a:endParaRPr lang="en-US"/>
            </a:p>
          </p:txBody>
        </p:sp>
        <p:grpSp>
          <p:nvGrpSpPr>
            <p:cNvPr id="18487" name="Group 9"/>
            <p:cNvGrpSpPr>
              <a:grpSpLocks/>
            </p:cNvGrpSpPr>
            <p:nvPr/>
          </p:nvGrpSpPr>
          <p:grpSpPr bwMode="auto">
            <a:xfrm>
              <a:off x="603" y="2120"/>
              <a:ext cx="1740" cy="1593"/>
              <a:chOff x="2607" y="1209"/>
              <a:chExt cx="1740" cy="1593"/>
            </a:xfrm>
          </p:grpSpPr>
          <p:sp>
            <p:nvSpPr>
              <p:cNvPr id="18491" name="Oval 10"/>
              <p:cNvSpPr>
                <a:spLocks noChangeArrowheads="1"/>
              </p:cNvSpPr>
              <p:nvPr/>
            </p:nvSpPr>
            <p:spPr bwMode="auto">
              <a:xfrm>
                <a:off x="2784" y="1880"/>
                <a:ext cx="266" cy="265"/>
              </a:xfrm>
              <a:prstGeom prst="ellipse">
                <a:avLst/>
              </a:prstGeom>
              <a:noFill/>
              <a:ln w="19050">
                <a:solidFill>
                  <a:schemeClr val="tx1"/>
                </a:solidFill>
                <a:round/>
                <a:headEnd/>
                <a:tailEnd/>
              </a:ln>
            </p:spPr>
            <p:txBody>
              <a:bodyPr wrap="none" anchor="ctr"/>
              <a:lstStyle/>
              <a:p>
                <a:pPr algn="ctr"/>
                <a:r>
                  <a:rPr lang="en-US"/>
                  <a:t>0</a:t>
                </a:r>
              </a:p>
            </p:txBody>
          </p:sp>
          <p:sp>
            <p:nvSpPr>
              <p:cNvPr id="18492" name="Oval 11"/>
              <p:cNvSpPr>
                <a:spLocks noChangeArrowheads="1"/>
              </p:cNvSpPr>
              <p:nvPr/>
            </p:nvSpPr>
            <p:spPr bwMode="auto">
              <a:xfrm>
                <a:off x="3213" y="1415"/>
                <a:ext cx="266" cy="265"/>
              </a:xfrm>
              <a:prstGeom prst="ellipse">
                <a:avLst/>
              </a:prstGeom>
              <a:noFill/>
              <a:ln w="19050">
                <a:solidFill>
                  <a:schemeClr val="tx1"/>
                </a:solidFill>
                <a:round/>
                <a:headEnd/>
                <a:tailEnd/>
              </a:ln>
            </p:spPr>
            <p:txBody>
              <a:bodyPr wrap="none" anchor="ctr"/>
              <a:lstStyle/>
              <a:p>
                <a:pPr algn="ctr"/>
                <a:r>
                  <a:rPr lang="en-US">
                    <a:sym typeface="Symbol" pitchFamily="18" charset="2"/>
                  </a:rPr>
                  <a:t>6</a:t>
                </a:r>
              </a:p>
            </p:txBody>
          </p:sp>
          <p:sp>
            <p:nvSpPr>
              <p:cNvPr id="18493" name="Oval 12"/>
              <p:cNvSpPr>
                <a:spLocks noChangeArrowheads="1"/>
              </p:cNvSpPr>
              <p:nvPr/>
            </p:nvSpPr>
            <p:spPr bwMode="auto">
              <a:xfrm>
                <a:off x="4045" y="1415"/>
                <a:ext cx="266" cy="265"/>
              </a:xfrm>
              <a:prstGeom prst="ellipse">
                <a:avLst/>
              </a:prstGeom>
              <a:noFill/>
              <a:ln w="19050">
                <a:solidFill>
                  <a:schemeClr val="tx1"/>
                </a:solidFill>
                <a:round/>
                <a:headEnd/>
                <a:tailEnd/>
              </a:ln>
            </p:spPr>
            <p:txBody>
              <a:bodyPr wrap="none" anchor="ctr"/>
              <a:lstStyle/>
              <a:p>
                <a:pPr algn="ctr"/>
                <a:r>
                  <a:rPr lang="en-US">
                    <a:sym typeface="Symbol" pitchFamily="18" charset="2"/>
                  </a:rPr>
                  <a:t></a:t>
                </a:r>
              </a:p>
            </p:txBody>
          </p:sp>
          <p:sp>
            <p:nvSpPr>
              <p:cNvPr id="18494" name="Oval 13"/>
              <p:cNvSpPr>
                <a:spLocks noChangeArrowheads="1"/>
              </p:cNvSpPr>
              <p:nvPr/>
            </p:nvSpPr>
            <p:spPr bwMode="auto">
              <a:xfrm>
                <a:off x="3213" y="2346"/>
                <a:ext cx="266" cy="265"/>
              </a:xfrm>
              <a:prstGeom prst="ellipse">
                <a:avLst/>
              </a:prstGeom>
              <a:noFill/>
              <a:ln w="19050">
                <a:solidFill>
                  <a:schemeClr val="tx1"/>
                </a:solidFill>
                <a:round/>
                <a:headEnd/>
                <a:tailEnd/>
              </a:ln>
            </p:spPr>
            <p:txBody>
              <a:bodyPr wrap="none" anchor="ctr"/>
              <a:lstStyle/>
              <a:p>
                <a:pPr algn="ctr"/>
                <a:r>
                  <a:rPr lang="en-US">
                    <a:sym typeface="Symbol" pitchFamily="18" charset="2"/>
                  </a:rPr>
                  <a:t>7</a:t>
                </a:r>
                <a:endParaRPr lang="en-US"/>
              </a:p>
            </p:txBody>
          </p:sp>
          <p:sp>
            <p:nvSpPr>
              <p:cNvPr id="18495" name="Oval 14"/>
              <p:cNvSpPr>
                <a:spLocks noChangeArrowheads="1"/>
              </p:cNvSpPr>
              <p:nvPr/>
            </p:nvSpPr>
            <p:spPr bwMode="auto">
              <a:xfrm>
                <a:off x="4045" y="2346"/>
                <a:ext cx="266" cy="265"/>
              </a:xfrm>
              <a:prstGeom prst="ellipse">
                <a:avLst/>
              </a:prstGeom>
              <a:noFill/>
              <a:ln w="19050">
                <a:solidFill>
                  <a:schemeClr val="tx1"/>
                </a:solidFill>
                <a:round/>
                <a:headEnd/>
                <a:tailEnd/>
              </a:ln>
            </p:spPr>
            <p:txBody>
              <a:bodyPr wrap="none" anchor="ctr"/>
              <a:lstStyle/>
              <a:p>
                <a:pPr algn="ctr"/>
                <a:r>
                  <a:rPr lang="en-US">
                    <a:sym typeface="Symbol" pitchFamily="18" charset="2"/>
                  </a:rPr>
                  <a:t></a:t>
                </a:r>
                <a:endParaRPr lang="en-US"/>
              </a:p>
            </p:txBody>
          </p:sp>
          <p:sp>
            <p:nvSpPr>
              <p:cNvPr id="18496" name="Line 15"/>
              <p:cNvSpPr>
                <a:spLocks noChangeShapeType="1"/>
              </p:cNvSpPr>
              <p:nvPr/>
            </p:nvSpPr>
            <p:spPr bwMode="auto">
              <a:xfrm flipV="1">
                <a:off x="2991" y="1642"/>
                <a:ext cx="261" cy="261"/>
              </a:xfrm>
              <a:prstGeom prst="line">
                <a:avLst/>
              </a:prstGeom>
              <a:noFill/>
              <a:ln w="19050">
                <a:solidFill>
                  <a:schemeClr val="tx1"/>
                </a:solidFill>
                <a:round/>
                <a:headEnd/>
                <a:tailEnd type="triangle" w="med" len="med"/>
              </a:ln>
            </p:spPr>
            <p:txBody>
              <a:bodyPr/>
              <a:lstStyle/>
              <a:p>
                <a:endParaRPr lang="en-US"/>
              </a:p>
            </p:txBody>
          </p:sp>
          <p:sp>
            <p:nvSpPr>
              <p:cNvPr id="18497" name="Line 16"/>
              <p:cNvSpPr>
                <a:spLocks noChangeShapeType="1"/>
              </p:cNvSpPr>
              <p:nvPr/>
            </p:nvSpPr>
            <p:spPr bwMode="auto">
              <a:xfrm>
                <a:off x="2992" y="2110"/>
                <a:ext cx="256" cy="270"/>
              </a:xfrm>
              <a:prstGeom prst="line">
                <a:avLst/>
              </a:prstGeom>
              <a:noFill/>
              <a:ln w="19050">
                <a:solidFill>
                  <a:schemeClr val="tx1"/>
                </a:solidFill>
                <a:round/>
                <a:headEnd/>
                <a:tailEnd type="triangle" w="med" len="med"/>
              </a:ln>
            </p:spPr>
            <p:txBody>
              <a:bodyPr/>
              <a:lstStyle/>
              <a:p>
                <a:endParaRPr lang="en-US"/>
              </a:p>
            </p:txBody>
          </p:sp>
          <p:sp>
            <p:nvSpPr>
              <p:cNvPr id="18498" name="Text Box 17"/>
              <p:cNvSpPr txBox="1">
                <a:spLocks noChangeArrowheads="1"/>
              </p:cNvSpPr>
              <p:nvPr/>
            </p:nvSpPr>
            <p:spPr bwMode="auto">
              <a:xfrm>
                <a:off x="2970" y="1609"/>
                <a:ext cx="187" cy="212"/>
              </a:xfrm>
              <a:prstGeom prst="rect">
                <a:avLst/>
              </a:prstGeom>
              <a:noFill/>
              <a:ln w="9525">
                <a:noFill/>
                <a:miter lim="800000"/>
                <a:headEnd/>
                <a:tailEnd/>
              </a:ln>
            </p:spPr>
            <p:txBody>
              <a:bodyPr wrap="none">
                <a:spAutoFit/>
              </a:bodyPr>
              <a:lstStyle/>
              <a:p>
                <a:r>
                  <a:rPr lang="en-US" sz="1600"/>
                  <a:t>6</a:t>
                </a:r>
              </a:p>
            </p:txBody>
          </p:sp>
          <p:sp>
            <p:nvSpPr>
              <p:cNvPr id="18499" name="Text Box 18"/>
              <p:cNvSpPr txBox="1">
                <a:spLocks noChangeArrowheads="1"/>
              </p:cNvSpPr>
              <p:nvPr/>
            </p:nvSpPr>
            <p:spPr bwMode="auto">
              <a:xfrm>
                <a:off x="3656" y="1278"/>
                <a:ext cx="187" cy="212"/>
              </a:xfrm>
              <a:prstGeom prst="rect">
                <a:avLst/>
              </a:prstGeom>
              <a:noFill/>
              <a:ln w="9525">
                <a:noFill/>
                <a:miter lim="800000"/>
                <a:headEnd/>
                <a:tailEnd/>
              </a:ln>
            </p:spPr>
            <p:txBody>
              <a:bodyPr wrap="none">
                <a:spAutoFit/>
              </a:bodyPr>
              <a:lstStyle/>
              <a:p>
                <a:r>
                  <a:rPr lang="en-US" sz="1600"/>
                  <a:t>5</a:t>
                </a:r>
              </a:p>
            </p:txBody>
          </p:sp>
          <p:sp>
            <p:nvSpPr>
              <p:cNvPr id="18500" name="Text Box 19"/>
              <p:cNvSpPr txBox="1">
                <a:spLocks noChangeArrowheads="1"/>
              </p:cNvSpPr>
              <p:nvPr/>
            </p:nvSpPr>
            <p:spPr bwMode="auto">
              <a:xfrm>
                <a:off x="2981" y="2177"/>
                <a:ext cx="187" cy="212"/>
              </a:xfrm>
              <a:prstGeom prst="rect">
                <a:avLst/>
              </a:prstGeom>
              <a:noFill/>
              <a:ln w="9525">
                <a:noFill/>
                <a:miter lim="800000"/>
                <a:headEnd/>
                <a:tailEnd/>
              </a:ln>
            </p:spPr>
            <p:txBody>
              <a:bodyPr wrap="none">
                <a:spAutoFit/>
              </a:bodyPr>
              <a:lstStyle/>
              <a:p>
                <a:r>
                  <a:rPr lang="en-US" sz="1600"/>
                  <a:t>7</a:t>
                </a:r>
              </a:p>
            </p:txBody>
          </p:sp>
          <p:sp>
            <p:nvSpPr>
              <p:cNvPr id="18501" name="Text Box 20"/>
              <p:cNvSpPr txBox="1">
                <a:spLocks noChangeArrowheads="1"/>
              </p:cNvSpPr>
              <p:nvPr/>
            </p:nvSpPr>
            <p:spPr bwMode="auto">
              <a:xfrm>
                <a:off x="4160" y="1843"/>
                <a:ext cx="187" cy="212"/>
              </a:xfrm>
              <a:prstGeom prst="rect">
                <a:avLst/>
              </a:prstGeom>
              <a:noFill/>
              <a:ln w="9525">
                <a:noFill/>
                <a:miter lim="800000"/>
                <a:headEnd/>
                <a:tailEnd/>
              </a:ln>
            </p:spPr>
            <p:txBody>
              <a:bodyPr wrap="none">
                <a:spAutoFit/>
              </a:bodyPr>
              <a:lstStyle/>
              <a:p>
                <a:r>
                  <a:rPr lang="en-US" sz="1600"/>
                  <a:t>7</a:t>
                </a:r>
              </a:p>
            </p:txBody>
          </p:sp>
          <p:sp>
            <p:nvSpPr>
              <p:cNvPr id="18502" name="Text Box 21"/>
              <p:cNvSpPr txBox="1">
                <a:spLocks noChangeArrowheads="1"/>
              </p:cNvSpPr>
              <p:nvPr/>
            </p:nvSpPr>
            <p:spPr bwMode="auto">
              <a:xfrm>
                <a:off x="3676" y="2457"/>
                <a:ext cx="187" cy="212"/>
              </a:xfrm>
              <a:prstGeom prst="rect">
                <a:avLst/>
              </a:prstGeom>
              <a:noFill/>
              <a:ln w="9525">
                <a:noFill/>
                <a:miter lim="800000"/>
                <a:headEnd/>
                <a:tailEnd/>
              </a:ln>
            </p:spPr>
            <p:txBody>
              <a:bodyPr wrap="none">
                <a:spAutoFit/>
              </a:bodyPr>
              <a:lstStyle/>
              <a:p>
                <a:r>
                  <a:rPr lang="en-US" sz="1600"/>
                  <a:t>9</a:t>
                </a:r>
              </a:p>
            </p:txBody>
          </p:sp>
          <p:sp>
            <p:nvSpPr>
              <p:cNvPr id="18503" name="Text Box 22"/>
              <p:cNvSpPr txBox="1">
                <a:spLocks noChangeArrowheads="1"/>
              </p:cNvSpPr>
              <p:nvPr/>
            </p:nvSpPr>
            <p:spPr bwMode="auto">
              <a:xfrm>
                <a:off x="2607" y="1892"/>
                <a:ext cx="188" cy="231"/>
              </a:xfrm>
              <a:prstGeom prst="rect">
                <a:avLst/>
              </a:prstGeom>
              <a:noFill/>
              <a:ln w="9525">
                <a:noFill/>
                <a:miter lim="800000"/>
                <a:headEnd/>
                <a:tailEnd/>
              </a:ln>
            </p:spPr>
            <p:txBody>
              <a:bodyPr wrap="none">
                <a:spAutoFit/>
              </a:bodyPr>
              <a:lstStyle/>
              <a:p>
                <a:r>
                  <a:rPr lang="en-US"/>
                  <a:t>s</a:t>
                </a:r>
              </a:p>
            </p:txBody>
          </p:sp>
          <p:sp>
            <p:nvSpPr>
              <p:cNvPr id="18504" name="Text Box 23"/>
              <p:cNvSpPr txBox="1">
                <a:spLocks noChangeArrowheads="1"/>
              </p:cNvSpPr>
              <p:nvPr/>
            </p:nvSpPr>
            <p:spPr bwMode="auto">
              <a:xfrm>
                <a:off x="3268" y="1209"/>
                <a:ext cx="188" cy="231"/>
              </a:xfrm>
              <a:prstGeom prst="rect">
                <a:avLst/>
              </a:prstGeom>
              <a:noFill/>
              <a:ln w="9525">
                <a:noFill/>
                <a:miter lim="800000"/>
                <a:headEnd/>
                <a:tailEnd/>
              </a:ln>
            </p:spPr>
            <p:txBody>
              <a:bodyPr wrap="none">
                <a:spAutoFit/>
              </a:bodyPr>
              <a:lstStyle/>
              <a:p>
                <a:r>
                  <a:rPr lang="en-US"/>
                  <a:t>v</a:t>
                </a:r>
              </a:p>
            </p:txBody>
          </p:sp>
          <p:sp>
            <p:nvSpPr>
              <p:cNvPr id="18505" name="Text Box 24"/>
              <p:cNvSpPr txBox="1">
                <a:spLocks noChangeArrowheads="1"/>
              </p:cNvSpPr>
              <p:nvPr/>
            </p:nvSpPr>
            <p:spPr bwMode="auto">
              <a:xfrm>
                <a:off x="4090" y="1209"/>
                <a:ext cx="188" cy="231"/>
              </a:xfrm>
              <a:prstGeom prst="rect">
                <a:avLst/>
              </a:prstGeom>
              <a:noFill/>
              <a:ln w="9525">
                <a:noFill/>
                <a:miter lim="800000"/>
                <a:headEnd/>
                <a:tailEnd/>
              </a:ln>
            </p:spPr>
            <p:txBody>
              <a:bodyPr wrap="none">
                <a:spAutoFit/>
              </a:bodyPr>
              <a:lstStyle/>
              <a:p>
                <a:r>
                  <a:rPr lang="en-US"/>
                  <a:t>x</a:t>
                </a:r>
              </a:p>
            </p:txBody>
          </p:sp>
          <p:sp>
            <p:nvSpPr>
              <p:cNvPr id="18506" name="Text Box 25"/>
              <p:cNvSpPr txBox="1">
                <a:spLocks noChangeArrowheads="1"/>
              </p:cNvSpPr>
              <p:nvPr/>
            </p:nvSpPr>
            <p:spPr bwMode="auto">
              <a:xfrm>
                <a:off x="3252" y="2571"/>
                <a:ext cx="188" cy="231"/>
              </a:xfrm>
              <a:prstGeom prst="rect">
                <a:avLst/>
              </a:prstGeom>
              <a:noFill/>
              <a:ln w="9525">
                <a:noFill/>
                <a:miter lim="800000"/>
                <a:headEnd/>
                <a:tailEnd/>
              </a:ln>
            </p:spPr>
            <p:txBody>
              <a:bodyPr wrap="none">
                <a:spAutoFit/>
              </a:bodyPr>
              <a:lstStyle/>
              <a:p>
                <a:r>
                  <a:rPr lang="en-US"/>
                  <a:t>y</a:t>
                </a:r>
              </a:p>
            </p:txBody>
          </p:sp>
          <p:sp>
            <p:nvSpPr>
              <p:cNvPr id="18507" name="Text Box 26"/>
              <p:cNvSpPr txBox="1">
                <a:spLocks noChangeArrowheads="1"/>
              </p:cNvSpPr>
              <p:nvPr/>
            </p:nvSpPr>
            <p:spPr bwMode="auto">
              <a:xfrm>
                <a:off x="4106" y="2571"/>
                <a:ext cx="188" cy="231"/>
              </a:xfrm>
              <a:prstGeom prst="rect">
                <a:avLst/>
              </a:prstGeom>
              <a:noFill/>
              <a:ln w="9525">
                <a:noFill/>
                <a:miter lim="800000"/>
                <a:headEnd/>
                <a:tailEnd/>
              </a:ln>
            </p:spPr>
            <p:txBody>
              <a:bodyPr wrap="none">
                <a:spAutoFit/>
              </a:bodyPr>
              <a:lstStyle/>
              <a:p>
                <a:r>
                  <a:rPr lang="en-US"/>
                  <a:t>z</a:t>
                </a:r>
              </a:p>
            </p:txBody>
          </p:sp>
          <p:sp>
            <p:nvSpPr>
              <p:cNvPr id="18508" name="Line 27"/>
              <p:cNvSpPr>
                <a:spLocks noChangeShapeType="1"/>
              </p:cNvSpPr>
              <p:nvPr/>
            </p:nvSpPr>
            <p:spPr bwMode="auto">
              <a:xfrm flipV="1">
                <a:off x="3483" y="2487"/>
                <a:ext cx="572" cy="0"/>
              </a:xfrm>
              <a:prstGeom prst="line">
                <a:avLst/>
              </a:prstGeom>
              <a:noFill/>
              <a:ln w="19050">
                <a:solidFill>
                  <a:schemeClr val="tx1"/>
                </a:solidFill>
                <a:round/>
                <a:headEnd/>
                <a:tailEnd type="triangle" w="med" len="med"/>
              </a:ln>
            </p:spPr>
            <p:txBody>
              <a:bodyPr/>
              <a:lstStyle/>
              <a:p>
                <a:endParaRPr lang="en-US"/>
              </a:p>
            </p:txBody>
          </p:sp>
          <p:sp>
            <p:nvSpPr>
              <p:cNvPr id="18509" name="Line 28"/>
              <p:cNvSpPr>
                <a:spLocks noChangeShapeType="1"/>
              </p:cNvSpPr>
              <p:nvPr/>
            </p:nvSpPr>
            <p:spPr bwMode="auto">
              <a:xfrm flipV="1">
                <a:off x="3414" y="1633"/>
                <a:ext cx="670" cy="725"/>
              </a:xfrm>
              <a:prstGeom prst="line">
                <a:avLst/>
              </a:prstGeom>
              <a:noFill/>
              <a:ln w="19050">
                <a:solidFill>
                  <a:schemeClr val="tx1"/>
                </a:solidFill>
                <a:round/>
                <a:headEnd/>
                <a:tailEnd type="triangle" w="med" len="med"/>
              </a:ln>
            </p:spPr>
            <p:txBody>
              <a:bodyPr/>
              <a:lstStyle/>
              <a:p>
                <a:endParaRPr lang="en-US"/>
              </a:p>
            </p:txBody>
          </p:sp>
          <p:sp>
            <p:nvSpPr>
              <p:cNvPr id="18510" name="Line 29"/>
              <p:cNvSpPr>
                <a:spLocks noChangeShapeType="1"/>
              </p:cNvSpPr>
              <p:nvPr/>
            </p:nvSpPr>
            <p:spPr bwMode="auto">
              <a:xfrm flipH="1" flipV="1">
                <a:off x="3036" y="2061"/>
                <a:ext cx="1031" cy="364"/>
              </a:xfrm>
              <a:prstGeom prst="line">
                <a:avLst/>
              </a:prstGeom>
              <a:noFill/>
              <a:ln w="19050">
                <a:solidFill>
                  <a:schemeClr val="tx1"/>
                </a:solidFill>
                <a:round/>
                <a:headEnd/>
                <a:tailEnd type="triangle" w="med" len="med"/>
              </a:ln>
            </p:spPr>
            <p:txBody>
              <a:bodyPr/>
              <a:lstStyle/>
              <a:p>
                <a:endParaRPr lang="en-US"/>
              </a:p>
            </p:txBody>
          </p:sp>
          <p:sp>
            <p:nvSpPr>
              <p:cNvPr id="18511" name="Text Box 30"/>
              <p:cNvSpPr txBox="1">
                <a:spLocks noChangeArrowheads="1"/>
              </p:cNvSpPr>
              <p:nvPr/>
            </p:nvSpPr>
            <p:spPr bwMode="auto">
              <a:xfrm>
                <a:off x="3173" y="1807"/>
                <a:ext cx="187" cy="212"/>
              </a:xfrm>
              <a:prstGeom prst="rect">
                <a:avLst/>
              </a:prstGeom>
              <a:noFill/>
              <a:ln w="9525">
                <a:noFill/>
                <a:miter lim="800000"/>
                <a:headEnd/>
                <a:tailEnd/>
              </a:ln>
            </p:spPr>
            <p:txBody>
              <a:bodyPr wrap="none">
                <a:spAutoFit/>
              </a:bodyPr>
              <a:lstStyle/>
              <a:p>
                <a:r>
                  <a:rPr lang="en-US" sz="1600"/>
                  <a:t>8</a:t>
                </a:r>
              </a:p>
            </p:txBody>
          </p:sp>
          <p:sp>
            <p:nvSpPr>
              <p:cNvPr id="18512" name="Text Box 31"/>
              <p:cNvSpPr txBox="1">
                <a:spLocks noChangeArrowheads="1"/>
              </p:cNvSpPr>
              <p:nvPr/>
            </p:nvSpPr>
            <p:spPr bwMode="auto">
              <a:xfrm>
                <a:off x="3420" y="1827"/>
                <a:ext cx="116" cy="212"/>
              </a:xfrm>
              <a:prstGeom prst="rect">
                <a:avLst/>
              </a:prstGeom>
              <a:noFill/>
              <a:ln w="9525">
                <a:noFill/>
                <a:miter lim="800000"/>
                <a:headEnd/>
                <a:tailEnd/>
              </a:ln>
            </p:spPr>
            <p:txBody>
              <a:bodyPr wrap="none">
                <a:spAutoFit/>
              </a:bodyPr>
              <a:lstStyle/>
              <a:p>
                <a:endParaRPr lang="en-US" sz="1600"/>
              </a:p>
            </p:txBody>
          </p:sp>
          <p:sp>
            <p:nvSpPr>
              <p:cNvPr id="18513" name="Text Box 32"/>
              <p:cNvSpPr txBox="1">
                <a:spLocks noChangeArrowheads="1"/>
              </p:cNvSpPr>
              <p:nvPr/>
            </p:nvSpPr>
            <p:spPr bwMode="auto">
              <a:xfrm>
                <a:off x="3887" y="1693"/>
                <a:ext cx="230" cy="212"/>
              </a:xfrm>
              <a:prstGeom prst="rect">
                <a:avLst/>
              </a:prstGeom>
              <a:noFill/>
              <a:ln w="9525">
                <a:noFill/>
                <a:miter lim="800000"/>
                <a:headEnd/>
                <a:tailEnd/>
              </a:ln>
            </p:spPr>
            <p:txBody>
              <a:bodyPr wrap="none">
                <a:spAutoFit/>
              </a:bodyPr>
              <a:lstStyle/>
              <a:p>
                <a:r>
                  <a:rPr lang="en-US" sz="1600"/>
                  <a:t>-3</a:t>
                </a:r>
              </a:p>
            </p:txBody>
          </p:sp>
          <p:sp>
            <p:nvSpPr>
              <p:cNvPr id="18514" name="Text Box 33"/>
              <p:cNvSpPr txBox="1">
                <a:spLocks noChangeArrowheads="1"/>
              </p:cNvSpPr>
              <p:nvPr/>
            </p:nvSpPr>
            <p:spPr bwMode="auto">
              <a:xfrm>
                <a:off x="3715" y="2154"/>
                <a:ext cx="187" cy="212"/>
              </a:xfrm>
              <a:prstGeom prst="rect">
                <a:avLst/>
              </a:prstGeom>
              <a:noFill/>
              <a:ln w="9525">
                <a:noFill/>
                <a:miter lim="800000"/>
                <a:headEnd/>
                <a:tailEnd/>
              </a:ln>
            </p:spPr>
            <p:txBody>
              <a:bodyPr wrap="none">
                <a:spAutoFit/>
              </a:bodyPr>
              <a:lstStyle/>
              <a:p>
                <a:r>
                  <a:rPr lang="en-US" sz="1600"/>
                  <a:t>2</a:t>
                </a:r>
              </a:p>
            </p:txBody>
          </p:sp>
          <p:sp>
            <p:nvSpPr>
              <p:cNvPr id="18515" name="Line 34"/>
              <p:cNvSpPr>
                <a:spLocks noChangeShapeType="1"/>
              </p:cNvSpPr>
              <p:nvPr/>
            </p:nvSpPr>
            <p:spPr bwMode="auto">
              <a:xfrm>
                <a:off x="3344" y="1674"/>
                <a:ext cx="0" cy="675"/>
              </a:xfrm>
              <a:prstGeom prst="line">
                <a:avLst/>
              </a:prstGeom>
              <a:noFill/>
              <a:ln w="19050">
                <a:solidFill>
                  <a:schemeClr val="tx1"/>
                </a:solidFill>
                <a:round/>
                <a:headEnd/>
                <a:tailEnd type="triangle" w="med" len="med"/>
              </a:ln>
            </p:spPr>
            <p:txBody>
              <a:bodyPr/>
              <a:lstStyle/>
              <a:p>
                <a:endParaRPr lang="en-US"/>
              </a:p>
            </p:txBody>
          </p:sp>
          <p:sp>
            <p:nvSpPr>
              <p:cNvPr id="18516" name="Line 35"/>
              <p:cNvSpPr>
                <a:spLocks noChangeShapeType="1"/>
              </p:cNvSpPr>
              <p:nvPr/>
            </p:nvSpPr>
            <p:spPr bwMode="auto">
              <a:xfrm>
                <a:off x="4178" y="1671"/>
                <a:ext cx="0" cy="675"/>
              </a:xfrm>
              <a:prstGeom prst="line">
                <a:avLst/>
              </a:prstGeom>
              <a:noFill/>
              <a:ln w="19050">
                <a:solidFill>
                  <a:schemeClr val="tx1"/>
                </a:solidFill>
                <a:round/>
                <a:headEnd type="triangle" w="med" len="med"/>
                <a:tailEnd/>
              </a:ln>
            </p:spPr>
            <p:txBody>
              <a:bodyPr/>
              <a:lstStyle/>
              <a:p>
                <a:endParaRPr lang="en-US"/>
              </a:p>
            </p:txBody>
          </p:sp>
          <p:sp>
            <p:nvSpPr>
              <p:cNvPr id="18517" name="Line 36"/>
              <p:cNvSpPr>
                <a:spLocks noChangeShapeType="1"/>
              </p:cNvSpPr>
              <p:nvPr/>
            </p:nvSpPr>
            <p:spPr bwMode="auto">
              <a:xfrm rot="5400000" flipV="1">
                <a:off x="3428" y="1649"/>
                <a:ext cx="670" cy="725"/>
              </a:xfrm>
              <a:prstGeom prst="line">
                <a:avLst/>
              </a:prstGeom>
              <a:noFill/>
              <a:ln w="19050">
                <a:solidFill>
                  <a:schemeClr val="tx1"/>
                </a:solidFill>
                <a:round/>
                <a:headEnd/>
                <a:tailEnd type="triangle" w="med" len="med"/>
              </a:ln>
            </p:spPr>
            <p:txBody>
              <a:bodyPr/>
              <a:lstStyle/>
              <a:p>
                <a:endParaRPr lang="en-US"/>
              </a:p>
            </p:txBody>
          </p:sp>
          <p:sp>
            <p:nvSpPr>
              <p:cNvPr id="18518" name="Text Box 37"/>
              <p:cNvSpPr txBox="1">
                <a:spLocks noChangeArrowheads="1"/>
              </p:cNvSpPr>
              <p:nvPr/>
            </p:nvSpPr>
            <p:spPr bwMode="auto">
              <a:xfrm>
                <a:off x="3911" y="2014"/>
                <a:ext cx="230" cy="212"/>
              </a:xfrm>
              <a:prstGeom prst="rect">
                <a:avLst/>
              </a:prstGeom>
              <a:noFill/>
              <a:ln w="9525">
                <a:noFill/>
                <a:miter lim="800000"/>
                <a:headEnd/>
                <a:tailEnd/>
              </a:ln>
            </p:spPr>
            <p:txBody>
              <a:bodyPr wrap="none">
                <a:spAutoFit/>
              </a:bodyPr>
              <a:lstStyle/>
              <a:p>
                <a:r>
                  <a:rPr lang="en-US" sz="1600"/>
                  <a:t>-4</a:t>
                </a:r>
              </a:p>
            </p:txBody>
          </p:sp>
          <p:sp>
            <p:nvSpPr>
              <p:cNvPr id="18519" name="Freeform 38"/>
              <p:cNvSpPr>
                <a:spLocks/>
              </p:cNvSpPr>
              <p:nvPr/>
            </p:nvSpPr>
            <p:spPr bwMode="auto">
              <a:xfrm>
                <a:off x="3468" y="1471"/>
                <a:ext cx="582" cy="50"/>
              </a:xfrm>
              <a:custGeom>
                <a:avLst/>
                <a:gdLst>
                  <a:gd name="T0" fmla="*/ 15 w 582"/>
                  <a:gd name="T1" fmla="*/ 50 h 50"/>
                  <a:gd name="T2" fmla="*/ 47 w 582"/>
                  <a:gd name="T3" fmla="*/ 37 h 50"/>
                  <a:gd name="T4" fmla="*/ 299 w 582"/>
                  <a:gd name="T5" fmla="*/ 1 h 50"/>
                  <a:gd name="T6" fmla="*/ 582 w 582"/>
                  <a:gd name="T7" fmla="*/ 41 h 50"/>
                  <a:gd name="T8" fmla="*/ 0 60000 65536"/>
                  <a:gd name="T9" fmla="*/ 0 60000 65536"/>
                  <a:gd name="T10" fmla="*/ 0 60000 65536"/>
                  <a:gd name="T11" fmla="*/ 0 60000 65536"/>
                  <a:gd name="T12" fmla="*/ 0 w 582"/>
                  <a:gd name="T13" fmla="*/ 0 h 50"/>
                  <a:gd name="T14" fmla="*/ 582 w 582"/>
                  <a:gd name="T15" fmla="*/ 50 h 50"/>
                </a:gdLst>
                <a:ahLst/>
                <a:cxnLst>
                  <a:cxn ang="T8">
                    <a:pos x="T0" y="T1"/>
                  </a:cxn>
                  <a:cxn ang="T9">
                    <a:pos x="T2" y="T3"/>
                  </a:cxn>
                  <a:cxn ang="T10">
                    <a:pos x="T4" y="T5"/>
                  </a:cxn>
                  <a:cxn ang="T11">
                    <a:pos x="T6" y="T7"/>
                  </a:cxn>
                </a:cxnLst>
                <a:rect l="T12" t="T13" r="T14" b="T15"/>
                <a:pathLst>
                  <a:path w="582" h="50">
                    <a:moveTo>
                      <a:pt x="15" y="50"/>
                    </a:moveTo>
                    <a:cubicBezTo>
                      <a:pt x="7" y="47"/>
                      <a:pt x="0" y="45"/>
                      <a:pt x="47" y="37"/>
                    </a:cubicBezTo>
                    <a:cubicBezTo>
                      <a:pt x="94" y="29"/>
                      <a:pt x="210" y="0"/>
                      <a:pt x="299" y="1"/>
                    </a:cubicBezTo>
                    <a:cubicBezTo>
                      <a:pt x="388" y="2"/>
                      <a:pt x="536" y="34"/>
                      <a:pt x="582" y="41"/>
                    </a:cubicBezTo>
                  </a:path>
                </a:pathLst>
              </a:custGeom>
              <a:noFill/>
              <a:ln w="19050">
                <a:solidFill>
                  <a:schemeClr val="tx1"/>
                </a:solidFill>
                <a:round/>
                <a:headEnd/>
                <a:tailEnd type="triangle" w="med" len="med"/>
              </a:ln>
            </p:spPr>
            <p:txBody>
              <a:bodyPr/>
              <a:lstStyle/>
              <a:p>
                <a:endParaRPr lang="en-US"/>
              </a:p>
            </p:txBody>
          </p:sp>
          <p:sp>
            <p:nvSpPr>
              <p:cNvPr id="18520" name="Freeform 39"/>
              <p:cNvSpPr>
                <a:spLocks/>
              </p:cNvSpPr>
              <p:nvPr/>
            </p:nvSpPr>
            <p:spPr bwMode="auto">
              <a:xfrm flipH="1" flipV="1">
                <a:off x="3478" y="1594"/>
                <a:ext cx="582" cy="50"/>
              </a:xfrm>
              <a:custGeom>
                <a:avLst/>
                <a:gdLst>
                  <a:gd name="T0" fmla="*/ 15 w 582"/>
                  <a:gd name="T1" fmla="*/ 50 h 50"/>
                  <a:gd name="T2" fmla="*/ 47 w 582"/>
                  <a:gd name="T3" fmla="*/ 37 h 50"/>
                  <a:gd name="T4" fmla="*/ 299 w 582"/>
                  <a:gd name="T5" fmla="*/ 1 h 50"/>
                  <a:gd name="T6" fmla="*/ 582 w 582"/>
                  <a:gd name="T7" fmla="*/ 41 h 50"/>
                  <a:gd name="T8" fmla="*/ 0 60000 65536"/>
                  <a:gd name="T9" fmla="*/ 0 60000 65536"/>
                  <a:gd name="T10" fmla="*/ 0 60000 65536"/>
                  <a:gd name="T11" fmla="*/ 0 60000 65536"/>
                  <a:gd name="T12" fmla="*/ 0 w 582"/>
                  <a:gd name="T13" fmla="*/ 0 h 50"/>
                  <a:gd name="T14" fmla="*/ 582 w 582"/>
                  <a:gd name="T15" fmla="*/ 50 h 50"/>
                </a:gdLst>
                <a:ahLst/>
                <a:cxnLst>
                  <a:cxn ang="T8">
                    <a:pos x="T0" y="T1"/>
                  </a:cxn>
                  <a:cxn ang="T9">
                    <a:pos x="T2" y="T3"/>
                  </a:cxn>
                  <a:cxn ang="T10">
                    <a:pos x="T4" y="T5"/>
                  </a:cxn>
                  <a:cxn ang="T11">
                    <a:pos x="T6" y="T7"/>
                  </a:cxn>
                </a:cxnLst>
                <a:rect l="T12" t="T13" r="T14" b="T15"/>
                <a:pathLst>
                  <a:path w="582" h="50">
                    <a:moveTo>
                      <a:pt x="15" y="50"/>
                    </a:moveTo>
                    <a:cubicBezTo>
                      <a:pt x="7" y="47"/>
                      <a:pt x="0" y="45"/>
                      <a:pt x="47" y="37"/>
                    </a:cubicBezTo>
                    <a:cubicBezTo>
                      <a:pt x="94" y="29"/>
                      <a:pt x="210" y="0"/>
                      <a:pt x="299" y="1"/>
                    </a:cubicBezTo>
                    <a:cubicBezTo>
                      <a:pt x="388" y="2"/>
                      <a:pt x="536" y="34"/>
                      <a:pt x="582" y="41"/>
                    </a:cubicBezTo>
                  </a:path>
                </a:pathLst>
              </a:custGeom>
              <a:noFill/>
              <a:ln w="19050">
                <a:solidFill>
                  <a:schemeClr val="tx1"/>
                </a:solidFill>
                <a:round/>
                <a:headEnd/>
                <a:tailEnd type="triangle" w="med" len="med"/>
              </a:ln>
            </p:spPr>
            <p:txBody>
              <a:bodyPr/>
              <a:lstStyle/>
              <a:p>
                <a:endParaRPr lang="en-US"/>
              </a:p>
            </p:txBody>
          </p:sp>
          <p:sp>
            <p:nvSpPr>
              <p:cNvPr id="18521" name="Text Box 40"/>
              <p:cNvSpPr txBox="1">
                <a:spLocks noChangeArrowheads="1"/>
              </p:cNvSpPr>
              <p:nvPr/>
            </p:nvSpPr>
            <p:spPr bwMode="auto">
              <a:xfrm>
                <a:off x="3612" y="1597"/>
                <a:ext cx="230" cy="212"/>
              </a:xfrm>
              <a:prstGeom prst="rect">
                <a:avLst/>
              </a:prstGeom>
              <a:noFill/>
              <a:ln w="9525">
                <a:noFill/>
                <a:miter lim="800000"/>
                <a:headEnd/>
                <a:tailEnd/>
              </a:ln>
            </p:spPr>
            <p:txBody>
              <a:bodyPr wrap="none">
                <a:spAutoFit/>
              </a:bodyPr>
              <a:lstStyle/>
              <a:p>
                <a:r>
                  <a:rPr lang="en-US" sz="1600"/>
                  <a:t>-2</a:t>
                </a:r>
              </a:p>
            </p:txBody>
          </p:sp>
        </p:grpSp>
        <p:sp>
          <p:nvSpPr>
            <p:cNvPr id="18488" name="Oval 41"/>
            <p:cNvSpPr>
              <a:spLocks noChangeArrowheads="1"/>
            </p:cNvSpPr>
            <p:nvPr/>
          </p:nvSpPr>
          <p:spPr bwMode="auto">
            <a:xfrm>
              <a:off x="2064" y="2353"/>
              <a:ext cx="229" cy="212"/>
            </a:xfrm>
            <a:prstGeom prst="ellipse">
              <a:avLst/>
            </a:prstGeom>
            <a:solidFill>
              <a:schemeClr val="bg1"/>
            </a:solidFill>
            <a:ln w="9525">
              <a:noFill/>
              <a:round/>
              <a:headEnd/>
              <a:tailEnd/>
            </a:ln>
          </p:spPr>
          <p:txBody>
            <a:bodyPr wrap="none" anchor="ctr"/>
            <a:lstStyle/>
            <a:p>
              <a:pPr algn="ctr"/>
              <a:r>
                <a:rPr lang="en-US"/>
                <a:t>11</a:t>
              </a:r>
            </a:p>
          </p:txBody>
        </p:sp>
        <p:sp>
          <p:nvSpPr>
            <p:cNvPr id="18489" name="Oval 42"/>
            <p:cNvSpPr>
              <a:spLocks noChangeArrowheads="1"/>
            </p:cNvSpPr>
            <p:nvPr/>
          </p:nvSpPr>
          <p:spPr bwMode="auto">
            <a:xfrm>
              <a:off x="2064" y="3280"/>
              <a:ext cx="229" cy="212"/>
            </a:xfrm>
            <a:prstGeom prst="ellipse">
              <a:avLst/>
            </a:prstGeom>
            <a:solidFill>
              <a:schemeClr val="bg1"/>
            </a:solidFill>
            <a:ln w="9525">
              <a:noFill/>
              <a:round/>
              <a:headEnd/>
              <a:tailEnd/>
            </a:ln>
          </p:spPr>
          <p:txBody>
            <a:bodyPr wrap="none" anchor="ctr"/>
            <a:lstStyle/>
            <a:p>
              <a:pPr algn="ctr"/>
              <a:r>
                <a:rPr lang="en-US"/>
                <a:t>2</a:t>
              </a:r>
            </a:p>
          </p:txBody>
        </p:sp>
        <p:sp>
          <p:nvSpPr>
            <p:cNvPr id="18490" name="Oval 43"/>
            <p:cNvSpPr>
              <a:spLocks noChangeArrowheads="1"/>
            </p:cNvSpPr>
            <p:nvPr/>
          </p:nvSpPr>
          <p:spPr bwMode="auto">
            <a:xfrm>
              <a:off x="2061" y="2350"/>
              <a:ext cx="229" cy="212"/>
            </a:xfrm>
            <a:prstGeom prst="ellipse">
              <a:avLst/>
            </a:prstGeom>
            <a:solidFill>
              <a:schemeClr val="bg1"/>
            </a:solidFill>
            <a:ln w="9525">
              <a:noFill/>
              <a:round/>
              <a:headEnd/>
              <a:tailEnd/>
            </a:ln>
          </p:spPr>
          <p:txBody>
            <a:bodyPr wrap="none" anchor="ctr"/>
            <a:lstStyle/>
            <a:p>
              <a:pPr algn="ctr"/>
              <a:r>
                <a:rPr lang="en-US"/>
                <a:t>4</a:t>
              </a:r>
            </a:p>
          </p:txBody>
        </p:sp>
      </p:grpSp>
      <p:grpSp>
        <p:nvGrpSpPr>
          <p:cNvPr id="4" name="Group 44"/>
          <p:cNvGrpSpPr>
            <a:grpSpLocks/>
          </p:cNvGrpSpPr>
          <p:nvPr/>
        </p:nvGrpSpPr>
        <p:grpSpPr bwMode="auto">
          <a:xfrm>
            <a:off x="5470525" y="3778250"/>
            <a:ext cx="2762250" cy="2528888"/>
            <a:chOff x="3092" y="2080"/>
            <a:chExt cx="1740" cy="1593"/>
          </a:xfrm>
        </p:grpSpPr>
        <p:sp>
          <p:nvSpPr>
            <p:cNvPr id="18441" name="Freeform 45"/>
            <p:cNvSpPr>
              <a:spLocks/>
            </p:cNvSpPr>
            <p:nvPr/>
          </p:nvSpPr>
          <p:spPr bwMode="auto">
            <a:xfrm flipH="1" flipV="1">
              <a:off x="3958" y="2463"/>
              <a:ext cx="582" cy="50"/>
            </a:xfrm>
            <a:custGeom>
              <a:avLst/>
              <a:gdLst>
                <a:gd name="T0" fmla="*/ 15 w 582"/>
                <a:gd name="T1" fmla="*/ 50 h 50"/>
                <a:gd name="T2" fmla="*/ 47 w 582"/>
                <a:gd name="T3" fmla="*/ 37 h 50"/>
                <a:gd name="T4" fmla="*/ 299 w 582"/>
                <a:gd name="T5" fmla="*/ 1 h 50"/>
                <a:gd name="T6" fmla="*/ 582 w 582"/>
                <a:gd name="T7" fmla="*/ 41 h 50"/>
                <a:gd name="T8" fmla="*/ 0 60000 65536"/>
                <a:gd name="T9" fmla="*/ 0 60000 65536"/>
                <a:gd name="T10" fmla="*/ 0 60000 65536"/>
                <a:gd name="T11" fmla="*/ 0 60000 65536"/>
                <a:gd name="T12" fmla="*/ 0 w 582"/>
                <a:gd name="T13" fmla="*/ 0 h 50"/>
                <a:gd name="T14" fmla="*/ 582 w 582"/>
                <a:gd name="T15" fmla="*/ 50 h 50"/>
              </a:gdLst>
              <a:ahLst/>
              <a:cxnLst>
                <a:cxn ang="T8">
                  <a:pos x="T0" y="T1"/>
                </a:cxn>
                <a:cxn ang="T9">
                  <a:pos x="T2" y="T3"/>
                </a:cxn>
                <a:cxn ang="T10">
                  <a:pos x="T4" y="T5"/>
                </a:cxn>
                <a:cxn ang="T11">
                  <a:pos x="T6" y="T7"/>
                </a:cxn>
              </a:cxnLst>
              <a:rect l="T12" t="T13" r="T14" b="T15"/>
              <a:pathLst>
                <a:path w="582" h="50">
                  <a:moveTo>
                    <a:pt x="15" y="50"/>
                  </a:moveTo>
                  <a:cubicBezTo>
                    <a:pt x="7" y="47"/>
                    <a:pt x="0" y="45"/>
                    <a:pt x="47" y="37"/>
                  </a:cubicBezTo>
                  <a:cubicBezTo>
                    <a:pt x="94" y="29"/>
                    <a:pt x="210" y="0"/>
                    <a:pt x="299" y="1"/>
                  </a:cubicBezTo>
                  <a:cubicBezTo>
                    <a:pt x="388" y="2"/>
                    <a:pt x="536" y="34"/>
                    <a:pt x="582" y="41"/>
                  </a:cubicBezTo>
                </a:path>
              </a:pathLst>
            </a:custGeom>
            <a:noFill/>
            <a:ln w="76200">
              <a:solidFill>
                <a:srgbClr val="808080"/>
              </a:solidFill>
              <a:round/>
              <a:headEnd/>
              <a:tailEnd/>
            </a:ln>
          </p:spPr>
          <p:txBody>
            <a:bodyPr/>
            <a:lstStyle/>
            <a:p>
              <a:endParaRPr lang="en-US"/>
            </a:p>
          </p:txBody>
        </p:sp>
        <p:grpSp>
          <p:nvGrpSpPr>
            <p:cNvPr id="18442" name="Group 46"/>
            <p:cNvGrpSpPr>
              <a:grpSpLocks/>
            </p:cNvGrpSpPr>
            <p:nvPr/>
          </p:nvGrpSpPr>
          <p:grpSpPr bwMode="auto">
            <a:xfrm>
              <a:off x="3092" y="2080"/>
              <a:ext cx="1740" cy="1593"/>
              <a:chOff x="889" y="2419"/>
              <a:chExt cx="1740" cy="1593"/>
            </a:xfrm>
          </p:grpSpPr>
          <p:sp>
            <p:nvSpPr>
              <p:cNvPr id="18444" name="Line 47"/>
              <p:cNvSpPr>
                <a:spLocks noChangeShapeType="1"/>
              </p:cNvSpPr>
              <p:nvPr/>
            </p:nvSpPr>
            <p:spPr bwMode="auto">
              <a:xfrm rot="5400000" flipV="1">
                <a:off x="1709" y="2851"/>
                <a:ext cx="676" cy="739"/>
              </a:xfrm>
              <a:prstGeom prst="line">
                <a:avLst/>
              </a:prstGeom>
              <a:noFill/>
              <a:ln w="76200">
                <a:solidFill>
                  <a:srgbClr val="808080"/>
                </a:solidFill>
                <a:round/>
                <a:headEnd/>
                <a:tailEnd/>
              </a:ln>
            </p:spPr>
            <p:txBody>
              <a:bodyPr/>
              <a:lstStyle/>
              <a:p>
                <a:endParaRPr lang="en-US"/>
              </a:p>
            </p:txBody>
          </p:sp>
          <p:sp>
            <p:nvSpPr>
              <p:cNvPr id="18445" name="Line 48"/>
              <p:cNvSpPr>
                <a:spLocks noChangeShapeType="1"/>
              </p:cNvSpPr>
              <p:nvPr/>
            </p:nvSpPr>
            <p:spPr bwMode="auto">
              <a:xfrm flipV="1">
                <a:off x="1702" y="2850"/>
                <a:ext cx="653" cy="716"/>
              </a:xfrm>
              <a:prstGeom prst="line">
                <a:avLst/>
              </a:prstGeom>
              <a:noFill/>
              <a:ln w="76200">
                <a:solidFill>
                  <a:srgbClr val="808080"/>
                </a:solidFill>
                <a:round/>
                <a:headEnd/>
                <a:tailEnd/>
              </a:ln>
            </p:spPr>
            <p:txBody>
              <a:bodyPr/>
              <a:lstStyle/>
              <a:p>
                <a:endParaRPr lang="en-US"/>
              </a:p>
            </p:txBody>
          </p:sp>
          <p:sp>
            <p:nvSpPr>
              <p:cNvPr id="18446" name="Line 49"/>
              <p:cNvSpPr>
                <a:spLocks noChangeShapeType="1"/>
              </p:cNvSpPr>
              <p:nvPr/>
            </p:nvSpPr>
            <p:spPr bwMode="auto">
              <a:xfrm flipV="1">
                <a:off x="1279" y="2847"/>
                <a:ext cx="261" cy="257"/>
              </a:xfrm>
              <a:prstGeom prst="line">
                <a:avLst/>
              </a:prstGeom>
              <a:noFill/>
              <a:ln w="19050">
                <a:solidFill>
                  <a:srgbClr val="808080"/>
                </a:solidFill>
                <a:round/>
                <a:headEnd/>
                <a:tailEnd/>
              </a:ln>
            </p:spPr>
            <p:txBody>
              <a:bodyPr/>
              <a:lstStyle/>
              <a:p>
                <a:endParaRPr lang="en-US"/>
              </a:p>
            </p:txBody>
          </p:sp>
          <p:sp>
            <p:nvSpPr>
              <p:cNvPr id="18447" name="Line 50"/>
              <p:cNvSpPr>
                <a:spLocks noChangeShapeType="1"/>
              </p:cNvSpPr>
              <p:nvPr/>
            </p:nvSpPr>
            <p:spPr bwMode="auto">
              <a:xfrm rot="5400000" flipV="1">
                <a:off x="1275" y="3325"/>
                <a:ext cx="261" cy="257"/>
              </a:xfrm>
              <a:prstGeom prst="line">
                <a:avLst/>
              </a:prstGeom>
              <a:noFill/>
              <a:ln w="76200">
                <a:solidFill>
                  <a:srgbClr val="808080"/>
                </a:solidFill>
                <a:round/>
                <a:headEnd/>
                <a:tailEnd/>
              </a:ln>
            </p:spPr>
            <p:txBody>
              <a:bodyPr/>
              <a:lstStyle/>
              <a:p>
                <a:endParaRPr lang="en-US"/>
              </a:p>
            </p:txBody>
          </p:sp>
          <p:grpSp>
            <p:nvGrpSpPr>
              <p:cNvPr id="18448" name="Group 51"/>
              <p:cNvGrpSpPr>
                <a:grpSpLocks/>
              </p:cNvGrpSpPr>
              <p:nvPr/>
            </p:nvGrpSpPr>
            <p:grpSpPr bwMode="auto">
              <a:xfrm>
                <a:off x="889" y="2419"/>
                <a:ext cx="1740" cy="1593"/>
                <a:chOff x="2607" y="1209"/>
                <a:chExt cx="1740" cy="1593"/>
              </a:xfrm>
            </p:grpSpPr>
            <p:sp>
              <p:nvSpPr>
                <p:cNvPr id="18452" name="Oval 52"/>
                <p:cNvSpPr>
                  <a:spLocks noChangeArrowheads="1"/>
                </p:cNvSpPr>
                <p:nvPr/>
              </p:nvSpPr>
              <p:spPr bwMode="auto">
                <a:xfrm>
                  <a:off x="2784" y="1880"/>
                  <a:ext cx="266" cy="265"/>
                </a:xfrm>
                <a:prstGeom prst="ellipse">
                  <a:avLst/>
                </a:prstGeom>
                <a:noFill/>
                <a:ln w="19050">
                  <a:solidFill>
                    <a:schemeClr val="tx1"/>
                  </a:solidFill>
                  <a:round/>
                  <a:headEnd/>
                  <a:tailEnd/>
                </a:ln>
              </p:spPr>
              <p:txBody>
                <a:bodyPr wrap="none" anchor="ctr"/>
                <a:lstStyle/>
                <a:p>
                  <a:pPr algn="ctr"/>
                  <a:r>
                    <a:rPr lang="en-US"/>
                    <a:t>0</a:t>
                  </a:r>
                </a:p>
              </p:txBody>
            </p:sp>
            <p:sp>
              <p:nvSpPr>
                <p:cNvPr id="18453" name="Oval 53"/>
                <p:cNvSpPr>
                  <a:spLocks noChangeArrowheads="1"/>
                </p:cNvSpPr>
                <p:nvPr/>
              </p:nvSpPr>
              <p:spPr bwMode="auto">
                <a:xfrm>
                  <a:off x="3213" y="1415"/>
                  <a:ext cx="266" cy="265"/>
                </a:xfrm>
                <a:prstGeom prst="ellipse">
                  <a:avLst/>
                </a:prstGeom>
                <a:noFill/>
                <a:ln w="19050">
                  <a:solidFill>
                    <a:schemeClr val="tx1"/>
                  </a:solidFill>
                  <a:round/>
                  <a:headEnd/>
                  <a:tailEnd/>
                </a:ln>
              </p:spPr>
              <p:txBody>
                <a:bodyPr wrap="none" anchor="ctr"/>
                <a:lstStyle/>
                <a:p>
                  <a:pPr algn="ctr"/>
                  <a:r>
                    <a:rPr lang="en-US">
                      <a:sym typeface="Symbol" pitchFamily="18" charset="2"/>
                    </a:rPr>
                    <a:t>6</a:t>
                  </a:r>
                </a:p>
              </p:txBody>
            </p:sp>
            <p:sp>
              <p:nvSpPr>
                <p:cNvPr id="18454" name="Oval 54"/>
                <p:cNvSpPr>
                  <a:spLocks noChangeArrowheads="1"/>
                </p:cNvSpPr>
                <p:nvPr/>
              </p:nvSpPr>
              <p:spPr bwMode="auto">
                <a:xfrm>
                  <a:off x="4045" y="1415"/>
                  <a:ext cx="266" cy="265"/>
                </a:xfrm>
                <a:prstGeom prst="ellipse">
                  <a:avLst/>
                </a:prstGeom>
                <a:noFill/>
                <a:ln w="19050">
                  <a:solidFill>
                    <a:schemeClr val="tx1"/>
                  </a:solidFill>
                  <a:round/>
                  <a:headEnd/>
                  <a:tailEnd/>
                </a:ln>
              </p:spPr>
              <p:txBody>
                <a:bodyPr wrap="none" anchor="ctr"/>
                <a:lstStyle/>
                <a:p>
                  <a:pPr algn="ctr"/>
                  <a:r>
                    <a:rPr lang="en-US">
                      <a:sym typeface="Symbol" pitchFamily="18" charset="2"/>
                    </a:rPr>
                    <a:t></a:t>
                  </a:r>
                </a:p>
              </p:txBody>
            </p:sp>
            <p:sp>
              <p:nvSpPr>
                <p:cNvPr id="18455" name="Oval 55"/>
                <p:cNvSpPr>
                  <a:spLocks noChangeArrowheads="1"/>
                </p:cNvSpPr>
                <p:nvPr/>
              </p:nvSpPr>
              <p:spPr bwMode="auto">
                <a:xfrm>
                  <a:off x="3213" y="2346"/>
                  <a:ext cx="266" cy="265"/>
                </a:xfrm>
                <a:prstGeom prst="ellipse">
                  <a:avLst/>
                </a:prstGeom>
                <a:noFill/>
                <a:ln w="19050">
                  <a:solidFill>
                    <a:schemeClr val="tx1"/>
                  </a:solidFill>
                  <a:round/>
                  <a:headEnd/>
                  <a:tailEnd/>
                </a:ln>
              </p:spPr>
              <p:txBody>
                <a:bodyPr wrap="none" anchor="ctr"/>
                <a:lstStyle/>
                <a:p>
                  <a:pPr algn="ctr"/>
                  <a:r>
                    <a:rPr lang="en-US">
                      <a:sym typeface="Symbol" pitchFamily="18" charset="2"/>
                    </a:rPr>
                    <a:t>7</a:t>
                  </a:r>
                  <a:endParaRPr lang="en-US"/>
                </a:p>
              </p:txBody>
            </p:sp>
            <p:sp>
              <p:nvSpPr>
                <p:cNvPr id="18456" name="Oval 56"/>
                <p:cNvSpPr>
                  <a:spLocks noChangeArrowheads="1"/>
                </p:cNvSpPr>
                <p:nvPr/>
              </p:nvSpPr>
              <p:spPr bwMode="auto">
                <a:xfrm>
                  <a:off x="4045" y="2346"/>
                  <a:ext cx="266" cy="265"/>
                </a:xfrm>
                <a:prstGeom prst="ellipse">
                  <a:avLst/>
                </a:prstGeom>
                <a:noFill/>
                <a:ln w="19050">
                  <a:solidFill>
                    <a:schemeClr val="tx1"/>
                  </a:solidFill>
                  <a:round/>
                  <a:headEnd/>
                  <a:tailEnd/>
                </a:ln>
              </p:spPr>
              <p:txBody>
                <a:bodyPr wrap="none" anchor="ctr"/>
                <a:lstStyle/>
                <a:p>
                  <a:pPr algn="ctr"/>
                  <a:r>
                    <a:rPr lang="en-US">
                      <a:sym typeface="Symbol" pitchFamily="18" charset="2"/>
                    </a:rPr>
                    <a:t></a:t>
                  </a:r>
                  <a:endParaRPr lang="en-US"/>
                </a:p>
              </p:txBody>
            </p:sp>
            <p:sp>
              <p:nvSpPr>
                <p:cNvPr id="18457" name="Line 57"/>
                <p:cNvSpPr>
                  <a:spLocks noChangeShapeType="1"/>
                </p:cNvSpPr>
                <p:nvPr/>
              </p:nvSpPr>
              <p:spPr bwMode="auto">
                <a:xfrm flipV="1">
                  <a:off x="2991" y="1642"/>
                  <a:ext cx="261" cy="261"/>
                </a:xfrm>
                <a:prstGeom prst="line">
                  <a:avLst/>
                </a:prstGeom>
                <a:noFill/>
                <a:ln w="19050">
                  <a:solidFill>
                    <a:schemeClr val="tx1"/>
                  </a:solidFill>
                  <a:round/>
                  <a:headEnd/>
                  <a:tailEnd type="triangle" w="med" len="med"/>
                </a:ln>
              </p:spPr>
              <p:txBody>
                <a:bodyPr/>
                <a:lstStyle/>
                <a:p>
                  <a:endParaRPr lang="en-US"/>
                </a:p>
              </p:txBody>
            </p:sp>
            <p:sp>
              <p:nvSpPr>
                <p:cNvPr id="18458" name="Line 58"/>
                <p:cNvSpPr>
                  <a:spLocks noChangeShapeType="1"/>
                </p:cNvSpPr>
                <p:nvPr/>
              </p:nvSpPr>
              <p:spPr bwMode="auto">
                <a:xfrm>
                  <a:off x="2992" y="2110"/>
                  <a:ext cx="256" cy="270"/>
                </a:xfrm>
                <a:prstGeom prst="line">
                  <a:avLst/>
                </a:prstGeom>
                <a:noFill/>
                <a:ln w="19050">
                  <a:solidFill>
                    <a:schemeClr val="tx1"/>
                  </a:solidFill>
                  <a:round/>
                  <a:headEnd/>
                  <a:tailEnd type="triangle" w="med" len="med"/>
                </a:ln>
              </p:spPr>
              <p:txBody>
                <a:bodyPr/>
                <a:lstStyle/>
                <a:p>
                  <a:endParaRPr lang="en-US"/>
                </a:p>
              </p:txBody>
            </p:sp>
            <p:sp>
              <p:nvSpPr>
                <p:cNvPr id="18459" name="Text Box 59"/>
                <p:cNvSpPr txBox="1">
                  <a:spLocks noChangeArrowheads="1"/>
                </p:cNvSpPr>
                <p:nvPr/>
              </p:nvSpPr>
              <p:spPr bwMode="auto">
                <a:xfrm>
                  <a:off x="2970" y="1609"/>
                  <a:ext cx="187" cy="212"/>
                </a:xfrm>
                <a:prstGeom prst="rect">
                  <a:avLst/>
                </a:prstGeom>
                <a:noFill/>
                <a:ln w="9525">
                  <a:noFill/>
                  <a:miter lim="800000"/>
                  <a:headEnd/>
                  <a:tailEnd/>
                </a:ln>
              </p:spPr>
              <p:txBody>
                <a:bodyPr wrap="none">
                  <a:spAutoFit/>
                </a:bodyPr>
                <a:lstStyle/>
                <a:p>
                  <a:r>
                    <a:rPr lang="en-US" sz="1600"/>
                    <a:t>6</a:t>
                  </a:r>
                </a:p>
              </p:txBody>
            </p:sp>
            <p:sp>
              <p:nvSpPr>
                <p:cNvPr id="18460" name="Text Box 60"/>
                <p:cNvSpPr txBox="1">
                  <a:spLocks noChangeArrowheads="1"/>
                </p:cNvSpPr>
                <p:nvPr/>
              </p:nvSpPr>
              <p:spPr bwMode="auto">
                <a:xfrm>
                  <a:off x="3656" y="1278"/>
                  <a:ext cx="187" cy="212"/>
                </a:xfrm>
                <a:prstGeom prst="rect">
                  <a:avLst/>
                </a:prstGeom>
                <a:noFill/>
                <a:ln w="9525">
                  <a:noFill/>
                  <a:miter lim="800000"/>
                  <a:headEnd/>
                  <a:tailEnd/>
                </a:ln>
              </p:spPr>
              <p:txBody>
                <a:bodyPr wrap="none">
                  <a:spAutoFit/>
                </a:bodyPr>
                <a:lstStyle/>
                <a:p>
                  <a:r>
                    <a:rPr lang="en-US" sz="1600"/>
                    <a:t>5</a:t>
                  </a:r>
                </a:p>
              </p:txBody>
            </p:sp>
            <p:sp>
              <p:nvSpPr>
                <p:cNvPr id="18461" name="Text Box 61"/>
                <p:cNvSpPr txBox="1">
                  <a:spLocks noChangeArrowheads="1"/>
                </p:cNvSpPr>
                <p:nvPr/>
              </p:nvSpPr>
              <p:spPr bwMode="auto">
                <a:xfrm>
                  <a:off x="2981" y="2177"/>
                  <a:ext cx="187" cy="212"/>
                </a:xfrm>
                <a:prstGeom prst="rect">
                  <a:avLst/>
                </a:prstGeom>
                <a:noFill/>
                <a:ln w="9525">
                  <a:noFill/>
                  <a:miter lim="800000"/>
                  <a:headEnd/>
                  <a:tailEnd/>
                </a:ln>
              </p:spPr>
              <p:txBody>
                <a:bodyPr wrap="none">
                  <a:spAutoFit/>
                </a:bodyPr>
                <a:lstStyle/>
                <a:p>
                  <a:r>
                    <a:rPr lang="en-US" sz="1600"/>
                    <a:t>7</a:t>
                  </a:r>
                </a:p>
              </p:txBody>
            </p:sp>
            <p:sp>
              <p:nvSpPr>
                <p:cNvPr id="18462" name="Text Box 62"/>
                <p:cNvSpPr txBox="1">
                  <a:spLocks noChangeArrowheads="1"/>
                </p:cNvSpPr>
                <p:nvPr/>
              </p:nvSpPr>
              <p:spPr bwMode="auto">
                <a:xfrm>
                  <a:off x="4160" y="1843"/>
                  <a:ext cx="187" cy="212"/>
                </a:xfrm>
                <a:prstGeom prst="rect">
                  <a:avLst/>
                </a:prstGeom>
                <a:noFill/>
                <a:ln w="9525">
                  <a:noFill/>
                  <a:miter lim="800000"/>
                  <a:headEnd/>
                  <a:tailEnd/>
                </a:ln>
              </p:spPr>
              <p:txBody>
                <a:bodyPr wrap="none">
                  <a:spAutoFit/>
                </a:bodyPr>
                <a:lstStyle/>
                <a:p>
                  <a:r>
                    <a:rPr lang="en-US" sz="1600"/>
                    <a:t>7</a:t>
                  </a:r>
                </a:p>
              </p:txBody>
            </p:sp>
            <p:sp>
              <p:nvSpPr>
                <p:cNvPr id="18463" name="Text Box 63"/>
                <p:cNvSpPr txBox="1">
                  <a:spLocks noChangeArrowheads="1"/>
                </p:cNvSpPr>
                <p:nvPr/>
              </p:nvSpPr>
              <p:spPr bwMode="auto">
                <a:xfrm>
                  <a:off x="3676" y="2457"/>
                  <a:ext cx="187" cy="212"/>
                </a:xfrm>
                <a:prstGeom prst="rect">
                  <a:avLst/>
                </a:prstGeom>
                <a:noFill/>
                <a:ln w="9525">
                  <a:noFill/>
                  <a:miter lim="800000"/>
                  <a:headEnd/>
                  <a:tailEnd/>
                </a:ln>
              </p:spPr>
              <p:txBody>
                <a:bodyPr wrap="none">
                  <a:spAutoFit/>
                </a:bodyPr>
                <a:lstStyle/>
                <a:p>
                  <a:r>
                    <a:rPr lang="en-US" sz="1600"/>
                    <a:t>9</a:t>
                  </a:r>
                </a:p>
              </p:txBody>
            </p:sp>
            <p:sp>
              <p:nvSpPr>
                <p:cNvPr id="18464" name="Text Box 64"/>
                <p:cNvSpPr txBox="1">
                  <a:spLocks noChangeArrowheads="1"/>
                </p:cNvSpPr>
                <p:nvPr/>
              </p:nvSpPr>
              <p:spPr bwMode="auto">
                <a:xfrm>
                  <a:off x="2607" y="1892"/>
                  <a:ext cx="188" cy="231"/>
                </a:xfrm>
                <a:prstGeom prst="rect">
                  <a:avLst/>
                </a:prstGeom>
                <a:noFill/>
                <a:ln w="9525">
                  <a:noFill/>
                  <a:miter lim="800000"/>
                  <a:headEnd/>
                  <a:tailEnd/>
                </a:ln>
              </p:spPr>
              <p:txBody>
                <a:bodyPr wrap="none">
                  <a:spAutoFit/>
                </a:bodyPr>
                <a:lstStyle/>
                <a:p>
                  <a:r>
                    <a:rPr lang="en-US"/>
                    <a:t>s</a:t>
                  </a:r>
                </a:p>
              </p:txBody>
            </p:sp>
            <p:sp>
              <p:nvSpPr>
                <p:cNvPr id="18465" name="Text Box 65"/>
                <p:cNvSpPr txBox="1">
                  <a:spLocks noChangeArrowheads="1"/>
                </p:cNvSpPr>
                <p:nvPr/>
              </p:nvSpPr>
              <p:spPr bwMode="auto">
                <a:xfrm>
                  <a:off x="3268" y="1209"/>
                  <a:ext cx="188" cy="231"/>
                </a:xfrm>
                <a:prstGeom prst="rect">
                  <a:avLst/>
                </a:prstGeom>
                <a:noFill/>
                <a:ln w="9525">
                  <a:noFill/>
                  <a:miter lim="800000"/>
                  <a:headEnd/>
                  <a:tailEnd/>
                </a:ln>
              </p:spPr>
              <p:txBody>
                <a:bodyPr wrap="none">
                  <a:spAutoFit/>
                </a:bodyPr>
                <a:lstStyle/>
                <a:p>
                  <a:r>
                    <a:rPr lang="en-US"/>
                    <a:t>v</a:t>
                  </a:r>
                </a:p>
              </p:txBody>
            </p:sp>
            <p:sp>
              <p:nvSpPr>
                <p:cNvPr id="18466" name="Text Box 66"/>
                <p:cNvSpPr txBox="1">
                  <a:spLocks noChangeArrowheads="1"/>
                </p:cNvSpPr>
                <p:nvPr/>
              </p:nvSpPr>
              <p:spPr bwMode="auto">
                <a:xfrm>
                  <a:off x="4090" y="1209"/>
                  <a:ext cx="188" cy="231"/>
                </a:xfrm>
                <a:prstGeom prst="rect">
                  <a:avLst/>
                </a:prstGeom>
                <a:noFill/>
                <a:ln w="9525">
                  <a:noFill/>
                  <a:miter lim="800000"/>
                  <a:headEnd/>
                  <a:tailEnd/>
                </a:ln>
              </p:spPr>
              <p:txBody>
                <a:bodyPr wrap="none">
                  <a:spAutoFit/>
                </a:bodyPr>
                <a:lstStyle/>
                <a:p>
                  <a:r>
                    <a:rPr lang="en-US"/>
                    <a:t>x</a:t>
                  </a:r>
                </a:p>
              </p:txBody>
            </p:sp>
            <p:sp>
              <p:nvSpPr>
                <p:cNvPr id="18467" name="Text Box 67"/>
                <p:cNvSpPr txBox="1">
                  <a:spLocks noChangeArrowheads="1"/>
                </p:cNvSpPr>
                <p:nvPr/>
              </p:nvSpPr>
              <p:spPr bwMode="auto">
                <a:xfrm>
                  <a:off x="3252" y="2571"/>
                  <a:ext cx="188" cy="231"/>
                </a:xfrm>
                <a:prstGeom prst="rect">
                  <a:avLst/>
                </a:prstGeom>
                <a:noFill/>
                <a:ln w="9525">
                  <a:noFill/>
                  <a:miter lim="800000"/>
                  <a:headEnd/>
                  <a:tailEnd/>
                </a:ln>
              </p:spPr>
              <p:txBody>
                <a:bodyPr wrap="none">
                  <a:spAutoFit/>
                </a:bodyPr>
                <a:lstStyle/>
                <a:p>
                  <a:r>
                    <a:rPr lang="en-US"/>
                    <a:t>y</a:t>
                  </a:r>
                </a:p>
              </p:txBody>
            </p:sp>
            <p:sp>
              <p:nvSpPr>
                <p:cNvPr id="18468" name="Text Box 68"/>
                <p:cNvSpPr txBox="1">
                  <a:spLocks noChangeArrowheads="1"/>
                </p:cNvSpPr>
                <p:nvPr/>
              </p:nvSpPr>
              <p:spPr bwMode="auto">
                <a:xfrm>
                  <a:off x="4106" y="2571"/>
                  <a:ext cx="188" cy="231"/>
                </a:xfrm>
                <a:prstGeom prst="rect">
                  <a:avLst/>
                </a:prstGeom>
                <a:noFill/>
                <a:ln w="9525">
                  <a:noFill/>
                  <a:miter lim="800000"/>
                  <a:headEnd/>
                  <a:tailEnd/>
                </a:ln>
              </p:spPr>
              <p:txBody>
                <a:bodyPr wrap="none">
                  <a:spAutoFit/>
                </a:bodyPr>
                <a:lstStyle/>
                <a:p>
                  <a:r>
                    <a:rPr lang="en-US"/>
                    <a:t>z</a:t>
                  </a:r>
                </a:p>
              </p:txBody>
            </p:sp>
            <p:sp>
              <p:nvSpPr>
                <p:cNvPr id="18469" name="Line 69"/>
                <p:cNvSpPr>
                  <a:spLocks noChangeShapeType="1"/>
                </p:cNvSpPr>
                <p:nvPr/>
              </p:nvSpPr>
              <p:spPr bwMode="auto">
                <a:xfrm flipV="1">
                  <a:off x="3483" y="2487"/>
                  <a:ext cx="572" cy="0"/>
                </a:xfrm>
                <a:prstGeom prst="line">
                  <a:avLst/>
                </a:prstGeom>
                <a:noFill/>
                <a:ln w="19050">
                  <a:solidFill>
                    <a:schemeClr val="tx1"/>
                  </a:solidFill>
                  <a:round/>
                  <a:headEnd/>
                  <a:tailEnd type="triangle" w="med" len="med"/>
                </a:ln>
              </p:spPr>
              <p:txBody>
                <a:bodyPr/>
                <a:lstStyle/>
                <a:p>
                  <a:endParaRPr lang="en-US"/>
                </a:p>
              </p:txBody>
            </p:sp>
            <p:sp>
              <p:nvSpPr>
                <p:cNvPr id="18470" name="Line 70"/>
                <p:cNvSpPr>
                  <a:spLocks noChangeShapeType="1"/>
                </p:cNvSpPr>
                <p:nvPr/>
              </p:nvSpPr>
              <p:spPr bwMode="auto">
                <a:xfrm flipV="1">
                  <a:off x="3414" y="1633"/>
                  <a:ext cx="670" cy="725"/>
                </a:xfrm>
                <a:prstGeom prst="line">
                  <a:avLst/>
                </a:prstGeom>
                <a:noFill/>
                <a:ln w="19050">
                  <a:solidFill>
                    <a:schemeClr val="tx1"/>
                  </a:solidFill>
                  <a:round/>
                  <a:headEnd/>
                  <a:tailEnd type="triangle" w="med" len="med"/>
                </a:ln>
              </p:spPr>
              <p:txBody>
                <a:bodyPr/>
                <a:lstStyle/>
                <a:p>
                  <a:endParaRPr lang="en-US"/>
                </a:p>
              </p:txBody>
            </p:sp>
            <p:sp>
              <p:nvSpPr>
                <p:cNvPr id="18471" name="Line 71"/>
                <p:cNvSpPr>
                  <a:spLocks noChangeShapeType="1"/>
                </p:cNvSpPr>
                <p:nvPr/>
              </p:nvSpPr>
              <p:spPr bwMode="auto">
                <a:xfrm flipH="1" flipV="1">
                  <a:off x="3036" y="2061"/>
                  <a:ext cx="1031" cy="364"/>
                </a:xfrm>
                <a:prstGeom prst="line">
                  <a:avLst/>
                </a:prstGeom>
                <a:noFill/>
                <a:ln w="19050">
                  <a:solidFill>
                    <a:schemeClr val="tx1"/>
                  </a:solidFill>
                  <a:round/>
                  <a:headEnd/>
                  <a:tailEnd type="triangle" w="med" len="med"/>
                </a:ln>
              </p:spPr>
              <p:txBody>
                <a:bodyPr/>
                <a:lstStyle/>
                <a:p>
                  <a:endParaRPr lang="en-US"/>
                </a:p>
              </p:txBody>
            </p:sp>
            <p:sp>
              <p:nvSpPr>
                <p:cNvPr id="18472" name="Text Box 72"/>
                <p:cNvSpPr txBox="1">
                  <a:spLocks noChangeArrowheads="1"/>
                </p:cNvSpPr>
                <p:nvPr/>
              </p:nvSpPr>
              <p:spPr bwMode="auto">
                <a:xfrm>
                  <a:off x="3173" y="1807"/>
                  <a:ext cx="187" cy="212"/>
                </a:xfrm>
                <a:prstGeom prst="rect">
                  <a:avLst/>
                </a:prstGeom>
                <a:noFill/>
                <a:ln w="9525">
                  <a:noFill/>
                  <a:miter lim="800000"/>
                  <a:headEnd/>
                  <a:tailEnd/>
                </a:ln>
              </p:spPr>
              <p:txBody>
                <a:bodyPr wrap="none">
                  <a:spAutoFit/>
                </a:bodyPr>
                <a:lstStyle/>
                <a:p>
                  <a:r>
                    <a:rPr lang="en-US" sz="1600"/>
                    <a:t>8</a:t>
                  </a:r>
                </a:p>
              </p:txBody>
            </p:sp>
            <p:sp>
              <p:nvSpPr>
                <p:cNvPr id="18473" name="Text Box 73"/>
                <p:cNvSpPr txBox="1">
                  <a:spLocks noChangeArrowheads="1"/>
                </p:cNvSpPr>
                <p:nvPr/>
              </p:nvSpPr>
              <p:spPr bwMode="auto">
                <a:xfrm>
                  <a:off x="3420" y="1827"/>
                  <a:ext cx="116" cy="212"/>
                </a:xfrm>
                <a:prstGeom prst="rect">
                  <a:avLst/>
                </a:prstGeom>
                <a:noFill/>
                <a:ln w="9525">
                  <a:noFill/>
                  <a:miter lim="800000"/>
                  <a:headEnd/>
                  <a:tailEnd/>
                </a:ln>
              </p:spPr>
              <p:txBody>
                <a:bodyPr wrap="none">
                  <a:spAutoFit/>
                </a:bodyPr>
                <a:lstStyle/>
                <a:p>
                  <a:endParaRPr lang="en-US" sz="1600"/>
                </a:p>
              </p:txBody>
            </p:sp>
            <p:sp>
              <p:nvSpPr>
                <p:cNvPr id="18474" name="Text Box 74"/>
                <p:cNvSpPr txBox="1">
                  <a:spLocks noChangeArrowheads="1"/>
                </p:cNvSpPr>
                <p:nvPr/>
              </p:nvSpPr>
              <p:spPr bwMode="auto">
                <a:xfrm>
                  <a:off x="3887" y="1693"/>
                  <a:ext cx="230" cy="212"/>
                </a:xfrm>
                <a:prstGeom prst="rect">
                  <a:avLst/>
                </a:prstGeom>
                <a:noFill/>
                <a:ln w="9525">
                  <a:noFill/>
                  <a:miter lim="800000"/>
                  <a:headEnd/>
                  <a:tailEnd/>
                </a:ln>
              </p:spPr>
              <p:txBody>
                <a:bodyPr wrap="none">
                  <a:spAutoFit/>
                </a:bodyPr>
                <a:lstStyle/>
                <a:p>
                  <a:r>
                    <a:rPr lang="en-US" sz="1600"/>
                    <a:t>-3</a:t>
                  </a:r>
                </a:p>
              </p:txBody>
            </p:sp>
            <p:sp>
              <p:nvSpPr>
                <p:cNvPr id="18475" name="Text Box 75"/>
                <p:cNvSpPr txBox="1">
                  <a:spLocks noChangeArrowheads="1"/>
                </p:cNvSpPr>
                <p:nvPr/>
              </p:nvSpPr>
              <p:spPr bwMode="auto">
                <a:xfrm>
                  <a:off x="3715" y="2154"/>
                  <a:ext cx="187" cy="212"/>
                </a:xfrm>
                <a:prstGeom prst="rect">
                  <a:avLst/>
                </a:prstGeom>
                <a:noFill/>
                <a:ln w="9525">
                  <a:noFill/>
                  <a:miter lim="800000"/>
                  <a:headEnd/>
                  <a:tailEnd/>
                </a:ln>
              </p:spPr>
              <p:txBody>
                <a:bodyPr wrap="none">
                  <a:spAutoFit/>
                </a:bodyPr>
                <a:lstStyle/>
                <a:p>
                  <a:r>
                    <a:rPr lang="en-US" sz="1600"/>
                    <a:t>2</a:t>
                  </a:r>
                </a:p>
              </p:txBody>
            </p:sp>
            <p:sp>
              <p:nvSpPr>
                <p:cNvPr id="18476" name="Line 76"/>
                <p:cNvSpPr>
                  <a:spLocks noChangeShapeType="1"/>
                </p:cNvSpPr>
                <p:nvPr/>
              </p:nvSpPr>
              <p:spPr bwMode="auto">
                <a:xfrm>
                  <a:off x="3344" y="1674"/>
                  <a:ext cx="0" cy="675"/>
                </a:xfrm>
                <a:prstGeom prst="line">
                  <a:avLst/>
                </a:prstGeom>
                <a:noFill/>
                <a:ln w="19050">
                  <a:solidFill>
                    <a:schemeClr val="tx1"/>
                  </a:solidFill>
                  <a:round/>
                  <a:headEnd/>
                  <a:tailEnd type="triangle" w="med" len="med"/>
                </a:ln>
              </p:spPr>
              <p:txBody>
                <a:bodyPr/>
                <a:lstStyle/>
                <a:p>
                  <a:endParaRPr lang="en-US"/>
                </a:p>
              </p:txBody>
            </p:sp>
            <p:sp>
              <p:nvSpPr>
                <p:cNvPr id="18477" name="Line 77"/>
                <p:cNvSpPr>
                  <a:spLocks noChangeShapeType="1"/>
                </p:cNvSpPr>
                <p:nvPr/>
              </p:nvSpPr>
              <p:spPr bwMode="auto">
                <a:xfrm>
                  <a:off x="4178" y="1671"/>
                  <a:ext cx="0" cy="675"/>
                </a:xfrm>
                <a:prstGeom prst="line">
                  <a:avLst/>
                </a:prstGeom>
                <a:noFill/>
                <a:ln w="19050">
                  <a:solidFill>
                    <a:schemeClr val="tx1"/>
                  </a:solidFill>
                  <a:round/>
                  <a:headEnd type="triangle" w="med" len="med"/>
                  <a:tailEnd/>
                </a:ln>
              </p:spPr>
              <p:txBody>
                <a:bodyPr/>
                <a:lstStyle/>
                <a:p>
                  <a:endParaRPr lang="en-US"/>
                </a:p>
              </p:txBody>
            </p:sp>
            <p:sp>
              <p:nvSpPr>
                <p:cNvPr id="18478" name="Line 78"/>
                <p:cNvSpPr>
                  <a:spLocks noChangeShapeType="1"/>
                </p:cNvSpPr>
                <p:nvPr/>
              </p:nvSpPr>
              <p:spPr bwMode="auto">
                <a:xfrm rot="5400000" flipV="1">
                  <a:off x="3428" y="1649"/>
                  <a:ext cx="670" cy="725"/>
                </a:xfrm>
                <a:prstGeom prst="line">
                  <a:avLst/>
                </a:prstGeom>
                <a:noFill/>
                <a:ln w="19050">
                  <a:solidFill>
                    <a:schemeClr val="tx1"/>
                  </a:solidFill>
                  <a:round/>
                  <a:headEnd/>
                  <a:tailEnd type="triangle" w="med" len="med"/>
                </a:ln>
              </p:spPr>
              <p:txBody>
                <a:bodyPr/>
                <a:lstStyle/>
                <a:p>
                  <a:endParaRPr lang="en-US"/>
                </a:p>
              </p:txBody>
            </p:sp>
            <p:sp>
              <p:nvSpPr>
                <p:cNvPr id="18479" name="Text Box 79"/>
                <p:cNvSpPr txBox="1">
                  <a:spLocks noChangeArrowheads="1"/>
                </p:cNvSpPr>
                <p:nvPr/>
              </p:nvSpPr>
              <p:spPr bwMode="auto">
                <a:xfrm>
                  <a:off x="3911" y="2014"/>
                  <a:ext cx="230" cy="212"/>
                </a:xfrm>
                <a:prstGeom prst="rect">
                  <a:avLst/>
                </a:prstGeom>
                <a:noFill/>
                <a:ln w="9525">
                  <a:noFill/>
                  <a:miter lim="800000"/>
                  <a:headEnd/>
                  <a:tailEnd/>
                </a:ln>
              </p:spPr>
              <p:txBody>
                <a:bodyPr wrap="none">
                  <a:spAutoFit/>
                </a:bodyPr>
                <a:lstStyle/>
                <a:p>
                  <a:r>
                    <a:rPr lang="en-US" sz="1600"/>
                    <a:t>-4</a:t>
                  </a:r>
                </a:p>
              </p:txBody>
            </p:sp>
            <p:sp>
              <p:nvSpPr>
                <p:cNvPr id="18480" name="Freeform 80"/>
                <p:cNvSpPr>
                  <a:spLocks/>
                </p:cNvSpPr>
                <p:nvPr/>
              </p:nvSpPr>
              <p:spPr bwMode="auto">
                <a:xfrm>
                  <a:off x="3468" y="1471"/>
                  <a:ext cx="582" cy="50"/>
                </a:xfrm>
                <a:custGeom>
                  <a:avLst/>
                  <a:gdLst>
                    <a:gd name="T0" fmla="*/ 15 w 582"/>
                    <a:gd name="T1" fmla="*/ 50 h 50"/>
                    <a:gd name="T2" fmla="*/ 47 w 582"/>
                    <a:gd name="T3" fmla="*/ 37 h 50"/>
                    <a:gd name="T4" fmla="*/ 299 w 582"/>
                    <a:gd name="T5" fmla="*/ 1 h 50"/>
                    <a:gd name="T6" fmla="*/ 582 w 582"/>
                    <a:gd name="T7" fmla="*/ 41 h 50"/>
                    <a:gd name="T8" fmla="*/ 0 60000 65536"/>
                    <a:gd name="T9" fmla="*/ 0 60000 65536"/>
                    <a:gd name="T10" fmla="*/ 0 60000 65536"/>
                    <a:gd name="T11" fmla="*/ 0 60000 65536"/>
                    <a:gd name="T12" fmla="*/ 0 w 582"/>
                    <a:gd name="T13" fmla="*/ 0 h 50"/>
                    <a:gd name="T14" fmla="*/ 582 w 582"/>
                    <a:gd name="T15" fmla="*/ 50 h 50"/>
                  </a:gdLst>
                  <a:ahLst/>
                  <a:cxnLst>
                    <a:cxn ang="T8">
                      <a:pos x="T0" y="T1"/>
                    </a:cxn>
                    <a:cxn ang="T9">
                      <a:pos x="T2" y="T3"/>
                    </a:cxn>
                    <a:cxn ang="T10">
                      <a:pos x="T4" y="T5"/>
                    </a:cxn>
                    <a:cxn ang="T11">
                      <a:pos x="T6" y="T7"/>
                    </a:cxn>
                  </a:cxnLst>
                  <a:rect l="T12" t="T13" r="T14" b="T15"/>
                  <a:pathLst>
                    <a:path w="582" h="50">
                      <a:moveTo>
                        <a:pt x="15" y="50"/>
                      </a:moveTo>
                      <a:cubicBezTo>
                        <a:pt x="7" y="47"/>
                        <a:pt x="0" y="45"/>
                        <a:pt x="47" y="37"/>
                      </a:cubicBezTo>
                      <a:cubicBezTo>
                        <a:pt x="94" y="29"/>
                        <a:pt x="210" y="0"/>
                        <a:pt x="299" y="1"/>
                      </a:cubicBezTo>
                      <a:cubicBezTo>
                        <a:pt x="388" y="2"/>
                        <a:pt x="536" y="34"/>
                        <a:pt x="582" y="41"/>
                      </a:cubicBezTo>
                    </a:path>
                  </a:pathLst>
                </a:custGeom>
                <a:noFill/>
                <a:ln w="19050">
                  <a:solidFill>
                    <a:schemeClr val="tx1"/>
                  </a:solidFill>
                  <a:round/>
                  <a:headEnd/>
                  <a:tailEnd type="triangle" w="med" len="med"/>
                </a:ln>
              </p:spPr>
              <p:txBody>
                <a:bodyPr/>
                <a:lstStyle/>
                <a:p>
                  <a:endParaRPr lang="en-US"/>
                </a:p>
              </p:txBody>
            </p:sp>
            <p:sp>
              <p:nvSpPr>
                <p:cNvPr id="18481" name="Freeform 81"/>
                <p:cNvSpPr>
                  <a:spLocks/>
                </p:cNvSpPr>
                <p:nvPr/>
              </p:nvSpPr>
              <p:spPr bwMode="auto">
                <a:xfrm flipH="1" flipV="1">
                  <a:off x="3478" y="1594"/>
                  <a:ext cx="582" cy="50"/>
                </a:xfrm>
                <a:custGeom>
                  <a:avLst/>
                  <a:gdLst>
                    <a:gd name="T0" fmla="*/ 15 w 582"/>
                    <a:gd name="T1" fmla="*/ 50 h 50"/>
                    <a:gd name="T2" fmla="*/ 47 w 582"/>
                    <a:gd name="T3" fmla="*/ 37 h 50"/>
                    <a:gd name="T4" fmla="*/ 299 w 582"/>
                    <a:gd name="T5" fmla="*/ 1 h 50"/>
                    <a:gd name="T6" fmla="*/ 582 w 582"/>
                    <a:gd name="T7" fmla="*/ 41 h 50"/>
                    <a:gd name="T8" fmla="*/ 0 60000 65536"/>
                    <a:gd name="T9" fmla="*/ 0 60000 65536"/>
                    <a:gd name="T10" fmla="*/ 0 60000 65536"/>
                    <a:gd name="T11" fmla="*/ 0 60000 65536"/>
                    <a:gd name="T12" fmla="*/ 0 w 582"/>
                    <a:gd name="T13" fmla="*/ 0 h 50"/>
                    <a:gd name="T14" fmla="*/ 582 w 582"/>
                    <a:gd name="T15" fmla="*/ 50 h 50"/>
                  </a:gdLst>
                  <a:ahLst/>
                  <a:cxnLst>
                    <a:cxn ang="T8">
                      <a:pos x="T0" y="T1"/>
                    </a:cxn>
                    <a:cxn ang="T9">
                      <a:pos x="T2" y="T3"/>
                    </a:cxn>
                    <a:cxn ang="T10">
                      <a:pos x="T4" y="T5"/>
                    </a:cxn>
                    <a:cxn ang="T11">
                      <a:pos x="T6" y="T7"/>
                    </a:cxn>
                  </a:cxnLst>
                  <a:rect l="T12" t="T13" r="T14" b="T15"/>
                  <a:pathLst>
                    <a:path w="582" h="50">
                      <a:moveTo>
                        <a:pt x="15" y="50"/>
                      </a:moveTo>
                      <a:cubicBezTo>
                        <a:pt x="7" y="47"/>
                        <a:pt x="0" y="45"/>
                        <a:pt x="47" y="37"/>
                      </a:cubicBezTo>
                      <a:cubicBezTo>
                        <a:pt x="94" y="29"/>
                        <a:pt x="210" y="0"/>
                        <a:pt x="299" y="1"/>
                      </a:cubicBezTo>
                      <a:cubicBezTo>
                        <a:pt x="388" y="2"/>
                        <a:pt x="536" y="34"/>
                        <a:pt x="582" y="41"/>
                      </a:cubicBezTo>
                    </a:path>
                  </a:pathLst>
                </a:custGeom>
                <a:noFill/>
                <a:ln w="19050">
                  <a:solidFill>
                    <a:schemeClr val="tx1"/>
                  </a:solidFill>
                  <a:round/>
                  <a:headEnd/>
                  <a:tailEnd type="triangle" w="med" len="med"/>
                </a:ln>
              </p:spPr>
              <p:txBody>
                <a:bodyPr/>
                <a:lstStyle/>
                <a:p>
                  <a:endParaRPr lang="en-US"/>
                </a:p>
              </p:txBody>
            </p:sp>
            <p:sp>
              <p:nvSpPr>
                <p:cNvPr id="18482" name="Text Box 82"/>
                <p:cNvSpPr txBox="1">
                  <a:spLocks noChangeArrowheads="1"/>
                </p:cNvSpPr>
                <p:nvPr/>
              </p:nvSpPr>
              <p:spPr bwMode="auto">
                <a:xfrm>
                  <a:off x="3612" y="1597"/>
                  <a:ext cx="230" cy="212"/>
                </a:xfrm>
                <a:prstGeom prst="rect">
                  <a:avLst/>
                </a:prstGeom>
                <a:noFill/>
                <a:ln w="9525">
                  <a:noFill/>
                  <a:miter lim="800000"/>
                  <a:headEnd/>
                  <a:tailEnd/>
                </a:ln>
              </p:spPr>
              <p:txBody>
                <a:bodyPr wrap="none">
                  <a:spAutoFit/>
                </a:bodyPr>
                <a:lstStyle/>
                <a:p>
                  <a:r>
                    <a:rPr lang="en-US" sz="1600"/>
                    <a:t>-2</a:t>
                  </a:r>
                </a:p>
              </p:txBody>
            </p:sp>
          </p:grpSp>
          <p:sp>
            <p:nvSpPr>
              <p:cNvPr id="18449" name="Oval 83"/>
              <p:cNvSpPr>
                <a:spLocks noChangeArrowheads="1"/>
              </p:cNvSpPr>
              <p:nvPr/>
            </p:nvSpPr>
            <p:spPr bwMode="auto">
              <a:xfrm>
                <a:off x="2350" y="2652"/>
                <a:ext cx="229" cy="212"/>
              </a:xfrm>
              <a:prstGeom prst="ellipse">
                <a:avLst/>
              </a:prstGeom>
              <a:solidFill>
                <a:schemeClr val="bg1"/>
              </a:solidFill>
              <a:ln w="9525">
                <a:noFill/>
                <a:round/>
                <a:headEnd/>
                <a:tailEnd/>
              </a:ln>
            </p:spPr>
            <p:txBody>
              <a:bodyPr wrap="none" anchor="ctr"/>
              <a:lstStyle/>
              <a:p>
                <a:pPr algn="ctr"/>
                <a:r>
                  <a:rPr lang="en-US"/>
                  <a:t>11</a:t>
                </a:r>
              </a:p>
            </p:txBody>
          </p:sp>
          <p:sp>
            <p:nvSpPr>
              <p:cNvPr id="18450" name="Oval 84"/>
              <p:cNvSpPr>
                <a:spLocks noChangeArrowheads="1"/>
              </p:cNvSpPr>
              <p:nvPr/>
            </p:nvSpPr>
            <p:spPr bwMode="auto">
              <a:xfrm>
                <a:off x="2350" y="3579"/>
                <a:ext cx="229" cy="212"/>
              </a:xfrm>
              <a:prstGeom prst="ellipse">
                <a:avLst/>
              </a:prstGeom>
              <a:solidFill>
                <a:schemeClr val="bg1"/>
              </a:solidFill>
              <a:ln w="9525">
                <a:noFill/>
                <a:round/>
                <a:headEnd/>
                <a:tailEnd/>
              </a:ln>
            </p:spPr>
            <p:txBody>
              <a:bodyPr wrap="none" anchor="ctr"/>
              <a:lstStyle/>
              <a:p>
                <a:pPr algn="ctr"/>
                <a:r>
                  <a:rPr lang="en-US"/>
                  <a:t>2</a:t>
                </a:r>
              </a:p>
            </p:txBody>
          </p:sp>
          <p:sp>
            <p:nvSpPr>
              <p:cNvPr id="18451" name="Oval 85"/>
              <p:cNvSpPr>
                <a:spLocks noChangeArrowheads="1"/>
              </p:cNvSpPr>
              <p:nvPr/>
            </p:nvSpPr>
            <p:spPr bwMode="auto">
              <a:xfrm>
                <a:off x="2347" y="2649"/>
                <a:ext cx="229" cy="212"/>
              </a:xfrm>
              <a:prstGeom prst="ellipse">
                <a:avLst/>
              </a:prstGeom>
              <a:solidFill>
                <a:schemeClr val="bg1"/>
              </a:solidFill>
              <a:ln w="9525">
                <a:noFill/>
                <a:round/>
                <a:headEnd/>
                <a:tailEnd/>
              </a:ln>
            </p:spPr>
            <p:txBody>
              <a:bodyPr wrap="none" anchor="ctr"/>
              <a:lstStyle/>
              <a:p>
                <a:pPr algn="ctr"/>
                <a:r>
                  <a:rPr lang="en-US"/>
                  <a:t>4</a:t>
                </a:r>
              </a:p>
            </p:txBody>
          </p:sp>
        </p:grpSp>
        <p:sp>
          <p:nvSpPr>
            <p:cNvPr id="18443" name="Oval 86"/>
            <p:cNvSpPr>
              <a:spLocks noChangeArrowheads="1"/>
            </p:cNvSpPr>
            <p:nvPr/>
          </p:nvSpPr>
          <p:spPr bwMode="auto">
            <a:xfrm>
              <a:off x="3714" y="2308"/>
              <a:ext cx="229" cy="212"/>
            </a:xfrm>
            <a:prstGeom prst="ellipse">
              <a:avLst/>
            </a:prstGeom>
            <a:solidFill>
              <a:schemeClr val="bg1"/>
            </a:solidFill>
            <a:ln w="9525">
              <a:noFill/>
              <a:round/>
              <a:headEnd/>
              <a:tailEnd/>
            </a:ln>
          </p:spPr>
          <p:txBody>
            <a:bodyPr wrap="none" anchor="ctr"/>
            <a:lstStyle/>
            <a:p>
              <a:pPr algn="ctr"/>
              <a:r>
                <a:rPr lang="en-US"/>
                <a:t>2</a:t>
              </a:r>
            </a:p>
          </p:txBody>
        </p:sp>
      </p:grpSp>
      <p:sp>
        <p:nvSpPr>
          <p:cNvPr id="794711" name="Text Box 87"/>
          <p:cNvSpPr txBox="1">
            <a:spLocks noChangeArrowheads="1"/>
          </p:cNvSpPr>
          <p:nvPr/>
        </p:nvSpPr>
        <p:spPr bwMode="auto">
          <a:xfrm>
            <a:off x="3813175" y="4465638"/>
            <a:ext cx="1339850" cy="366712"/>
          </a:xfrm>
          <a:prstGeom prst="rect">
            <a:avLst/>
          </a:prstGeom>
          <a:noFill/>
          <a:ln w="9525">
            <a:noFill/>
            <a:miter lim="800000"/>
            <a:headEnd/>
            <a:tailEnd/>
          </a:ln>
        </p:spPr>
        <p:txBody>
          <a:bodyPr wrap="none">
            <a:spAutoFit/>
          </a:bodyPr>
          <a:lstStyle/>
          <a:p>
            <a:r>
              <a:rPr lang="en-US"/>
              <a:t>Relax (x, v)</a:t>
            </a:r>
          </a:p>
        </p:txBody>
      </p:sp>
      <p:sp>
        <p:nvSpPr>
          <p:cNvPr id="794712" name="AutoShape 88"/>
          <p:cNvSpPr>
            <a:spLocks noChangeArrowheads="1"/>
          </p:cNvSpPr>
          <p:nvPr/>
        </p:nvSpPr>
        <p:spPr bwMode="auto">
          <a:xfrm>
            <a:off x="3676650" y="4819650"/>
            <a:ext cx="1638300" cy="419100"/>
          </a:xfrm>
          <a:prstGeom prst="rightArrow">
            <a:avLst>
              <a:gd name="adj1" fmla="val 50000"/>
              <a:gd name="adj2" fmla="val 97727"/>
            </a:avLst>
          </a:prstGeom>
          <a:solidFill>
            <a:schemeClr val="accent1"/>
          </a:solidFill>
          <a:ln w="9525">
            <a:solidFill>
              <a:schemeClr val="tx1"/>
            </a:solidFill>
            <a:miter lim="800000"/>
            <a:headEnd/>
            <a:tailEnd/>
          </a:ln>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947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9471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9462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4711" grpId="0"/>
      <p:bldP spid="794712"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5"/>
          <p:cNvSpPr>
            <a:spLocks noGrp="1"/>
          </p:cNvSpPr>
          <p:nvPr>
            <p:ph type="sldNum" sz="quarter" idx="12"/>
          </p:nvPr>
        </p:nvSpPr>
        <p:spPr>
          <a:noFill/>
        </p:spPr>
        <p:txBody>
          <a:bodyPr/>
          <a:lstStyle/>
          <a:p>
            <a:fld id="{567C3FB5-E656-4F47-BDF7-411D521B7C57}" type="slidenum">
              <a:rPr lang="en-US" smtClean="0"/>
              <a:pPr/>
              <a:t>25</a:t>
            </a:fld>
            <a:endParaRPr lang="en-US"/>
          </a:p>
        </p:txBody>
      </p:sp>
      <p:sp>
        <p:nvSpPr>
          <p:cNvPr id="19459" name="Rectangle 2"/>
          <p:cNvSpPr>
            <a:spLocks noGrp="1" noChangeArrowheads="1"/>
          </p:cNvSpPr>
          <p:nvPr>
            <p:ph type="title"/>
          </p:nvPr>
        </p:nvSpPr>
        <p:spPr/>
        <p:txBody>
          <a:bodyPr/>
          <a:lstStyle/>
          <a:p>
            <a:pPr eaLnBrk="1" hangingPunct="1"/>
            <a:r>
              <a:rPr lang="en-US"/>
              <a:t>Shortest Path Properties</a:t>
            </a:r>
          </a:p>
        </p:txBody>
      </p:sp>
      <p:sp>
        <p:nvSpPr>
          <p:cNvPr id="795651" name="Rectangle 3"/>
          <p:cNvSpPr>
            <a:spLocks noGrp="1" noChangeArrowheads="1"/>
          </p:cNvSpPr>
          <p:nvPr>
            <p:ph type="body" idx="1"/>
          </p:nvPr>
        </p:nvSpPr>
        <p:spPr>
          <a:xfrm>
            <a:off x="350838" y="1214438"/>
            <a:ext cx="8534400" cy="5076825"/>
          </a:xfrm>
        </p:spPr>
        <p:txBody>
          <a:bodyPr/>
          <a:lstStyle/>
          <a:p>
            <a:pPr eaLnBrk="1" hangingPunct="1">
              <a:lnSpc>
                <a:spcPct val="120000"/>
              </a:lnSpc>
            </a:pPr>
            <a:r>
              <a:rPr lang="en-US" b="1"/>
              <a:t>No-path property</a:t>
            </a:r>
          </a:p>
          <a:p>
            <a:pPr eaLnBrk="1" hangingPunct="1">
              <a:lnSpc>
                <a:spcPct val="120000"/>
              </a:lnSpc>
              <a:buFontTx/>
              <a:buNone/>
            </a:pPr>
            <a:r>
              <a:rPr lang="en-US"/>
              <a:t>	If there is no path from </a:t>
            </a:r>
            <a:r>
              <a:rPr lang="en-US">
                <a:latin typeface="Comic Sans MS" pitchFamily="66" charset="0"/>
              </a:rPr>
              <a:t>s</a:t>
            </a:r>
            <a:r>
              <a:rPr lang="en-US"/>
              <a:t> to </a:t>
            </a:r>
            <a:r>
              <a:rPr lang="en-US">
                <a:latin typeface="Comic Sans MS" pitchFamily="66" charset="0"/>
              </a:rPr>
              <a:t>v</a:t>
            </a:r>
            <a:r>
              <a:rPr lang="en-US"/>
              <a:t> then d[v] = ∞ always.</a:t>
            </a:r>
          </a:p>
          <a:p>
            <a:pPr lvl="1" eaLnBrk="1" hangingPunct="1">
              <a:lnSpc>
                <a:spcPct val="120000"/>
              </a:lnSpc>
            </a:pPr>
            <a:r>
              <a:rPr lang="en-US"/>
              <a:t>δ(s, h) = ∞ and d[h] ≥ δ(s, h) </a:t>
            </a:r>
            <a:r>
              <a:rPr lang="en-US">
                <a:sym typeface="Symbol" pitchFamily="18" charset="2"/>
              </a:rPr>
              <a:t> </a:t>
            </a:r>
            <a:r>
              <a:rPr lang="en-US"/>
              <a:t>d[h] = ∞ </a:t>
            </a:r>
          </a:p>
        </p:txBody>
      </p:sp>
      <p:grpSp>
        <p:nvGrpSpPr>
          <p:cNvPr id="19461" name="Group 4"/>
          <p:cNvGrpSpPr>
            <a:grpSpLocks/>
          </p:cNvGrpSpPr>
          <p:nvPr/>
        </p:nvGrpSpPr>
        <p:grpSpPr bwMode="auto">
          <a:xfrm>
            <a:off x="719138" y="2894013"/>
            <a:ext cx="3846512" cy="2528887"/>
            <a:chOff x="3027" y="791"/>
            <a:chExt cx="2423" cy="1593"/>
          </a:xfrm>
        </p:grpSpPr>
        <p:sp>
          <p:nvSpPr>
            <p:cNvPr id="19477" name="Oval 5"/>
            <p:cNvSpPr>
              <a:spLocks noChangeArrowheads="1"/>
            </p:cNvSpPr>
            <p:nvPr/>
          </p:nvSpPr>
          <p:spPr bwMode="auto">
            <a:xfrm>
              <a:off x="3204" y="1462"/>
              <a:ext cx="266" cy="265"/>
            </a:xfrm>
            <a:prstGeom prst="ellipse">
              <a:avLst/>
            </a:prstGeom>
            <a:noFill/>
            <a:ln w="19050">
              <a:solidFill>
                <a:schemeClr val="tx1"/>
              </a:solidFill>
              <a:round/>
              <a:headEnd/>
              <a:tailEnd/>
            </a:ln>
          </p:spPr>
          <p:txBody>
            <a:bodyPr wrap="none" anchor="ctr"/>
            <a:lstStyle/>
            <a:p>
              <a:pPr algn="ctr"/>
              <a:r>
                <a:rPr lang="en-US"/>
                <a:t>0</a:t>
              </a:r>
            </a:p>
          </p:txBody>
        </p:sp>
        <p:sp>
          <p:nvSpPr>
            <p:cNvPr id="19478" name="Oval 6"/>
            <p:cNvSpPr>
              <a:spLocks noChangeArrowheads="1"/>
            </p:cNvSpPr>
            <p:nvPr/>
          </p:nvSpPr>
          <p:spPr bwMode="auto">
            <a:xfrm>
              <a:off x="3768" y="997"/>
              <a:ext cx="266" cy="265"/>
            </a:xfrm>
            <a:prstGeom prst="ellipse">
              <a:avLst/>
            </a:prstGeom>
            <a:noFill/>
            <a:ln w="19050">
              <a:solidFill>
                <a:schemeClr val="tx1"/>
              </a:solidFill>
              <a:round/>
              <a:headEnd/>
              <a:tailEnd/>
            </a:ln>
          </p:spPr>
          <p:txBody>
            <a:bodyPr wrap="none" anchor="ctr"/>
            <a:lstStyle/>
            <a:p>
              <a:pPr algn="ctr"/>
              <a:r>
                <a:rPr lang="en-US"/>
                <a:t>3</a:t>
              </a:r>
            </a:p>
          </p:txBody>
        </p:sp>
        <p:sp>
          <p:nvSpPr>
            <p:cNvPr id="19479" name="Oval 7"/>
            <p:cNvSpPr>
              <a:spLocks noChangeArrowheads="1"/>
            </p:cNvSpPr>
            <p:nvPr/>
          </p:nvSpPr>
          <p:spPr bwMode="auto">
            <a:xfrm>
              <a:off x="4599" y="997"/>
              <a:ext cx="266" cy="265"/>
            </a:xfrm>
            <a:prstGeom prst="ellipse">
              <a:avLst/>
            </a:prstGeom>
            <a:noFill/>
            <a:ln w="19050">
              <a:solidFill>
                <a:schemeClr val="tx1"/>
              </a:solidFill>
              <a:round/>
              <a:headEnd/>
              <a:tailEnd/>
            </a:ln>
          </p:spPr>
          <p:txBody>
            <a:bodyPr wrap="none" anchor="ctr"/>
            <a:lstStyle/>
            <a:p>
              <a:pPr algn="ctr"/>
              <a:r>
                <a:rPr lang="en-US"/>
                <a:t>-1</a:t>
              </a:r>
            </a:p>
          </p:txBody>
        </p:sp>
        <p:sp>
          <p:nvSpPr>
            <p:cNvPr id="19480" name="Oval 8"/>
            <p:cNvSpPr>
              <a:spLocks noChangeArrowheads="1"/>
            </p:cNvSpPr>
            <p:nvPr/>
          </p:nvSpPr>
          <p:spPr bwMode="auto">
            <a:xfrm>
              <a:off x="3768" y="1928"/>
              <a:ext cx="266" cy="265"/>
            </a:xfrm>
            <a:prstGeom prst="ellipse">
              <a:avLst/>
            </a:prstGeom>
            <a:noFill/>
            <a:ln w="19050">
              <a:solidFill>
                <a:schemeClr val="tx1"/>
              </a:solidFill>
              <a:round/>
              <a:headEnd/>
              <a:tailEnd/>
            </a:ln>
          </p:spPr>
          <p:txBody>
            <a:bodyPr wrap="none" anchor="ctr"/>
            <a:lstStyle/>
            <a:p>
              <a:pPr algn="ctr"/>
              <a:r>
                <a:rPr lang="en-US">
                  <a:sym typeface="Symbol" pitchFamily="18" charset="2"/>
                </a:rPr>
                <a:t>-</a:t>
              </a:r>
            </a:p>
          </p:txBody>
        </p:sp>
        <p:sp>
          <p:nvSpPr>
            <p:cNvPr id="19481" name="Oval 9"/>
            <p:cNvSpPr>
              <a:spLocks noChangeArrowheads="1"/>
            </p:cNvSpPr>
            <p:nvPr/>
          </p:nvSpPr>
          <p:spPr bwMode="auto">
            <a:xfrm>
              <a:off x="4599" y="1928"/>
              <a:ext cx="266" cy="265"/>
            </a:xfrm>
            <a:prstGeom prst="ellipse">
              <a:avLst/>
            </a:prstGeom>
            <a:noFill/>
            <a:ln w="19050">
              <a:solidFill>
                <a:schemeClr val="tx1"/>
              </a:solidFill>
              <a:round/>
              <a:headEnd/>
              <a:tailEnd/>
            </a:ln>
          </p:spPr>
          <p:txBody>
            <a:bodyPr wrap="none" anchor="ctr"/>
            <a:lstStyle/>
            <a:p>
              <a:pPr algn="ctr"/>
              <a:r>
                <a:rPr lang="en-US">
                  <a:sym typeface="Symbol" pitchFamily="18" charset="2"/>
                </a:rPr>
                <a:t>-</a:t>
              </a:r>
              <a:endParaRPr lang="en-US"/>
            </a:p>
          </p:txBody>
        </p:sp>
        <p:sp>
          <p:nvSpPr>
            <p:cNvPr id="19482" name="Line 10"/>
            <p:cNvSpPr>
              <a:spLocks noChangeShapeType="1"/>
            </p:cNvSpPr>
            <p:nvPr/>
          </p:nvSpPr>
          <p:spPr bwMode="auto">
            <a:xfrm>
              <a:off x="4032" y="1122"/>
              <a:ext cx="581" cy="0"/>
            </a:xfrm>
            <a:prstGeom prst="line">
              <a:avLst/>
            </a:prstGeom>
            <a:noFill/>
            <a:ln w="19050">
              <a:solidFill>
                <a:schemeClr val="tx1"/>
              </a:solidFill>
              <a:round/>
              <a:headEnd/>
              <a:tailEnd type="triangle" w="med" len="med"/>
            </a:ln>
          </p:spPr>
          <p:txBody>
            <a:bodyPr/>
            <a:lstStyle/>
            <a:p>
              <a:endParaRPr lang="en-US"/>
            </a:p>
          </p:txBody>
        </p:sp>
        <p:sp>
          <p:nvSpPr>
            <p:cNvPr id="19483" name="Line 11"/>
            <p:cNvSpPr>
              <a:spLocks noChangeShapeType="1"/>
            </p:cNvSpPr>
            <p:nvPr/>
          </p:nvSpPr>
          <p:spPr bwMode="auto">
            <a:xfrm flipV="1">
              <a:off x="3415" y="1224"/>
              <a:ext cx="392" cy="256"/>
            </a:xfrm>
            <a:prstGeom prst="line">
              <a:avLst/>
            </a:prstGeom>
            <a:noFill/>
            <a:ln w="19050">
              <a:solidFill>
                <a:schemeClr val="tx1"/>
              </a:solidFill>
              <a:round/>
              <a:headEnd/>
              <a:tailEnd type="triangle" w="med" len="med"/>
            </a:ln>
          </p:spPr>
          <p:txBody>
            <a:bodyPr/>
            <a:lstStyle/>
            <a:p>
              <a:endParaRPr lang="en-US"/>
            </a:p>
          </p:txBody>
        </p:sp>
        <p:sp>
          <p:nvSpPr>
            <p:cNvPr id="19484" name="Line 12"/>
            <p:cNvSpPr>
              <a:spLocks noChangeShapeType="1"/>
            </p:cNvSpPr>
            <p:nvPr/>
          </p:nvSpPr>
          <p:spPr bwMode="auto">
            <a:xfrm>
              <a:off x="3439" y="1684"/>
              <a:ext cx="364" cy="278"/>
            </a:xfrm>
            <a:prstGeom prst="line">
              <a:avLst/>
            </a:prstGeom>
            <a:noFill/>
            <a:ln w="19050">
              <a:solidFill>
                <a:schemeClr val="tx1"/>
              </a:solidFill>
              <a:round/>
              <a:headEnd/>
              <a:tailEnd type="triangle" w="med" len="med"/>
            </a:ln>
          </p:spPr>
          <p:txBody>
            <a:bodyPr/>
            <a:lstStyle/>
            <a:p>
              <a:endParaRPr lang="en-US"/>
            </a:p>
          </p:txBody>
        </p:sp>
        <p:sp>
          <p:nvSpPr>
            <p:cNvPr id="19485" name="Text Box 13"/>
            <p:cNvSpPr txBox="1">
              <a:spLocks noChangeArrowheads="1"/>
            </p:cNvSpPr>
            <p:nvPr/>
          </p:nvSpPr>
          <p:spPr bwMode="auto">
            <a:xfrm>
              <a:off x="3460" y="1191"/>
              <a:ext cx="187" cy="212"/>
            </a:xfrm>
            <a:prstGeom prst="rect">
              <a:avLst/>
            </a:prstGeom>
            <a:noFill/>
            <a:ln w="9525">
              <a:noFill/>
              <a:miter lim="800000"/>
              <a:headEnd/>
              <a:tailEnd/>
            </a:ln>
          </p:spPr>
          <p:txBody>
            <a:bodyPr wrap="none">
              <a:spAutoFit/>
            </a:bodyPr>
            <a:lstStyle/>
            <a:p>
              <a:r>
                <a:rPr lang="en-US" sz="1600"/>
                <a:t>3</a:t>
              </a:r>
            </a:p>
          </p:txBody>
        </p:sp>
        <p:sp>
          <p:nvSpPr>
            <p:cNvPr id="19486" name="Text Box 14"/>
            <p:cNvSpPr txBox="1">
              <a:spLocks noChangeArrowheads="1"/>
            </p:cNvSpPr>
            <p:nvPr/>
          </p:nvSpPr>
          <p:spPr bwMode="auto">
            <a:xfrm>
              <a:off x="4225" y="923"/>
              <a:ext cx="230" cy="212"/>
            </a:xfrm>
            <a:prstGeom prst="rect">
              <a:avLst/>
            </a:prstGeom>
            <a:noFill/>
            <a:ln w="9525">
              <a:noFill/>
              <a:miter lim="800000"/>
              <a:headEnd/>
              <a:tailEnd/>
            </a:ln>
          </p:spPr>
          <p:txBody>
            <a:bodyPr wrap="none">
              <a:spAutoFit/>
            </a:bodyPr>
            <a:lstStyle/>
            <a:p>
              <a:r>
                <a:rPr lang="en-US" sz="1600"/>
                <a:t>-4</a:t>
              </a:r>
            </a:p>
          </p:txBody>
        </p:sp>
        <p:sp>
          <p:nvSpPr>
            <p:cNvPr id="19487" name="Text Box 15"/>
            <p:cNvSpPr txBox="1">
              <a:spLocks noChangeArrowheads="1"/>
            </p:cNvSpPr>
            <p:nvPr/>
          </p:nvSpPr>
          <p:spPr bwMode="auto">
            <a:xfrm>
              <a:off x="3491" y="1777"/>
              <a:ext cx="187" cy="212"/>
            </a:xfrm>
            <a:prstGeom prst="rect">
              <a:avLst/>
            </a:prstGeom>
            <a:noFill/>
            <a:ln w="9525">
              <a:noFill/>
              <a:miter lim="800000"/>
              <a:headEnd/>
              <a:tailEnd/>
            </a:ln>
          </p:spPr>
          <p:txBody>
            <a:bodyPr wrap="none">
              <a:spAutoFit/>
            </a:bodyPr>
            <a:lstStyle/>
            <a:p>
              <a:r>
                <a:rPr lang="en-US" sz="1600"/>
                <a:t>2</a:t>
              </a:r>
            </a:p>
          </p:txBody>
        </p:sp>
        <p:sp>
          <p:nvSpPr>
            <p:cNvPr id="19488" name="Text Box 16"/>
            <p:cNvSpPr txBox="1">
              <a:spLocks noChangeArrowheads="1"/>
            </p:cNvSpPr>
            <p:nvPr/>
          </p:nvSpPr>
          <p:spPr bwMode="auto">
            <a:xfrm>
              <a:off x="4918" y="1398"/>
              <a:ext cx="187" cy="212"/>
            </a:xfrm>
            <a:prstGeom prst="rect">
              <a:avLst/>
            </a:prstGeom>
            <a:noFill/>
            <a:ln w="9525">
              <a:noFill/>
              <a:miter lim="800000"/>
              <a:headEnd/>
              <a:tailEnd/>
            </a:ln>
          </p:spPr>
          <p:txBody>
            <a:bodyPr wrap="none">
              <a:spAutoFit/>
            </a:bodyPr>
            <a:lstStyle/>
            <a:p>
              <a:r>
                <a:rPr lang="en-US" sz="1600"/>
                <a:t>8</a:t>
              </a:r>
            </a:p>
          </p:txBody>
        </p:sp>
        <p:sp>
          <p:nvSpPr>
            <p:cNvPr id="19489" name="Text Box 17"/>
            <p:cNvSpPr txBox="1">
              <a:spLocks noChangeArrowheads="1"/>
            </p:cNvSpPr>
            <p:nvPr/>
          </p:nvSpPr>
          <p:spPr bwMode="auto">
            <a:xfrm>
              <a:off x="4402" y="2116"/>
              <a:ext cx="230" cy="212"/>
            </a:xfrm>
            <a:prstGeom prst="rect">
              <a:avLst/>
            </a:prstGeom>
            <a:noFill/>
            <a:ln w="9525">
              <a:noFill/>
              <a:miter lim="800000"/>
              <a:headEnd/>
              <a:tailEnd/>
            </a:ln>
          </p:spPr>
          <p:txBody>
            <a:bodyPr wrap="none">
              <a:spAutoFit/>
            </a:bodyPr>
            <a:lstStyle/>
            <a:p>
              <a:r>
                <a:rPr lang="en-US" sz="1600"/>
                <a:t>-6</a:t>
              </a:r>
            </a:p>
          </p:txBody>
        </p:sp>
        <p:sp>
          <p:nvSpPr>
            <p:cNvPr id="19490" name="Text Box 18"/>
            <p:cNvSpPr txBox="1">
              <a:spLocks noChangeArrowheads="1"/>
            </p:cNvSpPr>
            <p:nvPr/>
          </p:nvSpPr>
          <p:spPr bwMode="auto">
            <a:xfrm>
              <a:off x="3027" y="1474"/>
              <a:ext cx="188" cy="231"/>
            </a:xfrm>
            <a:prstGeom prst="rect">
              <a:avLst/>
            </a:prstGeom>
            <a:noFill/>
            <a:ln w="9525">
              <a:noFill/>
              <a:miter lim="800000"/>
              <a:headEnd/>
              <a:tailEnd/>
            </a:ln>
          </p:spPr>
          <p:txBody>
            <a:bodyPr wrap="none">
              <a:spAutoFit/>
            </a:bodyPr>
            <a:lstStyle/>
            <a:p>
              <a:r>
                <a:rPr lang="en-US"/>
                <a:t>s</a:t>
              </a:r>
            </a:p>
          </p:txBody>
        </p:sp>
        <p:sp>
          <p:nvSpPr>
            <p:cNvPr id="19491" name="Text Box 19"/>
            <p:cNvSpPr txBox="1">
              <a:spLocks noChangeArrowheads="1"/>
            </p:cNvSpPr>
            <p:nvPr/>
          </p:nvSpPr>
          <p:spPr bwMode="auto">
            <a:xfrm>
              <a:off x="3823" y="791"/>
              <a:ext cx="196" cy="231"/>
            </a:xfrm>
            <a:prstGeom prst="rect">
              <a:avLst/>
            </a:prstGeom>
            <a:noFill/>
            <a:ln w="9525">
              <a:noFill/>
              <a:miter lim="800000"/>
              <a:headEnd/>
              <a:tailEnd/>
            </a:ln>
          </p:spPr>
          <p:txBody>
            <a:bodyPr wrap="none">
              <a:spAutoFit/>
            </a:bodyPr>
            <a:lstStyle/>
            <a:p>
              <a:r>
                <a:rPr lang="en-US"/>
                <a:t>a</a:t>
              </a:r>
            </a:p>
          </p:txBody>
        </p:sp>
        <p:sp>
          <p:nvSpPr>
            <p:cNvPr id="19492" name="Text Box 20"/>
            <p:cNvSpPr txBox="1">
              <a:spLocks noChangeArrowheads="1"/>
            </p:cNvSpPr>
            <p:nvPr/>
          </p:nvSpPr>
          <p:spPr bwMode="auto">
            <a:xfrm>
              <a:off x="4645" y="791"/>
              <a:ext cx="196" cy="231"/>
            </a:xfrm>
            <a:prstGeom prst="rect">
              <a:avLst/>
            </a:prstGeom>
            <a:noFill/>
            <a:ln w="9525">
              <a:noFill/>
              <a:miter lim="800000"/>
              <a:headEnd/>
              <a:tailEnd/>
            </a:ln>
          </p:spPr>
          <p:txBody>
            <a:bodyPr wrap="none">
              <a:spAutoFit/>
            </a:bodyPr>
            <a:lstStyle/>
            <a:p>
              <a:r>
                <a:rPr lang="en-US"/>
                <a:t>b</a:t>
              </a:r>
            </a:p>
          </p:txBody>
        </p:sp>
        <p:sp>
          <p:nvSpPr>
            <p:cNvPr id="19493" name="Text Box 21"/>
            <p:cNvSpPr txBox="1">
              <a:spLocks noChangeArrowheads="1"/>
            </p:cNvSpPr>
            <p:nvPr/>
          </p:nvSpPr>
          <p:spPr bwMode="auto">
            <a:xfrm>
              <a:off x="3807" y="2153"/>
              <a:ext cx="196" cy="231"/>
            </a:xfrm>
            <a:prstGeom prst="rect">
              <a:avLst/>
            </a:prstGeom>
            <a:noFill/>
            <a:ln w="9525">
              <a:noFill/>
              <a:miter lim="800000"/>
              <a:headEnd/>
              <a:tailEnd/>
            </a:ln>
          </p:spPr>
          <p:txBody>
            <a:bodyPr wrap="none">
              <a:spAutoFit/>
            </a:bodyPr>
            <a:lstStyle/>
            <a:p>
              <a:r>
                <a:rPr lang="en-US"/>
                <a:t>e</a:t>
              </a:r>
            </a:p>
          </p:txBody>
        </p:sp>
        <p:sp>
          <p:nvSpPr>
            <p:cNvPr id="19494" name="Text Box 22"/>
            <p:cNvSpPr txBox="1">
              <a:spLocks noChangeArrowheads="1"/>
            </p:cNvSpPr>
            <p:nvPr/>
          </p:nvSpPr>
          <p:spPr bwMode="auto">
            <a:xfrm>
              <a:off x="4661" y="2153"/>
              <a:ext cx="156" cy="231"/>
            </a:xfrm>
            <a:prstGeom prst="rect">
              <a:avLst/>
            </a:prstGeom>
            <a:noFill/>
            <a:ln w="9525">
              <a:noFill/>
              <a:miter lim="800000"/>
              <a:headEnd/>
              <a:tailEnd/>
            </a:ln>
          </p:spPr>
          <p:txBody>
            <a:bodyPr wrap="none">
              <a:spAutoFit/>
            </a:bodyPr>
            <a:lstStyle/>
            <a:p>
              <a:r>
                <a:rPr lang="en-US"/>
                <a:t>f</a:t>
              </a:r>
            </a:p>
          </p:txBody>
        </p:sp>
        <p:sp>
          <p:nvSpPr>
            <p:cNvPr id="19495" name="Oval 23"/>
            <p:cNvSpPr>
              <a:spLocks noChangeArrowheads="1"/>
            </p:cNvSpPr>
            <p:nvPr/>
          </p:nvSpPr>
          <p:spPr bwMode="auto">
            <a:xfrm>
              <a:off x="5184" y="1462"/>
              <a:ext cx="266" cy="265"/>
            </a:xfrm>
            <a:prstGeom prst="ellipse">
              <a:avLst/>
            </a:prstGeom>
            <a:noFill/>
            <a:ln w="19050">
              <a:solidFill>
                <a:schemeClr val="tx1"/>
              </a:solidFill>
              <a:round/>
              <a:headEnd/>
              <a:tailEnd/>
            </a:ln>
          </p:spPr>
          <p:txBody>
            <a:bodyPr wrap="none" anchor="ctr"/>
            <a:lstStyle/>
            <a:p>
              <a:pPr algn="ctr"/>
              <a:r>
                <a:rPr lang="en-US"/>
                <a:t>-</a:t>
              </a:r>
              <a:r>
                <a:rPr lang="en-US">
                  <a:sym typeface="Symbol" pitchFamily="18" charset="2"/>
                </a:rPr>
                <a:t></a:t>
              </a:r>
            </a:p>
          </p:txBody>
        </p:sp>
        <p:sp>
          <p:nvSpPr>
            <p:cNvPr id="19496" name="Oval 24"/>
            <p:cNvSpPr>
              <a:spLocks noChangeArrowheads="1"/>
            </p:cNvSpPr>
            <p:nvPr/>
          </p:nvSpPr>
          <p:spPr bwMode="auto">
            <a:xfrm>
              <a:off x="3768" y="1464"/>
              <a:ext cx="266" cy="265"/>
            </a:xfrm>
            <a:prstGeom prst="ellipse">
              <a:avLst/>
            </a:prstGeom>
            <a:noFill/>
            <a:ln w="19050">
              <a:solidFill>
                <a:schemeClr val="tx1"/>
              </a:solidFill>
              <a:round/>
              <a:headEnd/>
              <a:tailEnd/>
            </a:ln>
          </p:spPr>
          <p:txBody>
            <a:bodyPr wrap="none" anchor="ctr"/>
            <a:lstStyle/>
            <a:p>
              <a:pPr algn="ctr"/>
              <a:r>
                <a:rPr lang="en-US"/>
                <a:t>5</a:t>
              </a:r>
            </a:p>
          </p:txBody>
        </p:sp>
        <p:sp>
          <p:nvSpPr>
            <p:cNvPr id="19497" name="Oval 25"/>
            <p:cNvSpPr>
              <a:spLocks noChangeArrowheads="1"/>
            </p:cNvSpPr>
            <p:nvPr/>
          </p:nvSpPr>
          <p:spPr bwMode="auto">
            <a:xfrm>
              <a:off x="4599" y="1464"/>
              <a:ext cx="266" cy="265"/>
            </a:xfrm>
            <a:prstGeom prst="ellipse">
              <a:avLst/>
            </a:prstGeom>
            <a:noFill/>
            <a:ln w="19050">
              <a:solidFill>
                <a:schemeClr val="tx1"/>
              </a:solidFill>
              <a:round/>
              <a:headEnd/>
              <a:tailEnd/>
            </a:ln>
          </p:spPr>
          <p:txBody>
            <a:bodyPr wrap="none" anchor="ctr"/>
            <a:lstStyle/>
            <a:p>
              <a:pPr algn="ctr"/>
              <a:r>
                <a:rPr lang="en-US"/>
                <a:t>11</a:t>
              </a:r>
            </a:p>
          </p:txBody>
        </p:sp>
        <p:sp>
          <p:nvSpPr>
            <p:cNvPr id="19498" name="Text Box 26"/>
            <p:cNvSpPr txBox="1">
              <a:spLocks noChangeArrowheads="1"/>
            </p:cNvSpPr>
            <p:nvPr/>
          </p:nvSpPr>
          <p:spPr bwMode="auto">
            <a:xfrm>
              <a:off x="4352" y="1638"/>
              <a:ext cx="230" cy="212"/>
            </a:xfrm>
            <a:prstGeom prst="rect">
              <a:avLst/>
            </a:prstGeom>
            <a:noFill/>
            <a:ln w="9525">
              <a:noFill/>
              <a:miter lim="800000"/>
              <a:headEnd/>
              <a:tailEnd/>
            </a:ln>
          </p:spPr>
          <p:txBody>
            <a:bodyPr wrap="none">
              <a:spAutoFit/>
            </a:bodyPr>
            <a:lstStyle/>
            <a:p>
              <a:r>
                <a:rPr lang="en-US" sz="1600"/>
                <a:t>-3</a:t>
              </a:r>
            </a:p>
          </p:txBody>
        </p:sp>
        <p:sp>
          <p:nvSpPr>
            <p:cNvPr id="19499" name="Text Box 27"/>
            <p:cNvSpPr txBox="1">
              <a:spLocks noChangeArrowheads="1"/>
            </p:cNvSpPr>
            <p:nvPr/>
          </p:nvSpPr>
          <p:spPr bwMode="auto">
            <a:xfrm>
              <a:off x="3811" y="1689"/>
              <a:ext cx="188" cy="231"/>
            </a:xfrm>
            <a:prstGeom prst="rect">
              <a:avLst/>
            </a:prstGeom>
            <a:noFill/>
            <a:ln w="9525">
              <a:noFill/>
              <a:miter lim="800000"/>
              <a:headEnd/>
              <a:tailEnd/>
            </a:ln>
          </p:spPr>
          <p:txBody>
            <a:bodyPr wrap="none">
              <a:spAutoFit/>
            </a:bodyPr>
            <a:lstStyle/>
            <a:p>
              <a:r>
                <a:rPr lang="en-US"/>
                <a:t>y</a:t>
              </a:r>
            </a:p>
          </p:txBody>
        </p:sp>
        <p:sp>
          <p:nvSpPr>
            <p:cNvPr id="19500" name="Line 28"/>
            <p:cNvSpPr>
              <a:spLocks noChangeShapeType="1"/>
            </p:cNvSpPr>
            <p:nvPr/>
          </p:nvSpPr>
          <p:spPr bwMode="auto">
            <a:xfrm>
              <a:off x="4854" y="1204"/>
              <a:ext cx="364" cy="278"/>
            </a:xfrm>
            <a:prstGeom prst="line">
              <a:avLst/>
            </a:prstGeom>
            <a:noFill/>
            <a:ln w="19050">
              <a:solidFill>
                <a:schemeClr val="tx1"/>
              </a:solidFill>
              <a:round/>
              <a:headEnd/>
              <a:tailEnd type="triangle" w="med" len="med"/>
            </a:ln>
          </p:spPr>
          <p:txBody>
            <a:bodyPr/>
            <a:lstStyle/>
            <a:p>
              <a:endParaRPr lang="en-US"/>
            </a:p>
          </p:txBody>
        </p:sp>
        <p:sp>
          <p:nvSpPr>
            <p:cNvPr id="19501" name="Line 29"/>
            <p:cNvSpPr>
              <a:spLocks noChangeShapeType="1"/>
            </p:cNvSpPr>
            <p:nvPr/>
          </p:nvSpPr>
          <p:spPr bwMode="auto">
            <a:xfrm flipV="1">
              <a:off x="4825" y="1702"/>
              <a:ext cx="392" cy="256"/>
            </a:xfrm>
            <a:prstGeom prst="line">
              <a:avLst/>
            </a:prstGeom>
            <a:noFill/>
            <a:ln w="19050">
              <a:solidFill>
                <a:schemeClr val="tx1"/>
              </a:solidFill>
              <a:round/>
              <a:headEnd/>
              <a:tailEnd type="triangle" w="med" len="med"/>
            </a:ln>
          </p:spPr>
          <p:txBody>
            <a:bodyPr/>
            <a:lstStyle/>
            <a:p>
              <a:endParaRPr lang="en-US"/>
            </a:p>
          </p:txBody>
        </p:sp>
        <p:sp>
          <p:nvSpPr>
            <p:cNvPr id="19502" name="Line 30"/>
            <p:cNvSpPr>
              <a:spLocks noChangeShapeType="1"/>
            </p:cNvSpPr>
            <p:nvPr/>
          </p:nvSpPr>
          <p:spPr bwMode="auto">
            <a:xfrm flipV="1">
              <a:off x="3484" y="1592"/>
              <a:ext cx="284" cy="0"/>
            </a:xfrm>
            <a:prstGeom prst="line">
              <a:avLst/>
            </a:prstGeom>
            <a:noFill/>
            <a:ln w="19050">
              <a:solidFill>
                <a:schemeClr val="tx1"/>
              </a:solidFill>
              <a:round/>
              <a:headEnd/>
              <a:tailEnd type="triangle" w="med" len="med"/>
            </a:ln>
          </p:spPr>
          <p:txBody>
            <a:bodyPr/>
            <a:lstStyle/>
            <a:p>
              <a:endParaRPr lang="en-US"/>
            </a:p>
          </p:txBody>
        </p:sp>
        <p:sp>
          <p:nvSpPr>
            <p:cNvPr id="19503" name="Line 31"/>
            <p:cNvSpPr>
              <a:spLocks noChangeShapeType="1"/>
            </p:cNvSpPr>
            <p:nvPr/>
          </p:nvSpPr>
          <p:spPr bwMode="auto">
            <a:xfrm flipV="1">
              <a:off x="4885" y="1593"/>
              <a:ext cx="284" cy="0"/>
            </a:xfrm>
            <a:prstGeom prst="line">
              <a:avLst/>
            </a:prstGeom>
            <a:noFill/>
            <a:ln w="19050">
              <a:solidFill>
                <a:schemeClr val="tx1"/>
              </a:solidFill>
              <a:round/>
              <a:headEnd/>
              <a:tailEnd type="triangle" w="med" len="med"/>
            </a:ln>
          </p:spPr>
          <p:txBody>
            <a:bodyPr/>
            <a:lstStyle/>
            <a:p>
              <a:endParaRPr lang="en-US"/>
            </a:p>
          </p:txBody>
        </p:sp>
        <p:sp>
          <p:nvSpPr>
            <p:cNvPr id="19504" name="Freeform 32"/>
            <p:cNvSpPr>
              <a:spLocks/>
            </p:cNvSpPr>
            <p:nvPr/>
          </p:nvSpPr>
          <p:spPr bwMode="auto">
            <a:xfrm>
              <a:off x="4028" y="1479"/>
              <a:ext cx="567" cy="78"/>
            </a:xfrm>
            <a:custGeom>
              <a:avLst/>
              <a:gdLst>
                <a:gd name="T0" fmla="*/ 0 w 567"/>
                <a:gd name="T1" fmla="*/ 65 h 78"/>
                <a:gd name="T2" fmla="*/ 301 w 567"/>
                <a:gd name="T3" fmla="*/ 2 h 78"/>
                <a:gd name="T4" fmla="*/ 567 w 567"/>
                <a:gd name="T5" fmla="*/ 78 h 78"/>
                <a:gd name="T6" fmla="*/ 0 60000 65536"/>
                <a:gd name="T7" fmla="*/ 0 60000 65536"/>
                <a:gd name="T8" fmla="*/ 0 60000 65536"/>
                <a:gd name="T9" fmla="*/ 0 w 567"/>
                <a:gd name="T10" fmla="*/ 0 h 78"/>
                <a:gd name="T11" fmla="*/ 567 w 567"/>
                <a:gd name="T12" fmla="*/ 78 h 78"/>
              </a:gdLst>
              <a:ahLst/>
              <a:cxnLst>
                <a:cxn ang="T6">
                  <a:pos x="T0" y="T1"/>
                </a:cxn>
                <a:cxn ang="T7">
                  <a:pos x="T2" y="T3"/>
                </a:cxn>
                <a:cxn ang="T8">
                  <a:pos x="T4" y="T5"/>
                </a:cxn>
              </a:cxnLst>
              <a:rect l="T9" t="T10" r="T11" b="T12"/>
              <a:pathLst>
                <a:path w="567" h="78">
                  <a:moveTo>
                    <a:pt x="0" y="65"/>
                  </a:moveTo>
                  <a:cubicBezTo>
                    <a:pt x="103" y="32"/>
                    <a:pt x="207" y="0"/>
                    <a:pt x="301" y="2"/>
                  </a:cubicBezTo>
                  <a:cubicBezTo>
                    <a:pt x="395" y="4"/>
                    <a:pt x="523" y="66"/>
                    <a:pt x="567" y="78"/>
                  </a:cubicBezTo>
                </a:path>
              </a:pathLst>
            </a:custGeom>
            <a:noFill/>
            <a:ln w="12700">
              <a:solidFill>
                <a:schemeClr val="tx1"/>
              </a:solidFill>
              <a:round/>
              <a:headEnd/>
              <a:tailEnd type="triangle" w="med" len="med"/>
            </a:ln>
          </p:spPr>
          <p:txBody>
            <a:bodyPr/>
            <a:lstStyle/>
            <a:p>
              <a:endParaRPr lang="en-US"/>
            </a:p>
          </p:txBody>
        </p:sp>
        <p:sp>
          <p:nvSpPr>
            <p:cNvPr id="19505" name="Freeform 33"/>
            <p:cNvSpPr>
              <a:spLocks/>
            </p:cNvSpPr>
            <p:nvPr/>
          </p:nvSpPr>
          <p:spPr bwMode="auto">
            <a:xfrm flipH="1" flipV="1">
              <a:off x="4029" y="1645"/>
              <a:ext cx="567" cy="78"/>
            </a:xfrm>
            <a:custGeom>
              <a:avLst/>
              <a:gdLst>
                <a:gd name="T0" fmla="*/ 0 w 567"/>
                <a:gd name="T1" fmla="*/ 65 h 78"/>
                <a:gd name="T2" fmla="*/ 301 w 567"/>
                <a:gd name="T3" fmla="*/ 2 h 78"/>
                <a:gd name="T4" fmla="*/ 567 w 567"/>
                <a:gd name="T5" fmla="*/ 78 h 78"/>
                <a:gd name="T6" fmla="*/ 0 60000 65536"/>
                <a:gd name="T7" fmla="*/ 0 60000 65536"/>
                <a:gd name="T8" fmla="*/ 0 60000 65536"/>
                <a:gd name="T9" fmla="*/ 0 w 567"/>
                <a:gd name="T10" fmla="*/ 0 h 78"/>
                <a:gd name="T11" fmla="*/ 567 w 567"/>
                <a:gd name="T12" fmla="*/ 78 h 78"/>
              </a:gdLst>
              <a:ahLst/>
              <a:cxnLst>
                <a:cxn ang="T6">
                  <a:pos x="T0" y="T1"/>
                </a:cxn>
                <a:cxn ang="T7">
                  <a:pos x="T2" y="T3"/>
                </a:cxn>
                <a:cxn ang="T8">
                  <a:pos x="T4" y="T5"/>
                </a:cxn>
              </a:cxnLst>
              <a:rect l="T9" t="T10" r="T11" b="T12"/>
              <a:pathLst>
                <a:path w="567" h="78">
                  <a:moveTo>
                    <a:pt x="0" y="65"/>
                  </a:moveTo>
                  <a:cubicBezTo>
                    <a:pt x="103" y="32"/>
                    <a:pt x="207" y="0"/>
                    <a:pt x="301" y="2"/>
                  </a:cubicBezTo>
                  <a:cubicBezTo>
                    <a:pt x="395" y="4"/>
                    <a:pt x="523" y="66"/>
                    <a:pt x="567" y="78"/>
                  </a:cubicBezTo>
                </a:path>
              </a:pathLst>
            </a:custGeom>
            <a:noFill/>
            <a:ln w="12700">
              <a:solidFill>
                <a:schemeClr val="tx1"/>
              </a:solidFill>
              <a:round/>
              <a:headEnd/>
              <a:tailEnd type="triangle" w="med" len="med"/>
            </a:ln>
          </p:spPr>
          <p:txBody>
            <a:bodyPr/>
            <a:lstStyle/>
            <a:p>
              <a:endParaRPr lang="en-US"/>
            </a:p>
          </p:txBody>
        </p:sp>
        <p:sp>
          <p:nvSpPr>
            <p:cNvPr id="19506" name="Text Box 34"/>
            <p:cNvSpPr txBox="1">
              <a:spLocks noChangeArrowheads="1"/>
            </p:cNvSpPr>
            <p:nvPr/>
          </p:nvSpPr>
          <p:spPr bwMode="auto">
            <a:xfrm>
              <a:off x="4081" y="1797"/>
              <a:ext cx="187" cy="212"/>
            </a:xfrm>
            <a:prstGeom prst="rect">
              <a:avLst/>
            </a:prstGeom>
            <a:noFill/>
            <a:ln w="9525">
              <a:noFill/>
              <a:miter lim="800000"/>
              <a:headEnd/>
              <a:tailEnd/>
            </a:ln>
          </p:spPr>
          <p:txBody>
            <a:bodyPr wrap="none">
              <a:spAutoFit/>
            </a:bodyPr>
            <a:lstStyle/>
            <a:p>
              <a:r>
                <a:rPr lang="en-US" sz="1600"/>
                <a:t>3</a:t>
              </a:r>
            </a:p>
          </p:txBody>
        </p:sp>
        <p:sp>
          <p:nvSpPr>
            <p:cNvPr id="19507" name="Freeform 35"/>
            <p:cNvSpPr>
              <a:spLocks/>
            </p:cNvSpPr>
            <p:nvPr/>
          </p:nvSpPr>
          <p:spPr bwMode="auto">
            <a:xfrm>
              <a:off x="4030" y="1948"/>
              <a:ext cx="567" cy="78"/>
            </a:xfrm>
            <a:custGeom>
              <a:avLst/>
              <a:gdLst>
                <a:gd name="T0" fmla="*/ 0 w 567"/>
                <a:gd name="T1" fmla="*/ 65 h 78"/>
                <a:gd name="T2" fmla="*/ 301 w 567"/>
                <a:gd name="T3" fmla="*/ 2 h 78"/>
                <a:gd name="T4" fmla="*/ 567 w 567"/>
                <a:gd name="T5" fmla="*/ 78 h 78"/>
                <a:gd name="T6" fmla="*/ 0 60000 65536"/>
                <a:gd name="T7" fmla="*/ 0 60000 65536"/>
                <a:gd name="T8" fmla="*/ 0 60000 65536"/>
                <a:gd name="T9" fmla="*/ 0 w 567"/>
                <a:gd name="T10" fmla="*/ 0 h 78"/>
                <a:gd name="T11" fmla="*/ 567 w 567"/>
                <a:gd name="T12" fmla="*/ 78 h 78"/>
              </a:gdLst>
              <a:ahLst/>
              <a:cxnLst>
                <a:cxn ang="T6">
                  <a:pos x="T0" y="T1"/>
                </a:cxn>
                <a:cxn ang="T7">
                  <a:pos x="T2" y="T3"/>
                </a:cxn>
                <a:cxn ang="T8">
                  <a:pos x="T4" y="T5"/>
                </a:cxn>
              </a:cxnLst>
              <a:rect l="T9" t="T10" r="T11" b="T12"/>
              <a:pathLst>
                <a:path w="567" h="78">
                  <a:moveTo>
                    <a:pt x="0" y="65"/>
                  </a:moveTo>
                  <a:cubicBezTo>
                    <a:pt x="103" y="32"/>
                    <a:pt x="207" y="0"/>
                    <a:pt x="301" y="2"/>
                  </a:cubicBezTo>
                  <a:cubicBezTo>
                    <a:pt x="395" y="4"/>
                    <a:pt x="523" y="66"/>
                    <a:pt x="567" y="78"/>
                  </a:cubicBezTo>
                </a:path>
              </a:pathLst>
            </a:custGeom>
            <a:noFill/>
            <a:ln w="12700">
              <a:solidFill>
                <a:schemeClr val="tx1"/>
              </a:solidFill>
              <a:round/>
              <a:headEnd/>
              <a:tailEnd type="triangle" w="med" len="med"/>
            </a:ln>
          </p:spPr>
          <p:txBody>
            <a:bodyPr/>
            <a:lstStyle/>
            <a:p>
              <a:endParaRPr lang="en-US"/>
            </a:p>
          </p:txBody>
        </p:sp>
        <p:sp>
          <p:nvSpPr>
            <p:cNvPr id="19508" name="Freeform 36"/>
            <p:cNvSpPr>
              <a:spLocks/>
            </p:cNvSpPr>
            <p:nvPr/>
          </p:nvSpPr>
          <p:spPr bwMode="auto">
            <a:xfrm flipH="1" flipV="1">
              <a:off x="4031" y="2114"/>
              <a:ext cx="567" cy="78"/>
            </a:xfrm>
            <a:custGeom>
              <a:avLst/>
              <a:gdLst>
                <a:gd name="T0" fmla="*/ 0 w 567"/>
                <a:gd name="T1" fmla="*/ 65 h 78"/>
                <a:gd name="T2" fmla="*/ 301 w 567"/>
                <a:gd name="T3" fmla="*/ 2 h 78"/>
                <a:gd name="T4" fmla="*/ 567 w 567"/>
                <a:gd name="T5" fmla="*/ 78 h 78"/>
                <a:gd name="T6" fmla="*/ 0 60000 65536"/>
                <a:gd name="T7" fmla="*/ 0 60000 65536"/>
                <a:gd name="T8" fmla="*/ 0 60000 65536"/>
                <a:gd name="T9" fmla="*/ 0 w 567"/>
                <a:gd name="T10" fmla="*/ 0 h 78"/>
                <a:gd name="T11" fmla="*/ 567 w 567"/>
                <a:gd name="T12" fmla="*/ 78 h 78"/>
              </a:gdLst>
              <a:ahLst/>
              <a:cxnLst>
                <a:cxn ang="T6">
                  <a:pos x="T0" y="T1"/>
                </a:cxn>
                <a:cxn ang="T7">
                  <a:pos x="T2" y="T3"/>
                </a:cxn>
                <a:cxn ang="T8">
                  <a:pos x="T4" y="T5"/>
                </a:cxn>
              </a:cxnLst>
              <a:rect l="T9" t="T10" r="T11" b="T12"/>
              <a:pathLst>
                <a:path w="567" h="78">
                  <a:moveTo>
                    <a:pt x="0" y="65"/>
                  </a:moveTo>
                  <a:cubicBezTo>
                    <a:pt x="103" y="32"/>
                    <a:pt x="207" y="0"/>
                    <a:pt x="301" y="2"/>
                  </a:cubicBezTo>
                  <a:cubicBezTo>
                    <a:pt x="395" y="4"/>
                    <a:pt x="523" y="66"/>
                    <a:pt x="567" y="78"/>
                  </a:cubicBezTo>
                </a:path>
              </a:pathLst>
            </a:custGeom>
            <a:noFill/>
            <a:ln w="12700">
              <a:solidFill>
                <a:schemeClr val="tx1"/>
              </a:solidFill>
              <a:round/>
              <a:headEnd/>
              <a:tailEnd type="triangle" w="med" len="med"/>
            </a:ln>
          </p:spPr>
          <p:txBody>
            <a:bodyPr/>
            <a:lstStyle/>
            <a:p>
              <a:endParaRPr lang="en-US"/>
            </a:p>
          </p:txBody>
        </p:sp>
        <p:sp>
          <p:nvSpPr>
            <p:cNvPr id="19509" name="Text Box 37"/>
            <p:cNvSpPr txBox="1">
              <a:spLocks noChangeArrowheads="1"/>
            </p:cNvSpPr>
            <p:nvPr/>
          </p:nvSpPr>
          <p:spPr bwMode="auto">
            <a:xfrm>
              <a:off x="3524" y="1419"/>
              <a:ext cx="187" cy="212"/>
            </a:xfrm>
            <a:prstGeom prst="rect">
              <a:avLst/>
            </a:prstGeom>
            <a:noFill/>
            <a:ln w="9525">
              <a:noFill/>
              <a:miter lim="800000"/>
              <a:headEnd/>
              <a:tailEnd/>
            </a:ln>
          </p:spPr>
          <p:txBody>
            <a:bodyPr wrap="none">
              <a:spAutoFit/>
            </a:bodyPr>
            <a:lstStyle/>
            <a:p>
              <a:r>
                <a:rPr lang="en-US" sz="1600"/>
                <a:t>5</a:t>
              </a:r>
            </a:p>
          </p:txBody>
        </p:sp>
        <p:sp>
          <p:nvSpPr>
            <p:cNvPr id="19510" name="Text Box 38"/>
            <p:cNvSpPr txBox="1">
              <a:spLocks noChangeArrowheads="1"/>
            </p:cNvSpPr>
            <p:nvPr/>
          </p:nvSpPr>
          <p:spPr bwMode="auto">
            <a:xfrm>
              <a:off x="4213" y="1297"/>
              <a:ext cx="187" cy="212"/>
            </a:xfrm>
            <a:prstGeom prst="rect">
              <a:avLst/>
            </a:prstGeom>
            <a:noFill/>
            <a:ln w="9525">
              <a:noFill/>
              <a:miter lim="800000"/>
              <a:headEnd/>
              <a:tailEnd/>
            </a:ln>
          </p:spPr>
          <p:txBody>
            <a:bodyPr wrap="none">
              <a:spAutoFit/>
            </a:bodyPr>
            <a:lstStyle/>
            <a:p>
              <a:r>
                <a:rPr lang="en-US" sz="1600"/>
                <a:t>6</a:t>
              </a:r>
            </a:p>
          </p:txBody>
        </p:sp>
        <p:sp>
          <p:nvSpPr>
            <p:cNvPr id="19511" name="Text Box 39"/>
            <p:cNvSpPr txBox="1">
              <a:spLocks noChangeArrowheads="1"/>
            </p:cNvSpPr>
            <p:nvPr/>
          </p:nvSpPr>
          <p:spPr bwMode="auto">
            <a:xfrm>
              <a:off x="4973" y="1139"/>
              <a:ext cx="187" cy="212"/>
            </a:xfrm>
            <a:prstGeom prst="rect">
              <a:avLst/>
            </a:prstGeom>
            <a:noFill/>
            <a:ln w="9525">
              <a:noFill/>
              <a:miter lim="800000"/>
              <a:headEnd/>
              <a:tailEnd/>
            </a:ln>
          </p:spPr>
          <p:txBody>
            <a:bodyPr wrap="none">
              <a:spAutoFit/>
            </a:bodyPr>
            <a:lstStyle/>
            <a:p>
              <a:r>
                <a:rPr lang="en-US" sz="1600"/>
                <a:t>4</a:t>
              </a:r>
            </a:p>
          </p:txBody>
        </p:sp>
        <p:sp>
          <p:nvSpPr>
            <p:cNvPr id="19512" name="Text Box 40"/>
            <p:cNvSpPr txBox="1">
              <a:spLocks noChangeArrowheads="1"/>
            </p:cNvSpPr>
            <p:nvPr/>
          </p:nvSpPr>
          <p:spPr bwMode="auto">
            <a:xfrm>
              <a:off x="4964" y="1792"/>
              <a:ext cx="187" cy="212"/>
            </a:xfrm>
            <a:prstGeom prst="rect">
              <a:avLst/>
            </a:prstGeom>
            <a:noFill/>
            <a:ln w="9525">
              <a:noFill/>
              <a:miter lim="800000"/>
              <a:headEnd/>
              <a:tailEnd/>
            </a:ln>
          </p:spPr>
          <p:txBody>
            <a:bodyPr wrap="none">
              <a:spAutoFit/>
            </a:bodyPr>
            <a:lstStyle/>
            <a:p>
              <a:r>
                <a:rPr lang="en-US" sz="1600"/>
                <a:t>7</a:t>
              </a:r>
            </a:p>
          </p:txBody>
        </p:sp>
        <p:sp>
          <p:nvSpPr>
            <p:cNvPr id="19513" name="Text Box 41"/>
            <p:cNvSpPr txBox="1">
              <a:spLocks noChangeArrowheads="1"/>
            </p:cNvSpPr>
            <p:nvPr/>
          </p:nvSpPr>
          <p:spPr bwMode="auto">
            <a:xfrm>
              <a:off x="3798" y="1252"/>
              <a:ext cx="188" cy="231"/>
            </a:xfrm>
            <a:prstGeom prst="rect">
              <a:avLst/>
            </a:prstGeom>
            <a:noFill/>
            <a:ln w="9525">
              <a:noFill/>
              <a:miter lim="800000"/>
              <a:headEnd/>
              <a:tailEnd/>
            </a:ln>
          </p:spPr>
          <p:txBody>
            <a:bodyPr wrap="none">
              <a:spAutoFit/>
            </a:bodyPr>
            <a:lstStyle/>
            <a:p>
              <a:r>
                <a:rPr lang="en-US"/>
                <a:t>c</a:t>
              </a:r>
            </a:p>
          </p:txBody>
        </p:sp>
        <p:sp>
          <p:nvSpPr>
            <p:cNvPr id="19514" name="Text Box 42"/>
            <p:cNvSpPr txBox="1">
              <a:spLocks noChangeArrowheads="1"/>
            </p:cNvSpPr>
            <p:nvPr/>
          </p:nvSpPr>
          <p:spPr bwMode="auto">
            <a:xfrm>
              <a:off x="4630" y="1265"/>
              <a:ext cx="196" cy="231"/>
            </a:xfrm>
            <a:prstGeom prst="rect">
              <a:avLst/>
            </a:prstGeom>
            <a:noFill/>
            <a:ln w="9525">
              <a:noFill/>
              <a:miter lim="800000"/>
              <a:headEnd/>
              <a:tailEnd/>
            </a:ln>
          </p:spPr>
          <p:txBody>
            <a:bodyPr wrap="none">
              <a:spAutoFit/>
            </a:bodyPr>
            <a:lstStyle/>
            <a:p>
              <a:r>
                <a:rPr lang="en-US"/>
                <a:t>d</a:t>
              </a:r>
            </a:p>
          </p:txBody>
        </p:sp>
        <p:sp>
          <p:nvSpPr>
            <p:cNvPr id="19515" name="Text Box 43"/>
            <p:cNvSpPr txBox="1">
              <a:spLocks noChangeArrowheads="1"/>
            </p:cNvSpPr>
            <p:nvPr/>
          </p:nvSpPr>
          <p:spPr bwMode="auto">
            <a:xfrm>
              <a:off x="5215" y="1256"/>
              <a:ext cx="196" cy="231"/>
            </a:xfrm>
            <a:prstGeom prst="rect">
              <a:avLst/>
            </a:prstGeom>
            <a:noFill/>
            <a:ln w="9525">
              <a:noFill/>
              <a:miter lim="800000"/>
              <a:headEnd/>
              <a:tailEnd/>
            </a:ln>
          </p:spPr>
          <p:txBody>
            <a:bodyPr wrap="none">
              <a:spAutoFit/>
            </a:bodyPr>
            <a:lstStyle/>
            <a:p>
              <a:r>
                <a:rPr lang="en-US"/>
                <a:t>g</a:t>
              </a:r>
            </a:p>
          </p:txBody>
        </p:sp>
      </p:grpSp>
      <p:grpSp>
        <p:nvGrpSpPr>
          <p:cNvPr id="19462" name="Group 44"/>
          <p:cNvGrpSpPr>
            <a:grpSpLocks/>
          </p:cNvGrpSpPr>
          <p:nvPr/>
        </p:nvGrpSpPr>
        <p:grpSpPr bwMode="auto">
          <a:xfrm>
            <a:off x="4984750" y="3033713"/>
            <a:ext cx="1741488" cy="2022475"/>
            <a:chOff x="3698" y="2451"/>
            <a:chExt cx="1097" cy="1274"/>
          </a:xfrm>
        </p:grpSpPr>
        <p:sp>
          <p:nvSpPr>
            <p:cNvPr id="19465" name="Oval 45"/>
            <p:cNvSpPr>
              <a:spLocks noChangeArrowheads="1"/>
            </p:cNvSpPr>
            <p:nvPr/>
          </p:nvSpPr>
          <p:spPr bwMode="auto">
            <a:xfrm>
              <a:off x="3698" y="2668"/>
              <a:ext cx="266" cy="265"/>
            </a:xfrm>
            <a:prstGeom prst="ellipse">
              <a:avLst/>
            </a:prstGeom>
            <a:noFill/>
            <a:ln w="19050">
              <a:solidFill>
                <a:schemeClr val="tx1"/>
              </a:solidFill>
              <a:round/>
              <a:headEnd/>
              <a:tailEnd/>
            </a:ln>
          </p:spPr>
          <p:txBody>
            <a:bodyPr wrap="none" anchor="ctr"/>
            <a:lstStyle/>
            <a:p>
              <a:pPr algn="ctr"/>
              <a:r>
                <a:rPr lang="en-US">
                  <a:sym typeface="Symbol" pitchFamily="18" charset="2"/>
                </a:rPr>
                <a:t></a:t>
              </a:r>
            </a:p>
          </p:txBody>
        </p:sp>
        <p:sp>
          <p:nvSpPr>
            <p:cNvPr id="19466" name="Oval 46"/>
            <p:cNvSpPr>
              <a:spLocks noChangeArrowheads="1"/>
            </p:cNvSpPr>
            <p:nvPr/>
          </p:nvSpPr>
          <p:spPr bwMode="auto">
            <a:xfrm>
              <a:off x="4529" y="2668"/>
              <a:ext cx="266" cy="265"/>
            </a:xfrm>
            <a:prstGeom prst="ellipse">
              <a:avLst/>
            </a:prstGeom>
            <a:noFill/>
            <a:ln w="19050">
              <a:solidFill>
                <a:schemeClr val="tx1"/>
              </a:solidFill>
              <a:round/>
              <a:headEnd/>
              <a:tailEnd/>
            </a:ln>
          </p:spPr>
          <p:txBody>
            <a:bodyPr wrap="none" anchor="ctr"/>
            <a:lstStyle/>
            <a:p>
              <a:pPr algn="ctr"/>
              <a:r>
                <a:rPr lang="en-US">
                  <a:sym typeface="Symbol" pitchFamily="18" charset="2"/>
                </a:rPr>
                <a:t></a:t>
              </a:r>
            </a:p>
          </p:txBody>
        </p:sp>
        <p:sp>
          <p:nvSpPr>
            <p:cNvPr id="19467" name="Oval 47"/>
            <p:cNvSpPr>
              <a:spLocks noChangeArrowheads="1"/>
            </p:cNvSpPr>
            <p:nvPr/>
          </p:nvSpPr>
          <p:spPr bwMode="auto">
            <a:xfrm>
              <a:off x="4161" y="3229"/>
              <a:ext cx="266" cy="265"/>
            </a:xfrm>
            <a:prstGeom prst="ellipse">
              <a:avLst/>
            </a:prstGeom>
            <a:noFill/>
            <a:ln w="19050">
              <a:solidFill>
                <a:schemeClr val="tx1"/>
              </a:solidFill>
              <a:round/>
              <a:headEnd/>
              <a:tailEnd/>
            </a:ln>
          </p:spPr>
          <p:txBody>
            <a:bodyPr wrap="none" anchor="ctr"/>
            <a:lstStyle/>
            <a:p>
              <a:pPr algn="ctr"/>
              <a:r>
                <a:rPr lang="en-US">
                  <a:sym typeface="Symbol" pitchFamily="18" charset="2"/>
                </a:rPr>
                <a:t></a:t>
              </a:r>
            </a:p>
          </p:txBody>
        </p:sp>
        <p:sp>
          <p:nvSpPr>
            <p:cNvPr id="19468" name="Text Box 48"/>
            <p:cNvSpPr txBox="1">
              <a:spLocks noChangeArrowheads="1"/>
            </p:cNvSpPr>
            <p:nvPr/>
          </p:nvSpPr>
          <p:spPr bwMode="auto">
            <a:xfrm>
              <a:off x="4228" y="3494"/>
              <a:ext cx="148" cy="231"/>
            </a:xfrm>
            <a:prstGeom prst="rect">
              <a:avLst/>
            </a:prstGeom>
            <a:noFill/>
            <a:ln w="9525">
              <a:noFill/>
              <a:miter lim="800000"/>
              <a:headEnd/>
              <a:tailEnd/>
            </a:ln>
          </p:spPr>
          <p:txBody>
            <a:bodyPr wrap="none">
              <a:spAutoFit/>
            </a:bodyPr>
            <a:lstStyle/>
            <a:p>
              <a:r>
                <a:rPr lang="en-US"/>
                <a:t>j</a:t>
              </a:r>
            </a:p>
          </p:txBody>
        </p:sp>
        <p:sp>
          <p:nvSpPr>
            <p:cNvPr id="19469" name="Text Box 49"/>
            <p:cNvSpPr txBox="1">
              <a:spLocks noChangeArrowheads="1"/>
            </p:cNvSpPr>
            <p:nvPr/>
          </p:nvSpPr>
          <p:spPr bwMode="auto">
            <a:xfrm>
              <a:off x="3748" y="2451"/>
              <a:ext cx="196" cy="231"/>
            </a:xfrm>
            <a:prstGeom prst="rect">
              <a:avLst/>
            </a:prstGeom>
            <a:noFill/>
            <a:ln w="9525">
              <a:noFill/>
              <a:miter lim="800000"/>
              <a:headEnd/>
              <a:tailEnd/>
            </a:ln>
          </p:spPr>
          <p:txBody>
            <a:bodyPr wrap="none">
              <a:spAutoFit/>
            </a:bodyPr>
            <a:lstStyle/>
            <a:p>
              <a:r>
                <a:rPr lang="en-US"/>
                <a:t>h</a:t>
              </a:r>
            </a:p>
          </p:txBody>
        </p:sp>
        <p:sp>
          <p:nvSpPr>
            <p:cNvPr id="19470" name="Text Box 50"/>
            <p:cNvSpPr txBox="1">
              <a:spLocks noChangeArrowheads="1"/>
            </p:cNvSpPr>
            <p:nvPr/>
          </p:nvSpPr>
          <p:spPr bwMode="auto">
            <a:xfrm>
              <a:off x="4572" y="2452"/>
              <a:ext cx="148" cy="231"/>
            </a:xfrm>
            <a:prstGeom prst="rect">
              <a:avLst/>
            </a:prstGeom>
            <a:noFill/>
            <a:ln w="9525">
              <a:noFill/>
              <a:miter lim="800000"/>
              <a:headEnd/>
              <a:tailEnd/>
            </a:ln>
          </p:spPr>
          <p:txBody>
            <a:bodyPr wrap="none">
              <a:spAutoFit/>
            </a:bodyPr>
            <a:lstStyle/>
            <a:p>
              <a:r>
                <a:rPr lang="en-US"/>
                <a:t>i</a:t>
              </a:r>
            </a:p>
          </p:txBody>
        </p:sp>
        <p:sp>
          <p:nvSpPr>
            <p:cNvPr id="19471" name="Line 51"/>
            <p:cNvSpPr>
              <a:spLocks noChangeShapeType="1"/>
            </p:cNvSpPr>
            <p:nvPr/>
          </p:nvSpPr>
          <p:spPr bwMode="auto">
            <a:xfrm>
              <a:off x="3953" y="2798"/>
              <a:ext cx="581" cy="0"/>
            </a:xfrm>
            <a:prstGeom prst="line">
              <a:avLst/>
            </a:prstGeom>
            <a:noFill/>
            <a:ln w="19050">
              <a:solidFill>
                <a:schemeClr val="tx1"/>
              </a:solidFill>
              <a:round/>
              <a:headEnd/>
              <a:tailEnd type="triangle" w="med" len="med"/>
            </a:ln>
          </p:spPr>
          <p:txBody>
            <a:bodyPr/>
            <a:lstStyle/>
            <a:p>
              <a:endParaRPr lang="en-US"/>
            </a:p>
          </p:txBody>
        </p:sp>
        <p:sp>
          <p:nvSpPr>
            <p:cNvPr id="19472" name="Text Box 52"/>
            <p:cNvSpPr txBox="1">
              <a:spLocks noChangeArrowheads="1"/>
            </p:cNvSpPr>
            <p:nvPr/>
          </p:nvSpPr>
          <p:spPr bwMode="auto">
            <a:xfrm>
              <a:off x="4131" y="2602"/>
              <a:ext cx="187" cy="212"/>
            </a:xfrm>
            <a:prstGeom prst="rect">
              <a:avLst/>
            </a:prstGeom>
            <a:noFill/>
            <a:ln w="9525">
              <a:noFill/>
              <a:miter lim="800000"/>
              <a:headEnd/>
              <a:tailEnd/>
            </a:ln>
          </p:spPr>
          <p:txBody>
            <a:bodyPr wrap="none">
              <a:spAutoFit/>
            </a:bodyPr>
            <a:lstStyle/>
            <a:p>
              <a:r>
                <a:rPr lang="en-US" sz="1600"/>
                <a:t>2</a:t>
              </a:r>
            </a:p>
          </p:txBody>
        </p:sp>
        <p:sp>
          <p:nvSpPr>
            <p:cNvPr id="19473" name="Text Box 53"/>
            <p:cNvSpPr txBox="1">
              <a:spLocks noChangeArrowheads="1"/>
            </p:cNvSpPr>
            <p:nvPr/>
          </p:nvSpPr>
          <p:spPr bwMode="auto">
            <a:xfrm>
              <a:off x="4537" y="3090"/>
              <a:ext cx="187" cy="212"/>
            </a:xfrm>
            <a:prstGeom prst="rect">
              <a:avLst/>
            </a:prstGeom>
            <a:noFill/>
            <a:ln w="9525">
              <a:noFill/>
              <a:miter lim="800000"/>
              <a:headEnd/>
              <a:tailEnd/>
            </a:ln>
          </p:spPr>
          <p:txBody>
            <a:bodyPr wrap="none">
              <a:spAutoFit/>
            </a:bodyPr>
            <a:lstStyle/>
            <a:p>
              <a:r>
                <a:rPr lang="en-US" sz="1600"/>
                <a:t>3</a:t>
              </a:r>
            </a:p>
          </p:txBody>
        </p:sp>
        <p:sp>
          <p:nvSpPr>
            <p:cNvPr id="19474" name="Text Box 54"/>
            <p:cNvSpPr txBox="1">
              <a:spLocks noChangeArrowheads="1"/>
            </p:cNvSpPr>
            <p:nvPr/>
          </p:nvSpPr>
          <p:spPr bwMode="auto">
            <a:xfrm>
              <a:off x="3772" y="3095"/>
              <a:ext cx="230" cy="212"/>
            </a:xfrm>
            <a:prstGeom prst="rect">
              <a:avLst/>
            </a:prstGeom>
            <a:noFill/>
            <a:ln w="9525">
              <a:noFill/>
              <a:miter lim="800000"/>
              <a:headEnd/>
              <a:tailEnd/>
            </a:ln>
          </p:spPr>
          <p:txBody>
            <a:bodyPr wrap="none">
              <a:spAutoFit/>
            </a:bodyPr>
            <a:lstStyle/>
            <a:p>
              <a:r>
                <a:rPr lang="en-US" sz="1600"/>
                <a:t>-8</a:t>
              </a:r>
            </a:p>
          </p:txBody>
        </p:sp>
        <p:sp>
          <p:nvSpPr>
            <p:cNvPr id="19475" name="Line 55"/>
            <p:cNvSpPr>
              <a:spLocks noChangeShapeType="1"/>
            </p:cNvSpPr>
            <p:nvPr/>
          </p:nvSpPr>
          <p:spPr bwMode="auto">
            <a:xfrm flipH="1">
              <a:off x="4379" y="2916"/>
              <a:ext cx="229" cy="338"/>
            </a:xfrm>
            <a:prstGeom prst="line">
              <a:avLst/>
            </a:prstGeom>
            <a:noFill/>
            <a:ln w="19050">
              <a:solidFill>
                <a:schemeClr val="tx1"/>
              </a:solidFill>
              <a:round/>
              <a:headEnd/>
              <a:tailEnd type="triangle" w="med" len="med"/>
            </a:ln>
          </p:spPr>
          <p:txBody>
            <a:bodyPr/>
            <a:lstStyle/>
            <a:p>
              <a:endParaRPr lang="en-US"/>
            </a:p>
          </p:txBody>
        </p:sp>
        <p:sp>
          <p:nvSpPr>
            <p:cNvPr id="19476" name="Line 56"/>
            <p:cNvSpPr>
              <a:spLocks noChangeShapeType="1"/>
            </p:cNvSpPr>
            <p:nvPr/>
          </p:nvSpPr>
          <p:spPr bwMode="auto">
            <a:xfrm flipH="1" flipV="1">
              <a:off x="3902" y="2912"/>
              <a:ext cx="297" cy="346"/>
            </a:xfrm>
            <a:prstGeom prst="line">
              <a:avLst/>
            </a:prstGeom>
            <a:noFill/>
            <a:ln w="19050">
              <a:solidFill>
                <a:schemeClr val="tx1"/>
              </a:solidFill>
              <a:round/>
              <a:headEnd/>
              <a:tailEnd type="triangle" w="med" len="med"/>
            </a:ln>
          </p:spPr>
          <p:txBody>
            <a:bodyPr/>
            <a:lstStyle/>
            <a:p>
              <a:endParaRPr lang="en-US"/>
            </a:p>
          </p:txBody>
        </p:sp>
      </p:grpSp>
      <p:sp>
        <p:nvSpPr>
          <p:cNvPr id="19463" name="Rectangle 57"/>
          <p:cNvSpPr>
            <a:spLocks noChangeArrowheads="1"/>
          </p:cNvSpPr>
          <p:nvPr/>
        </p:nvSpPr>
        <p:spPr bwMode="auto">
          <a:xfrm>
            <a:off x="4692650" y="5040313"/>
            <a:ext cx="3281363" cy="396875"/>
          </a:xfrm>
          <a:prstGeom prst="rect">
            <a:avLst/>
          </a:prstGeom>
          <a:noFill/>
          <a:ln w="9525">
            <a:noFill/>
            <a:miter lim="800000"/>
            <a:headEnd/>
            <a:tailEnd/>
          </a:ln>
        </p:spPr>
        <p:txBody>
          <a:bodyPr wrap="none">
            <a:spAutoFit/>
          </a:bodyPr>
          <a:lstStyle/>
          <a:p>
            <a:r>
              <a:rPr lang="en-US" sz="2000">
                <a:latin typeface="Comic Sans MS" pitchFamily="66" charset="0"/>
                <a:sym typeface="Symbol" pitchFamily="18" charset="2"/>
              </a:rPr>
              <a:t>(s, h) = (s, i) =</a:t>
            </a:r>
            <a:r>
              <a:rPr lang="en-US" sz="2000" i="1">
                <a:latin typeface="Comic Sans MS" pitchFamily="66" charset="0"/>
                <a:sym typeface="Symbol" pitchFamily="18" charset="2"/>
              </a:rPr>
              <a:t> </a:t>
            </a:r>
            <a:r>
              <a:rPr lang="en-US" sz="2000">
                <a:latin typeface="Comic Sans MS" pitchFamily="66" charset="0"/>
                <a:sym typeface="Symbol" pitchFamily="18" charset="2"/>
              </a:rPr>
              <a:t>(s, j) =</a:t>
            </a:r>
            <a:r>
              <a:rPr lang="en-US" sz="2000" i="1">
                <a:latin typeface="Comic Sans MS" pitchFamily="66" charset="0"/>
                <a:sym typeface="Symbol" pitchFamily="18" charset="2"/>
              </a:rPr>
              <a:t> </a:t>
            </a:r>
            <a:r>
              <a:rPr lang="en-US" sz="2000">
                <a:latin typeface="Comic Sans MS" pitchFamily="66" charset="0"/>
                <a:sym typeface="Symbol" pitchFamily="18" charset="2"/>
              </a:rPr>
              <a:t></a:t>
            </a:r>
          </a:p>
        </p:txBody>
      </p:sp>
      <p:sp>
        <p:nvSpPr>
          <p:cNvPr id="19464" name="Text Box 58"/>
          <p:cNvSpPr txBox="1">
            <a:spLocks noChangeArrowheads="1"/>
          </p:cNvSpPr>
          <p:nvPr/>
        </p:nvSpPr>
        <p:spPr bwMode="auto">
          <a:xfrm>
            <a:off x="6780213" y="3708400"/>
            <a:ext cx="1300162" cy="1006475"/>
          </a:xfrm>
          <a:prstGeom prst="rect">
            <a:avLst/>
          </a:prstGeom>
          <a:noFill/>
          <a:ln w="9525">
            <a:noFill/>
            <a:miter lim="800000"/>
            <a:headEnd/>
            <a:tailEnd/>
          </a:ln>
        </p:spPr>
        <p:txBody>
          <a:bodyPr wrap="none">
            <a:spAutoFit/>
          </a:bodyPr>
          <a:lstStyle/>
          <a:p>
            <a:r>
              <a:rPr lang="en-US" sz="2000">
                <a:latin typeface="Comic Sans MS" pitchFamily="66" charset="0"/>
              </a:rPr>
              <a:t>h, i, j </a:t>
            </a:r>
            <a:r>
              <a:rPr lang="en-US" sz="2000"/>
              <a:t>not</a:t>
            </a:r>
          </a:p>
          <a:p>
            <a:r>
              <a:rPr lang="en-US" sz="2000"/>
              <a:t>reachable</a:t>
            </a:r>
          </a:p>
          <a:p>
            <a:r>
              <a:rPr lang="en-US" sz="2000"/>
              <a:t>from 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9565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5"/>
          <p:cNvSpPr>
            <a:spLocks noGrp="1"/>
          </p:cNvSpPr>
          <p:nvPr>
            <p:ph type="sldNum" sz="quarter" idx="12"/>
          </p:nvPr>
        </p:nvSpPr>
        <p:spPr>
          <a:noFill/>
        </p:spPr>
        <p:txBody>
          <a:bodyPr/>
          <a:lstStyle/>
          <a:p>
            <a:fld id="{FB9C8493-2DFA-42EC-AEC9-F030D9393B88}" type="slidenum">
              <a:rPr lang="en-US" smtClean="0"/>
              <a:pPr/>
              <a:t>26</a:t>
            </a:fld>
            <a:endParaRPr lang="en-US"/>
          </a:p>
        </p:txBody>
      </p:sp>
      <p:sp>
        <p:nvSpPr>
          <p:cNvPr id="20483" name="Rectangle 2"/>
          <p:cNvSpPr>
            <a:spLocks noGrp="1" noChangeArrowheads="1"/>
          </p:cNvSpPr>
          <p:nvPr>
            <p:ph type="title"/>
          </p:nvPr>
        </p:nvSpPr>
        <p:spPr/>
        <p:txBody>
          <a:bodyPr/>
          <a:lstStyle/>
          <a:p>
            <a:pPr eaLnBrk="1" hangingPunct="1"/>
            <a:r>
              <a:rPr lang="en-US"/>
              <a:t>Shortest Path Properties</a:t>
            </a:r>
          </a:p>
        </p:txBody>
      </p:sp>
      <p:sp>
        <p:nvSpPr>
          <p:cNvPr id="20484" name="Rectangle 3"/>
          <p:cNvSpPr>
            <a:spLocks noGrp="1" noChangeArrowheads="1"/>
          </p:cNvSpPr>
          <p:nvPr>
            <p:ph type="body" idx="1"/>
          </p:nvPr>
        </p:nvSpPr>
        <p:spPr>
          <a:xfrm>
            <a:off x="350838" y="1214438"/>
            <a:ext cx="8489950" cy="5076825"/>
          </a:xfrm>
        </p:spPr>
        <p:txBody>
          <a:bodyPr/>
          <a:lstStyle/>
          <a:p>
            <a:pPr eaLnBrk="1" hangingPunct="1">
              <a:lnSpc>
                <a:spcPct val="120000"/>
              </a:lnSpc>
            </a:pPr>
            <a:r>
              <a:rPr lang="en-US" b="1"/>
              <a:t>Convergence property</a:t>
            </a:r>
          </a:p>
          <a:p>
            <a:pPr eaLnBrk="1" hangingPunct="1">
              <a:lnSpc>
                <a:spcPct val="120000"/>
              </a:lnSpc>
              <a:buFontTx/>
              <a:buNone/>
            </a:pPr>
            <a:r>
              <a:rPr lang="en-US"/>
              <a:t>	If s     u → v is a shortest path, and if d[u] = δ(s, u) at any time prior to relaxing edge (u, v), then     d[v] = δ(s, v) at all times afterward.</a:t>
            </a:r>
          </a:p>
        </p:txBody>
      </p:sp>
      <p:sp>
        <p:nvSpPr>
          <p:cNvPr id="20485" name="Freeform 4"/>
          <p:cNvSpPr>
            <a:spLocks/>
          </p:cNvSpPr>
          <p:nvPr/>
        </p:nvSpPr>
        <p:spPr bwMode="auto">
          <a:xfrm>
            <a:off x="1316038" y="2155825"/>
            <a:ext cx="363537" cy="90488"/>
          </a:xfrm>
          <a:custGeom>
            <a:avLst/>
            <a:gdLst>
              <a:gd name="T0" fmla="*/ 0 w 229"/>
              <a:gd name="T1" fmla="*/ 41275 h 57"/>
              <a:gd name="T2" fmla="*/ 85725 w 229"/>
              <a:gd name="T3" fmla="*/ 6350 h 57"/>
              <a:gd name="T4" fmla="*/ 171450 w 229"/>
              <a:gd name="T5" fmla="*/ 84138 h 57"/>
              <a:gd name="T6" fmla="*/ 277812 w 229"/>
              <a:gd name="T7" fmla="*/ 41275 h 57"/>
              <a:gd name="T8" fmla="*/ 363537 w 229"/>
              <a:gd name="T9" fmla="*/ 41275 h 57"/>
              <a:gd name="T10" fmla="*/ 0 60000 65536"/>
              <a:gd name="T11" fmla="*/ 0 60000 65536"/>
              <a:gd name="T12" fmla="*/ 0 60000 65536"/>
              <a:gd name="T13" fmla="*/ 0 60000 65536"/>
              <a:gd name="T14" fmla="*/ 0 60000 65536"/>
              <a:gd name="T15" fmla="*/ 0 w 229"/>
              <a:gd name="T16" fmla="*/ 0 h 57"/>
              <a:gd name="T17" fmla="*/ 229 w 229"/>
              <a:gd name="T18" fmla="*/ 57 h 57"/>
            </a:gdLst>
            <a:ahLst/>
            <a:cxnLst>
              <a:cxn ang="T10">
                <a:pos x="T0" y="T1"/>
              </a:cxn>
              <a:cxn ang="T11">
                <a:pos x="T2" y="T3"/>
              </a:cxn>
              <a:cxn ang="T12">
                <a:pos x="T4" y="T5"/>
              </a:cxn>
              <a:cxn ang="T13">
                <a:pos x="T6" y="T7"/>
              </a:cxn>
              <a:cxn ang="T14">
                <a:pos x="T8" y="T9"/>
              </a:cxn>
            </a:cxnLst>
            <a:rect l="T15" t="T16" r="T17" b="T18"/>
            <a:pathLst>
              <a:path w="229" h="57">
                <a:moveTo>
                  <a:pt x="0" y="26"/>
                </a:moveTo>
                <a:cubicBezTo>
                  <a:pt x="18" y="13"/>
                  <a:pt x="36" y="0"/>
                  <a:pt x="54" y="4"/>
                </a:cubicBezTo>
                <a:cubicBezTo>
                  <a:pt x="72" y="8"/>
                  <a:pt x="88" y="49"/>
                  <a:pt x="108" y="53"/>
                </a:cubicBezTo>
                <a:cubicBezTo>
                  <a:pt x="128" y="57"/>
                  <a:pt x="155" y="30"/>
                  <a:pt x="175" y="26"/>
                </a:cubicBezTo>
                <a:cubicBezTo>
                  <a:pt x="195" y="22"/>
                  <a:pt x="212" y="24"/>
                  <a:pt x="229" y="26"/>
                </a:cubicBezTo>
              </a:path>
            </a:pathLst>
          </a:custGeom>
          <a:noFill/>
          <a:ln w="19050">
            <a:solidFill>
              <a:schemeClr val="tx1"/>
            </a:solidFill>
            <a:round/>
            <a:headEnd/>
            <a:tailEnd type="triangle" w="med" len="med"/>
          </a:ln>
        </p:spPr>
        <p:txBody>
          <a:bodyPr/>
          <a:lstStyle/>
          <a:p>
            <a:endParaRPr lang="en-US"/>
          </a:p>
        </p:txBody>
      </p:sp>
      <p:sp>
        <p:nvSpPr>
          <p:cNvPr id="20486" name="Oval 5"/>
          <p:cNvSpPr>
            <a:spLocks noChangeArrowheads="1"/>
          </p:cNvSpPr>
          <p:nvPr/>
        </p:nvSpPr>
        <p:spPr bwMode="auto">
          <a:xfrm>
            <a:off x="1055688" y="4691063"/>
            <a:ext cx="422275" cy="420687"/>
          </a:xfrm>
          <a:prstGeom prst="ellipse">
            <a:avLst/>
          </a:prstGeom>
          <a:noFill/>
          <a:ln w="19050">
            <a:solidFill>
              <a:schemeClr val="tx1"/>
            </a:solidFill>
            <a:round/>
            <a:headEnd/>
            <a:tailEnd/>
          </a:ln>
        </p:spPr>
        <p:txBody>
          <a:bodyPr wrap="none" anchor="ctr"/>
          <a:lstStyle/>
          <a:p>
            <a:pPr algn="ctr"/>
            <a:r>
              <a:rPr lang="en-US"/>
              <a:t>0</a:t>
            </a:r>
          </a:p>
        </p:txBody>
      </p:sp>
      <p:sp>
        <p:nvSpPr>
          <p:cNvPr id="20487" name="Oval 6"/>
          <p:cNvSpPr>
            <a:spLocks noChangeArrowheads="1"/>
          </p:cNvSpPr>
          <p:nvPr/>
        </p:nvSpPr>
        <p:spPr bwMode="auto">
          <a:xfrm>
            <a:off x="1736725" y="3952875"/>
            <a:ext cx="422275" cy="420688"/>
          </a:xfrm>
          <a:prstGeom prst="ellipse">
            <a:avLst/>
          </a:prstGeom>
          <a:noFill/>
          <a:ln w="19050">
            <a:solidFill>
              <a:schemeClr val="tx1"/>
            </a:solidFill>
            <a:round/>
            <a:headEnd/>
            <a:tailEnd/>
          </a:ln>
        </p:spPr>
        <p:txBody>
          <a:bodyPr wrap="none" anchor="ctr"/>
          <a:lstStyle/>
          <a:p>
            <a:pPr algn="ctr"/>
            <a:r>
              <a:rPr lang="en-US">
                <a:sym typeface="Symbol" pitchFamily="18" charset="2"/>
              </a:rPr>
              <a:t>6</a:t>
            </a:r>
          </a:p>
        </p:txBody>
      </p:sp>
      <p:sp>
        <p:nvSpPr>
          <p:cNvPr id="20488" name="Oval 7"/>
          <p:cNvSpPr>
            <a:spLocks noChangeArrowheads="1"/>
          </p:cNvSpPr>
          <p:nvPr/>
        </p:nvSpPr>
        <p:spPr bwMode="auto">
          <a:xfrm>
            <a:off x="3057525" y="3952875"/>
            <a:ext cx="422275" cy="420688"/>
          </a:xfrm>
          <a:prstGeom prst="ellipse">
            <a:avLst/>
          </a:prstGeom>
          <a:noFill/>
          <a:ln w="19050">
            <a:solidFill>
              <a:schemeClr val="tx1"/>
            </a:solidFill>
            <a:round/>
            <a:headEnd/>
            <a:tailEnd/>
          </a:ln>
        </p:spPr>
        <p:txBody>
          <a:bodyPr wrap="none" anchor="ctr"/>
          <a:lstStyle/>
          <a:p>
            <a:pPr algn="ctr"/>
            <a:r>
              <a:rPr lang="en-US">
                <a:sym typeface="Symbol" pitchFamily="18" charset="2"/>
              </a:rPr>
              <a:t></a:t>
            </a:r>
          </a:p>
        </p:txBody>
      </p:sp>
      <p:sp>
        <p:nvSpPr>
          <p:cNvPr id="20489" name="Oval 8"/>
          <p:cNvSpPr>
            <a:spLocks noChangeArrowheads="1"/>
          </p:cNvSpPr>
          <p:nvPr/>
        </p:nvSpPr>
        <p:spPr bwMode="auto">
          <a:xfrm>
            <a:off x="1736725" y="5430838"/>
            <a:ext cx="422275" cy="420687"/>
          </a:xfrm>
          <a:prstGeom prst="ellipse">
            <a:avLst/>
          </a:prstGeom>
          <a:noFill/>
          <a:ln w="19050">
            <a:solidFill>
              <a:schemeClr val="tx1"/>
            </a:solidFill>
            <a:round/>
            <a:headEnd/>
            <a:tailEnd/>
          </a:ln>
        </p:spPr>
        <p:txBody>
          <a:bodyPr wrap="none" anchor="ctr"/>
          <a:lstStyle/>
          <a:p>
            <a:pPr algn="ctr"/>
            <a:r>
              <a:rPr lang="en-US">
                <a:sym typeface="Symbol" pitchFamily="18" charset="2"/>
              </a:rPr>
              <a:t>7</a:t>
            </a:r>
            <a:endParaRPr lang="en-US"/>
          </a:p>
        </p:txBody>
      </p:sp>
      <p:sp>
        <p:nvSpPr>
          <p:cNvPr id="20490" name="Line 9"/>
          <p:cNvSpPr>
            <a:spLocks noChangeShapeType="1"/>
          </p:cNvSpPr>
          <p:nvPr/>
        </p:nvSpPr>
        <p:spPr bwMode="auto">
          <a:xfrm>
            <a:off x="1385888" y="5056188"/>
            <a:ext cx="406400" cy="428625"/>
          </a:xfrm>
          <a:prstGeom prst="line">
            <a:avLst/>
          </a:prstGeom>
          <a:noFill/>
          <a:ln w="19050">
            <a:solidFill>
              <a:schemeClr val="tx1"/>
            </a:solidFill>
            <a:round/>
            <a:headEnd/>
            <a:tailEnd type="triangle" w="med" len="med"/>
          </a:ln>
        </p:spPr>
        <p:txBody>
          <a:bodyPr/>
          <a:lstStyle/>
          <a:p>
            <a:endParaRPr lang="en-US"/>
          </a:p>
        </p:txBody>
      </p:sp>
      <p:sp>
        <p:nvSpPr>
          <p:cNvPr id="20491" name="Text Box 10"/>
          <p:cNvSpPr txBox="1">
            <a:spLocks noChangeArrowheads="1"/>
          </p:cNvSpPr>
          <p:nvPr/>
        </p:nvSpPr>
        <p:spPr bwMode="auto">
          <a:xfrm>
            <a:off x="1312863" y="4213225"/>
            <a:ext cx="296862" cy="336550"/>
          </a:xfrm>
          <a:prstGeom prst="rect">
            <a:avLst/>
          </a:prstGeom>
          <a:noFill/>
          <a:ln w="9525">
            <a:noFill/>
            <a:miter lim="800000"/>
            <a:headEnd/>
            <a:tailEnd/>
          </a:ln>
        </p:spPr>
        <p:txBody>
          <a:bodyPr wrap="none">
            <a:spAutoFit/>
          </a:bodyPr>
          <a:lstStyle/>
          <a:p>
            <a:r>
              <a:rPr lang="en-US" sz="1600"/>
              <a:t>5</a:t>
            </a:r>
          </a:p>
        </p:txBody>
      </p:sp>
      <p:sp>
        <p:nvSpPr>
          <p:cNvPr id="20492" name="Text Box 11"/>
          <p:cNvSpPr txBox="1">
            <a:spLocks noChangeArrowheads="1"/>
          </p:cNvSpPr>
          <p:nvPr/>
        </p:nvSpPr>
        <p:spPr bwMode="auto">
          <a:xfrm>
            <a:off x="2439988" y="3735388"/>
            <a:ext cx="296862" cy="336550"/>
          </a:xfrm>
          <a:prstGeom prst="rect">
            <a:avLst/>
          </a:prstGeom>
          <a:noFill/>
          <a:ln w="9525">
            <a:noFill/>
            <a:miter lim="800000"/>
            <a:headEnd/>
            <a:tailEnd/>
          </a:ln>
        </p:spPr>
        <p:txBody>
          <a:bodyPr wrap="none">
            <a:spAutoFit/>
          </a:bodyPr>
          <a:lstStyle/>
          <a:p>
            <a:r>
              <a:rPr lang="en-US" sz="1600"/>
              <a:t>2</a:t>
            </a:r>
          </a:p>
        </p:txBody>
      </p:sp>
      <p:sp>
        <p:nvSpPr>
          <p:cNvPr id="20493" name="Text Box 12"/>
          <p:cNvSpPr txBox="1">
            <a:spLocks noChangeArrowheads="1"/>
          </p:cNvSpPr>
          <p:nvPr/>
        </p:nvSpPr>
        <p:spPr bwMode="auto">
          <a:xfrm>
            <a:off x="1368425" y="5162550"/>
            <a:ext cx="296863" cy="336550"/>
          </a:xfrm>
          <a:prstGeom prst="rect">
            <a:avLst/>
          </a:prstGeom>
          <a:noFill/>
          <a:ln w="9525">
            <a:noFill/>
            <a:miter lim="800000"/>
            <a:headEnd/>
            <a:tailEnd/>
          </a:ln>
        </p:spPr>
        <p:txBody>
          <a:bodyPr wrap="none">
            <a:spAutoFit/>
          </a:bodyPr>
          <a:lstStyle/>
          <a:p>
            <a:r>
              <a:rPr lang="en-US" sz="1600"/>
              <a:t>4</a:t>
            </a:r>
          </a:p>
        </p:txBody>
      </p:sp>
      <p:sp>
        <p:nvSpPr>
          <p:cNvPr id="20494" name="Text Box 13"/>
          <p:cNvSpPr txBox="1">
            <a:spLocks noChangeArrowheads="1"/>
          </p:cNvSpPr>
          <p:nvPr/>
        </p:nvSpPr>
        <p:spPr bwMode="auto">
          <a:xfrm>
            <a:off x="774700" y="4710113"/>
            <a:ext cx="298450" cy="366712"/>
          </a:xfrm>
          <a:prstGeom prst="rect">
            <a:avLst/>
          </a:prstGeom>
          <a:noFill/>
          <a:ln w="9525">
            <a:noFill/>
            <a:miter lim="800000"/>
            <a:headEnd/>
            <a:tailEnd/>
          </a:ln>
        </p:spPr>
        <p:txBody>
          <a:bodyPr wrap="none">
            <a:spAutoFit/>
          </a:bodyPr>
          <a:lstStyle/>
          <a:p>
            <a:r>
              <a:rPr lang="en-US"/>
              <a:t>s</a:t>
            </a:r>
          </a:p>
        </p:txBody>
      </p:sp>
      <p:sp>
        <p:nvSpPr>
          <p:cNvPr id="20495" name="Text Box 14"/>
          <p:cNvSpPr txBox="1">
            <a:spLocks noChangeArrowheads="1"/>
          </p:cNvSpPr>
          <p:nvPr/>
        </p:nvSpPr>
        <p:spPr bwMode="auto">
          <a:xfrm>
            <a:off x="1824038" y="3625850"/>
            <a:ext cx="311150" cy="366713"/>
          </a:xfrm>
          <a:prstGeom prst="rect">
            <a:avLst/>
          </a:prstGeom>
          <a:noFill/>
          <a:ln w="9525">
            <a:noFill/>
            <a:miter lim="800000"/>
            <a:headEnd/>
            <a:tailEnd/>
          </a:ln>
        </p:spPr>
        <p:txBody>
          <a:bodyPr wrap="none">
            <a:spAutoFit/>
          </a:bodyPr>
          <a:lstStyle/>
          <a:p>
            <a:r>
              <a:rPr lang="en-US"/>
              <a:t>u</a:t>
            </a:r>
          </a:p>
        </p:txBody>
      </p:sp>
      <p:sp>
        <p:nvSpPr>
          <p:cNvPr id="20496" name="Text Box 15"/>
          <p:cNvSpPr txBox="1">
            <a:spLocks noChangeArrowheads="1"/>
          </p:cNvSpPr>
          <p:nvPr/>
        </p:nvSpPr>
        <p:spPr bwMode="auto">
          <a:xfrm>
            <a:off x="3128963" y="3625850"/>
            <a:ext cx="298450" cy="366713"/>
          </a:xfrm>
          <a:prstGeom prst="rect">
            <a:avLst/>
          </a:prstGeom>
          <a:noFill/>
          <a:ln w="9525">
            <a:noFill/>
            <a:miter lim="800000"/>
            <a:headEnd/>
            <a:tailEnd/>
          </a:ln>
        </p:spPr>
        <p:txBody>
          <a:bodyPr wrap="none">
            <a:spAutoFit/>
          </a:bodyPr>
          <a:lstStyle/>
          <a:p>
            <a:r>
              <a:rPr lang="en-US"/>
              <a:t>v</a:t>
            </a:r>
          </a:p>
        </p:txBody>
      </p:sp>
      <p:sp>
        <p:nvSpPr>
          <p:cNvPr id="20497" name="Line 16"/>
          <p:cNvSpPr>
            <a:spLocks noChangeShapeType="1"/>
          </p:cNvSpPr>
          <p:nvPr/>
        </p:nvSpPr>
        <p:spPr bwMode="auto">
          <a:xfrm flipV="1">
            <a:off x="2055813" y="4298950"/>
            <a:ext cx="1063625" cy="1150938"/>
          </a:xfrm>
          <a:prstGeom prst="line">
            <a:avLst/>
          </a:prstGeom>
          <a:noFill/>
          <a:ln w="19050">
            <a:solidFill>
              <a:schemeClr val="tx1"/>
            </a:solidFill>
            <a:round/>
            <a:headEnd/>
            <a:tailEnd type="triangle" w="med" len="med"/>
          </a:ln>
        </p:spPr>
        <p:txBody>
          <a:bodyPr/>
          <a:lstStyle/>
          <a:p>
            <a:endParaRPr lang="en-US"/>
          </a:p>
        </p:txBody>
      </p:sp>
      <p:sp>
        <p:nvSpPr>
          <p:cNvPr id="20498" name="Freeform 17"/>
          <p:cNvSpPr>
            <a:spLocks/>
          </p:cNvSpPr>
          <p:nvPr/>
        </p:nvSpPr>
        <p:spPr bwMode="auto">
          <a:xfrm>
            <a:off x="2141538" y="4041775"/>
            <a:ext cx="923925" cy="79375"/>
          </a:xfrm>
          <a:custGeom>
            <a:avLst/>
            <a:gdLst>
              <a:gd name="T0" fmla="*/ 23812 w 582"/>
              <a:gd name="T1" fmla="*/ 79375 h 50"/>
              <a:gd name="T2" fmla="*/ 74612 w 582"/>
              <a:gd name="T3" fmla="*/ 58738 h 50"/>
              <a:gd name="T4" fmla="*/ 474662 w 582"/>
              <a:gd name="T5" fmla="*/ 1588 h 50"/>
              <a:gd name="T6" fmla="*/ 923925 w 582"/>
              <a:gd name="T7" fmla="*/ 65088 h 50"/>
              <a:gd name="T8" fmla="*/ 0 60000 65536"/>
              <a:gd name="T9" fmla="*/ 0 60000 65536"/>
              <a:gd name="T10" fmla="*/ 0 60000 65536"/>
              <a:gd name="T11" fmla="*/ 0 60000 65536"/>
              <a:gd name="T12" fmla="*/ 0 w 582"/>
              <a:gd name="T13" fmla="*/ 0 h 50"/>
              <a:gd name="T14" fmla="*/ 582 w 582"/>
              <a:gd name="T15" fmla="*/ 50 h 50"/>
            </a:gdLst>
            <a:ahLst/>
            <a:cxnLst>
              <a:cxn ang="T8">
                <a:pos x="T0" y="T1"/>
              </a:cxn>
              <a:cxn ang="T9">
                <a:pos x="T2" y="T3"/>
              </a:cxn>
              <a:cxn ang="T10">
                <a:pos x="T4" y="T5"/>
              </a:cxn>
              <a:cxn ang="T11">
                <a:pos x="T6" y="T7"/>
              </a:cxn>
            </a:cxnLst>
            <a:rect l="T12" t="T13" r="T14" b="T15"/>
            <a:pathLst>
              <a:path w="582" h="50">
                <a:moveTo>
                  <a:pt x="15" y="50"/>
                </a:moveTo>
                <a:cubicBezTo>
                  <a:pt x="7" y="47"/>
                  <a:pt x="0" y="45"/>
                  <a:pt x="47" y="37"/>
                </a:cubicBezTo>
                <a:cubicBezTo>
                  <a:pt x="94" y="29"/>
                  <a:pt x="210" y="0"/>
                  <a:pt x="299" y="1"/>
                </a:cubicBezTo>
                <a:cubicBezTo>
                  <a:pt x="388" y="2"/>
                  <a:pt x="536" y="34"/>
                  <a:pt x="582" y="41"/>
                </a:cubicBezTo>
              </a:path>
            </a:pathLst>
          </a:custGeom>
          <a:noFill/>
          <a:ln w="19050">
            <a:solidFill>
              <a:schemeClr val="tx1"/>
            </a:solidFill>
            <a:round/>
            <a:headEnd/>
            <a:tailEnd type="triangle" w="med" len="med"/>
          </a:ln>
        </p:spPr>
        <p:txBody>
          <a:bodyPr/>
          <a:lstStyle/>
          <a:p>
            <a:endParaRPr lang="en-US"/>
          </a:p>
        </p:txBody>
      </p:sp>
      <p:sp>
        <p:nvSpPr>
          <p:cNvPr id="20499" name="Oval 18"/>
          <p:cNvSpPr>
            <a:spLocks noChangeArrowheads="1"/>
          </p:cNvSpPr>
          <p:nvPr/>
        </p:nvSpPr>
        <p:spPr bwMode="auto">
          <a:xfrm>
            <a:off x="3094038" y="3995738"/>
            <a:ext cx="363537" cy="336550"/>
          </a:xfrm>
          <a:prstGeom prst="ellipse">
            <a:avLst/>
          </a:prstGeom>
          <a:solidFill>
            <a:schemeClr val="bg1"/>
          </a:solidFill>
          <a:ln w="9525">
            <a:noFill/>
            <a:round/>
            <a:headEnd/>
            <a:tailEnd/>
          </a:ln>
        </p:spPr>
        <p:txBody>
          <a:bodyPr wrap="none" anchor="ctr"/>
          <a:lstStyle/>
          <a:p>
            <a:pPr algn="ctr"/>
            <a:r>
              <a:rPr lang="en-US"/>
              <a:t>11</a:t>
            </a:r>
          </a:p>
        </p:txBody>
      </p:sp>
      <p:sp>
        <p:nvSpPr>
          <p:cNvPr id="20500" name="Oval 19"/>
          <p:cNvSpPr>
            <a:spLocks noChangeArrowheads="1"/>
          </p:cNvSpPr>
          <p:nvPr/>
        </p:nvSpPr>
        <p:spPr bwMode="auto">
          <a:xfrm>
            <a:off x="3089275" y="3990975"/>
            <a:ext cx="363538" cy="336550"/>
          </a:xfrm>
          <a:prstGeom prst="ellipse">
            <a:avLst/>
          </a:prstGeom>
          <a:solidFill>
            <a:schemeClr val="bg1"/>
          </a:solidFill>
          <a:ln w="9525">
            <a:noFill/>
            <a:round/>
            <a:headEnd/>
            <a:tailEnd/>
          </a:ln>
        </p:spPr>
        <p:txBody>
          <a:bodyPr wrap="none" anchor="ctr"/>
          <a:lstStyle/>
          <a:p>
            <a:pPr algn="ctr"/>
            <a:r>
              <a:rPr lang="en-US"/>
              <a:t>8</a:t>
            </a:r>
          </a:p>
        </p:txBody>
      </p:sp>
      <p:sp>
        <p:nvSpPr>
          <p:cNvPr id="20501" name="Oval 20"/>
          <p:cNvSpPr>
            <a:spLocks noChangeArrowheads="1"/>
          </p:cNvSpPr>
          <p:nvPr/>
        </p:nvSpPr>
        <p:spPr bwMode="auto">
          <a:xfrm>
            <a:off x="1762125" y="3987800"/>
            <a:ext cx="363538" cy="336550"/>
          </a:xfrm>
          <a:prstGeom prst="ellipse">
            <a:avLst/>
          </a:prstGeom>
          <a:solidFill>
            <a:schemeClr val="bg1"/>
          </a:solidFill>
          <a:ln w="9525">
            <a:noFill/>
            <a:round/>
            <a:headEnd/>
            <a:tailEnd/>
          </a:ln>
        </p:spPr>
        <p:txBody>
          <a:bodyPr wrap="none" anchor="ctr"/>
          <a:lstStyle/>
          <a:p>
            <a:pPr algn="ctr"/>
            <a:r>
              <a:rPr lang="en-US"/>
              <a:t>5</a:t>
            </a:r>
          </a:p>
        </p:txBody>
      </p:sp>
      <p:sp>
        <p:nvSpPr>
          <p:cNvPr id="20502" name="Text Box 21"/>
          <p:cNvSpPr txBox="1">
            <a:spLocks noChangeArrowheads="1"/>
          </p:cNvSpPr>
          <p:nvPr/>
        </p:nvSpPr>
        <p:spPr bwMode="auto">
          <a:xfrm>
            <a:off x="2559050" y="4848225"/>
            <a:ext cx="296863" cy="336550"/>
          </a:xfrm>
          <a:prstGeom prst="rect">
            <a:avLst/>
          </a:prstGeom>
          <a:noFill/>
          <a:ln w="9525">
            <a:noFill/>
            <a:miter lim="800000"/>
            <a:headEnd/>
            <a:tailEnd/>
          </a:ln>
        </p:spPr>
        <p:txBody>
          <a:bodyPr wrap="none">
            <a:spAutoFit/>
          </a:bodyPr>
          <a:lstStyle/>
          <a:p>
            <a:r>
              <a:rPr lang="en-US" sz="1600"/>
              <a:t>4</a:t>
            </a:r>
          </a:p>
        </p:txBody>
      </p:sp>
      <p:sp>
        <p:nvSpPr>
          <p:cNvPr id="20503" name="Freeform 22"/>
          <p:cNvSpPr>
            <a:spLocks/>
          </p:cNvSpPr>
          <p:nvPr/>
        </p:nvSpPr>
        <p:spPr bwMode="auto">
          <a:xfrm>
            <a:off x="1381125" y="4124325"/>
            <a:ext cx="1676400" cy="609600"/>
          </a:xfrm>
          <a:custGeom>
            <a:avLst/>
            <a:gdLst>
              <a:gd name="T0" fmla="*/ 0 w 1056"/>
              <a:gd name="T1" fmla="*/ 609600 h 384"/>
              <a:gd name="T2" fmla="*/ 142875 w 1056"/>
              <a:gd name="T3" fmla="*/ 542925 h 384"/>
              <a:gd name="T4" fmla="*/ 200025 w 1056"/>
              <a:gd name="T5" fmla="*/ 504825 h 384"/>
              <a:gd name="T6" fmla="*/ 228600 w 1056"/>
              <a:gd name="T7" fmla="*/ 485775 h 384"/>
              <a:gd name="T8" fmla="*/ 295275 w 1056"/>
              <a:gd name="T9" fmla="*/ 400050 h 384"/>
              <a:gd name="T10" fmla="*/ 333375 w 1056"/>
              <a:gd name="T11" fmla="*/ 361950 h 384"/>
              <a:gd name="T12" fmla="*/ 342900 w 1056"/>
              <a:gd name="T13" fmla="*/ 333375 h 384"/>
              <a:gd name="T14" fmla="*/ 371475 w 1056"/>
              <a:gd name="T15" fmla="*/ 314325 h 384"/>
              <a:gd name="T16" fmla="*/ 409575 w 1056"/>
              <a:gd name="T17" fmla="*/ 276225 h 384"/>
              <a:gd name="T18" fmla="*/ 447675 w 1056"/>
              <a:gd name="T19" fmla="*/ 238125 h 384"/>
              <a:gd name="T20" fmla="*/ 600075 w 1056"/>
              <a:gd name="T21" fmla="*/ 133350 h 384"/>
              <a:gd name="T22" fmla="*/ 1343025 w 1056"/>
              <a:gd name="T23" fmla="*/ 19050 h 384"/>
              <a:gd name="T24" fmla="*/ 1552575 w 1056"/>
              <a:gd name="T25" fmla="*/ 19050 h 384"/>
              <a:gd name="T26" fmla="*/ 1647825 w 1056"/>
              <a:gd name="T27" fmla="*/ 47625 h 384"/>
              <a:gd name="T28" fmla="*/ 1676400 w 1056"/>
              <a:gd name="T29" fmla="*/ 57150 h 38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056"/>
              <a:gd name="T46" fmla="*/ 0 h 384"/>
              <a:gd name="T47" fmla="*/ 1056 w 1056"/>
              <a:gd name="T48" fmla="*/ 384 h 38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056" h="384">
                <a:moveTo>
                  <a:pt x="0" y="384"/>
                </a:moveTo>
                <a:cubicBezTo>
                  <a:pt x="28" y="365"/>
                  <a:pt x="61" y="358"/>
                  <a:pt x="90" y="342"/>
                </a:cubicBezTo>
                <a:cubicBezTo>
                  <a:pt x="103" y="335"/>
                  <a:pt x="114" y="326"/>
                  <a:pt x="126" y="318"/>
                </a:cubicBezTo>
                <a:cubicBezTo>
                  <a:pt x="132" y="314"/>
                  <a:pt x="144" y="306"/>
                  <a:pt x="144" y="306"/>
                </a:cubicBezTo>
                <a:cubicBezTo>
                  <a:pt x="173" y="263"/>
                  <a:pt x="158" y="280"/>
                  <a:pt x="186" y="252"/>
                </a:cubicBezTo>
                <a:cubicBezTo>
                  <a:pt x="202" y="204"/>
                  <a:pt x="178" y="260"/>
                  <a:pt x="210" y="228"/>
                </a:cubicBezTo>
                <a:cubicBezTo>
                  <a:pt x="214" y="224"/>
                  <a:pt x="212" y="215"/>
                  <a:pt x="216" y="210"/>
                </a:cubicBezTo>
                <a:cubicBezTo>
                  <a:pt x="221" y="204"/>
                  <a:pt x="228" y="202"/>
                  <a:pt x="234" y="198"/>
                </a:cubicBezTo>
                <a:cubicBezTo>
                  <a:pt x="250" y="150"/>
                  <a:pt x="226" y="206"/>
                  <a:pt x="258" y="174"/>
                </a:cubicBezTo>
                <a:cubicBezTo>
                  <a:pt x="290" y="142"/>
                  <a:pt x="234" y="166"/>
                  <a:pt x="282" y="150"/>
                </a:cubicBezTo>
                <a:cubicBezTo>
                  <a:pt x="305" y="115"/>
                  <a:pt x="342" y="104"/>
                  <a:pt x="378" y="84"/>
                </a:cubicBezTo>
                <a:cubicBezTo>
                  <a:pt x="517" y="7"/>
                  <a:pt x="691" y="16"/>
                  <a:pt x="846" y="12"/>
                </a:cubicBezTo>
                <a:cubicBezTo>
                  <a:pt x="932" y="7"/>
                  <a:pt x="919" y="0"/>
                  <a:pt x="978" y="12"/>
                </a:cubicBezTo>
                <a:cubicBezTo>
                  <a:pt x="1001" y="17"/>
                  <a:pt x="1015" y="22"/>
                  <a:pt x="1038" y="30"/>
                </a:cubicBezTo>
                <a:cubicBezTo>
                  <a:pt x="1044" y="32"/>
                  <a:pt x="1056" y="36"/>
                  <a:pt x="1056" y="36"/>
                </a:cubicBezTo>
              </a:path>
            </a:pathLst>
          </a:custGeom>
          <a:noFill/>
          <a:ln w="38100">
            <a:solidFill>
              <a:srgbClr val="DD0111"/>
            </a:solidFill>
            <a:round/>
            <a:headEnd/>
            <a:tailEnd/>
          </a:ln>
        </p:spPr>
        <p:txBody>
          <a:bodyPr/>
          <a:lstStyle/>
          <a:p>
            <a:endParaRPr lang="en-US"/>
          </a:p>
        </p:txBody>
      </p:sp>
      <p:sp>
        <p:nvSpPr>
          <p:cNvPr id="796695" name="Rectangle 23"/>
          <p:cNvSpPr>
            <a:spLocks noChangeArrowheads="1"/>
          </p:cNvSpPr>
          <p:nvPr/>
        </p:nvSpPr>
        <p:spPr bwMode="auto">
          <a:xfrm>
            <a:off x="3800475" y="3489325"/>
            <a:ext cx="4991100" cy="2282825"/>
          </a:xfrm>
          <a:prstGeom prst="rect">
            <a:avLst/>
          </a:prstGeom>
          <a:noFill/>
          <a:ln w="9525">
            <a:noFill/>
            <a:miter lim="800000"/>
            <a:headEnd/>
            <a:tailEnd/>
          </a:ln>
        </p:spPr>
        <p:txBody>
          <a:bodyPr>
            <a:spAutoFit/>
          </a:bodyPr>
          <a:lstStyle/>
          <a:p>
            <a:pPr>
              <a:buFontTx/>
              <a:buChar char="•"/>
            </a:pPr>
            <a:r>
              <a:rPr lang="en-US" sz="2400"/>
              <a:t> If d[v] &gt; δ(s, v)</a:t>
            </a:r>
            <a:r>
              <a:rPr lang="en-US" sz="2400" i="1"/>
              <a:t> </a:t>
            </a:r>
            <a:r>
              <a:rPr lang="en-US" sz="2400" i="1">
                <a:sym typeface="Symbol" pitchFamily="18" charset="2"/>
              </a:rPr>
              <a:t> </a:t>
            </a:r>
            <a:r>
              <a:rPr lang="en-US" sz="2400"/>
              <a:t>after relaxation:</a:t>
            </a:r>
          </a:p>
          <a:p>
            <a:pPr lvl="1"/>
            <a:r>
              <a:rPr lang="en-US" sz="2400"/>
              <a:t>	d[v] </a:t>
            </a:r>
            <a:r>
              <a:rPr lang="en-US" sz="2400">
                <a:sym typeface="Symbol" pitchFamily="18" charset="2"/>
              </a:rPr>
              <a:t>=</a:t>
            </a:r>
            <a:r>
              <a:rPr lang="en-US" sz="2400"/>
              <a:t> d[u] + w(u, v)</a:t>
            </a:r>
          </a:p>
          <a:p>
            <a:pPr lvl="1"/>
            <a:r>
              <a:rPr lang="en-US" sz="2400"/>
              <a:t> 	d[v] = 5 + 2 = 7</a:t>
            </a:r>
          </a:p>
          <a:p>
            <a:pPr>
              <a:buFontTx/>
              <a:buChar char="•"/>
            </a:pPr>
            <a:r>
              <a:rPr lang="en-US" sz="2400"/>
              <a:t> Otherwise, the value remains unchanged, because it must have been the shortest path value</a:t>
            </a:r>
          </a:p>
        </p:txBody>
      </p:sp>
      <p:sp>
        <p:nvSpPr>
          <p:cNvPr id="20505" name="Freeform 24"/>
          <p:cNvSpPr>
            <a:spLocks/>
          </p:cNvSpPr>
          <p:nvPr/>
        </p:nvSpPr>
        <p:spPr bwMode="auto">
          <a:xfrm>
            <a:off x="1381125" y="4324350"/>
            <a:ext cx="409575" cy="400050"/>
          </a:xfrm>
          <a:custGeom>
            <a:avLst/>
            <a:gdLst>
              <a:gd name="T0" fmla="*/ 0 w 258"/>
              <a:gd name="T1" fmla="*/ 400050 h 252"/>
              <a:gd name="T2" fmla="*/ 66675 w 258"/>
              <a:gd name="T3" fmla="*/ 323850 h 252"/>
              <a:gd name="T4" fmla="*/ 161925 w 258"/>
              <a:gd name="T5" fmla="*/ 257175 h 252"/>
              <a:gd name="T6" fmla="*/ 190500 w 258"/>
              <a:gd name="T7" fmla="*/ 247650 h 252"/>
              <a:gd name="T8" fmla="*/ 238125 w 258"/>
              <a:gd name="T9" fmla="*/ 133350 h 252"/>
              <a:gd name="T10" fmla="*/ 295275 w 258"/>
              <a:gd name="T11" fmla="*/ 95250 h 252"/>
              <a:gd name="T12" fmla="*/ 314325 w 258"/>
              <a:gd name="T13" fmla="*/ 38100 h 252"/>
              <a:gd name="T14" fmla="*/ 409575 w 258"/>
              <a:gd name="T15" fmla="*/ 0 h 252"/>
              <a:gd name="T16" fmla="*/ 0 60000 65536"/>
              <a:gd name="T17" fmla="*/ 0 60000 65536"/>
              <a:gd name="T18" fmla="*/ 0 60000 65536"/>
              <a:gd name="T19" fmla="*/ 0 60000 65536"/>
              <a:gd name="T20" fmla="*/ 0 60000 65536"/>
              <a:gd name="T21" fmla="*/ 0 60000 65536"/>
              <a:gd name="T22" fmla="*/ 0 60000 65536"/>
              <a:gd name="T23" fmla="*/ 0 60000 65536"/>
              <a:gd name="T24" fmla="*/ 0 w 258"/>
              <a:gd name="T25" fmla="*/ 0 h 252"/>
              <a:gd name="T26" fmla="*/ 258 w 258"/>
              <a:gd name="T27" fmla="*/ 252 h 25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58" h="252">
                <a:moveTo>
                  <a:pt x="0" y="252"/>
                </a:moveTo>
                <a:cubicBezTo>
                  <a:pt x="28" y="210"/>
                  <a:pt x="12" y="224"/>
                  <a:pt x="42" y="204"/>
                </a:cubicBezTo>
                <a:cubicBezTo>
                  <a:pt x="52" y="173"/>
                  <a:pt x="71" y="172"/>
                  <a:pt x="102" y="162"/>
                </a:cubicBezTo>
                <a:cubicBezTo>
                  <a:pt x="108" y="160"/>
                  <a:pt x="120" y="156"/>
                  <a:pt x="120" y="156"/>
                </a:cubicBezTo>
                <a:cubicBezTo>
                  <a:pt x="123" y="146"/>
                  <a:pt x="142" y="92"/>
                  <a:pt x="150" y="84"/>
                </a:cubicBezTo>
                <a:cubicBezTo>
                  <a:pt x="160" y="74"/>
                  <a:pt x="186" y="60"/>
                  <a:pt x="186" y="60"/>
                </a:cubicBezTo>
                <a:cubicBezTo>
                  <a:pt x="190" y="48"/>
                  <a:pt x="186" y="28"/>
                  <a:pt x="198" y="24"/>
                </a:cubicBezTo>
                <a:cubicBezTo>
                  <a:pt x="211" y="20"/>
                  <a:pt x="258" y="14"/>
                  <a:pt x="258" y="0"/>
                </a:cubicBezTo>
              </a:path>
            </a:pathLst>
          </a:custGeom>
          <a:noFill/>
          <a:ln w="19050">
            <a:solidFill>
              <a:schemeClr val="tx1"/>
            </a:solidFill>
            <a:round/>
            <a:headEnd/>
            <a:tailEnd type="triangle" w="med" len="med"/>
          </a:ln>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9669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669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5"/>
          <p:cNvSpPr>
            <a:spLocks noGrp="1"/>
          </p:cNvSpPr>
          <p:nvPr>
            <p:ph type="sldNum" sz="quarter" idx="12"/>
          </p:nvPr>
        </p:nvSpPr>
        <p:spPr>
          <a:noFill/>
        </p:spPr>
        <p:txBody>
          <a:bodyPr/>
          <a:lstStyle/>
          <a:p>
            <a:fld id="{DC68C268-C257-41B1-9A58-E606C4CA9214}" type="slidenum">
              <a:rPr lang="en-US" smtClean="0"/>
              <a:pPr/>
              <a:t>27</a:t>
            </a:fld>
            <a:endParaRPr lang="en-US"/>
          </a:p>
        </p:txBody>
      </p:sp>
      <p:sp>
        <p:nvSpPr>
          <p:cNvPr id="21507" name="Rectangle 2"/>
          <p:cNvSpPr>
            <a:spLocks noGrp="1" noChangeArrowheads="1"/>
          </p:cNvSpPr>
          <p:nvPr>
            <p:ph type="title"/>
          </p:nvPr>
        </p:nvSpPr>
        <p:spPr/>
        <p:txBody>
          <a:bodyPr/>
          <a:lstStyle/>
          <a:p>
            <a:pPr eaLnBrk="1" hangingPunct="1"/>
            <a:r>
              <a:rPr lang="en-US"/>
              <a:t>Shortest Path Properties</a:t>
            </a:r>
          </a:p>
        </p:txBody>
      </p:sp>
      <p:sp>
        <p:nvSpPr>
          <p:cNvPr id="21508" name="Rectangle 3"/>
          <p:cNvSpPr>
            <a:spLocks noGrp="1" noChangeArrowheads="1"/>
          </p:cNvSpPr>
          <p:nvPr>
            <p:ph type="body" idx="1"/>
          </p:nvPr>
        </p:nvSpPr>
        <p:spPr>
          <a:xfrm>
            <a:off x="246063" y="1157288"/>
            <a:ext cx="8632825" cy="2990850"/>
          </a:xfrm>
        </p:spPr>
        <p:txBody>
          <a:bodyPr/>
          <a:lstStyle/>
          <a:p>
            <a:pPr eaLnBrk="1" hangingPunct="1">
              <a:lnSpc>
                <a:spcPct val="120000"/>
              </a:lnSpc>
            </a:pPr>
            <a:r>
              <a:rPr lang="en-US" b="1"/>
              <a:t>Path relaxation property</a:t>
            </a:r>
          </a:p>
          <a:p>
            <a:pPr eaLnBrk="1" hangingPunct="1">
              <a:lnSpc>
                <a:spcPct val="120000"/>
              </a:lnSpc>
              <a:buFontTx/>
              <a:buNone/>
            </a:pPr>
            <a:r>
              <a:rPr lang="en-US"/>
              <a:t>	Let p = </a:t>
            </a:r>
            <a:r>
              <a:rPr lang="en-US">
                <a:sym typeface="Symbol" pitchFamily="18" charset="2"/>
              </a:rPr>
              <a:t></a:t>
            </a:r>
            <a:r>
              <a:rPr lang="en-US"/>
              <a:t>v</a:t>
            </a:r>
            <a:r>
              <a:rPr lang="en-US" baseline="-25000"/>
              <a:t>0</a:t>
            </a:r>
            <a:r>
              <a:rPr lang="en-US"/>
              <a:t>, v</a:t>
            </a:r>
            <a:r>
              <a:rPr lang="en-US" baseline="-25000"/>
              <a:t>1</a:t>
            </a:r>
            <a:r>
              <a:rPr lang="en-US"/>
              <a:t>, . . . , v</a:t>
            </a:r>
            <a:r>
              <a:rPr lang="en-US" baseline="-25000"/>
              <a:t>k</a:t>
            </a:r>
            <a:r>
              <a:rPr lang="en-US">
                <a:sym typeface="Symbol" pitchFamily="18" charset="2"/>
              </a:rPr>
              <a:t></a:t>
            </a:r>
            <a:r>
              <a:rPr lang="en-US"/>
              <a:t> be a shortest path from       s = v</a:t>
            </a:r>
            <a:r>
              <a:rPr lang="en-US" baseline="-25000"/>
              <a:t>0</a:t>
            </a:r>
            <a:r>
              <a:rPr lang="en-US"/>
              <a:t> to v</a:t>
            </a:r>
            <a:r>
              <a:rPr lang="en-US" baseline="-25000"/>
              <a:t>k</a:t>
            </a:r>
            <a:r>
              <a:rPr lang="en-US"/>
              <a:t>. If we relax, in order, (v</a:t>
            </a:r>
            <a:r>
              <a:rPr lang="en-US" baseline="-25000"/>
              <a:t>0</a:t>
            </a:r>
            <a:r>
              <a:rPr lang="en-US"/>
              <a:t>, v</a:t>
            </a:r>
            <a:r>
              <a:rPr lang="en-US" baseline="-25000"/>
              <a:t>1</a:t>
            </a:r>
            <a:r>
              <a:rPr lang="en-US"/>
              <a:t>), (v</a:t>
            </a:r>
            <a:r>
              <a:rPr lang="en-US" baseline="-25000"/>
              <a:t>1</a:t>
            </a:r>
            <a:r>
              <a:rPr lang="en-US"/>
              <a:t>, v</a:t>
            </a:r>
            <a:r>
              <a:rPr lang="en-US" baseline="-25000"/>
              <a:t>2</a:t>
            </a:r>
            <a:r>
              <a:rPr lang="en-US"/>
              <a:t>), . . . , (v</a:t>
            </a:r>
            <a:r>
              <a:rPr lang="en-US" baseline="-25000"/>
              <a:t>k-1</a:t>
            </a:r>
            <a:r>
              <a:rPr lang="en-US"/>
              <a:t>, v</a:t>
            </a:r>
            <a:r>
              <a:rPr lang="en-US" baseline="-25000"/>
              <a:t>k</a:t>
            </a:r>
            <a:r>
              <a:rPr lang="en-US"/>
              <a:t>), even intermixed with other relaxations, then d[v</a:t>
            </a:r>
            <a:r>
              <a:rPr lang="en-US" baseline="-25000"/>
              <a:t>k </a:t>
            </a:r>
            <a:r>
              <a:rPr lang="en-US"/>
              <a:t>] = δ(s, v</a:t>
            </a:r>
            <a:r>
              <a:rPr lang="en-US" baseline="-25000"/>
              <a:t>k</a:t>
            </a:r>
            <a:r>
              <a:rPr lang="en-US"/>
              <a:t>).</a:t>
            </a:r>
          </a:p>
        </p:txBody>
      </p:sp>
      <p:sp>
        <p:nvSpPr>
          <p:cNvPr id="21509" name="Line 4"/>
          <p:cNvSpPr>
            <a:spLocks noChangeShapeType="1"/>
          </p:cNvSpPr>
          <p:nvPr/>
        </p:nvSpPr>
        <p:spPr bwMode="auto">
          <a:xfrm flipV="1">
            <a:off x="1517650" y="4848225"/>
            <a:ext cx="414338" cy="407988"/>
          </a:xfrm>
          <a:prstGeom prst="line">
            <a:avLst/>
          </a:prstGeom>
          <a:noFill/>
          <a:ln w="19050">
            <a:solidFill>
              <a:srgbClr val="808080"/>
            </a:solidFill>
            <a:round/>
            <a:headEnd/>
            <a:tailEnd/>
          </a:ln>
        </p:spPr>
        <p:txBody>
          <a:bodyPr/>
          <a:lstStyle/>
          <a:p>
            <a:endParaRPr lang="en-US"/>
          </a:p>
        </p:txBody>
      </p:sp>
      <p:sp>
        <p:nvSpPr>
          <p:cNvPr id="21510" name="Oval 5"/>
          <p:cNvSpPr>
            <a:spLocks noChangeArrowheads="1"/>
          </p:cNvSpPr>
          <p:nvPr/>
        </p:nvSpPr>
        <p:spPr bwMode="auto">
          <a:xfrm>
            <a:off x="1179513" y="5233988"/>
            <a:ext cx="422275" cy="420687"/>
          </a:xfrm>
          <a:prstGeom prst="ellipse">
            <a:avLst/>
          </a:prstGeom>
          <a:noFill/>
          <a:ln w="19050">
            <a:solidFill>
              <a:schemeClr val="tx1"/>
            </a:solidFill>
            <a:round/>
            <a:headEnd/>
            <a:tailEnd/>
          </a:ln>
        </p:spPr>
        <p:txBody>
          <a:bodyPr wrap="none" anchor="ctr"/>
          <a:lstStyle/>
          <a:p>
            <a:pPr algn="ctr"/>
            <a:r>
              <a:rPr lang="en-US"/>
              <a:t>0</a:t>
            </a:r>
          </a:p>
        </p:txBody>
      </p:sp>
      <p:sp>
        <p:nvSpPr>
          <p:cNvPr id="21511" name="Oval 6"/>
          <p:cNvSpPr>
            <a:spLocks noChangeArrowheads="1"/>
          </p:cNvSpPr>
          <p:nvPr/>
        </p:nvSpPr>
        <p:spPr bwMode="auto">
          <a:xfrm>
            <a:off x="1860550" y="4495800"/>
            <a:ext cx="422275" cy="420688"/>
          </a:xfrm>
          <a:prstGeom prst="ellipse">
            <a:avLst/>
          </a:prstGeom>
          <a:noFill/>
          <a:ln w="19050">
            <a:solidFill>
              <a:schemeClr val="tx1"/>
            </a:solidFill>
            <a:round/>
            <a:headEnd/>
            <a:tailEnd/>
          </a:ln>
        </p:spPr>
        <p:txBody>
          <a:bodyPr wrap="none" anchor="ctr"/>
          <a:lstStyle/>
          <a:p>
            <a:pPr algn="ctr"/>
            <a:r>
              <a:rPr lang="en-US">
                <a:sym typeface="Symbol" pitchFamily="18" charset="2"/>
              </a:rPr>
              <a:t>6</a:t>
            </a:r>
          </a:p>
        </p:txBody>
      </p:sp>
      <p:sp>
        <p:nvSpPr>
          <p:cNvPr id="21512" name="Oval 7"/>
          <p:cNvSpPr>
            <a:spLocks noChangeArrowheads="1"/>
          </p:cNvSpPr>
          <p:nvPr/>
        </p:nvSpPr>
        <p:spPr bwMode="auto">
          <a:xfrm>
            <a:off x="3181350" y="4495800"/>
            <a:ext cx="422275" cy="420688"/>
          </a:xfrm>
          <a:prstGeom prst="ellipse">
            <a:avLst/>
          </a:prstGeom>
          <a:noFill/>
          <a:ln w="19050">
            <a:solidFill>
              <a:schemeClr val="tx1"/>
            </a:solidFill>
            <a:round/>
            <a:headEnd/>
            <a:tailEnd/>
          </a:ln>
        </p:spPr>
        <p:txBody>
          <a:bodyPr wrap="none" anchor="ctr"/>
          <a:lstStyle/>
          <a:p>
            <a:pPr algn="ctr"/>
            <a:r>
              <a:rPr lang="en-US">
                <a:sym typeface="Symbol" pitchFamily="18" charset="2"/>
              </a:rPr>
              <a:t></a:t>
            </a:r>
          </a:p>
        </p:txBody>
      </p:sp>
      <p:sp>
        <p:nvSpPr>
          <p:cNvPr id="21513" name="Oval 8"/>
          <p:cNvSpPr>
            <a:spLocks noChangeArrowheads="1"/>
          </p:cNvSpPr>
          <p:nvPr/>
        </p:nvSpPr>
        <p:spPr bwMode="auto">
          <a:xfrm>
            <a:off x="3917950" y="5230813"/>
            <a:ext cx="422275" cy="420687"/>
          </a:xfrm>
          <a:prstGeom prst="ellipse">
            <a:avLst/>
          </a:prstGeom>
          <a:noFill/>
          <a:ln w="19050">
            <a:solidFill>
              <a:schemeClr val="tx1"/>
            </a:solidFill>
            <a:round/>
            <a:headEnd/>
            <a:tailEnd/>
          </a:ln>
        </p:spPr>
        <p:txBody>
          <a:bodyPr wrap="none" anchor="ctr"/>
          <a:lstStyle/>
          <a:p>
            <a:pPr algn="ctr"/>
            <a:r>
              <a:rPr lang="en-US">
                <a:sym typeface="Symbol" pitchFamily="18" charset="2"/>
              </a:rPr>
              <a:t></a:t>
            </a:r>
          </a:p>
        </p:txBody>
      </p:sp>
      <p:sp>
        <p:nvSpPr>
          <p:cNvPr id="21514" name="Line 9"/>
          <p:cNvSpPr>
            <a:spLocks noChangeShapeType="1"/>
          </p:cNvSpPr>
          <p:nvPr/>
        </p:nvSpPr>
        <p:spPr bwMode="auto">
          <a:xfrm flipV="1">
            <a:off x="1508125" y="4856163"/>
            <a:ext cx="414338" cy="414337"/>
          </a:xfrm>
          <a:prstGeom prst="line">
            <a:avLst/>
          </a:prstGeom>
          <a:noFill/>
          <a:ln w="19050">
            <a:solidFill>
              <a:schemeClr val="tx1"/>
            </a:solidFill>
            <a:round/>
            <a:headEnd/>
            <a:tailEnd type="triangle" w="med" len="med"/>
          </a:ln>
        </p:spPr>
        <p:txBody>
          <a:bodyPr/>
          <a:lstStyle/>
          <a:p>
            <a:endParaRPr lang="en-US"/>
          </a:p>
        </p:txBody>
      </p:sp>
      <p:sp>
        <p:nvSpPr>
          <p:cNvPr id="21515" name="Line 10"/>
          <p:cNvSpPr>
            <a:spLocks noChangeShapeType="1"/>
          </p:cNvSpPr>
          <p:nvPr/>
        </p:nvSpPr>
        <p:spPr bwMode="auto">
          <a:xfrm>
            <a:off x="3567113" y="4884738"/>
            <a:ext cx="406400" cy="428625"/>
          </a:xfrm>
          <a:prstGeom prst="line">
            <a:avLst/>
          </a:prstGeom>
          <a:noFill/>
          <a:ln w="19050">
            <a:solidFill>
              <a:schemeClr val="tx1"/>
            </a:solidFill>
            <a:round/>
            <a:headEnd/>
            <a:tailEnd type="triangle" w="med" len="med"/>
          </a:ln>
        </p:spPr>
        <p:txBody>
          <a:bodyPr/>
          <a:lstStyle/>
          <a:p>
            <a:endParaRPr lang="en-US"/>
          </a:p>
        </p:txBody>
      </p:sp>
      <p:sp>
        <p:nvSpPr>
          <p:cNvPr id="21516" name="Text Box 11"/>
          <p:cNvSpPr txBox="1">
            <a:spLocks noChangeArrowheads="1"/>
          </p:cNvSpPr>
          <p:nvPr/>
        </p:nvSpPr>
        <p:spPr bwMode="auto">
          <a:xfrm>
            <a:off x="1474788" y="4803775"/>
            <a:ext cx="296862" cy="336550"/>
          </a:xfrm>
          <a:prstGeom prst="rect">
            <a:avLst/>
          </a:prstGeom>
          <a:noFill/>
          <a:ln w="9525">
            <a:noFill/>
            <a:miter lim="800000"/>
            <a:headEnd/>
            <a:tailEnd/>
          </a:ln>
        </p:spPr>
        <p:txBody>
          <a:bodyPr wrap="none">
            <a:spAutoFit/>
          </a:bodyPr>
          <a:lstStyle/>
          <a:p>
            <a:r>
              <a:rPr lang="en-US" sz="1600"/>
              <a:t>5</a:t>
            </a:r>
          </a:p>
        </p:txBody>
      </p:sp>
      <p:sp>
        <p:nvSpPr>
          <p:cNvPr id="21517" name="Text Box 12"/>
          <p:cNvSpPr txBox="1">
            <a:spLocks noChangeArrowheads="1"/>
          </p:cNvSpPr>
          <p:nvPr/>
        </p:nvSpPr>
        <p:spPr bwMode="auto">
          <a:xfrm>
            <a:off x="2563813" y="4278313"/>
            <a:ext cx="296862" cy="336550"/>
          </a:xfrm>
          <a:prstGeom prst="rect">
            <a:avLst/>
          </a:prstGeom>
          <a:noFill/>
          <a:ln w="9525">
            <a:noFill/>
            <a:miter lim="800000"/>
            <a:headEnd/>
            <a:tailEnd/>
          </a:ln>
        </p:spPr>
        <p:txBody>
          <a:bodyPr wrap="none">
            <a:spAutoFit/>
          </a:bodyPr>
          <a:lstStyle/>
          <a:p>
            <a:r>
              <a:rPr lang="en-US" sz="1600"/>
              <a:t>2</a:t>
            </a:r>
          </a:p>
        </p:txBody>
      </p:sp>
      <p:sp>
        <p:nvSpPr>
          <p:cNvPr id="21518" name="Text Box 13"/>
          <p:cNvSpPr txBox="1">
            <a:spLocks noChangeArrowheads="1"/>
          </p:cNvSpPr>
          <p:nvPr/>
        </p:nvSpPr>
        <p:spPr bwMode="auto">
          <a:xfrm>
            <a:off x="3549650" y="4991100"/>
            <a:ext cx="296863" cy="336550"/>
          </a:xfrm>
          <a:prstGeom prst="rect">
            <a:avLst/>
          </a:prstGeom>
          <a:noFill/>
          <a:ln w="9525">
            <a:noFill/>
            <a:miter lim="800000"/>
            <a:headEnd/>
            <a:tailEnd/>
          </a:ln>
        </p:spPr>
        <p:txBody>
          <a:bodyPr wrap="none">
            <a:spAutoFit/>
          </a:bodyPr>
          <a:lstStyle/>
          <a:p>
            <a:r>
              <a:rPr lang="en-US" sz="1600"/>
              <a:t>4</a:t>
            </a:r>
          </a:p>
        </p:txBody>
      </p:sp>
      <p:sp>
        <p:nvSpPr>
          <p:cNvPr id="21519" name="Text Box 14"/>
          <p:cNvSpPr txBox="1">
            <a:spLocks noChangeArrowheads="1"/>
          </p:cNvSpPr>
          <p:nvPr/>
        </p:nvSpPr>
        <p:spPr bwMode="auto">
          <a:xfrm>
            <a:off x="898525" y="5253038"/>
            <a:ext cx="298450" cy="366712"/>
          </a:xfrm>
          <a:prstGeom prst="rect">
            <a:avLst/>
          </a:prstGeom>
          <a:noFill/>
          <a:ln w="9525">
            <a:noFill/>
            <a:miter lim="800000"/>
            <a:headEnd/>
            <a:tailEnd/>
          </a:ln>
        </p:spPr>
        <p:txBody>
          <a:bodyPr wrap="none">
            <a:spAutoFit/>
          </a:bodyPr>
          <a:lstStyle/>
          <a:p>
            <a:r>
              <a:rPr lang="en-US"/>
              <a:t>s</a:t>
            </a:r>
          </a:p>
        </p:txBody>
      </p:sp>
      <p:sp>
        <p:nvSpPr>
          <p:cNvPr id="21520" name="Text Box 15"/>
          <p:cNvSpPr txBox="1">
            <a:spLocks noChangeArrowheads="1"/>
          </p:cNvSpPr>
          <p:nvPr/>
        </p:nvSpPr>
        <p:spPr bwMode="auto">
          <a:xfrm>
            <a:off x="1947863" y="4168775"/>
            <a:ext cx="382587" cy="366713"/>
          </a:xfrm>
          <a:prstGeom prst="rect">
            <a:avLst/>
          </a:prstGeom>
          <a:noFill/>
          <a:ln w="9525">
            <a:noFill/>
            <a:miter lim="800000"/>
            <a:headEnd/>
            <a:tailEnd/>
          </a:ln>
        </p:spPr>
        <p:txBody>
          <a:bodyPr wrap="none">
            <a:spAutoFit/>
          </a:bodyPr>
          <a:lstStyle/>
          <a:p>
            <a:r>
              <a:rPr lang="en-US"/>
              <a:t>v</a:t>
            </a:r>
            <a:r>
              <a:rPr lang="en-US" baseline="-25000"/>
              <a:t>1</a:t>
            </a:r>
            <a:endParaRPr lang="en-US"/>
          </a:p>
        </p:txBody>
      </p:sp>
      <p:sp>
        <p:nvSpPr>
          <p:cNvPr id="21521" name="Text Box 16"/>
          <p:cNvSpPr txBox="1">
            <a:spLocks noChangeArrowheads="1"/>
          </p:cNvSpPr>
          <p:nvPr/>
        </p:nvSpPr>
        <p:spPr bwMode="auto">
          <a:xfrm>
            <a:off x="3252788" y="4168775"/>
            <a:ext cx="382587" cy="366713"/>
          </a:xfrm>
          <a:prstGeom prst="rect">
            <a:avLst/>
          </a:prstGeom>
          <a:noFill/>
          <a:ln w="9525">
            <a:noFill/>
            <a:miter lim="800000"/>
            <a:headEnd/>
            <a:tailEnd/>
          </a:ln>
        </p:spPr>
        <p:txBody>
          <a:bodyPr wrap="none">
            <a:spAutoFit/>
          </a:bodyPr>
          <a:lstStyle/>
          <a:p>
            <a:r>
              <a:rPr lang="en-US"/>
              <a:t>v</a:t>
            </a:r>
            <a:r>
              <a:rPr lang="en-US" baseline="-25000"/>
              <a:t>2</a:t>
            </a:r>
            <a:endParaRPr lang="en-US"/>
          </a:p>
        </p:txBody>
      </p:sp>
      <p:sp>
        <p:nvSpPr>
          <p:cNvPr id="21522" name="Line 17"/>
          <p:cNvSpPr>
            <a:spLocks noChangeShapeType="1"/>
          </p:cNvSpPr>
          <p:nvPr/>
        </p:nvSpPr>
        <p:spPr bwMode="auto">
          <a:xfrm flipV="1">
            <a:off x="4360863" y="4965700"/>
            <a:ext cx="920750" cy="398463"/>
          </a:xfrm>
          <a:prstGeom prst="line">
            <a:avLst/>
          </a:prstGeom>
          <a:noFill/>
          <a:ln w="19050">
            <a:solidFill>
              <a:schemeClr val="tx1"/>
            </a:solidFill>
            <a:round/>
            <a:headEnd/>
            <a:tailEnd type="triangle" w="med" len="med"/>
          </a:ln>
        </p:spPr>
        <p:txBody>
          <a:bodyPr/>
          <a:lstStyle/>
          <a:p>
            <a:endParaRPr lang="en-US"/>
          </a:p>
        </p:txBody>
      </p:sp>
      <p:sp>
        <p:nvSpPr>
          <p:cNvPr id="21523" name="Freeform 18"/>
          <p:cNvSpPr>
            <a:spLocks/>
          </p:cNvSpPr>
          <p:nvPr/>
        </p:nvSpPr>
        <p:spPr bwMode="auto">
          <a:xfrm>
            <a:off x="2265363" y="4584700"/>
            <a:ext cx="923925" cy="79375"/>
          </a:xfrm>
          <a:custGeom>
            <a:avLst/>
            <a:gdLst>
              <a:gd name="T0" fmla="*/ 23812 w 582"/>
              <a:gd name="T1" fmla="*/ 79375 h 50"/>
              <a:gd name="T2" fmla="*/ 74612 w 582"/>
              <a:gd name="T3" fmla="*/ 58738 h 50"/>
              <a:gd name="T4" fmla="*/ 474662 w 582"/>
              <a:gd name="T5" fmla="*/ 1588 h 50"/>
              <a:gd name="T6" fmla="*/ 923925 w 582"/>
              <a:gd name="T7" fmla="*/ 65088 h 50"/>
              <a:gd name="T8" fmla="*/ 0 60000 65536"/>
              <a:gd name="T9" fmla="*/ 0 60000 65536"/>
              <a:gd name="T10" fmla="*/ 0 60000 65536"/>
              <a:gd name="T11" fmla="*/ 0 60000 65536"/>
              <a:gd name="T12" fmla="*/ 0 w 582"/>
              <a:gd name="T13" fmla="*/ 0 h 50"/>
              <a:gd name="T14" fmla="*/ 582 w 582"/>
              <a:gd name="T15" fmla="*/ 50 h 50"/>
            </a:gdLst>
            <a:ahLst/>
            <a:cxnLst>
              <a:cxn ang="T8">
                <a:pos x="T0" y="T1"/>
              </a:cxn>
              <a:cxn ang="T9">
                <a:pos x="T2" y="T3"/>
              </a:cxn>
              <a:cxn ang="T10">
                <a:pos x="T4" y="T5"/>
              </a:cxn>
              <a:cxn ang="T11">
                <a:pos x="T6" y="T7"/>
              </a:cxn>
            </a:cxnLst>
            <a:rect l="T12" t="T13" r="T14" b="T15"/>
            <a:pathLst>
              <a:path w="582" h="50">
                <a:moveTo>
                  <a:pt x="15" y="50"/>
                </a:moveTo>
                <a:cubicBezTo>
                  <a:pt x="7" y="47"/>
                  <a:pt x="0" y="45"/>
                  <a:pt x="47" y="37"/>
                </a:cubicBezTo>
                <a:cubicBezTo>
                  <a:pt x="94" y="29"/>
                  <a:pt x="210" y="0"/>
                  <a:pt x="299" y="1"/>
                </a:cubicBezTo>
                <a:cubicBezTo>
                  <a:pt x="388" y="2"/>
                  <a:pt x="536" y="34"/>
                  <a:pt x="582" y="41"/>
                </a:cubicBezTo>
              </a:path>
            </a:pathLst>
          </a:custGeom>
          <a:noFill/>
          <a:ln w="19050">
            <a:solidFill>
              <a:schemeClr val="tx1"/>
            </a:solidFill>
            <a:round/>
            <a:headEnd/>
            <a:tailEnd type="triangle" w="med" len="med"/>
          </a:ln>
        </p:spPr>
        <p:txBody>
          <a:bodyPr/>
          <a:lstStyle/>
          <a:p>
            <a:endParaRPr lang="en-US"/>
          </a:p>
        </p:txBody>
      </p:sp>
      <p:sp>
        <p:nvSpPr>
          <p:cNvPr id="21524" name="Oval 19"/>
          <p:cNvSpPr>
            <a:spLocks noChangeArrowheads="1"/>
          </p:cNvSpPr>
          <p:nvPr/>
        </p:nvSpPr>
        <p:spPr bwMode="auto">
          <a:xfrm>
            <a:off x="3217863" y="4538663"/>
            <a:ext cx="363537" cy="336550"/>
          </a:xfrm>
          <a:prstGeom prst="ellipse">
            <a:avLst/>
          </a:prstGeom>
          <a:solidFill>
            <a:schemeClr val="bg1"/>
          </a:solidFill>
          <a:ln w="9525">
            <a:noFill/>
            <a:round/>
            <a:headEnd/>
            <a:tailEnd/>
          </a:ln>
        </p:spPr>
        <p:txBody>
          <a:bodyPr wrap="none" anchor="ctr"/>
          <a:lstStyle/>
          <a:p>
            <a:pPr algn="ctr"/>
            <a:r>
              <a:rPr lang="en-US"/>
              <a:t>11</a:t>
            </a:r>
          </a:p>
        </p:txBody>
      </p:sp>
      <p:sp>
        <p:nvSpPr>
          <p:cNvPr id="21525" name="Oval 20"/>
          <p:cNvSpPr>
            <a:spLocks noChangeArrowheads="1"/>
          </p:cNvSpPr>
          <p:nvPr/>
        </p:nvSpPr>
        <p:spPr bwMode="auto">
          <a:xfrm>
            <a:off x="3213100" y="4533900"/>
            <a:ext cx="363538" cy="336550"/>
          </a:xfrm>
          <a:prstGeom prst="ellipse">
            <a:avLst/>
          </a:prstGeom>
          <a:solidFill>
            <a:schemeClr val="bg1"/>
          </a:solidFill>
          <a:ln w="9525">
            <a:noFill/>
            <a:round/>
            <a:headEnd/>
            <a:tailEnd/>
          </a:ln>
        </p:spPr>
        <p:txBody>
          <a:bodyPr wrap="none" anchor="ctr"/>
          <a:lstStyle/>
          <a:p>
            <a:pPr algn="ctr"/>
            <a:r>
              <a:rPr lang="en-US">
                <a:sym typeface="Symbol" pitchFamily="18" charset="2"/>
              </a:rPr>
              <a:t></a:t>
            </a:r>
            <a:endParaRPr lang="en-US"/>
          </a:p>
        </p:txBody>
      </p:sp>
      <p:sp>
        <p:nvSpPr>
          <p:cNvPr id="21526" name="Oval 21"/>
          <p:cNvSpPr>
            <a:spLocks noChangeArrowheads="1"/>
          </p:cNvSpPr>
          <p:nvPr/>
        </p:nvSpPr>
        <p:spPr bwMode="auto">
          <a:xfrm>
            <a:off x="1885950" y="4530725"/>
            <a:ext cx="363538" cy="336550"/>
          </a:xfrm>
          <a:prstGeom prst="ellipse">
            <a:avLst/>
          </a:prstGeom>
          <a:solidFill>
            <a:schemeClr val="bg1"/>
          </a:solidFill>
          <a:ln w="9525">
            <a:noFill/>
            <a:round/>
            <a:headEnd/>
            <a:tailEnd/>
          </a:ln>
        </p:spPr>
        <p:txBody>
          <a:bodyPr wrap="none" anchor="ctr"/>
          <a:lstStyle/>
          <a:p>
            <a:pPr algn="ctr"/>
            <a:r>
              <a:rPr lang="en-US">
                <a:sym typeface="Symbol" pitchFamily="18" charset="2"/>
              </a:rPr>
              <a:t></a:t>
            </a:r>
          </a:p>
        </p:txBody>
      </p:sp>
      <p:sp>
        <p:nvSpPr>
          <p:cNvPr id="21527" name="Oval 22"/>
          <p:cNvSpPr>
            <a:spLocks noChangeArrowheads="1"/>
          </p:cNvSpPr>
          <p:nvPr/>
        </p:nvSpPr>
        <p:spPr bwMode="auto">
          <a:xfrm>
            <a:off x="5280025" y="4706938"/>
            <a:ext cx="422275" cy="420687"/>
          </a:xfrm>
          <a:prstGeom prst="ellipse">
            <a:avLst/>
          </a:prstGeom>
          <a:noFill/>
          <a:ln w="19050">
            <a:solidFill>
              <a:schemeClr val="tx1"/>
            </a:solidFill>
            <a:round/>
            <a:headEnd/>
            <a:tailEnd/>
          </a:ln>
        </p:spPr>
        <p:txBody>
          <a:bodyPr wrap="none" anchor="ctr"/>
          <a:lstStyle/>
          <a:p>
            <a:pPr algn="ctr"/>
            <a:r>
              <a:rPr lang="en-US">
                <a:sym typeface="Symbol" pitchFamily="18" charset="2"/>
              </a:rPr>
              <a:t></a:t>
            </a:r>
          </a:p>
        </p:txBody>
      </p:sp>
      <p:sp>
        <p:nvSpPr>
          <p:cNvPr id="21528" name="Text Box 23"/>
          <p:cNvSpPr txBox="1">
            <a:spLocks noChangeArrowheads="1"/>
          </p:cNvSpPr>
          <p:nvPr/>
        </p:nvSpPr>
        <p:spPr bwMode="auto">
          <a:xfrm>
            <a:off x="4587875" y="4876800"/>
            <a:ext cx="296863" cy="336550"/>
          </a:xfrm>
          <a:prstGeom prst="rect">
            <a:avLst/>
          </a:prstGeom>
          <a:noFill/>
          <a:ln w="9525">
            <a:noFill/>
            <a:miter lim="800000"/>
            <a:headEnd/>
            <a:tailEnd/>
          </a:ln>
        </p:spPr>
        <p:txBody>
          <a:bodyPr wrap="none">
            <a:spAutoFit/>
          </a:bodyPr>
          <a:lstStyle/>
          <a:p>
            <a:r>
              <a:rPr lang="en-US" sz="1600"/>
              <a:t>3</a:t>
            </a:r>
          </a:p>
        </p:txBody>
      </p:sp>
      <p:sp>
        <p:nvSpPr>
          <p:cNvPr id="797720" name="Oval 24"/>
          <p:cNvSpPr>
            <a:spLocks noChangeArrowheads="1"/>
          </p:cNvSpPr>
          <p:nvPr/>
        </p:nvSpPr>
        <p:spPr bwMode="auto">
          <a:xfrm>
            <a:off x="1906588" y="4552950"/>
            <a:ext cx="349250" cy="314325"/>
          </a:xfrm>
          <a:prstGeom prst="ellipse">
            <a:avLst/>
          </a:prstGeom>
          <a:solidFill>
            <a:schemeClr val="bg1"/>
          </a:solidFill>
          <a:ln w="9525">
            <a:noFill/>
            <a:round/>
            <a:headEnd/>
            <a:tailEnd/>
          </a:ln>
        </p:spPr>
        <p:txBody>
          <a:bodyPr wrap="none" anchor="ctr"/>
          <a:lstStyle/>
          <a:p>
            <a:pPr algn="ctr"/>
            <a:r>
              <a:rPr lang="en-US"/>
              <a:t>5</a:t>
            </a:r>
          </a:p>
        </p:txBody>
      </p:sp>
      <p:sp>
        <p:nvSpPr>
          <p:cNvPr id="797721" name="Oval 25"/>
          <p:cNvSpPr>
            <a:spLocks noChangeArrowheads="1"/>
          </p:cNvSpPr>
          <p:nvPr/>
        </p:nvSpPr>
        <p:spPr bwMode="auto">
          <a:xfrm>
            <a:off x="3221038" y="4543425"/>
            <a:ext cx="349250" cy="314325"/>
          </a:xfrm>
          <a:prstGeom prst="ellipse">
            <a:avLst/>
          </a:prstGeom>
          <a:solidFill>
            <a:schemeClr val="bg1"/>
          </a:solidFill>
          <a:ln w="9525">
            <a:noFill/>
            <a:round/>
            <a:headEnd/>
            <a:tailEnd/>
          </a:ln>
        </p:spPr>
        <p:txBody>
          <a:bodyPr wrap="none" anchor="ctr"/>
          <a:lstStyle/>
          <a:p>
            <a:pPr algn="ctr"/>
            <a:r>
              <a:rPr lang="en-US"/>
              <a:t>7</a:t>
            </a:r>
          </a:p>
        </p:txBody>
      </p:sp>
      <p:sp>
        <p:nvSpPr>
          <p:cNvPr id="797722" name="Oval 26"/>
          <p:cNvSpPr>
            <a:spLocks noChangeArrowheads="1"/>
          </p:cNvSpPr>
          <p:nvPr/>
        </p:nvSpPr>
        <p:spPr bwMode="auto">
          <a:xfrm>
            <a:off x="3954463" y="5286375"/>
            <a:ext cx="349250" cy="314325"/>
          </a:xfrm>
          <a:prstGeom prst="ellipse">
            <a:avLst/>
          </a:prstGeom>
          <a:solidFill>
            <a:schemeClr val="bg1"/>
          </a:solidFill>
          <a:ln w="9525">
            <a:noFill/>
            <a:round/>
            <a:headEnd/>
            <a:tailEnd/>
          </a:ln>
        </p:spPr>
        <p:txBody>
          <a:bodyPr wrap="none" anchor="ctr"/>
          <a:lstStyle/>
          <a:p>
            <a:pPr algn="ctr"/>
            <a:r>
              <a:rPr lang="en-US"/>
              <a:t>11</a:t>
            </a:r>
          </a:p>
        </p:txBody>
      </p:sp>
      <p:sp>
        <p:nvSpPr>
          <p:cNvPr id="797723" name="Oval 27"/>
          <p:cNvSpPr>
            <a:spLocks noChangeArrowheads="1"/>
          </p:cNvSpPr>
          <p:nvPr/>
        </p:nvSpPr>
        <p:spPr bwMode="auto">
          <a:xfrm>
            <a:off x="5307013" y="4752975"/>
            <a:ext cx="349250" cy="314325"/>
          </a:xfrm>
          <a:prstGeom prst="ellipse">
            <a:avLst/>
          </a:prstGeom>
          <a:solidFill>
            <a:schemeClr val="bg1"/>
          </a:solidFill>
          <a:ln w="9525">
            <a:noFill/>
            <a:round/>
            <a:headEnd/>
            <a:tailEnd/>
          </a:ln>
        </p:spPr>
        <p:txBody>
          <a:bodyPr wrap="none" anchor="ctr"/>
          <a:lstStyle/>
          <a:p>
            <a:pPr algn="ctr"/>
            <a:r>
              <a:rPr lang="en-US"/>
              <a:t>14</a:t>
            </a:r>
          </a:p>
        </p:txBody>
      </p:sp>
      <p:sp>
        <p:nvSpPr>
          <p:cNvPr id="21533" name="Freeform 28"/>
          <p:cNvSpPr>
            <a:spLocks/>
          </p:cNvSpPr>
          <p:nvPr/>
        </p:nvSpPr>
        <p:spPr bwMode="auto">
          <a:xfrm>
            <a:off x="1504950" y="4667250"/>
            <a:ext cx="1676400" cy="609600"/>
          </a:xfrm>
          <a:custGeom>
            <a:avLst/>
            <a:gdLst>
              <a:gd name="T0" fmla="*/ 0 w 1056"/>
              <a:gd name="T1" fmla="*/ 609600 h 384"/>
              <a:gd name="T2" fmla="*/ 142875 w 1056"/>
              <a:gd name="T3" fmla="*/ 542925 h 384"/>
              <a:gd name="T4" fmla="*/ 200025 w 1056"/>
              <a:gd name="T5" fmla="*/ 504825 h 384"/>
              <a:gd name="T6" fmla="*/ 228600 w 1056"/>
              <a:gd name="T7" fmla="*/ 485775 h 384"/>
              <a:gd name="T8" fmla="*/ 295275 w 1056"/>
              <a:gd name="T9" fmla="*/ 400050 h 384"/>
              <a:gd name="T10" fmla="*/ 333375 w 1056"/>
              <a:gd name="T11" fmla="*/ 361950 h 384"/>
              <a:gd name="T12" fmla="*/ 342900 w 1056"/>
              <a:gd name="T13" fmla="*/ 333375 h 384"/>
              <a:gd name="T14" fmla="*/ 371475 w 1056"/>
              <a:gd name="T15" fmla="*/ 314325 h 384"/>
              <a:gd name="T16" fmla="*/ 409575 w 1056"/>
              <a:gd name="T17" fmla="*/ 276225 h 384"/>
              <a:gd name="T18" fmla="*/ 447675 w 1056"/>
              <a:gd name="T19" fmla="*/ 238125 h 384"/>
              <a:gd name="T20" fmla="*/ 600075 w 1056"/>
              <a:gd name="T21" fmla="*/ 133350 h 384"/>
              <a:gd name="T22" fmla="*/ 1343025 w 1056"/>
              <a:gd name="T23" fmla="*/ 19050 h 384"/>
              <a:gd name="T24" fmla="*/ 1552575 w 1056"/>
              <a:gd name="T25" fmla="*/ 19050 h 384"/>
              <a:gd name="T26" fmla="*/ 1647825 w 1056"/>
              <a:gd name="T27" fmla="*/ 47625 h 384"/>
              <a:gd name="T28" fmla="*/ 1676400 w 1056"/>
              <a:gd name="T29" fmla="*/ 57150 h 38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056"/>
              <a:gd name="T46" fmla="*/ 0 h 384"/>
              <a:gd name="T47" fmla="*/ 1056 w 1056"/>
              <a:gd name="T48" fmla="*/ 384 h 38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056" h="384">
                <a:moveTo>
                  <a:pt x="0" y="384"/>
                </a:moveTo>
                <a:cubicBezTo>
                  <a:pt x="28" y="365"/>
                  <a:pt x="61" y="358"/>
                  <a:pt x="90" y="342"/>
                </a:cubicBezTo>
                <a:cubicBezTo>
                  <a:pt x="103" y="335"/>
                  <a:pt x="114" y="326"/>
                  <a:pt x="126" y="318"/>
                </a:cubicBezTo>
                <a:cubicBezTo>
                  <a:pt x="132" y="314"/>
                  <a:pt x="144" y="306"/>
                  <a:pt x="144" y="306"/>
                </a:cubicBezTo>
                <a:cubicBezTo>
                  <a:pt x="173" y="263"/>
                  <a:pt x="158" y="280"/>
                  <a:pt x="186" y="252"/>
                </a:cubicBezTo>
                <a:cubicBezTo>
                  <a:pt x="202" y="204"/>
                  <a:pt x="178" y="260"/>
                  <a:pt x="210" y="228"/>
                </a:cubicBezTo>
                <a:cubicBezTo>
                  <a:pt x="214" y="224"/>
                  <a:pt x="212" y="215"/>
                  <a:pt x="216" y="210"/>
                </a:cubicBezTo>
                <a:cubicBezTo>
                  <a:pt x="221" y="204"/>
                  <a:pt x="228" y="202"/>
                  <a:pt x="234" y="198"/>
                </a:cubicBezTo>
                <a:cubicBezTo>
                  <a:pt x="250" y="150"/>
                  <a:pt x="226" y="206"/>
                  <a:pt x="258" y="174"/>
                </a:cubicBezTo>
                <a:cubicBezTo>
                  <a:pt x="290" y="142"/>
                  <a:pt x="234" y="166"/>
                  <a:pt x="282" y="150"/>
                </a:cubicBezTo>
                <a:cubicBezTo>
                  <a:pt x="305" y="115"/>
                  <a:pt x="342" y="104"/>
                  <a:pt x="378" y="84"/>
                </a:cubicBezTo>
                <a:cubicBezTo>
                  <a:pt x="517" y="7"/>
                  <a:pt x="691" y="16"/>
                  <a:pt x="846" y="12"/>
                </a:cubicBezTo>
                <a:cubicBezTo>
                  <a:pt x="932" y="7"/>
                  <a:pt x="919" y="0"/>
                  <a:pt x="978" y="12"/>
                </a:cubicBezTo>
                <a:cubicBezTo>
                  <a:pt x="1001" y="17"/>
                  <a:pt x="1015" y="22"/>
                  <a:pt x="1038" y="30"/>
                </a:cubicBezTo>
                <a:cubicBezTo>
                  <a:pt x="1044" y="32"/>
                  <a:pt x="1056" y="36"/>
                  <a:pt x="1056" y="36"/>
                </a:cubicBezTo>
              </a:path>
            </a:pathLst>
          </a:custGeom>
          <a:noFill/>
          <a:ln w="38100">
            <a:solidFill>
              <a:srgbClr val="DD0111"/>
            </a:solidFill>
            <a:round/>
            <a:headEnd/>
            <a:tailEnd/>
          </a:ln>
        </p:spPr>
        <p:txBody>
          <a:bodyPr/>
          <a:lstStyle/>
          <a:p>
            <a:endParaRPr lang="en-US"/>
          </a:p>
        </p:txBody>
      </p:sp>
      <p:sp>
        <p:nvSpPr>
          <p:cNvPr id="21534" name="Freeform 29"/>
          <p:cNvSpPr>
            <a:spLocks/>
          </p:cNvSpPr>
          <p:nvPr/>
        </p:nvSpPr>
        <p:spPr bwMode="auto">
          <a:xfrm>
            <a:off x="3162300" y="4724400"/>
            <a:ext cx="2133600" cy="819150"/>
          </a:xfrm>
          <a:custGeom>
            <a:avLst/>
            <a:gdLst>
              <a:gd name="T0" fmla="*/ 0 w 1344"/>
              <a:gd name="T1" fmla="*/ 0 h 516"/>
              <a:gd name="T2" fmla="*/ 76200 w 1344"/>
              <a:gd name="T3" fmla="*/ 57150 h 516"/>
              <a:gd name="T4" fmla="*/ 133350 w 1344"/>
              <a:gd name="T5" fmla="*/ 95250 h 516"/>
              <a:gd name="T6" fmla="*/ 266700 w 1344"/>
              <a:gd name="T7" fmla="*/ 285750 h 516"/>
              <a:gd name="T8" fmla="*/ 428625 w 1344"/>
              <a:gd name="T9" fmla="*/ 571500 h 516"/>
              <a:gd name="T10" fmla="*/ 485775 w 1344"/>
              <a:gd name="T11" fmla="*/ 609600 h 516"/>
              <a:gd name="T12" fmla="*/ 628650 w 1344"/>
              <a:gd name="T13" fmla="*/ 695325 h 516"/>
              <a:gd name="T14" fmla="*/ 704850 w 1344"/>
              <a:gd name="T15" fmla="*/ 742950 h 516"/>
              <a:gd name="T16" fmla="*/ 857250 w 1344"/>
              <a:gd name="T17" fmla="*/ 819150 h 516"/>
              <a:gd name="T18" fmla="*/ 1038225 w 1344"/>
              <a:gd name="T19" fmla="*/ 809625 h 516"/>
              <a:gd name="T20" fmla="*/ 1209675 w 1344"/>
              <a:gd name="T21" fmla="*/ 742950 h 516"/>
              <a:gd name="T22" fmla="*/ 1762125 w 1344"/>
              <a:gd name="T23" fmla="*/ 523875 h 516"/>
              <a:gd name="T24" fmla="*/ 1847850 w 1344"/>
              <a:gd name="T25" fmla="*/ 476250 h 516"/>
              <a:gd name="T26" fmla="*/ 1990725 w 1344"/>
              <a:gd name="T27" fmla="*/ 419100 h 516"/>
              <a:gd name="T28" fmla="*/ 2076450 w 1344"/>
              <a:gd name="T29" fmla="*/ 361950 h 516"/>
              <a:gd name="T30" fmla="*/ 2133600 w 1344"/>
              <a:gd name="T31" fmla="*/ 323850 h 51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344"/>
              <a:gd name="T49" fmla="*/ 0 h 516"/>
              <a:gd name="T50" fmla="*/ 1344 w 1344"/>
              <a:gd name="T51" fmla="*/ 516 h 51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344" h="516">
                <a:moveTo>
                  <a:pt x="0" y="0"/>
                </a:moveTo>
                <a:cubicBezTo>
                  <a:pt x="31" y="21"/>
                  <a:pt x="9" y="26"/>
                  <a:pt x="48" y="36"/>
                </a:cubicBezTo>
                <a:cubicBezTo>
                  <a:pt x="60" y="44"/>
                  <a:pt x="76" y="48"/>
                  <a:pt x="84" y="60"/>
                </a:cubicBezTo>
                <a:cubicBezTo>
                  <a:pt x="104" y="89"/>
                  <a:pt x="140" y="161"/>
                  <a:pt x="168" y="180"/>
                </a:cubicBezTo>
                <a:cubicBezTo>
                  <a:pt x="190" y="245"/>
                  <a:pt x="232" y="303"/>
                  <a:pt x="270" y="360"/>
                </a:cubicBezTo>
                <a:cubicBezTo>
                  <a:pt x="278" y="372"/>
                  <a:pt x="294" y="376"/>
                  <a:pt x="306" y="384"/>
                </a:cubicBezTo>
                <a:cubicBezTo>
                  <a:pt x="335" y="403"/>
                  <a:pt x="363" y="427"/>
                  <a:pt x="396" y="438"/>
                </a:cubicBezTo>
                <a:cubicBezTo>
                  <a:pt x="425" y="481"/>
                  <a:pt x="384" y="428"/>
                  <a:pt x="444" y="468"/>
                </a:cubicBezTo>
                <a:cubicBezTo>
                  <a:pt x="480" y="492"/>
                  <a:pt x="499" y="506"/>
                  <a:pt x="540" y="516"/>
                </a:cubicBezTo>
                <a:cubicBezTo>
                  <a:pt x="578" y="514"/>
                  <a:pt x="616" y="515"/>
                  <a:pt x="654" y="510"/>
                </a:cubicBezTo>
                <a:cubicBezTo>
                  <a:pt x="691" y="506"/>
                  <a:pt x="727" y="480"/>
                  <a:pt x="762" y="468"/>
                </a:cubicBezTo>
                <a:cubicBezTo>
                  <a:pt x="882" y="428"/>
                  <a:pt x="990" y="370"/>
                  <a:pt x="1110" y="330"/>
                </a:cubicBezTo>
                <a:cubicBezTo>
                  <a:pt x="1128" y="324"/>
                  <a:pt x="1146" y="308"/>
                  <a:pt x="1164" y="300"/>
                </a:cubicBezTo>
                <a:cubicBezTo>
                  <a:pt x="1195" y="286"/>
                  <a:pt x="1225" y="280"/>
                  <a:pt x="1254" y="264"/>
                </a:cubicBezTo>
                <a:cubicBezTo>
                  <a:pt x="1254" y="264"/>
                  <a:pt x="1299" y="234"/>
                  <a:pt x="1308" y="228"/>
                </a:cubicBezTo>
                <a:cubicBezTo>
                  <a:pt x="1320" y="220"/>
                  <a:pt x="1344" y="204"/>
                  <a:pt x="1344" y="204"/>
                </a:cubicBezTo>
              </a:path>
            </a:pathLst>
          </a:custGeom>
          <a:noFill/>
          <a:ln w="38100">
            <a:solidFill>
              <a:srgbClr val="DD0111"/>
            </a:solidFill>
            <a:round/>
            <a:headEnd/>
            <a:tailEnd/>
          </a:ln>
        </p:spPr>
        <p:txBody>
          <a:bodyPr/>
          <a:lstStyle/>
          <a:p>
            <a:endParaRPr lang="en-US"/>
          </a:p>
        </p:txBody>
      </p:sp>
      <p:sp>
        <p:nvSpPr>
          <p:cNvPr id="797726" name="Rectangle 30"/>
          <p:cNvSpPr>
            <a:spLocks noChangeArrowheads="1"/>
          </p:cNvSpPr>
          <p:nvPr/>
        </p:nvSpPr>
        <p:spPr bwMode="auto">
          <a:xfrm>
            <a:off x="1812925" y="4989513"/>
            <a:ext cx="1616075" cy="366712"/>
          </a:xfrm>
          <a:prstGeom prst="rect">
            <a:avLst/>
          </a:prstGeom>
          <a:noFill/>
          <a:ln w="9525">
            <a:noFill/>
            <a:miter lim="800000"/>
            <a:headEnd/>
            <a:tailEnd/>
          </a:ln>
        </p:spPr>
        <p:txBody>
          <a:bodyPr wrap="none">
            <a:spAutoFit/>
          </a:bodyPr>
          <a:lstStyle/>
          <a:p>
            <a:r>
              <a:rPr lang="en-US"/>
              <a:t>d[v</a:t>
            </a:r>
            <a:r>
              <a:rPr lang="en-US" baseline="-25000"/>
              <a:t>1</a:t>
            </a:r>
            <a:r>
              <a:rPr lang="en-US"/>
              <a:t>] = δ(s, v</a:t>
            </a:r>
            <a:r>
              <a:rPr lang="en-US" baseline="-25000"/>
              <a:t>1</a:t>
            </a:r>
            <a:r>
              <a:rPr lang="en-US"/>
              <a:t>)</a:t>
            </a:r>
          </a:p>
        </p:txBody>
      </p:sp>
      <p:sp>
        <p:nvSpPr>
          <p:cNvPr id="797727" name="Rectangle 31"/>
          <p:cNvSpPr>
            <a:spLocks noChangeArrowheads="1"/>
          </p:cNvSpPr>
          <p:nvPr/>
        </p:nvSpPr>
        <p:spPr bwMode="auto">
          <a:xfrm>
            <a:off x="3613150" y="4303713"/>
            <a:ext cx="1616075" cy="366712"/>
          </a:xfrm>
          <a:prstGeom prst="rect">
            <a:avLst/>
          </a:prstGeom>
          <a:noFill/>
          <a:ln w="9525">
            <a:noFill/>
            <a:miter lim="800000"/>
            <a:headEnd/>
            <a:tailEnd/>
          </a:ln>
        </p:spPr>
        <p:txBody>
          <a:bodyPr wrap="none">
            <a:spAutoFit/>
          </a:bodyPr>
          <a:lstStyle/>
          <a:p>
            <a:r>
              <a:rPr lang="en-US"/>
              <a:t>d[v</a:t>
            </a:r>
            <a:r>
              <a:rPr lang="en-US" baseline="-25000"/>
              <a:t>2</a:t>
            </a:r>
            <a:r>
              <a:rPr lang="en-US"/>
              <a:t>] = δ(s, v</a:t>
            </a:r>
            <a:r>
              <a:rPr lang="en-US" baseline="-25000"/>
              <a:t>2</a:t>
            </a:r>
            <a:r>
              <a:rPr lang="en-US"/>
              <a:t>)</a:t>
            </a:r>
          </a:p>
        </p:txBody>
      </p:sp>
      <p:sp>
        <p:nvSpPr>
          <p:cNvPr id="797728" name="Rectangle 32"/>
          <p:cNvSpPr>
            <a:spLocks noChangeArrowheads="1"/>
          </p:cNvSpPr>
          <p:nvPr/>
        </p:nvSpPr>
        <p:spPr bwMode="auto">
          <a:xfrm>
            <a:off x="4013200" y="5713413"/>
            <a:ext cx="1616075" cy="366712"/>
          </a:xfrm>
          <a:prstGeom prst="rect">
            <a:avLst/>
          </a:prstGeom>
          <a:noFill/>
          <a:ln w="9525">
            <a:noFill/>
            <a:miter lim="800000"/>
            <a:headEnd/>
            <a:tailEnd/>
          </a:ln>
        </p:spPr>
        <p:txBody>
          <a:bodyPr wrap="none">
            <a:spAutoFit/>
          </a:bodyPr>
          <a:lstStyle/>
          <a:p>
            <a:r>
              <a:rPr lang="en-US"/>
              <a:t>d[v</a:t>
            </a:r>
            <a:r>
              <a:rPr lang="en-US" baseline="-25000"/>
              <a:t>3</a:t>
            </a:r>
            <a:r>
              <a:rPr lang="en-US"/>
              <a:t>] = δ(s, v</a:t>
            </a:r>
            <a:r>
              <a:rPr lang="en-US" baseline="-25000"/>
              <a:t>3</a:t>
            </a:r>
            <a:r>
              <a:rPr lang="en-US"/>
              <a:t>)</a:t>
            </a:r>
          </a:p>
        </p:txBody>
      </p:sp>
      <p:sp>
        <p:nvSpPr>
          <p:cNvPr id="797729" name="Rectangle 33"/>
          <p:cNvSpPr>
            <a:spLocks noChangeArrowheads="1"/>
          </p:cNvSpPr>
          <p:nvPr/>
        </p:nvSpPr>
        <p:spPr bwMode="auto">
          <a:xfrm>
            <a:off x="5403850" y="5180013"/>
            <a:ext cx="1616075" cy="366712"/>
          </a:xfrm>
          <a:prstGeom prst="rect">
            <a:avLst/>
          </a:prstGeom>
          <a:noFill/>
          <a:ln w="9525">
            <a:noFill/>
            <a:miter lim="800000"/>
            <a:headEnd/>
            <a:tailEnd/>
          </a:ln>
        </p:spPr>
        <p:txBody>
          <a:bodyPr wrap="none">
            <a:spAutoFit/>
          </a:bodyPr>
          <a:lstStyle/>
          <a:p>
            <a:r>
              <a:rPr lang="en-US"/>
              <a:t>d[v</a:t>
            </a:r>
            <a:r>
              <a:rPr lang="en-US" baseline="-25000"/>
              <a:t>4</a:t>
            </a:r>
            <a:r>
              <a:rPr lang="en-US"/>
              <a:t>] = δ(s, v</a:t>
            </a:r>
            <a:r>
              <a:rPr lang="en-US" baseline="-25000"/>
              <a:t>4</a:t>
            </a:r>
            <a:r>
              <a:rPr lang="en-US"/>
              <a:t>)</a:t>
            </a:r>
          </a:p>
        </p:txBody>
      </p:sp>
      <p:sp>
        <p:nvSpPr>
          <p:cNvPr id="21539" name="Text Box 34"/>
          <p:cNvSpPr txBox="1">
            <a:spLocks noChangeArrowheads="1"/>
          </p:cNvSpPr>
          <p:nvPr/>
        </p:nvSpPr>
        <p:spPr bwMode="auto">
          <a:xfrm>
            <a:off x="4005263" y="4902200"/>
            <a:ext cx="382587" cy="366713"/>
          </a:xfrm>
          <a:prstGeom prst="rect">
            <a:avLst/>
          </a:prstGeom>
          <a:noFill/>
          <a:ln w="9525">
            <a:noFill/>
            <a:miter lim="800000"/>
            <a:headEnd/>
            <a:tailEnd/>
          </a:ln>
        </p:spPr>
        <p:txBody>
          <a:bodyPr wrap="none">
            <a:spAutoFit/>
          </a:bodyPr>
          <a:lstStyle/>
          <a:p>
            <a:r>
              <a:rPr lang="en-US"/>
              <a:t>v</a:t>
            </a:r>
            <a:r>
              <a:rPr lang="en-US" baseline="-25000"/>
              <a:t>3</a:t>
            </a:r>
            <a:endParaRPr lang="en-US"/>
          </a:p>
        </p:txBody>
      </p:sp>
      <p:sp>
        <p:nvSpPr>
          <p:cNvPr id="21540" name="Text Box 35"/>
          <p:cNvSpPr txBox="1">
            <a:spLocks noChangeArrowheads="1"/>
          </p:cNvSpPr>
          <p:nvPr/>
        </p:nvSpPr>
        <p:spPr bwMode="auto">
          <a:xfrm>
            <a:off x="5634038" y="4511675"/>
            <a:ext cx="382587" cy="366713"/>
          </a:xfrm>
          <a:prstGeom prst="rect">
            <a:avLst/>
          </a:prstGeom>
          <a:noFill/>
          <a:ln w="9525">
            <a:noFill/>
            <a:miter lim="800000"/>
            <a:headEnd/>
            <a:tailEnd/>
          </a:ln>
        </p:spPr>
        <p:txBody>
          <a:bodyPr wrap="none">
            <a:spAutoFit/>
          </a:bodyPr>
          <a:lstStyle/>
          <a:p>
            <a:r>
              <a:rPr lang="en-US"/>
              <a:t>v</a:t>
            </a:r>
            <a:r>
              <a:rPr lang="en-US" baseline="-25000"/>
              <a:t>4</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977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9772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977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9772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9772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9772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9772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977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7720" grpId="0" animBg="1"/>
      <p:bldP spid="797721" grpId="0" animBg="1"/>
      <p:bldP spid="797722" grpId="0" animBg="1"/>
      <p:bldP spid="797723" grpId="0" animBg="1"/>
      <p:bldP spid="797726" grpId="0"/>
      <p:bldP spid="797727" grpId="0"/>
      <p:bldP spid="797728" grpId="0"/>
      <p:bldP spid="797729"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6"/>
          <p:cNvSpPr>
            <a:spLocks noGrp="1"/>
          </p:cNvSpPr>
          <p:nvPr>
            <p:ph type="ctrTitle"/>
          </p:nvPr>
        </p:nvSpPr>
        <p:spPr/>
        <p:txBody>
          <a:bodyPr/>
          <a:lstStyle/>
          <a:p>
            <a:r>
              <a:rPr lang="en-US" sz="3200"/>
              <a:t>Single-Source Shortest Paths in DAGs</a:t>
            </a:r>
          </a:p>
        </p:txBody>
      </p:sp>
      <p:sp>
        <p:nvSpPr>
          <p:cNvPr id="22531" name="Subtitle 7"/>
          <p:cNvSpPr>
            <a:spLocks noGrp="1"/>
          </p:cNvSpPr>
          <p:nvPr>
            <p:ph type="subTitle" idx="1"/>
          </p:nvPr>
        </p:nvSpPr>
        <p:spPr/>
        <p:txBody>
          <a:bodyPr/>
          <a:lstStyle/>
          <a:p>
            <a:endParaRPr lang="en-US"/>
          </a:p>
        </p:txBody>
      </p:sp>
      <p:sp>
        <p:nvSpPr>
          <p:cNvPr id="22532" name="Slide Number Placeholder 3"/>
          <p:cNvSpPr>
            <a:spLocks noGrp="1"/>
          </p:cNvSpPr>
          <p:nvPr>
            <p:ph type="sldNum" sz="quarter" idx="12"/>
          </p:nvPr>
        </p:nvSpPr>
        <p:spPr>
          <a:noFill/>
        </p:spPr>
        <p:txBody>
          <a:bodyPr/>
          <a:lstStyle/>
          <a:p>
            <a:fld id="{361F0C67-C81C-43D0-B589-3BB4393DAE35}" type="slidenum">
              <a:rPr lang="en-US" smtClean="0"/>
              <a:pPr/>
              <a:t>28</a:t>
            </a:fld>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6373" y="0"/>
            <a:ext cx="7772400" cy="1143000"/>
          </a:xfrm>
        </p:spPr>
        <p:txBody>
          <a:bodyPr/>
          <a:lstStyle/>
          <a:p>
            <a:pPr>
              <a:defRPr/>
            </a:pPr>
            <a:r>
              <a:rPr lang="en-US" dirty="0">
                <a:ea typeface="+mj-ea"/>
              </a:rPr>
              <a:t>Key Property in DAGs</a:t>
            </a:r>
          </a:p>
        </p:txBody>
      </p:sp>
      <p:sp>
        <p:nvSpPr>
          <p:cNvPr id="3" name="Content Placeholder 2"/>
          <p:cNvSpPr>
            <a:spLocks noGrp="1"/>
          </p:cNvSpPr>
          <p:nvPr>
            <p:ph idx="1"/>
          </p:nvPr>
        </p:nvSpPr>
        <p:spPr>
          <a:xfrm>
            <a:off x="685800" y="1981200"/>
            <a:ext cx="7772400" cy="2133600"/>
          </a:xfrm>
        </p:spPr>
        <p:txBody>
          <a:bodyPr/>
          <a:lstStyle/>
          <a:p>
            <a:pPr>
              <a:defRPr/>
            </a:pPr>
            <a:r>
              <a:rPr lang="en-US" sz="2400" dirty="0">
                <a:ea typeface="+mn-ea"/>
              </a:rPr>
              <a:t>If there are no cycles </a:t>
            </a:r>
            <a:r>
              <a:rPr lang="en-US" sz="2400" dirty="0">
                <a:ea typeface="+mn-ea"/>
                <a:sym typeface="Wingdings"/>
              </a:rPr>
              <a:t> it is called a DAG</a:t>
            </a:r>
          </a:p>
          <a:p>
            <a:pPr>
              <a:defRPr/>
            </a:pPr>
            <a:endParaRPr lang="en-US" sz="2400" dirty="0">
              <a:ea typeface="+mn-ea"/>
              <a:sym typeface="Wingdings"/>
            </a:endParaRPr>
          </a:p>
          <a:p>
            <a:pPr>
              <a:defRPr/>
            </a:pPr>
            <a:r>
              <a:rPr lang="en-US" sz="2400" dirty="0">
                <a:ea typeface="+mn-ea"/>
                <a:sym typeface="Wingdings"/>
              </a:rPr>
              <a:t>In DAGs, nodes can be sorted in a linear order such that all edges are forward edges</a:t>
            </a:r>
          </a:p>
          <a:p>
            <a:pPr lvl="1">
              <a:defRPr/>
            </a:pPr>
            <a:r>
              <a:rPr lang="en-US" sz="2000" dirty="0">
                <a:ea typeface="+mn-ea"/>
                <a:sym typeface="Wingdings"/>
              </a:rPr>
              <a:t>Topological sort</a:t>
            </a:r>
            <a:endParaRPr lang="en-US" sz="2000" dirty="0">
              <a:ea typeface="+mn-ea"/>
            </a:endParaRPr>
          </a:p>
        </p:txBody>
      </p:sp>
      <p:pic>
        <p:nvPicPr>
          <p:cNvPr id="70659" name="Picture 3" descr="Screen shot 2013-04-10 at 11.22.43 PM.png"/>
          <p:cNvPicPr>
            <a:picLocks noChangeAspect="1"/>
          </p:cNvPicPr>
          <p:nvPr/>
        </p:nvPicPr>
        <p:blipFill>
          <a:blip r:embed="rId2"/>
          <a:srcRect/>
          <a:stretch>
            <a:fillRect/>
          </a:stretch>
        </p:blipFill>
        <p:spPr bwMode="auto">
          <a:xfrm>
            <a:off x="1219200" y="4191000"/>
            <a:ext cx="2514600" cy="1947863"/>
          </a:xfrm>
          <a:prstGeom prst="rect">
            <a:avLst/>
          </a:prstGeom>
          <a:noFill/>
          <a:ln w="9525">
            <a:noFill/>
            <a:miter lim="800000"/>
            <a:headEnd/>
            <a:tailEnd/>
          </a:ln>
        </p:spPr>
      </p:pic>
      <p:pic>
        <p:nvPicPr>
          <p:cNvPr id="70660" name="Picture 4" descr="Screen shot 2013-04-10 at 11.23.22 PM.png"/>
          <p:cNvPicPr>
            <a:picLocks noChangeAspect="1"/>
          </p:cNvPicPr>
          <p:nvPr/>
        </p:nvPicPr>
        <p:blipFill>
          <a:blip r:embed="rId3"/>
          <a:srcRect/>
          <a:stretch>
            <a:fillRect/>
          </a:stretch>
        </p:blipFill>
        <p:spPr bwMode="auto">
          <a:xfrm>
            <a:off x="4953000" y="4191000"/>
            <a:ext cx="3035300" cy="1363663"/>
          </a:xfrm>
          <a:prstGeom prst="rect">
            <a:avLst/>
          </a:prstGeom>
          <a:noFill/>
          <a:ln w="9525">
            <a:noFill/>
            <a:miter lim="800000"/>
            <a:headEnd/>
            <a:tailEnd/>
          </a:ln>
        </p:spPr>
      </p:pic>
      <p:sp>
        <p:nvSpPr>
          <p:cNvPr id="70661" name="Right Arrow 5"/>
          <p:cNvSpPr>
            <a:spLocks noChangeArrowheads="1"/>
          </p:cNvSpPr>
          <p:nvPr/>
        </p:nvSpPr>
        <p:spPr bwMode="auto">
          <a:xfrm>
            <a:off x="3962400" y="4724400"/>
            <a:ext cx="990600" cy="609600"/>
          </a:xfrm>
          <a:prstGeom prst="rightArrow">
            <a:avLst>
              <a:gd name="adj1" fmla="val 50000"/>
              <a:gd name="adj2" fmla="val 49999"/>
            </a:avLst>
          </a:prstGeom>
          <a:solidFill>
            <a:srgbClr val="FF6600"/>
          </a:solidFill>
          <a:ln w="9525">
            <a:solidFill>
              <a:schemeClr val="tx1"/>
            </a:solidFill>
            <a:round/>
            <a:headEnd/>
            <a:tailEnd/>
          </a:ln>
        </p:spPr>
        <p:txBody>
          <a:bodyPr wrap="none" anchor="ctr"/>
          <a:lstStyle/>
          <a:p>
            <a:pPr marL="342900" indent="-342900"/>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5"/>
          <p:cNvSpPr>
            <a:spLocks noGrp="1"/>
          </p:cNvSpPr>
          <p:nvPr>
            <p:ph type="sldNum" sz="quarter" idx="12"/>
          </p:nvPr>
        </p:nvSpPr>
        <p:spPr>
          <a:noFill/>
        </p:spPr>
        <p:txBody>
          <a:bodyPr/>
          <a:lstStyle/>
          <a:p>
            <a:fld id="{4239DAE3-EB35-4A41-9DF6-BDB644413AF6}" type="slidenum">
              <a:rPr lang="en-US" smtClean="0"/>
              <a:pPr/>
              <a:t>3</a:t>
            </a:fld>
            <a:endParaRPr lang="en-US"/>
          </a:p>
        </p:txBody>
      </p:sp>
      <p:sp>
        <p:nvSpPr>
          <p:cNvPr id="5123" name="Rectangle 2"/>
          <p:cNvSpPr>
            <a:spLocks noGrp="1" noChangeArrowheads="1"/>
          </p:cNvSpPr>
          <p:nvPr>
            <p:ph type="title"/>
          </p:nvPr>
        </p:nvSpPr>
        <p:spPr/>
        <p:txBody>
          <a:bodyPr/>
          <a:lstStyle/>
          <a:p>
            <a:pPr eaLnBrk="1" hangingPunct="1"/>
            <a:r>
              <a:rPr lang="en-US"/>
              <a:t>Negative-Weight Edges</a:t>
            </a:r>
          </a:p>
        </p:txBody>
      </p:sp>
      <p:sp>
        <p:nvSpPr>
          <p:cNvPr id="781315" name="Rectangle 3"/>
          <p:cNvSpPr>
            <a:spLocks noGrp="1" noChangeArrowheads="1"/>
          </p:cNvSpPr>
          <p:nvPr>
            <p:ph type="body" idx="1"/>
          </p:nvPr>
        </p:nvSpPr>
        <p:spPr>
          <a:xfrm>
            <a:off x="114300" y="1057275"/>
            <a:ext cx="5208588" cy="5470525"/>
          </a:xfrm>
        </p:spPr>
        <p:txBody>
          <a:bodyPr/>
          <a:lstStyle/>
          <a:p>
            <a:pPr eaLnBrk="1" hangingPunct="1">
              <a:lnSpc>
                <a:spcPct val="110000"/>
              </a:lnSpc>
            </a:pPr>
            <a:r>
              <a:rPr lang="en-US"/>
              <a:t>s </a:t>
            </a:r>
            <a:r>
              <a:rPr lang="en-US">
                <a:sym typeface="Symbol" pitchFamily="18" charset="2"/>
              </a:rPr>
              <a:t> e: infinitely many paths: </a:t>
            </a:r>
          </a:p>
          <a:p>
            <a:pPr lvl="1" eaLnBrk="1" hangingPunct="1">
              <a:lnSpc>
                <a:spcPct val="110000"/>
              </a:lnSpc>
            </a:pPr>
            <a:r>
              <a:rPr lang="en-US">
                <a:sym typeface="Symbol" pitchFamily="18" charset="2"/>
              </a:rPr>
              <a:t>s, e, s, e, f, e, s, e, f, e, f, e</a:t>
            </a:r>
          </a:p>
          <a:p>
            <a:pPr lvl="1" eaLnBrk="1" hangingPunct="1">
              <a:lnSpc>
                <a:spcPct val="110000"/>
              </a:lnSpc>
            </a:pPr>
            <a:r>
              <a:rPr lang="en-US">
                <a:sym typeface="Symbol" pitchFamily="18" charset="2"/>
              </a:rPr>
              <a:t>cycle e, f, e has negative weight: </a:t>
            </a:r>
          </a:p>
          <a:p>
            <a:pPr lvl="1" eaLnBrk="1" hangingPunct="1">
              <a:lnSpc>
                <a:spcPct val="110000"/>
              </a:lnSpc>
              <a:buFontTx/>
              <a:buNone/>
            </a:pPr>
            <a:r>
              <a:rPr lang="en-US">
                <a:sym typeface="Symbol" pitchFamily="18" charset="2"/>
              </a:rPr>
              <a:t>		    3 + (- 6) = -3 </a:t>
            </a:r>
          </a:p>
          <a:p>
            <a:pPr lvl="1" eaLnBrk="1" hangingPunct="1">
              <a:lnSpc>
                <a:spcPct val="110000"/>
              </a:lnSpc>
            </a:pPr>
            <a:r>
              <a:rPr lang="en-US">
                <a:sym typeface="Symbol" pitchFamily="18" charset="2"/>
              </a:rPr>
              <a:t>can find paths from </a:t>
            </a:r>
            <a:r>
              <a:rPr lang="en-US">
                <a:latin typeface="Comic Sans MS" pitchFamily="66" charset="0"/>
                <a:sym typeface="Symbol" pitchFamily="18" charset="2"/>
              </a:rPr>
              <a:t>s</a:t>
            </a:r>
            <a:r>
              <a:rPr lang="en-US">
                <a:sym typeface="Symbol" pitchFamily="18" charset="2"/>
              </a:rPr>
              <a:t> to </a:t>
            </a:r>
            <a:r>
              <a:rPr lang="en-US">
                <a:latin typeface="Comic Sans MS" pitchFamily="66" charset="0"/>
                <a:sym typeface="Symbol" pitchFamily="18" charset="2"/>
              </a:rPr>
              <a:t>e</a:t>
            </a:r>
            <a:r>
              <a:rPr lang="en-US">
                <a:sym typeface="Symbol" pitchFamily="18" charset="2"/>
              </a:rPr>
              <a:t> with arbitrarily large negative weights</a:t>
            </a:r>
          </a:p>
          <a:p>
            <a:pPr lvl="1" eaLnBrk="1" hangingPunct="1">
              <a:lnSpc>
                <a:spcPct val="110000"/>
              </a:lnSpc>
            </a:pPr>
            <a:r>
              <a:rPr lang="en-US">
                <a:sym typeface="Symbol" pitchFamily="18" charset="2"/>
              </a:rPr>
              <a:t>(s, e) = -   no shortest path exists between </a:t>
            </a:r>
            <a:r>
              <a:rPr lang="en-US">
                <a:latin typeface="Comic Sans MS" pitchFamily="66" charset="0"/>
                <a:sym typeface="Symbol" pitchFamily="18" charset="2"/>
              </a:rPr>
              <a:t>s</a:t>
            </a:r>
            <a:r>
              <a:rPr lang="en-US">
                <a:sym typeface="Symbol" pitchFamily="18" charset="2"/>
              </a:rPr>
              <a:t> and </a:t>
            </a:r>
            <a:r>
              <a:rPr lang="en-US">
                <a:latin typeface="Comic Sans MS" pitchFamily="66" charset="0"/>
                <a:sym typeface="Symbol" pitchFamily="18" charset="2"/>
              </a:rPr>
              <a:t>e</a:t>
            </a:r>
          </a:p>
          <a:p>
            <a:pPr lvl="1" eaLnBrk="1" hangingPunct="1">
              <a:lnSpc>
                <a:spcPct val="110000"/>
              </a:lnSpc>
            </a:pPr>
            <a:r>
              <a:rPr lang="en-US">
                <a:sym typeface="Symbol" pitchFamily="18" charset="2"/>
              </a:rPr>
              <a:t>Similarly: (s, f) = - ,             			   (s, g) = - </a:t>
            </a:r>
          </a:p>
        </p:txBody>
      </p:sp>
      <p:grpSp>
        <p:nvGrpSpPr>
          <p:cNvPr id="5125" name="Group 4"/>
          <p:cNvGrpSpPr>
            <a:grpSpLocks/>
          </p:cNvGrpSpPr>
          <p:nvPr/>
        </p:nvGrpSpPr>
        <p:grpSpPr bwMode="auto">
          <a:xfrm>
            <a:off x="4805363" y="1255713"/>
            <a:ext cx="3846512" cy="2528887"/>
            <a:chOff x="3027" y="791"/>
            <a:chExt cx="2423" cy="1593"/>
          </a:xfrm>
        </p:grpSpPr>
        <p:sp>
          <p:nvSpPr>
            <p:cNvPr id="5141" name="Oval 5"/>
            <p:cNvSpPr>
              <a:spLocks noChangeArrowheads="1"/>
            </p:cNvSpPr>
            <p:nvPr/>
          </p:nvSpPr>
          <p:spPr bwMode="auto">
            <a:xfrm>
              <a:off x="3204" y="1462"/>
              <a:ext cx="266" cy="265"/>
            </a:xfrm>
            <a:prstGeom prst="ellipse">
              <a:avLst/>
            </a:prstGeom>
            <a:noFill/>
            <a:ln w="19050">
              <a:solidFill>
                <a:schemeClr val="tx1"/>
              </a:solidFill>
              <a:round/>
              <a:headEnd/>
              <a:tailEnd/>
            </a:ln>
          </p:spPr>
          <p:txBody>
            <a:bodyPr wrap="none" anchor="ctr"/>
            <a:lstStyle/>
            <a:p>
              <a:pPr algn="ctr"/>
              <a:r>
                <a:rPr lang="en-US"/>
                <a:t>0</a:t>
              </a:r>
            </a:p>
          </p:txBody>
        </p:sp>
        <p:sp>
          <p:nvSpPr>
            <p:cNvPr id="5142" name="Oval 6"/>
            <p:cNvSpPr>
              <a:spLocks noChangeArrowheads="1"/>
            </p:cNvSpPr>
            <p:nvPr/>
          </p:nvSpPr>
          <p:spPr bwMode="auto">
            <a:xfrm>
              <a:off x="3768" y="997"/>
              <a:ext cx="266" cy="265"/>
            </a:xfrm>
            <a:prstGeom prst="ellipse">
              <a:avLst/>
            </a:prstGeom>
            <a:noFill/>
            <a:ln w="19050">
              <a:solidFill>
                <a:schemeClr val="tx1"/>
              </a:solidFill>
              <a:round/>
              <a:headEnd/>
              <a:tailEnd/>
            </a:ln>
          </p:spPr>
          <p:txBody>
            <a:bodyPr wrap="none" anchor="ctr"/>
            <a:lstStyle/>
            <a:p>
              <a:pPr algn="ctr"/>
              <a:r>
                <a:rPr lang="en-US"/>
                <a:t>3</a:t>
              </a:r>
            </a:p>
          </p:txBody>
        </p:sp>
        <p:sp>
          <p:nvSpPr>
            <p:cNvPr id="5143" name="Oval 7"/>
            <p:cNvSpPr>
              <a:spLocks noChangeArrowheads="1"/>
            </p:cNvSpPr>
            <p:nvPr/>
          </p:nvSpPr>
          <p:spPr bwMode="auto">
            <a:xfrm>
              <a:off x="4599" y="997"/>
              <a:ext cx="266" cy="265"/>
            </a:xfrm>
            <a:prstGeom prst="ellipse">
              <a:avLst/>
            </a:prstGeom>
            <a:noFill/>
            <a:ln w="19050">
              <a:solidFill>
                <a:schemeClr val="tx1"/>
              </a:solidFill>
              <a:round/>
              <a:headEnd/>
              <a:tailEnd/>
            </a:ln>
          </p:spPr>
          <p:txBody>
            <a:bodyPr wrap="none" anchor="ctr"/>
            <a:lstStyle/>
            <a:p>
              <a:pPr algn="ctr"/>
              <a:r>
                <a:rPr lang="en-US"/>
                <a:t>-1</a:t>
              </a:r>
            </a:p>
          </p:txBody>
        </p:sp>
        <p:sp>
          <p:nvSpPr>
            <p:cNvPr id="5144" name="Oval 8"/>
            <p:cNvSpPr>
              <a:spLocks noChangeArrowheads="1"/>
            </p:cNvSpPr>
            <p:nvPr/>
          </p:nvSpPr>
          <p:spPr bwMode="auto">
            <a:xfrm>
              <a:off x="3768" y="1928"/>
              <a:ext cx="266" cy="265"/>
            </a:xfrm>
            <a:prstGeom prst="ellipse">
              <a:avLst/>
            </a:prstGeom>
            <a:noFill/>
            <a:ln w="19050">
              <a:solidFill>
                <a:schemeClr val="tx1"/>
              </a:solidFill>
              <a:round/>
              <a:headEnd/>
              <a:tailEnd/>
            </a:ln>
          </p:spPr>
          <p:txBody>
            <a:bodyPr wrap="none" anchor="ctr"/>
            <a:lstStyle/>
            <a:p>
              <a:pPr algn="ctr"/>
              <a:r>
                <a:rPr lang="en-US">
                  <a:sym typeface="Symbol" pitchFamily="18" charset="2"/>
                </a:rPr>
                <a:t>-</a:t>
              </a:r>
            </a:p>
          </p:txBody>
        </p:sp>
        <p:sp>
          <p:nvSpPr>
            <p:cNvPr id="5145" name="Oval 9"/>
            <p:cNvSpPr>
              <a:spLocks noChangeArrowheads="1"/>
            </p:cNvSpPr>
            <p:nvPr/>
          </p:nvSpPr>
          <p:spPr bwMode="auto">
            <a:xfrm>
              <a:off x="4599" y="1928"/>
              <a:ext cx="266" cy="265"/>
            </a:xfrm>
            <a:prstGeom prst="ellipse">
              <a:avLst/>
            </a:prstGeom>
            <a:noFill/>
            <a:ln w="19050">
              <a:solidFill>
                <a:schemeClr val="tx1"/>
              </a:solidFill>
              <a:round/>
              <a:headEnd/>
              <a:tailEnd/>
            </a:ln>
          </p:spPr>
          <p:txBody>
            <a:bodyPr wrap="none" anchor="ctr"/>
            <a:lstStyle/>
            <a:p>
              <a:pPr algn="ctr"/>
              <a:r>
                <a:rPr lang="en-US">
                  <a:sym typeface="Symbol" pitchFamily="18" charset="2"/>
                </a:rPr>
                <a:t>-</a:t>
              </a:r>
              <a:endParaRPr lang="en-US"/>
            </a:p>
          </p:txBody>
        </p:sp>
        <p:sp>
          <p:nvSpPr>
            <p:cNvPr id="5146" name="Line 10"/>
            <p:cNvSpPr>
              <a:spLocks noChangeShapeType="1"/>
            </p:cNvSpPr>
            <p:nvPr/>
          </p:nvSpPr>
          <p:spPr bwMode="auto">
            <a:xfrm>
              <a:off x="4032" y="1122"/>
              <a:ext cx="581" cy="0"/>
            </a:xfrm>
            <a:prstGeom prst="line">
              <a:avLst/>
            </a:prstGeom>
            <a:noFill/>
            <a:ln w="19050">
              <a:solidFill>
                <a:schemeClr val="tx1"/>
              </a:solidFill>
              <a:round/>
              <a:headEnd/>
              <a:tailEnd type="triangle" w="med" len="med"/>
            </a:ln>
          </p:spPr>
          <p:txBody>
            <a:bodyPr/>
            <a:lstStyle/>
            <a:p>
              <a:endParaRPr lang="en-US"/>
            </a:p>
          </p:txBody>
        </p:sp>
        <p:sp>
          <p:nvSpPr>
            <p:cNvPr id="5147" name="Line 11"/>
            <p:cNvSpPr>
              <a:spLocks noChangeShapeType="1"/>
            </p:cNvSpPr>
            <p:nvPr/>
          </p:nvSpPr>
          <p:spPr bwMode="auto">
            <a:xfrm flipV="1">
              <a:off x="3415" y="1224"/>
              <a:ext cx="392" cy="256"/>
            </a:xfrm>
            <a:prstGeom prst="line">
              <a:avLst/>
            </a:prstGeom>
            <a:noFill/>
            <a:ln w="19050">
              <a:solidFill>
                <a:schemeClr val="tx1"/>
              </a:solidFill>
              <a:round/>
              <a:headEnd/>
              <a:tailEnd type="triangle" w="med" len="med"/>
            </a:ln>
          </p:spPr>
          <p:txBody>
            <a:bodyPr/>
            <a:lstStyle/>
            <a:p>
              <a:endParaRPr lang="en-US"/>
            </a:p>
          </p:txBody>
        </p:sp>
        <p:sp>
          <p:nvSpPr>
            <p:cNvPr id="5148" name="Line 12"/>
            <p:cNvSpPr>
              <a:spLocks noChangeShapeType="1"/>
            </p:cNvSpPr>
            <p:nvPr/>
          </p:nvSpPr>
          <p:spPr bwMode="auto">
            <a:xfrm>
              <a:off x="3439" y="1684"/>
              <a:ext cx="364" cy="278"/>
            </a:xfrm>
            <a:prstGeom prst="line">
              <a:avLst/>
            </a:prstGeom>
            <a:noFill/>
            <a:ln w="19050">
              <a:solidFill>
                <a:schemeClr val="tx1"/>
              </a:solidFill>
              <a:round/>
              <a:headEnd/>
              <a:tailEnd type="triangle" w="med" len="med"/>
            </a:ln>
          </p:spPr>
          <p:txBody>
            <a:bodyPr/>
            <a:lstStyle/>
            <a:p>
              <a:endParaRPr lang="en-US"/>
            </a:p>
          </p:txBody>
        </p:sp>
        <p:sp>
          <p:nvSpPr>
            <p:cNvPr id="5149" name="Text Box 13"/>
            <p:cNvSpPr txBox="1">
              <a:spLocks noChangeArrowheads="1"/>
            </p:cNvSpPr>
            <p:nvPr/>
          </p:nvSpPr>
          <p:spPr bwMode="auto">
            <a:xfrm>
              <a:off x="3460" y="1191"/>
              <a:ext cx="187" cy="212"/>
            </a:xfrm>
            <a:prstGeom prst="rect">
              <a:avLst/>
            </a:prstGeom>
            <a:noFill/>
            <a:ln w="9525">
              <a:noFill/>
              <a:miter lim="800000"/>
              <a:headEnd/>
              <a:tailEnd/>
            </a:ln>
          </p:spPr>
          <p:txBody>
            <a:bodyPr wrap="none">
              <a:spAutoFit/>
            </a:bodyPr>
            <a:lstStyle/>
            <a:p>
              <a:r>
                <a:rPr lang="en-US" sz="1600"/>
                <a:t>3</a:t>
              </a:r>
            </a:p>
          </p:txBody>
        </p:sp>
        <p:sp>
          <p:nvSpPr>
            <p:cNvPr id="5150" name="Text Box 14"/>
            <p:cNvSpPr txBox="1">
              <a:spLocks noChangeArrowheads="1"/>
            </p:cNvSpPr>
            <p:nvPr/>
          </p:nvSpPr>
          <p:spPr bwMode="auto">
            <a:xfrm>
              <a:off x="4225" y="923"/>
              <a:ext cx="230" cy="212"/>
            </a:xfrm>
            <a:prstGeom prst="rect">
              <a:avLst/>
            </a:prstGeom>
            <a:noFill/>
            <a:ln w="9525">
              <a:noFill/>
              <a:miter lim="800000"/>
              <a:headEnd/>
              <a:tailEnd/>
            </a:ln>
          </p:spPr>
          <p:txBody>
            <a:bodyPr wrap="none">
              <a:spAutoFit/>
            </a:bodyPr>
            <a:lstStyle/>
            <a:p>
              <a:r>
                <a:rPr lang="en-US" sz="1600"/>
                <a:t>-4</a:t>
              </a:r>
            </a:p>
          </p:txBody>
        </p:sp>
        <p:sp>
          <p:nvSpPr>
            <p:cNvPr id="5151" name="Text Box 15"/>
            <p:cNvSpPr txBox="1">
              <a:spLocks noChangeArrowheads="1"/>
            </p:cNvSpPr>
            <p:nvPr/>
          </p:nvSpPr>
          <p:spPr bwMode="auto">
            <a:xfrm>
              <a:off x="3491" y="1777"/>
              <a:ext cx="187" cy="212"/>
            </a:xfrm>
            <a:prstGeom prst="rect">
              <a:avLst/>
            </a:prstGeom>
            <a:noFill/>
            <a:ln w="9525">
              <a:noFill/>
              <a:miter lim="800000"/>
              <a:headEnd/>
              <a:tailEnd/>
            </a:ln>
          </p:spPr>
          <p:txBody>
            <a:bodyPr wrap="none">
              <a:spAutoFit/>
            </a:bodyPr>
            <a:lstStyle/>
            <a:p>
              <a:r>
                <a:rPr lang="en-US" sz="1600"/>
                <a:t>2</a:t>
              </a:r>
            </a:p>
          </p:txBody>
        </p:sp>
        <p:sp>
          <p:nvSpPr>
            <p:cNvPr id="5152" name="Text Box 16"/>
            <p:cNvSpPr txBox="1">
              <a:spLocks noChangeArrowheads="1"/>
            </p:cNvSpPr>
            <p:nvPr/>
          </p:nvSpPr>
          <p:spPr bwMode="auto">
            <a:xfrm>
              <a:off x="4918" y="1398"/>
              <a:ext cx="187" cy="212"/>
            </a:xfrm>
            <a:prstGeom prst="rect">
              <a:avLst/>
            </a:prstGeom>
            <a:noFill/>
            <a:ln w="9525">
              <a:noFill/>
              <a:miter lim="800000"/>
              <a:headEnd/>
              <a:tailEnd/>
            </a:ln>
          </p:spPr>
          <p:txBody>
            <a:bodyPr wrap="none">
              <a:spAutoFit/>
            </a:bodyPr>
            <a:lstStyle/>
            <a:p>
              <a:r>
                <a:rPr lang="en-US" sz="1600"/>
                <a:t>8</a:t>
              </a:r>
            </a:p>
          </p:txBody>
        </p:sp>
        <p:sp>
          <p:nvSpPr>
            <p:cNvPr id="5153" name="Text Box 17"/>
            <p:cNvSpPr txBox="1">
              <a:spLocks noChangeArrowheads="1"/>
            </p:cNvSpPr>
            <p:nvPr/>
          </p:nvSpPr>
          <p:spPr bwMode="auto">
            <a:xfrm>
              <a:off x="4402" y="2116"/>
              <a:ext cx="230" cy="212"/>
            </a:xfrm>
            <a:prstGeom prst="rect">
              <a:avLst/>
            </a:prstGeom>
            <a:noFill/>
            <a:ln w="9525">
              <a:noFill/>
              <a:miter lim="800000"/>
              <a:headEnd/>
              <a:tailEnd/>
            </a:ln>
          </p:spPr>
          <p:txBody>
            <a:bodyPr wrap="none">
              <a:spAutoFit/>
            </a:bodyPr>
            <a:lstStyle/>
            <a:p>
              <a:r>
                <a:rPr lang="en-US" sz="1600"/>
                <a:t>-6</a:t>
              </a:r>
            </a:p>
          </p:txBody>
        </p:sp>
        <p:sp>
          <p:nvSpPr>
            <p:cNvPr id="5154" name="Text Box 18"/>
            <p:cNvSpPr txBox="1">
              <a:spLocks noChangeArrowheads="1"/>
            </p:cNvSpPr>
            <p:nvPr/>
          </p:nvSpPr>
          <p:spPr bwMode="auto">
            <a:xfrm>
              <a:off x="3027" y="1474"/>
              <a:ext cx="188" cy="231"/>
            </a:xfrm>
            <a:prstGeom prst="rect">
              <a:avLst/>
            </a:prstGeom>
            <a:noFill/>
            <a:ln w="9525">
              <a:noFill/>
              <a:miter lim="800000"/>
              <a:headEnd/>
              <a:tailEnd/>
            </a:ln>
          </p:spPr>
          <p:txBody>
            <a:bodyPr wrap="none">
              <a:spAutoFit/>
            </a:bodyPr>
            <a:lstStyle/>
            <a:p>
              <a:r>
                <a:rPr lang="en-US"/>
                <a:t>s</a:t>
              </a:r>
            </a:p>
          </p:txBody>
        </p:sp>
        <p:sp>
          <p:nvSpPr>
            <p:cNvPr id="5155" name="Text Box 19"/>
            <p:cNvSpPr txBox="1">
              <a:spLocks noChangeArrowheads="1"/>
            </p:cNvSpPr>
            <p:nvPr/>
          </p:nvSpPr>
          <p:spPr bwMode="auto">
            <a:xfrm>
              <a:off x="3823" y="791"/>
              <a:ext cx="196" cy="231"/>
            </a:xfrm>
            <a:prstGeom prst="rect">
              <a:avLst/>
            </a:prstGeom>
            <a:noFill/>
            <a:ln w="9525">
              <a:noFill/>
              <a:miter lim="800000"/>
              <a:headEnd/>
              <a:tailEnd/>
            </a:ln>
          </p:spPr>
          <p:txBody>
            <a:bodyPr wrap="none">
              <a:spAutoFit/>
            </a:bodyPr>
            <a:lstStyle/>
            <a:p>
              <a:r>
                <a:rPr lang="en-US"/>
                <a:t>a</a:t>
              </a:r>
            </a:p>
          </p:txBody>
        </p:sp>
        <p:sp>
          <p:nvSpPr>
            <p:cNvPr id="5156" name="Text Box 20"/>
            <p:cNvSpPr txBox="1">
              <a:spLocks noChangeArrowheads="1"/>
            </p:cNvSpPr>
            <p:nvPr/>
          </p:nvSpPr>
          <p:spPr bwMode="auto">
            <a:xfrm>
              <a:off x="4645" y="791"/>
              <a:ext cx="196" cy="231"/>
            </a:xfrm>
            <a:prstGeom prst="rect">
              <a:avLst/>
            </a:prstGeom>
            <a:noFill/>
            <a:ln w="9525">
              <a:noFill/>
              <a:miter lim="800000"/>
              <a:headEnd/>
              <a:tailEnd/>
            </a:ln>
          </p:spPr>
          <p:txBody>
            <a:bodyPr wrap="none">
              <a:spAutoFit/>
            </a:bodyPr>
            <a:lstStyle/>
            <a:p>
              <a:r>
                <a:rPr lang="en-US"/>
                <a:t>b</a:t>
              </a:r>
            </a:p>
          </p:txBody>
        </p:sp>
        <p:sp>
          <p:nvSpPr>
            <p:cNvPr id="5157" name="Text Box 21"/>
            <p:cNvSpPr txBox="1">
              <a:spLocks noChangeArrowheads="1"/>
            </p:cNvSpPr>
            <p:nvPr/>
          </p:nvSpPr>
          <p:spPr bwMode="auto">
            <a:xfrm>
              <a:off x="3807" y="2153"/>
              <a:ext cx="196" cy="231"/>
            </a:xfrm>
            <a:prstGeom prst="rect">
              <a:avLst/>
            </a:prstGeom>
            <a:noFill/>
            <a:ln w="9525">
              <a:noFill/>
              <a:miter lim="800000"/>
              <a:headEnd/>
              <a:tailEnd/>
            </a:ln>
          </p:spPr>
          <p:txBody>
            <a:bodyPr wrap="none">
              <a:spAutoFit/>
            </a:bodyPr>
            <a:lstStyle/>
            <a:p>
              <a:r>
                <a:rPr lang="en-US"/>
                <a:t>e</a:t>
              </a:r>
            </a:p>
          </p:txBody>
        </p:sp>
        <p:sp>
          <p:nvSpPr>
            <p:cNvPr id="5158" name="Text Box 22"/>
            <p:cNvSpPr txBox="1">
              <a:spLocks noChangeArrowheads="1"/>
            </p:cNvSpPr>
            <p:nvPr/>
          </p:nvSpPr>
          <p:spPr bwMode="auto">
            <a:xfrm>
              <a:off x="4661" y="2153"/>
              <a:ext cx="156" cy="231"/>
            </a:xfrm>
            <a:prstGeom prst="rect">
              <a:avLst/>
            </a:prstGeom>
            <a:noFill/>
            <a:ln w="9525">
              <a:noFill/>
              <a:miter lim="800000"/>
              <a:headEnd/>
              <a:tailEnd/>
            </a:ln>
          </p:spPr>
          <p:txBody>
            <a:bodyPr wrap="none">
              <a:spAutoFit/>
            </a:bodyPr>
            <a:lstStyle/>
            <a:p>
              <a:r>
                <a:rPr lang="en-US"/>
                <a:t>f</a:t>
              </a:r>
            </a:p>
          </p:txBody>
        </p:sp>
        <p:sp>
          <p:nvSpPr>
            <p:cNvPr id="5159" name="Oval 23"/>
            <p:cNvSpPr>
              <a:spLocks noChangeArrowheads="1"/>
            </p:cNvSpPr>
            <p:nvPr/>
          </p:nvSpPr>
          <p:spPr bwMode="auto">
            <a:xfrm>
              <a:off x="5184" y="1462"/>
              <a:ext cx="266" cy="265"/>
            </a:xfrm>
            <a:prstGeom prst="ellipse">
              <a:avLst/>
            </a:prstGeom>
            <a:noFill/>
            <a:ln w="19050">
              <a:solidFill>
                <a:schemeClr val="tx1"/>
              </a:solidFill>
              <a:round/>
              <a:headEnd/>
              <a:tailEnd/>
            </a:ln>
          </p:spPr>
          <p:txBody>
            <a:bodyPr wrap="none" anchor="ctr"/>
            <a:lstStyle/>
            <a:p>
              <a:pPr algn="ctr"/>
              <a:r>
                <a:rPr lang="en-US"/>
                <a:t>-</a:t>
              </a:r>
              <a:r>
                <a:rPr lang="en-US">
                  <a:sym typeface="Symbol" pitchFamily="18" charset="2"/>
                </a:rPr>
                <a:t></a:t>
              </a:r>
            </a:p>
          </p:txBody>
        </p:sp>
        <p:sp>
          <p:nvSpPr>
            <p:cNvPr id="5160" name="Oval 24"/>
            <p:cNvSpPr>
              <a:spLocks noChangeArrowheads="1"/>
            </p:cNvSpPr>
            <p:nvPr/>
          </p:nvSpPr>
          <p:spPr bwMode="auto">
            <a:xfrm>
              <a:off x="3768" y="1464"/>
              <a:ext cx="266" cy="265"/>
            </a:xfrm>
            <a:prstGeom prst="ellipse">
              <a:avLst/>
            </a:prstGeom>
            <a:noFill/>
            <a:ln w="19050">
              <a:solidFill>
                <a:schemeClr val="tx1"/>
              </a:solidFill>
              <a:round/>
              <a:headEnd/>
              <a:tailEnd/>
            </a:ln>
          </p:spPr>
          <p:txBody>
            <a:bodyPr wrap="none" anchor="ctr"/>
            <a:lstStyle/>
            <a:p>
              <a:pPr algn="ctr"/>
              <a:r>
                <a:rPr lang="en-US"/>
                <a:t>5</a:t>
              </a:r>
            </a:p>
          </p:txBody>
        </p:sp>
        <p:sp>
          <p:nvSpPr>
            <p:cNvPr id="5161" name="Oval 25"/>
            <p:cNvSpPr>
              <a:spLocks noChangeArrowheads="1"/>
            </p:cNvSpPr>
            <p:nvPr/>
          </p:nvSpPr>
          <p:spPr bwMode="auto">
            <a:xfrm>
              <a:off x="4599" y="1464"/>
              <a:ext cx="266" cy="265"/>
            </a:xfrm>
            <a:prstGeom prst="ellipse">
              <a:avLst/>
            </a:prstGeom>
            <a:noFill/>
            <a:ln w="19050">
              <a:solidFill>
                <a:schemeClr val="tx1"/>
              </a:solidFill>
              <a:round/>
              <a:headEnd/>
              <a:tailEnd/>
            </a:ln>
          </p:spPr>
          <p:txBody>
            <a:bodyPr wrap="none" anchor="ctr"/>
            <a:lstStyle/>
            <a:p>
              <a:pPr algn="ctr"/>
              <a:r>
                <a:rPr lang="en-US"/>
                <a:t>11</a:t>
              </a:r>
            </a:p>
          </p:txBody>
        </p:sp>
        <p:sp>
          <p:nvSpPr>
            <p:cNvPr id="5162" name="Text Box 26"/>
            <p:cNvSpPr txBox="1">
              <a:spLocks noChangeArrowheads="1"/>
            </p:cNvSpPr>
            <p:nvPr/>
          </p:nvSpPr>
          <p:spPr bwMode="auto">
            <a:xfrm>
              <a:off x="4352" y="1638"/>
              <a:ext cx="230" cy="212"/>
            </a:xfrm>
            <a:prstGeom prst="rect">
              <a:avLst/>
            </a:prstGeom>
            <a:noFill/>
            <a:ln w="9525">
              <a:noFill/>
              <a:miter lim="800000"/>
              <a:headEnd/>
              <a:tailEnd/>
            </a:ln>
          </p:spPr>
          <p:txBody>
            <a:bodyPr wrap="none">
              <a:spAutoFit/>
            </a:bodyPr>
            <a:lstStyle/>
            <a:p>
              <a:r>
                <a:rPr lang="en-US" sz="1600"/>
                <a:t>-3</a:t>
              </a:r>
            </a:p>
          </p:txBody>
        </p:sp>
        <p:sp>
          <p:nvSpPr>
            <p:cNvPr id="5163" name="Text Box 27"/>
            <p:cNvSpPr txBox="1">
              <a:spLocks noChangeArrowheads="1"/>
            </p:cNvSpPr>
            <p:nvPr/>
          </p:nvSpPr>
          <p:spPr bwMode="auto">
            <a:xfrm>
              <a:off x="3811" y="1689"/>
              <a:ext cx="188" cy="231"/>
            </a:xfrm>
            <a:prstGeom prst="rect">
              <a:avLst/>
            </a:prstGeom>
            <a:noFill/>
            <a:ln w="9525">
              <a:noFill/>
              <a:miter lim="800000"/>
              <a:headEnd/>
              <a:tailEnd/>
            </a:ln>
          </p:spPr>
          <p:txBody>
            <a:bodyPr wrap="none">
              <a:spAutoFit/>
            </a:bodyPr>
            <a:lstStyle/>
            <a:p>
              <a:r>
                <a:rPr lang="en-US"/>
                <a:t>y</a:t>
              </a:r>
            </a:p>
          </p:txBody>
        </p:sp>
        <p:sp>
          <p:nvSpPr>
            <p:cNvPr id="5164" name="Line 28"/>
            <p:cNvSpPr>
              <a:spLocks noChangeShapeType="1"/>
            </p:cNvSpPr>
            <p:nvPr/>
          </p:nvSpPr>
          <p:spPr bwMode="auto">
            <a:xfrm>
              <a:off x="4854" y="1204"/>
              <a:ext cx="364" cy="278"/>
            </a:xfrm>
            <a:prstGeom prst="line">
              <a:avLst/>
            </a:prstGeom>
            <a:noFill/>
            <a:ln w="19050">
              <a:solidFill>
                <a:schemeClr val="tx1"/>
              </a:solidFill>
              <a:round/>
              <a:headEnd/>
              <a:tailEnd type="triangle" w="med" len="med"/>
            </a:ln>
          </p:spPr>
          <p:txBody>
            <a:bodyPr/>
            <a:lstStyle/>
            <a:p>
              <a:endParaRPr lang="en-US"/>
            </a:p>
          </p:txBody>
        </p:sp>
        <p:sp>
          <p:nvSpPr>
            <p:cNvPr id="5165" name="Line 29"/>
            <p:cNvSpPr>
              <a:spLocks noChangeShapeType="1"/>
            </p:cNvSpPr>
            <p:nvPr/>
          </p:nvSpPr>
          <p:spPr bwMode="auto">
            <a:xfrm flipV="1">
              <a:off x="4825" y="1702"/>
              <a:ext cx="392" cy="256"/>
            </a:xfrm>
            <a:prstGeom prst="line">
              <a:avLst/>
            </a:prstGeom>
            <a:noFill/>
            <a:ln w="19050">
              <a:solidFill>
                <a:schemeClr val="tx1"/>
              </a:solidFill>
              <a:round/>
              <a:headEnd/>
              <a:tailEnd type="triangle" w="med" len="med"/>
            </a:ln>
          </p:spPr>
          <p:txBody>
            <a:bodyPr/>
            <a:lstStyle/>
            <a:p>
              <a:endParaRPr lang="en-US"/>
            </a:p>
          </p:txBody>
        </p:sp>
        <p:sp>
          <p:nvSpPr>
            <p:cNvPr id="5166" name="Line 30"/>
            <p:cNvSpPr>
              <a:spLocks noChangeShapeType="1"/>
            </p:cNvSpPr>
            <p:nvPr/>
          </p:nvSpPr>
          <p:spPr bwMode="auto">
            <a:xfrm flipV="1">
              <a:off x="3484" y="1592"/>
              <a:ext cx="284" cy="0"/>
            </a:xfrm>
            <a:prstGeom prst="line">
              <a:avLst/>
            </a:prstGeom>
            <a:noFill/>
            <a:ln w="19050">
              <a:solidFill>
                <a:schemeClr val="tx1"/>
              </a:solidFill>
              <a:round/>
              <a:headEnd/>
              <a:tailEnd type="triangle" w="med" len="med"/>
            </a:ln>
          </p:spPr>
          <p:txBody>
            <a:bodyPr/>
            <a:lstStyle/>
            <a:p>
              <a:endParaRPr lang="en-US"/>
            </a:p>
          </p:txBody>
        </p:sp>
        <p:sp>
          <p:nvSpPr>
            <p:cNvPr id="5167" name="Line 31"/>
            <p:cNvSpPr>
              <a:spLocks noChangeShapeType="1"/>
            </p:cNvSpPr>
            <p:nvPr/>
          </p:nvSpPr>
          <p:spPr bwMode="auto">
            <a:xfrm flipV="1">
              <a:off x="4885" y="1593"/>
              <a:ext cx="284" cy="0"/>
            </a:xfrm>
            <a:prstGeom prst="line">
              <a:avLst/>
            </a:prstGeom>
            <a:noFill/>
            <a:ln w="19050">
              <a:solidFill>
                <a:schemeClr val="tx1"/>
              </a:solidFill>
              <a:round/>
              <a:headEnd/>
              <a:tailEnd type="triangle" w="med" len="med"/>
            </a:ln>
          </p:spPr>
          <p:txBody>
            <a:bodyPr/>
            <a:lstStyle/>
            <a:p>
              <a:endParaRPr lang="en-US"/>
            </a:p>
          </p:txBody>
        </p:sp>
        <p:sp>
          <p:nvSpPr>
            <p:cNvPr id="5168" name="Freeform 32"/>
            <p:cNvSpPr>
              <a:spLocks/>
            </p:cNvSpPr>
            <p:nvPr/>
          </p:nvSpPr>
          <p:spPr bwMode="auto">
            <a:xfrm>
              <a:off x="4028" y="1479"/>
              <a:ext cx="567" cy="78"/>
            </a:xfrm>
            <a:custGeom>
              <a:avLst/>
              <a:gdLst>
                <a:gd name="T0" fmla="*/ 0 w 567"/>
                <a:gd name="T1" fmla="*/ 65 h 78"/>
                <a:gd name="T2" fmla="*/ 301 w 567"/>
                <a:gd name="T3" fmla="*/ 2 h 78"/>
                <a:gd name="T4" fmla="*/ 567 w 567"/>
                <a:gd name="T5" fmla="*/ 78 h 78"/>
                <a:gd name="T6" fmla="*/ 0 60000 65536"/>
                <a:gd name="T7" fmla="*/ 0 60000 65536"/>
                <a:gd name="T8" fmla="*/ 0 60000 65536"/>
                <a:gd name="T9" fmla="*/ 0 w 567"/>
                <a:gd name="T10" fmla="*/ 0 h 78"/>
                <a:gd name="T11" fmla="*/ 567 w 567"/>
                <a:gd name="T12" fmla="*/ 78 h 78"/>
              </a:gdLst>
              <a:ahLst/>
              <a:cxnLst>
                <a:cxn ang="T6">
                  <a:pos x="T0" y="T1"/>
                </a:cxn>
                <a:cxn ang="T7">
                  <a:pos x="T2" y="T3"/>
                </a:cxn>
                <a:cxn ang="T8">
                  <a:pos x="T4" y="T5"/>
                </a:cxn>
              </a:cxnLst>
              <a:rect l="T9" t="T10" r="T11" b="T12"/>
              <a:pathLst>
                <a:path w="567" h="78">
                  <a:moveTo>
                    <a:pt x="0" y="65"/>
                  </a:moveTo>
                  <a:cubicBezTo>
                    <a:pt x="103" y="32"/>
                    <a:pt x="207" y="0"/>
                    <a:pt x="301" y="2"/>
                  </a:cubicBezTo>
                  <a:cubicBezTo>
                    <a:pt x="395" y="4"/>
                    <a:pt x="523" y="66"/>
                    <a:pt x="567" y="78"/>
                  </a:cubicBezTo>
                </a:path>
              </a:pathLst>
            </a:custGeom>
            <a:noFill/>
            <a:ln w="12700">
              <a:solidFill>
                <a:schemeClr val="tx1"/>
              </a:solidFill>
              <a:round/>
              <a:headEnd/>
              <a:tailEnd type="triangle" w="med" len="med"/>
            </a:ln>
          </p:spPr>
          <p:txBody>
            <a:bodyPr/>
            <a:lstStyle/>
            <a:p>
              <a:endParaRPr lang="en-US"/>
            </a:p>
          </p:txBody>
        </p:sp>
        <p:sp>
          <p:nvSpPr>
            <p:cNvPr id="5169" name="Freeform 33"/>
            <p:cNvSpPr>
              <a:spLocks/>
            </p:cNvSpPr>
            <p:nvPr/>
          </p:nvSpPr>
          <p:spPr bwMode="auto">
            <a:xfrm flipH="1" flipV="1">
              <a:off x="4029" y="1645"/>
              <a:ext cx="567" cy="78"/>
            </a:xfrm>
            <a:custGeom>
              <a:avLst/>
              <a:gdLst>
                <a:gd name="T0" fmla="*/ 0 w 567"/>
                <a:gd name="T1" fmla="*/ 65 h 78"/>
                <a:gd name="T2" fmla="*/ 301 w 567"/>
                <a:gd name="T3" fmla="*/ 2 h 78"/>
                <a:gd name="T4" fmla="*/ 567 w 567"/>
                <a:gd name="T5" fmla="*/ 78 h 78"/>
                <a:gd name="T6" fmla="*/ 0 60000 65536"/>
                <a:gd name="T7" fmla="*/ 0 60000 65536"/>
                <a:gd name="T8" fmla="*/ 0 60000 65536"/>
                <a:gd name="T9" fmla="*/ 0 w 567"/>
                <a:gd name="T10" fmla="*/ 0 h 78"/>
                <a:gd name="T11" fmla="*/ 567 w 567"/>
                <a:gd name="T12" fmla="*/ 78 h 78"/>
              </a:gdLst>
              <a:ahLst/>
              <a:cxnLst>
                <a:cxn ang="T6">
                  <a:pos x="T0" y="T1"/>
                </a:cxn>
                <a:cxn ang="T7">
                  <a:pos x="T2" y="T3"/>
                </a:cxn>
                <a:cxn ang="T8">
                  <a:pos x="T4" y="T5"/>
                </a:cxn>
              </a:cxnLst>
              <a:rect l="T9" t="T10" r="T11" b="T12"/>
              <a:pathLst>
                <a:path w="567" h="78">
                  <a:moveTo>
                    <a:pt x="0" y="65"/>
                  </a:moveTo>
                  <a:cubicBezTo>
                    <a:pt x="103" y="32"/>
                    <a:pt x="207" y="0"/>
                    <a:pt x="301" y="2"/>
                  </a:cubicBezTo>
                  <a:cubicBezTo>
                    <a:pt x="395" y="4"/>
                    <a:pt x="523" y="66"/>
                    <a:pt x="567" y="78"/>
                  </a:cubicBezTo>
                </a:path>
              </a:pathLst>
            </a:custGeom>
            <a:noFill/>
            <a:ln w="12700">
              <a:solidFill>
                <a:schemeClr val="tx1"/>
              </a:solidFill>
              <a:round/>
              <a:headEnd/>
              <a:tailEnd type="triangle" w="med" len="med"/>
            </a:ln>
          </p:spPr>
          <p:txBody>
            <a:bodyPr/>
            <a:lstStyle/>
            <a:p>
              <a:endParaRPr lang="en-US"/>
            </a:p>
          </p:txBody>
        </p:sp>
        <p:sp>
          <p:nvSpPr>
            <p:cNvPr id="5170" name="Text Box 34"/>
            <p:cNvSpPr txBox="1">
              <a:spLocks noChangeArrowheads="1"/>
            </p:cNvSpPr>
            <p:nvPr/>
          </p:nvSpPr>
          <p:spPr bwMode="auto">
            <a:xfrm>
              <a:off x="4081" y="1797"/>
              <a:ext cx="187" cy="212"/>
            </a:xfrm>
            <a:prstGeom prst="rect">
              <a:avLst/>
            </a:prstGeom>
            <a:noFill/>
            <a:ln w="9525">
              <a:noFill/>
              <a:miter lim="800000"/>
              <a:headEnd/>
              <a:tailEnd/>
            </a:ln>
          </p:spPr>
          <p:txBody>
            <a:bodyPr wrap="none">
              <a:spAutoFit/>
            </a:bodyPr>
            <a:lstStyle/>
            <a:p>
              <a:r>
                <a:rPr lang="en-US" sz="1600"/>
                <a:t>3</a:t>
              </a:r>
            </a:p>
          </p:txBody>
        </p:sp>
        <p:sp>
          <p:nvSpPr>
            <p:cNvPr id="5171" name="Freeform 35"/>
            <p:cNvSpPr>
              <a:spLocks/>
            </p:cNvSpPr>
            <p:nvPr/>
          </p:nvSpPr>
          <p:spPr bwMode="auto">
            <a:xfrm>
              <a:off x="4030" y="1948"/>
              <a:ext cx="567" cy="78"/>
            </a:xfrm>
            <a:custGeom>
              <a:avLst/>
              <a:gdLst>
                <a:gd name="T0" fmla="*/ 0 w 567"/>
                <a:gd name="T1" fmla="*/ 65 h 78"/>
                <a:gd name="T2" fmla="*/ 301 w 567"/>
                <a:gd name="T3" fmla="*/ 2 h 78"/>
                <a:gd name="T4" fmla="*/ 567 w 567"/>
                <a:gd name="T5" fmla="*/ 78 h 78"/>
                <a:gd name="T6" fmla="*/ 0 60000 65536"/>
                <a:gd name="T7" fmla="*/ 0 60000 65536"/>
                <a:gd name="T8" fmla="*/ 0 60000 65536"/>
                <a:gd name="T9" fmla="*/ 0 w 567"/>
                <a:gd name="T10" fmla="*/ 0 h 78"/>
                <a:gd name="T11" fmla="*/ 567 w 567"/>
                <a:gd name="T12" fmla="*/ 78 h 78"/>
              </a:gdLst>
              <a:ahLst/>
              <a:cxnLst>
                <a:cxn ang="T6">
                  <a:pos x="T0" y="T1"/>
                </a:cxn>
                <a:cxn ang="T7">
                  <a:pos x="T2" y="T3"/>
                </a:cxn>
                <a:cxn ang="T8">
                  <a:pos x="T4" y="T5"/>
                </a:cxn>
              </a:cxnLst>
              <a:rect l="T9" t="T10" r="T11" b="T12"/>
              <a:pathLst>
                <a:path w="567" h="78">
                  <a:moveTo>
                    <a:pt x="0" y="65"/>
                  </a:moveTo>
                  <a:cubicBezTo>
                    <a:pt x="103" y="32"/>
                    <a:pt x="207" y="0"/>
                    <a:pt x="301" y="2"/>
                  </a:cubicBezTo>
                  <a:cubicBezTo>
                    <a:pt x="395" y="4"/>
                    <a:pt x="523" y="66"/>
                    <a:pt x="567" y="78"/>
                  </a:cubicBezTo>
                </a:path>
              </a:pathLst>
            </a:custGeom>
            <a:noFill/>
            <a:ln w="12700">
              <a:solidFill>
                <a:schemeClr val="tx1"/>
              </a:solidFill>
              <a:round/>
              <a:headEnd/>
              <a:tailEnd type="triangle" w="med" len="med"/>
            </a:ln>
          </p:spPr>
          <p:txBody>
            <a:bodyPr/>
            <a:lstStyle/>
            <a:p>
              <a:endParaRPr lang="en-US"/>
            </a:p>
          </p:txBody>
        </p:sp>
        <p:sp>
          <p:nvSpPr>
            <p:cNvPr id="5172" name="Freeform 36"/>
            <p:cNvSpPr>
              <a:spLocks/>
            </p:cNvSpPr>
            <p:nvPr/>
          </p:nvSpPr>
          <p:spPr bwMode="auto">
            <a:xfrm flipH="1" flipV="1">
              <a:off x="4031" y="2114"/>
              <a:ext cx="567" cy="78"/>
            </a:xfrm>
            <a:custGeom>
              <a:avLst/>
              <a:gdLst>
                <a:gd name="T0" fmla="*/ 0 w 567"/>
                <a:gd name="T1" fmla="*/ 65 h 78"/>
                <a:gd name="T2" fmla="*/ 301 w 567"/>
                <a:gd name="T3" fmla="*/ 2 h 78"/>
                <a:gd name="T4" fmla="*/ 567 w 567"/>
                <a:gd name="T5" fmla="*/ 78 h 78"/>
                <a:gd name="T6" fmla="*/ 0 60000 65536"/>
                <a:gd name="T7" fmla="*/ 0 60000 65536"/>
                <a:gd name="T8" fmla="*/ 0 60000 65536"/>
                <a:gd name="T9" fmla="*/ 0 w 567"/>
                <a:gd name="T10" fmla="*/ 0 h 78"/>
                <a:gd name="T11" fmla="*/ 567 w 567"/>
                <a:gd name="T12" fmla="*/ 78 h 78"/>
              </a:gdLst>
              <a:ahLst/>
              <a:cxnLst>
                <a:cxn ang="T6">
                  <a:pos x="T0" y="T1"/>
                </a:cxn>
                <a:cxn ang="T7">
                  <a:pos x="T2" y="T3"/>
                </a:cxn>
                <a:cxn ang="T8">
                  <a:pos x="T4" y="T5"/>
                </a:cxn>
              </a:cxnLst>
              <a:rect l="T9" t="T10" r="T11" b="T12"/>
              <a:pathLst>
                <a:path w="567" h="78">
                  <a:moveTo>
                    <a:pt x="0" y="65"/>
                  </a:moveTo>
                  <a:cubicBezTo>
                    <a:pt x="103" y="32"/>
                    <a:pt x="207" y="0"/>
                    <a:pt x="301" y="2"/>
                  </a:cubicBezTo>
                  <a:cubicBezTo>
                    <a:pt x="395" y="4"/>
                    <a:pt x="523" y="66"/>
                    <a:pt x="567" y="78"/>
                  </a:cubicBezTo>
                </a:path>
              </a:pathLst>
            </a:custGeom>
            <a:noFill/>
            <a:ln w="12700">
              <a:solidFill>
                <a:schemeClr val="tx1"/>
              </a:solidFill>
              <a:round/>
              <a:headEnd/>
              <a:tailEnd type="triangle" w="med" len="med"/>
            </a:ln>
          </p:spPr>
          <p:txBody>
            <a:bodyPr/>
            <a:lstStyle/>
            <a:p>
              <a:endParaRPr lang="en-US"/>
            </a:p>
          </p:txBody>
        </p:sp>
        <p:sp>
          <p:nvSpPr>
            <p:cNvPr id="5173" name="Text Box 37"/>
            <p:cNvSpPr txBox="1">
              <a:spLocks noChangeArrowheads="1"/>
            </p:cNvSpPr>
            <p:nvPr/>
          </p:nvSpPr>
          <p:spPr bwMode="auto">
            <a:xfrm>
              <a:off x="3524" y="1419"/>
              <a:ext cx="187" cy="212"/>
            </a:xfrm>
            <a:prstGeom prst="rect">
              <a:avLst/>
            </a:prstGeom>
            <a:noFill/>
            <a:ln w="9525">
              <a:noFill/>
              <a:miter lim="800000"/>
              <a:headEnd/>
              <a:tailEnd/>
            </a:ln>
          </p:spPr>
          <p:txBody>
            <a:bodyPr wrap="none">
              <a:spAutoFit/>
            </a:bodyPr>
            <a:lstStyle/>
            <a:p>
              <a:r>
                <a:rPr lang="en-US" sz="1600"/>
                <a:t>5</a:t>
              </a:r>
            </a:p>
          </p:txBody>
        </p:sp>
        <p:sp>
          <p:nvSpPr>
            <p:cNvPr id="5174" name="Text Box 38"/>
            <p:cNvSpPr txBox="1">
              <a:spLocks noChangeArrowheads="1"/>
            </p:cNvSpPr>
            <p:nvPr/>
          </p:nvSpPr>
          <p:spPr bwMode="auto">
            <a:xfrm>
              <a:off x="4213" y="1297"/>
              <a:ext cx="187" cy="212"/>
            </a:xfrm>
            <a:prstGeom prst="rect">
              <a:avLst/>
            </a:prstGeom>
            <a:noFill/>
            <a:ln w="9525">
              <a:noFill/>
              <a:miter lim="800000"/>
              <a:headEnd/>
              <a:tailEnd/>
            </a:ln>
          </p:spPr>
          <p:txBody>
            <a:bodyPr wrap="none">
              <a:spAutoFit/>
            </a:bodyPr>
            <a:lstStyle/>
            <a:p>
              <a:r>
                <a:rPr lang="en-US" sz="1600"/>
                <a:t>6</a:t>
              </a:r>
            </a:p>
          </p:txBody>
        </p:sp>
        <p:sp>
          <p:nvSpPr>
            <p:cNvPr id="5175" name="Text Box 39"/>
            <p:cNvSpPr txBox="1">
              <a:spLocks noChangeArrowheads="1"/>
            </p:cNvSpPr>
            <p:nvPr/>
          </p:nvSpPr>
          <p:spPr bwMode="auto">
            <a:xfrm>
              <a:off x="4973" y="1139"/>
              <a:ext cx="187" cy="212"/>
            </a:xfrm>
            <a:prstGeom prst="rect">
              <a:avLst/>
            </a:prstGeom>
            <a:noFill/>
            <a:ln w="9525">
              <a:noFill/>
              <a:miter lim="800000"/>
              <a:headEnd/>
              <a:tailEnd/>
            </a:ln>
          </p:spPr>
          <p:txBody>
            <a:bodyPr wrap="none">
              <a:spAutoFit/>
            </a:bodyPr>
            <a:lstStyle/>
            <a:p>
              <a:r>
                <a:rPr lang="en-US" sz="1600"/>
                <a:t>4</a:t>
              </a:r>
            </a:p>
          </p:txBody>
        </p:sp>
        <p:sp>
          <p:nvSpPr>
            <p:cNvPr id="5176" name="Text Box 40"/>
            <p:cNvSpPr txBox="1">
              <a:spLocks noChangeArrowheads="1"/>
            </p:cNvSpPr>
            <p:nvPr/>
          </p:nvSpPr>
          <p:spPr bwMode="auto">
            <a:xfrm>
              <a:off x="4964" y="1792"/>
              <a:ext cx="187" cy="212"/>
            </a:xfrm>
            <a:prstGeom prst="rect">
              <a:avLst/>
            </a:prstGeom>
            <a:noFill/>
            <a:ln w="9525">
              <a:noFill/>
              <a:miter lim="800000"/>
              <a:headEnd/>
              <a:tailEnd/>
            </a:ln>
          </p:spPr>
          <p:txBody>
            <a:bodyPr wrap="none">
              <a:spAutoFit/>
            </a:bodyPr>
            <a:lstStyle/>
            <a:p>
              <a:r>
                <a:rPr lang="en-US" sz="1600"/>
                <a:t>7</a:t>
              </a:r>
            </a:p>
          </p:txBody>
        </p:sp>
        <p:sp>
          <p:nvSpPr>
            <p:cNvPr id="5177" name="Text Box 41"/>
            <p:cNvSpPr txBox="1">
              <a:spLocks noChangeArrowheads="1"/>
            </p:cNvSpPr>
            <p:nvPr/>
          </p:nvSpPr>
          <p:spPr bwMode="auto">
            <a:xfrm>
              <a:off x="3798" y="1252"/>
              <a:ext cx="188" cy="231"/>
            </a:xfrm>
            <a:prstGeom prst="rect">
              <a:avLst/>
            </a:prstGeom>
            <a:noFill/>
            <a:ln w="9525">
              <a:noFill/>
              <a:miter lim="800000"/>
              <a:headEnd/>
              <a:tailEnd/>
            </a:ln>
          </p:spPr>
          <p:txBody>
            <a:bodyPr wrap="none">
              <a:spAutoFit/>
            </a:bodyPr>
            <a:lstStyle/>
            <a:p>
              <a:r>
                <a:rPr lang="en-US"/>
                <a:t>c</a:t>
              </a:r>
            </a:p>
          </p:txBody>
        </p:sp>
        <p:sp>
          <p:nvSpPr>
            <p:cNvPr id="5178" name="Text Box 42"/>
            <p:cNvSpPr txBox="1">
              <a:spLocks noChangeArrowheads="1"/>
            </p:cNvSpPr>
            <p:nvPr/>
          </p:nvSpPr>
          <p:spPr bwMode="auto">
            <a:xfrm>
              <a:off x="4630" y="1265"/>
              <a:ext cx="196" cy="231"/>
            </a:xfrm>
            <a:prstGeom prst="rect">
              <a:avLst/>
            </a:prstGeom>
            <a:noFill/>
            <a:ln w="9525">
              <a:noFill/>
              <a:miter lim="800000"/>
              <a:headEnd/>
              <a:tailEnd/>
            </a:ln>
          </p:spPr>
          <p:txBody>
            <a:bodyPr wrap="none">
              <a:spAutoFit/>
            </a:bodyPr>
            <a:lstStyle/>
            <a:p>
              <a:r>
                <a:rPr lang="en-US"/>
                <a:t>d</a:t>
              </a:r>
            </a:p>
          </p:txBody>
        </p:sp>
        <p:sp>
          <p:nvSpPr>
            <p:cNvPr id="5179" name="Text Box 43"/>
            <p:cNvSpPr txBox="1">
              <a:spLocks noChangeArrowheads="1"/>
            </p:cNvSpPr>
            <p:nvPr/>
          </p:nvSpPr>
          <p:spPr bwMode="auto">
            <a:xfrm>
              <a:off x="5215" y="1256"/>
              <a:ext cx="196" cy="231"/>
            </a:xfrm>
            <a:prstGeom prst="rect">
              <a:avLst/>
            </a:prstGeom>
            <a:noFill/>
            <a:ln w="9525">
              <a:noFill/>
              <a:miter lim="800000"/>
              <a:headEnd/>
              <a:tailEnd/>
            </a:ln>
          </p:spPr>
          <p:txBody>
            <a:bodyPr wrap="none">
              <a:spAutoFit/>
            </a:bodyPr>
            <a:lstStyle/>
            <a:p>
              <a:r>
                <a:rPr lang="en-US"/>
                <a:t>g</a:t>
              </a:r>
            </a:p>
          </p:txBody>
        </p:sp>
      </p:grpSp>
      <p:grpSp>
        <p:nvGrpSpPr>
          <p:cNvPr id="3" name="Group 44"/>
          <p:cNvGrpSpPr>
            <a:grpSpLocks/>
          </p:cNvGrpSpPr>
          <p:nvPr/>
        </p:nvGrpSpPr>
        <p:grpSpPr bwMode="auto">
          <a:xfrm>
            <a:off x="5870575" y="3890963"/>
            <a:ext cx="1741488" cy="2022475"/>
            <a:chOff x="3698" y="2451"/>
            <a:chExt cx="1097" cy="1274"/>
          </a:xfrm>
        </p:grpSpPr>
        <p:sp>
          <p:nvSpPr>
            <p:cNvPr id="5129" name="Oval 45"/>
            <p:cNvSpPr>
              <a:spLocks noChangeArrowheads="1"/>
            </p:cNvSpPr>
            <p:nvPr/>
          </p:nvSpPr>
          <p:spPr bwMode="auto">
            <a:xfrm>
              <a:off x="3698" y="2668"/>
              <a:ext cx="266" cy="265"/>
            </a:xfrm>
            <a:prstGeom prst="ellipse">
              <a:avLst/>
            </a:prstGeom>
            <a:noFill/>
            <a:ln w="19050">
              <a:solidFill>
                <a:schemeClr val="tx1"/>
              </a:solidFill>
              <a:round/>
              <a:headEnd/>
              <a:tailEnd/>
            </a:ln>
          </p:spPr>
          <p:txBody>
            <a:bodyPr wrap="none" anchor="ctr"/>
            <a:lstStyle/>
            <a:p>
              <a:pPr algn="ctr"/>
              <a:r>
                <a:rPr lang="en-US">
                  <a:sym typeface="Symbol" pitchFamily="18" charset="2"/>
                </a:rPr>
                <a:t></a:t>
              </a:r>
            </a:p>
          </p:txBody>
        </p:sp>
        <p:sp>
          <p:nvSpPr>
            <p:cNvPr id="5130" name="Oval 46"/>
            <p:cNvSpPr>
              <a:spLocks noChangeArrowheads="1"/>
            </p:cNvSpPr>
            <p:nvPr/>
          </p:nvSpPr>
          <p:spPr bwMode="auto">
            <a:xfrm>
              <a:off x="4529" y="2668"/>
              <a:ext cx="266" cy="265"/>
            </a:xfrm>
            <a:prstGeom prst="ellipse">
              <a:avLst/>
            </a:prstGeom>
            <a:noFill/>
            <a:ln w="19050">
              <a:solidFill>
                <a:schemeClr val="tx1"/>
              </a:solidFill>
              <a:round/>
              <a:headEnd/>
              <a:tailEnd/>
            </a:ln>
          </p:spPr>
          <p:txBody>
            <a:bodyPr wrap="none" anchor="ctr"/>
            <a:lstStyle/>
            <a:p>
              <a:pPr algn="ctr"/>
              <a:r>
                <a:rPr lang="en-US">
                  <a:sym typeface="Symbol" pitchFamily="18" charset="2"/>
                </a:rPr>
                <a:t></a:t>
              </a:r>
            </a:p>
          </p:txBody>
        </p:sp>
        <p:sp>
          <p:nvSpPr>
            <p:cNvPr id="5131" name="Oval 47"/>
            <p:cNvSpPr>
              <a:spLocks noChangeArrowheads="1"/>
            </p:cNvSpPr>
            <p:nvPr/>
          </p:nvSpPr>
          <p:spPr bwMode="auto">
            <a:xfrm>
              <a:off x="4161" y="3229"/>
              <a:ext cx="266" cy="265"/>
            </a:xfrm>
            <a:prstGeom prst="ellipse">
              <a:avLst/>
            </a:prstGeom>
            <a:noFill/>
            <a:ln w="19050">
              <a:solidFill>
                <a:schemeClr val="tx1"/>
              </a:solidFill>
              <a:round/>
              <a:headEnd/>
              <a:tailEnd/>
            </a:ln>
          </p:spPr>
          <p:txBody>
            <a:bodyPr wrap="none" anchor="ctr"/>
            <a:lstStyle/>
            <a:p>
              <a:pPr algn="ctr"/>
              <a:r>
                <a:rPr lang="en-US">
                  <a:sym typeface="Symbol" pitchFamily="18" charset="2"/>
                </a:rPr>
                <a:t></a:t>
              </a:r>
            </a:p>
          </p:txBody>
        </p:sp>
        <p:sp>
          <p:nvSpPr>
            <p:cNvPr id="5132" name="Text Box 48"/>
            <p:cNvSpPr txBox="1">
              <a:spLocks noChangeArrowheads="1"/>
            </p:cNvSpPr>
            <p:nvPr/>
          </p:nvSpPr>
          <p:spPr bwMode="auto">
            <a:xfrm>
              <a:off x="4228" y="3494"/>
              <a:ext cx="148" cy="231"/>
            </a:xfrm>
            <a:prstGeom prst="rect">
              <a:avLst/>
            </a:prstGeom>
            <a:noFill/>
            <a:ln w="9525">
              <a:noFill/>
              <a:miter lim="800000"/>
              <a:headEnd/>
              <a:tailEnd/>
            </a:ln>
          </p:spPr>
          <p:txBody>
            <a:bodyPr wrap="none">
              <a:spAutoFit/>
            </a:bodyPr>
            <a:lstStyle/>
            <a:p>
              <a:r>
                <a:rPr lang="en-US"/>
                <a:t>j</a:t>
              </a:r>
            </a:p>
          </p:txBody>
        </p:sp>
        <p:sp>
          <p:nvSpPr>
            <p:cNvPr id="5133" name="Text Box 49"/>
            <p:cNvSpPr txBox="1">
              <a:spLocks noChangeArrowheads="1"/>
            </p:cNvSpPr>
            <p:nvPr/>
          </p:nvSpPr>
          <p:spPr bwMode="auto">
            <a:xfrm>
              <a:off x="3748" y="2451"/>
              <a:ext cx="196" cy="231"/>
            </a:xfrm>
            <a:prstGeom prst="rect">
              <a:avLst/>
            </a:prstGeom>
            <a:noFill/>
            <a:ln w="9525">
              <a:noFill/>
              <a:miter lim="800000"/>
              <a:headEnd/>
              <a:tailEnd/>
            </a:ln>
          </p:spPr>
          <p:txBody>
            <a:bodyPr wrap="none">
              <a:spAutoFit/>
            </a:bodyPr>
            <a:lstStyle/>
            <a:p>
              <a:r>
                <a:rPr lang="en-US"/>
                <a:t>h</a:t>
              </a:r>
            </a:p>
          </p:txBody>
        </p:sp>
        <p:sp>
          <p:nvSpPr>
            <p:cNvPr id="5134" name="Text Box 50"/>
            <p:cNvSpPr txBox="1">
              <a:spLocks noChangeArrowheads="1"/>
            </p:cNvSpPr>
            <p:nvPr/>
          </p:nvSpPr>
          <p:spPr bwMode="auto">
            <a:xfrm>
              <a:off x="4572" y="2452"/>
              <a:ext cx="148" cy="231"/>
            </a:xfrm>
            <a:prstGeom prst="rect">
              <a:avLst/>
            </a:prstGeom>
            <a:noFill/>
            <a:ln w="9525">
              <a:noFill/>
              <a:miter lim="800000"/>
              <a:headEnd/>
              <a:tailEnd/>
            </a:ln>
          </p:spPr>
          <p:txBody>
            <a:bodyPr wrap="none">
              <a:spAutoFit/>
            </a:bodyPr>
            <a:lstStyle/>
            <a:p>
              <a:r>
                <a:rPr lang="en-US"/>
                <a:t>i</a:t>
              </a:r>
            </a:p>
          </p:txBody>
        </p:sp>
        <p:sp>
          <p:nvSpPr>
            <p:cNvPr id="5135" name="Line 51"/>
            <p:cNvSpPr>
              <a:spLocks noChangeShapeType="1"/>
            </p:cNvSpPr>
            <p:nvPr/>
          </p:nvSpPr>
          <p:spPr bwMode="auto">
            <a:xfrm>
              <a:off x="3953" y="2798"/>
              <a:ext cx="581" cy="0"/>
            </a:xfrm>
            <a:prstGeom prst="line">
              <a:avLst/>
            </a:prstGeom>
            <a:noFill/>
            <a:ln w="19050">
              <a:solidFill>
                <a:schemeClr val="tx1"/>
              </a:solidFill>
              <a:round/>
              <a:headEnd/>
              <a:tailEnd type="triangle" w="med" len="med"/>
            </a:ln>
          </p:spPr>
          <p:txBody>
            <a:bodyPr/>
            <a:lstStyle/>
            <a:p>
              <a:endParaRPr lang="en-US"/>
            </a:p>
          </p:txBody>
        </p:sp>
        <p:sp>
          <p:nvSpPr>
            <p:cNvPr id="5136" name="Text Box 52"/>
            <p:cNvSpPr txBox="1">
              <a:spLocks noChangeArrowheads="1"/>
            </p:cNvSpPr>
            <p:nvPr/>
          </p:nvSpPr>
          <p:spPr bwMode="auto">
            <a:xfrm>
              <a:off x="4131" y="2602"/>
              <a:ext cx="187" cy="212"/>
            </a:xfrm>
            <a:prstGeom prst="rect">
              <a:avLst/>
            </a:prstGeom>
            <a:noFill/>
            <a:ln w="9525">
              <a:noFill/>
              <a:miter lim="800000"/>
              <a:headEnd/>
              <a:tailEnd/>
            </a:ln>
          </p:spPr>
          <p:txBody>
            <a:bodyPr wrap="none">
              <a:spAutoFit/>
            </a:bodyPr>
            <a:lstStyle/>
            <a:p>
              <a:r>
                <a:rPr lang="en-US" sz="1600"/>
                <a:t>2</a:t>
              </a:r>
            </a:p>
          </p:txBody>
        </p:sp>
        <p:sp>
          <p:nvSpPr>
            <p:cNvPr id="5137" name="Text Box 53"/>
            <p:cNvSpPr txBox="1">
              <a:spLocks noChangeArrowheads="1"/>
            </p:cNvSpPr>
            <p:nvPr/>
          </p:nvSpPr>
          <p:spPr bwMode="auto">
            <a:xfrm>
              <a:off x="4537" y="3090"/>
              <a:ext cx="187" cy="212"/>
            </a:xfrm>
            <a:prstGeom prst="rect">
              <a:avLst/>
            </a:prstGeom>
            <a:noFill/>
            <a:ln w="9525">
              <a:noFill/>
              <a:miter lim="800000"/>
              <a:headEnd/>
              <a:tailEnd/>
            </a:ln>
          </p:spPr>
          <p:txBody>
            <a:bodyPr wrap="none">
              <a:spAutoFit/>
            </a:bodyPr>
            <a:lstStyle/>
            <a:p>
              <a:r>
                <a:rPr lang="en-US" sz="1600"/>
                <a:t>3</a:t>
              </a:r>
            </a:p>
          </p:txBody>
        </p:sp>
        <p:sp>
          <p:nvSpPr>
            <p:cNvPr id="5138" name="Text Box 54"/>
            <p:cNvSpPr txBox="1">
              <a:spLocks noChangeArrowheads="1"/>
            </p:cNvSpPr>
            <p:nvPr/>
          </p:nvSpPr>
          <p:spPr bwMode="auto">
            <a:xfrm>
              <a:off x="3772" y="3095"/>
              <a:ext cx="230" cy="212"/>
            </a:xfrm>
            <a:prstGeom prst="rect">
              <a:avLst/>
            </a:prstGeom>
            <a:noFill/>
            <a:ln w="9525">
              <a:noFill/>
              <a:miter lim="800000"/>
              <a:headEnd/>
              <a:tailEnd/>
            </a:ln>
          </p:spPr>
          <p:txBody>
            <a:bodyPr wrap="none">
              <a:spAutoFit/>
            </a:bodyPr>
            <a:lstStyle/>
            <a:p>
              <a:r>
                <a:rPr lang="en-US" sz="1600"/>
                <a:t>-8</a:t>
              </a:r>
            </a:p>
          </p:txBody>
        </p:sp>
        <p:sp>
          <p:nvSpPr>
            <p:cNvPr id="5139" name="Line 55"/>
            <p:cNvSpPr>
              <a:spLocks noChangeShapeType="1"/>
            </p:cNvSpPr>
            <p:nvPr/>
          </p:nvSpPr>
          <p:spPr bwMode="auto">
            <a:xfrm flipH="1">
              <a:off x="4379" y="2916"/>
              <a:ext cx="229" cy="338"/>
            </a:xfrm>
            <a:prstGeom prst="line">
              <a:avLst/>
            </a:prstGeom>
            <a:noFill/>
            <a:ln w="19050">
              <a:solidFill>
                <a:schemeClr val="tx1"/>
              </a:solidFill>
              <a:round/>
              <a:headEnd/>
              <a:tailEnd type="triangle" w="med" len="med"/>
            </a:ln>
          </p:spPr>
          <p:txBody>
            <a:bodyPr/>
            <a:lstStyle/>
            <a:p>
              <a:endParaRPr lang="en-US"/>
            </a:p>
          </p:txBody>
        </p:sp>
        <p:sp>
          <p:nvSpPr>
            <p:cNvPr id="5140" name="Line 56"/>
            <p:cNvSpPr>
              <a:spLocks noChangeShapeType="1"/>
            </p:cNvSpPr>
            <p:nvPr/>
          </p:nvSpPr>
          <p:spPr bwMode="auto">
            <a:xfrm flipH="1" flipV="1">
              <a:off x="3902" y="2912"/>
              <a:ext cx="297" cy="346"/>
            </a:xfrm>
            <a:prstGeom prst="line">
              <a:avLst/>
            </a:prstGeom>
            <a:noFill/>
            <a:ln w="19050">
              <a:solidFill>
                <a:schemeClr val="tx1"/>
              </a:solidFill>
              <a:round/>
              <a:headEnd/>
              <a:tailEnd type="triangle" w="med" len="med"/>
            </a:ln>
          </p:spPr>
          <p:txBody>
            <a:bodyPr/>
            <a:lstStyle/>
            <a:p>
              <a:endParaRPr lang="en-US"/>
            </a:p>
          </p:txBody>
        </p:sp>
      </p:grpSp>
      <p:sp>
        <p:nvSpPr>
          <p:cNvPr id="781369" name="Rectangle 57"/>
          <p:cNvSpPr>
            <a:spLocks noChangeArrowheads="1"/>
          </p:cNvSpPr>
          <p:nvPr/>
        </p:nvSpPr>
        <p:spPr bwMode="auto">
          <a:xfrm>
            <a:off x="5464175" y="5830888"/>
            <a:ext cx="3281363" cy="396875"/>
          </a:xfrm>
          <a:prstGeom prst="rect">
            <a:avLst/>
          </a:prstGeom>
          <a:noFill/>
          <a:ln w="9525">
            <a:noFill/>
            <a:miter lim="800000"/>
            <a:headEnd/>
            <a:tailEnd/>
          </a:ln>
        </p:spPr>
        <p:txBody>
          <a:bodyPr wrap="none">
            <a:spAutoFit/>
          </a:bodyPr>
          <a:lstStyle/>
          <a:p>
            <a:r>
              <a:rPr lang="en-US" sz="2000">
                <a:latin typeface="Comic Sans MS" pitchFamily="66" charset="0"/>
                <a:sym typeface="Symbol" pitchFamily="18" charset="2"/>
              </a:rPr>
              <a:t>(s, h) = (s, i) =</a:t>
            </a:r>
            <a:r>
              <a:rPr lang="en-US" sz="2000" i="1">
                <a:latin typeface="Comic Sans MS" pitchFamily="66" charset="0"/>
                <a:sym typeface="Symbol" pitchFamily="18" charset="2"/>
              </a:rPr>
              <a:t> </a:t>
            </a:r>
            <a:r>
              <a:rPr lang="en-US" sz="2000">
                <a:latin typeface="Comic Sans MS" pitchFamily="66" charset="0"/>
                <a:sym typeface="Symbol" pitchFamily="18" charset="2"/>
              </a:rPr>
              <a:t>(s, j) =</a:t>
            </a:r>
            <a:r>
              <a:rPr lang="en-US" sz="2000" i="1">
                <a:latin typeface="Comic Sans MS" pitchFamily="66" charset="0"/>
                <a:sym typeface="Symbol" pitchFamily="18" charset="2"/>
              </a:rPr>
              <a:t> </a:t>
            </a:r>
            <a:r>
              <a:rPr lang="en-US" sz="2000">
                <a:latin typeface="Comic Sans MS" pitchFamily="66" charset="0"/>
                <a:sym typeface="Symbol" pitchFamily="18" charset="2"/>
              </a:rPr>
              <a:t></a:t>
            </a:r>
          </a:p>
        </p:txBody>
      </p:sp>
      <p:sp>
        <p:nvSpPr>
          <p:cNvPr id="781370" name="Text Box 58"/>
          <p:cNvSpPr txBox="1">
            <a:spLocks noChangeArrowheads="1"/>
          </p:cNvSpPr>
          <p:nvPr/>
        </p:nvSpPr>
        <p:spPr bwMode="auto">
          <a:xfrm>
            <a:off x="7551738" y="4556125"/>
            <a:ext cx="1300162" cy="1006475"/>
          </a:xfrm>
          <a:prstGeom prst="rect">
            <a:avLst/>
          </a:prstGeom>
          <a:noFill/>
          <a:ln w="9525">
            <a:noFill/>
            <a:miter lim="800000"/>
            <a:headEnd/>
            <a:tailEnd/>
          </a:ln>
        </p:spPr>
        <p:txBody>
          <a:bodyPr wrap="none">
            <a:spAutoFit/>
          </a:bodyPr>
          <a:lstStyle/>
          <a:p>
            <a:r>
              <a:rPr lang="en-US" sz="2000">
                <a:latin typeface="Comic Sans MS" pitchFamily="66" charset="0"/>
              </a:rPr>
              <a:t>h, i, j </a:t>
            </a:r>
            <a:r>
              <a:rPr lang="en-US" sz="2000"/>
              <a:t>not</a:t>
            </a:r>
          </a:p>
          <a:p>
            <a:r>
              <a:rPr lang="en-US" sz="2000"/>
              <a:t>reachable</a:t>
            </a:r>
          </a:p>
          <a:p>
            <a:r>
              <a:rPr lang="en-US" sz="2000"/>
              <a:t>from 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8131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8131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81315">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81315">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81315">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81315">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8137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7813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1315" grpId="0" build="p"/>
      <p:bldP spid="781369" grpId="0"/>
      <p:bldP spid="781370"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defRPr/>
            </a:pPr>
            <a:r>
              <a:rPr lang="en-US" sz="3600" b="1" dirty="0">
                <a:solidFill>
                  <a:schemeClr val="accent2"/>
                </a:solidFill>
                <a:ea typeface="+mj-ea"/>
                <a:cs typeface="+mj-cs"/>
              </a:rPr>
              <a:t>Single-Source Shortest Paths in DAGs</a:t>
            </a:r>
          </a:p>
        </p:txBody>
      </p:sp>
      <p:cxnSp>
        <p:nvCxnSpPr>
          <p:cNvPr id="41988" name="AutoShape 4"/>
          <p:cNvCxnSpPr>
            <a:cxnSpLocks noChangeShapeType="1"/>
          </p:cNvCxnSpPr>
          <p:nvPr/>
        </p:nvCxnSpPr>
        <p:spPr bwMode="auto">
          <a:xfrm rot="5400000" flipV="1">
            <a:off x="4495800" y="1905000"/>
            <a:ext cx="1588" cy="1588"/>
          </a:xfrm>
          <a:prstGeom prst="curvedConnector3">
            <a:avLst>
              <a:gd name="adj1" fmla="val -14400000"/>
            </a:avLst>
          </a:prstGeom>
          <a:noFill/>
          <a:ln>
            <a:noFill/>
          </a:ln>
          <a:effectLst/>
          <a:extLst>
            <a:ext uri="{909E8E84-426E-40dd-AFC4-6F175D3DCCD1}">
              <a14:hiddenFill xmlns="" xmlns:a14="http://schemas.microsoft.com/office/drawing/2010/main">
                <a:noFill/>
              </a14:hiddenFill>
            </a:ext>
            <a:ext uri="{91240B29-F687-4f45-9708-019B960494DF}">
              <a14:hiddenLine xmlns="" xmlns:a14="http://schemas.microsoft.com/office/drawing/2010/main" w="9525">
                <a:solidFill>
                  <a:schemeClr val="tx1"/>
                </a:solidFill>
                <a:round/>
                <a:headEnd/>
                <a:tailEnd type="triangl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41989" name="Text Box 5"/>
          <p:cNvSpPr>
            <a:spLocks noGrp="1" noChangeArrowheads="1"/>
          </p:cNvSpPr>
          <p:nvPr>
            <p:ph type="body" idx="1"/>
          </p:nvPr>
        </p:nvSpPr>
        <p:spPr>
          <a:xfrm>
            <a:off x="533400" y="1905000"/>
            <a:ext cx="7924800" cy="4114800"/>
          </a:xfrm>
          <a:noFill/>
        </p:spPr>
        <p:txBody>
          <a:bodyPr/>
          <a:lstStyle>
            <a:lvl1pPr marL="609600" indent="-609600"/>
            <a:lvl2pPr marL="990600" indent="-533400"/>
            <a:lvl3pPr marL="1371600" indent="-457200"/>
            <a:lvl4pPr marL="1752600" indent="-381000"/>
            <a:lvl5pPr marL="2209800" indent="-381000"/>
            <a:lvl6pPr marL="2667000" indent="-381000"/>
            <a:lvl7pPr marL="3124200" indent="-381000"/>
            <a:lvl8pPr marL="3581400" indent="-381000"/>
            <a:lvl9pPr marL="4038600" indent="-381000"/>
          </a:lstStyle>
          <a:p>
            <a:pPr eaLnBrk="1" hangingPunct="1">
              <a:buFontTx/>
              <a:buNone/>
              <a:defRPr/>
            </a:pPr>
            <a:endParaRPr lang="en-US" sz="2000" dirty="0">
              <a:ea typeface="+mn-ea"/>
              <a:cs typeface="+mn-cs"/>
            </a:endParaRPr>
          </a:p>
          <a:p>
            <a:pPr eaLnBrk="1" hangingPunct="1">
              <a:defRPr/>
            </a:pPr>
            <a:r>
              <a:rPr lang="en-US" sz="2400" dirty="0">
                <a:ea typeface="+mn-ea"/>
                <a:cs typeface="+mn-cs"/>
              </a:rPr>
              <a:t>Shortest paths are always </a:t>
            </a:r>
            <a:r>
              <a:rPr lang="en-US" sz="2400" i="1" dirty="0">
                <a:solidFill>
                  <a:srgbClr val="FF3300"/>
                </a:solidFill>
                <a:ea typeface="+mn-ea"/>
                <a:cs typeface="+mn-cs"/>
              </a:rPr>
              <a:t>well-defined</a:t>
            </a:r>
            <a:r>
              <a:rPr lang="en-US" sz="2400" dirty="0">
                <a:ea typeface="+mn-ea"/>
                <a:cs typeface="+mn-cs"/>
              </a:rPr>
              <a:t> in </a:t>
            </a:r>
            <a:r>
              <a:rPr lang="en-US" sz="2400" i="1" dirty="0" err="1">
                <a:solidFill>
                  <a:srgbClr val="FF3300"/>
                </a:solidFill>
                <a:ea typeface="+mn-ea"/>
                <a:cs typeface="+mn-cs"/>
              </a:rPr>
              <a:t>dags</a:t>
            </a:r>
            <a:endParaRPr lang="en-US" sz="2400" i="1" dirty="0">
              <a:solidFill>
                <a:srgbClr val="FF3300"/>
              </a:solidFill>
              <a:ea typeface="+mn-ea"/>
              <a:cs typeface="+mn-cs"/>
            </a:endParaRPr>
          </a:p>
          <a:p>
            <a:pPr lvl="2" eaLnBrk="1" hangingPunct="1">
              <a:buClr>
                <a:schemeClr val="tx1"/>
              </a:buClr>
              <a:buFont typeface="Wingdings" charset="0"/>
              <a:buChar char="Ø"/>
              <a:defRPr/>
            </a:pPr>
            <a:r>
              <a:rPr lang="en-US" dirty="0">
                <a:ea typeface="+mn-ea"/>
              </a:rPr>
              <a:t>no cycles </a:t>
            </a:r>
            <a:r>
              <a:rPr lang="en-US" dirty="0">
                <a:solidFill>
                  <a:srgbClr val="FF3300"/>
                </a:solidFill>
                <a:ea typeface="+mn-ea"/>
              </a:rPr>
              <a:t>=&gt;</a:t>
            </a:r>
            <a:r>
              <a:rPr lang="en-US" dirty="0">
                <a:ea typeface="+mn-ea"/>
              </a:rPr>
              <a:t> no negative-weight cycles even if there are negative-weight edges</a:t>
            </a:r>
          </a:p>
          <a:p>
            <a:pPr eaLnBrk="1" hangingPunct="1">
              <a:buFont typeface="Wingdings" charset="0"/>
              <a:buNone/>
              <a:defRPr/>
            </a:pPr>
            <a:endParaRPr lang="en-US" sz="2400" dirty="0">
              <a:ea typeface="+mn-ea"/>
              <a:cs typeface="+mn-cs"/>
            </a:endParaRPr>
          </a:p>
          <a:p>
            <a:pPr eaLnBrk="1" hangingPunct="1">
              <a:buClr>
                <a:schemeClr val="tx1"/>
              </a:buClr>
              <a:defRPr/>
            </a:pPr>
            <a:r>
              <a:rPr lang="en-US" sz="2400" i="1" dirty="0">
                <a:solidFill>
                  <a:srgbClr val="FF0000"/>
                </a:solidFill>
                <a:ea typeface="+mn-ea"/>
                <a:cs typeface="+mn-cs"/>
              </a:rPr>
              <a:t> </a:t>
            </a:r>
            <a:r>
              <a:rPr lang="en-US" sz="2400" b="1" dirty="0">
                <a:solidFill>
                  <a:schemeClr val="accent2"/>
                </a:solidFill>
                <a:ea typeface="+mn-ea"/>
                <a:cs typeface="+mn-cs"/>
              </a:rPr>
              <a:t>Idea:</a:t>
            </a:r>
            <a:r>
              <a:rPr lang="en-US" sz="2400" dirty="0">
                <a:solidFill>
                  <a:srgbClr val="FF0000"/>
                </a:solidFill>
                <a:ea typeface="+mn-ea"/>
                <a:cs typeface="+mn-cs"/>
              </a:rPr>
              <a:t> </a:t>
            </a:r>
            <a:r>
              <a:rPr lang="en-US" sz="2400" dirty="0">
                <a:solidFill>
                  <a:schemeClr val="tx2"/>
                </a:solidFill>
                <a:ea typeface="+mn-ea"/>
                <a:cs typeface="+mn-cs"/>
              </a:rPr>
              <a:t>If we were lucky</a:t>
            </a:r>
          </a:p>
          <a:p>
            <a:pPr lvl="2" eaLnBrk="1" hangingPunct="1">
              <a:buClr>
                <a:schemeClr val="tx1"/>
              </a:buClr>
              <a:buFont typeface="Wingdings" charset="0"/>
              <a:buChar char="Ø"/>
              <a:defRPr/>
            </a:pPr>
            <a:r>
              <a:rPr lang="en-US" dirty="0">
                <a:ea typeface="+mn-ea"/>
              </a:rPr>
              <a:t>To process vertices on each shortest path from left to  right, we would be done in 1 pass</a:t>
            </a:r>
            <a:endParaRPr lang="en-US" i="1" dirty="0">
              <a:solidFill>
                <a:srgbClr val="FF0000"/>
              </a:solidFill>
              <a:ea typeface="+mn-ea"/>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defRPr/>
            </a:pPr>
            <a:r>
              <a:rPr lang="en-US" sz="3600" b="1">
                <a:solidFill>
                  <a:schemeClr val="accent2"/>
                </a:solidFill>
                <a:ea typeface="+mj-ea"/>
                <a:cs typeface="+mj-cs"/>
              </a:rPr>
              <a:t>Single-Source Shortest Paths in DAGs</a:t>
            </a:r>
          </a:p>
        </p:txBody>
      </p:sp>
      <p:cxnSp>
        <p:nvCxnSpPr>
          <p:cNvPr id="46084" name="AutoShape 4"/>
          <p:cNvCxnSpPr>
            <a:cxnSpLocks noChangeShapeType="1"/>
          </p:cNvCxnSpPr>
          <p:nvPr/>
        </p:nvCxnSpPr>
        <p:spPr bwMode="auto">
          <a:xfrm rot="5400000" flipV="1">
            <a:off x="4495800" y="1905000"/>
            <a:ext cx="1588" cy="1588"/>
          </a:xfrm>
          <a:prstGeom prst="curvedConnector3">
            <a:avLst>
              <a:gd name="adj1" fmla="val -14400000"/>
            </a:avLst>
          </a:prstGeom>
          <a:noFill/>
          <a:ln>
            <a:noFill/>
          </a:ln>
          <a:effectLst/>
          <a:extLst>
            <a:ext uri="{909E8E84-426E-40dd-AFC4-6F175D3DCCD1}">
              <a14:hiddenFill xmlns="" xmlns:a14="http://schemas.microsoft.com/office/drawing/2010/main">
                <a:noFill/>
              </a14:hiddenFill>
            </a:ext>
            <a:ext uri="{91240B29-F687-4f45-9708-019B960494DF}">
              <a14:hiddenLine xmlns="" xmlns:a14="http://schemas.microsoft.com/office/drawing/2010/main" w="9525">
                <a:solidFill>
                  <a:schemeClr val="tx1"/>
                </a:solidFill>
                <a:round/>
                <a:headEnd/>
                <a:tailEnd type="triangl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46085" name="Text Box 5"/>
          <p:cNvSpPr>
            <a:spLocks noGrp="1" noChangeArrowheads="1"/>
          </p:cNvSpPr>
          <p:nvPr>
            <p:ph type="body" idx="1"/>
          </p:nvPr>
        </p:nvSpPr>
        <p:spPr>
          <a:xfrm>
            <a:off x="533400" y="1904999"/>
            <a:ext cx="7467600" cy="3213755"/>
          </a:xfrm>
          <a:noFill/>
          <a:ln cap="flat">
            <a:solidFill>
              <a:schemeClr val="tx1"/>
            </a:solidFill>
            <a:miter lim="800000"/>
            <a:headEnd type="none" w="med" len="med"/>
            <a:tailEnd type="none" w="med" len="med"/>
          </a:ln>
        </p:spPr>
        <p:txBody>
          <a:bodyPr/>
          <a:lstStyle>
            <a:lvl1pPr marL="609600" indent="-609600"/>
            <a:lvl2pPr marL="990600" indent="-533400"/>
            <a:lvl3pPr marL="1371600" indent="-457200"/>
            <a:lvl4pPr marL="1752600" indent="-381000"/>
            <a:lvl5pPr marL="2209800" indent="-381000"/>
            <a:lvl6pPr marL="2667000" indent="-381000"/>
            <a:lvl7pPr marL="3124200" indent="-381000"/>
            <a:lvl8pPr marL="3581400" indent="-381000"/>
            <a:lvl9pPr marL="4038600" indent="-381000"/>
          </a:lstStyle>
          <a:p>
            <a:pPr eaLnBrk="1" hangingPunct="1">
              <a:lnSpc>
                <a:spcPct val="90000"/>
              </a:lnSpc>
              <a:buFontTx/>
              <a:buNone/>
              <a:defRPr/>
            </a:pPr>
            <a:r>
              <a:rPr lang="en-US" sz="2400" b="1" i="1" dirty="0">
                <a:solidFill>
                  <a:srgbClr val="FF3300"/>
                </a:solidFill>
                <a:ea typeface="+mn-ea"/>
                <a:cs typeface="+mn-cs"/>
              </a:rPr>
              <a:t>DAG-SHORTEST PATHS(</a:t>
            </a:r>
            <a:r>
              <a:rPr lang="en-US" sz="2400" b="1" i="1" dirty="0">
                <a:solidFill>
                  <a:schemeClr val="tx2"/>
                </a:solidFill>
                <a:ea typeface="+mn-ea"/>
                <a:cs typeface="+mn-cs"/>
              </a:rPr>
              <a:t>G</a:t>
            </a:r>
            <a:r>
              <a:rPr lang="en-US" sz="2400" b="1" i="1" dirty="0">
                <a:solidFill>
                  <a:srgbClr val="FF3300"/>
                </a:solidFill>
                <a:ea typeface="+mn-ea"/>
                <a:cs typeface="+mn-cs"/>
              </a:rPr>
              <a:t>, </a:t>
            </a:r>
            <a:r>
              <a:rPr lang="en-US" sz="2400" b="1" i="1" dirty="0">
                <a:solidFill>
                  <a:schemeClr val="tx2"/>
                </a:solidFill>
                <a:ea typeface="+mn-ea"/>
                <a:cs typeface="+mn-cs"/>
              </a:rPr>
              <a:t>s</a:t>
            </a:r>
            <a:r>
              <a:rPr lang="en-US" sz="2400" b="1" i="1" dirty="0">
                <a:solidFill>
                  <a:srgbClr val="FF3300"/>
                </a:solidFill>
                <a:ea typeface="+mn-ea"/>
                <a:cs typeface="+mn-cs"/>
              </a:rPr>
              <a:t>)</a:t>
            </a:r>
            <a:endParaRPr lang="en-US" sz="2400" dirty="0">
              <a:solidFill>
                <a:schemeClr val="tx2"/>
              </a:solidFill>
              <a:ea typeface="+mn-ea"/>
              <a:cs typeface="Times New Roman" charset="0"/>
            </a:endParaRPr>
          </a:p>
          <a:p>
            <a:pPr eaLnBrk="1" hangingPunct="1">
              <a:lnSpc>
                <a:spcPct val="90000"/>
              </a:lnSpc>
              <a:buFontTx/>
              <a:buNone/>
              <a:defRPr/>
            </a:pPr>
            <a:r>
              <a:rPr lang="en-US" sz="2400" dirty="0">
                <a:ea typeface="+mn-ea"/>
                <a:cs typeface="+mn-cs"/>
              </a:rPr>
              <a:t>       TOPOLOGICALLY-SORT the vertices of G</a:t>
            </a:r>
          </a:p>
          <a:p>
            <a:pPr eaLnBrk="1" hangingPunct="1">
              <a:lnSpc>
                <a:spcPct val="90000"/>
              </a:lnSpc>
              <a:buFontTx/>
              <a:buNone/>
              <a:defRPr/>
            </a:pPr>
            <a:r>
              <a:rPr lang="en-US" sz="2400" dirty="0">
                <a:ea typeface="+mn-ea"/>
                <a:cs typeface="+mn-cs"/>
              </a:rPr>
              <a:t>       </a:t>
            </a:r>
            <a:r>
              <a:rPr lang="en-US" sz="2400" b="1" i="1" dirty="0">
                <a:solidFill>
                  <a:schemeClr val="accent2"/>
                </a:solidFill>
                <a:ea typeface="+mn-ea"/>
                <a:cs typeface="+mn-cs"/>
              </a:rPr>
              <a:t>INIT(G, s)</a:t>
            </a:r>
          </a:p>
          <a:p>
            <a:pPr eaLnBrk="1" hangingPunct="1">
              <a:lnSpc>
                <a:spcPct val="90000"/>
              </a:lnSpc>
              <a:buFontTx/>
              <a:buNone/>
              <a:defRPr/>
            </a:pPr>
            <a:r>
              <a:rPr lang="en-US" sz="2400" dirty="0">
                <a:ea typeface="+mn-ea"/>
                <a:cs typeface="+mn-cs"/>
              </a:rPr>
              <a:t>      </a:t>
            </a:r>
            <a:r>
              <a:rPr lang="en-US" sz="2400" i="1" dirty="0">
                <a:solidFill>
                  <a:srgbClr val="D60093"/>
                </a:solidFill>
                <a:ea typeface="+mn-ea"/>
                <a:cs typeface="+mn-cs"/>
              </a:rPr>
              <a:t> </a:t>
            </a:r>
            <a:r>
              <a:rPr lang="en-US" sz="2400" i="1" dirty="0">
                <a:solidFill>
                  <a:srgbClr val="FF3300"/>
                </a:solidFill>
                <a:ea typeface="+mn-ea"/>
                <a:cs typeface="+mn-cs"/>
              </a:rPr>
              <a:t>for</a:t>
            </a:r>
            <a:r>
              <a:rPr lang="en-US" sz="2400" dirty="0">
                <a:ea typeface="+mn-ea"/>
                <a:cs typeface="+mn-cs"/>
              </a:rPr>
              <a:t> each vertex </a:t>
            </a:r>
            <a:r>
              <a:rPr lang="en-US" sz="2400" i="1" dirty="0">
                <a:ea typeface="+mn-ea"/>
                <a:cs typeface="+mn-cs"/>
              </a:rPr>
              <a:t>u</a:t>
            </a:r>
            <a:r>
              <a:rPr lang="en-US" sz="2400" dirty="0">
                <a:ea typeface="+mn-ea"/>
                <a:cs typeface="+mn-cs"/>
              </a:rPr>
              <a:t> taken in topologically sorted order </a:t>
            </a:r>
            <a:r>
              <a:rPr lang="en-US" sz="2400" dirty="0">
                <a:solidFill>
                  <a:srgbClr val="FF3300"/>
                </a:solidFill>
                <a:ea typeface="+mn-ea"/>
                <a:cs typeface="+mn-cs"/>
              </a:rPr>
              <a:t>do</a:t>
            </a:r>
          </a:p>
          <a:p>
            <a:pPr eaLnBrk="1" hangingPunct="1">
              <a:lnSpc>
                <a:spcPct val="90000"/>
              </a:lnSpc>
              <a:buFontTx/>
              <a:buNone/>
              <a:defRPr/>
            </a:pPr>
            <a:r>
              <a:rPr lang="en-US" sz="2400" dirty="0">
                <a:ea typeface="+mn-ea"/>
                <a:cs typeface="+mn-cs"/>
              </a:rPr>
              <a:t>           </a:t>
            </a:r>
            <a:r>
              <a:rPr lang="en-US" sz="2400" i="1" dirty="0">
                <a:solidFill>
                  <a:srgbClr val="D60093"/>
                </a:solidFill>
                <a:ea typeface="+mn-ea"/>
                <a:cs typeface="+mn-cs"/>
              </a:rPr>
              <a:t> </a:t>
            </a:r>
            <a:r>
              <a:rPr lang="en-US" sz="2400" i="1" dirty="0">
                <a:solidFill>
                  <a:srgbClr val="FF3300"/>
                </a:solidFill>
                <a:ea typeface="+mn-ea"/>
                <a:cs typeface="+mn-cs"/>
              </a:rPr>
              <a:t>for</a:t>
            </a:r>
            <a:r>
              <a:rPr lang="en-US" sz="2400" dirty="0">
                <a:ea typeface="+mn-ea"/>
                <a:cs typeface="+mn-cs"/>
              </a:rPr>
              <a:t> each </a:t>
            </a:r>
            <a:r>
              <a:rPr lang="en-US" sz="2400" i="1" dirty="0">
                <a:ea typeface="+mn-ea"/>
                <a:cs typeface="+mn-cs"/>
              </a:rPr>
              <a:t>v</a:t>
            </a:r>
            <a:r>
              <a:rPr lang="en-US" sz="2400" dirty="0">
                <a:ea typeface="+mn-ea"/>
                <a:cs typeface="+mn-cs"/>
              </a:rPr>
              <a:t> in </a:t>
            </a:r>
            <a:r>
              <a:rPr lang="en-US" sz="2400" dirty="0" err="1">
                <a:ea typeface="+mn-ea"/>
                <a:cs typeface="+mn-cs"/>
              </a:rPr>
              <a:t>Adj</a:t>
            </a:r>
            <a:r>
              <a:rPr lang="en-US" sz="2400" dirty="0">
                <a:ea typeface="+mn-ea"/>
                <a:cs typeface="+mn-cs"/>
              </a:rPr>
              <a:t>[</a:t>
            </a:r>
            <a:r>
              <a:rPr lang="en-US" sz="2400" i="1" dirty="0">
                <a:ea typeface="+mn-ea"/>
                <a:cs typeface="+mn-cs"/>
              </a:rPr>
              <a:t>u</a:t>
            </a:r>
            <a:r>
              <a:rPr lang="en-US" sz="2400" dirty="0">
                <a:ea typeface="+mn-ea"/>
                <a:cs typeface="+mn-cs"/>
              </a:rPr>
              <a:t>] </a:t>
            </a:r>
            <a:r>
              <a:rPr lang="en-US" sz="2400" dirty="0">
                <a:solidFill>
                  <a:srgbClr val="FF3300"/>
                </a:solidFill>
                <a:ea typeface="+mn-ea"/>
                <a:cs typeface="+mn-cs"/>
              </a:rPr>
              <a:t>do</a:t>
            </a:r>
          </a:p>
          <a:p>
            <a:pPr eaLnBrk="1" hangingPunct="1">
              <a:lnSpc>
                <a:spcPct val="90000"/>
              </a:lnSpc>
              <a:buFontTx/>
              <a:buNone/>
              <a:defRPr/>
            </a:pPr>
            <a:r>
              <a:rPr lang="en-US" sz="2400" dirty="0">
                <a:ea typeface="+mn-ea"/>
                <a:cs typeface="+mn-cs"/>
              </a:rPr>
              <a:t>		      </a:t>
            </a:r>
            <a:r>
              <a:rPr lang="en-US" sz="2400" b="1" i="1" dirty="0">
                <a:solidFill>
                  <a:schemeClr val="accent2"/>
                </a:solidFill>
                <a:ea typeface="+mn-ea"/>
                <a:cs typeface="+mn-cs"/>
              </a:rPr>
              <a:t>RELAX(u, v) </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Rectangle 2"/>
          <p:cNvSpPr>
            <a:spLocks noGrp="1" noChangeArrowheads="1"/>
          </p:cNvSpPr>
          <p:nvPr>
            <p:ph type="title"/>
          </p:nvPr>
        </p:nvSpPr>
        <p:spPr/>
        <p:txBody>
          <a:bodyPr/>
          <a:lstStyle/>
          <a:p>
            <a:pPr>
              <a:defRPr/>
            </a:pPr>
            <a:r>
              <a:rPr lang="en-US" u="sng">
                <a:ea typeface="+mj-ea"/>
              </a:rPr>
              <a:t>Example</a:t>
            </a:r>
            <a:endParaRPr lang="en-US">
              <a:ea typeface="+mj-ea"/>
            </a:endParaRPr>
          </a:p>
        </p:txBody>
      </p:sp>
      <p:sp>
        <p:nvSpPr>
          <p:cNvPr id="58370" name="Oval 3"/>
          <p:cNvSpPr>
            <a:spLocks noChangeArrowheads="1"/>
          </p:cNvSpPr>
          <p:nvPr/>
        </p:nvSpPr>
        <p:spPr bwMode="auto">
          <a:xfrm>
            <a:off x="1125538" y="2822575"/>
            <a:ext cx="663575" cy="592138"/>
          </a:xfrm>
          <a:prstGeom prst="ellipse">
            <a:avLst/>
          </a:prstGeom>
          <a:solidFill>
            <a:srgbClr val="CCECFF"/>
          </a:solidFill>
          <a:ln w="12700">
            <a:solidFill>
              <a:schemeClr val="tx1"/>
            </a:solidFill>
            <a:round/>
            <a:headEnd type="none" w="sm" len="sm"/>
            <a:tailEnd type="none" w="sm" len="sm"/>
          </a:ln>
        </p:spPr>
        <p:txBody>
          <a:bodyPr wrap="none" anchor="ctr"/>
          <a:lstStyle/>
          <a:p>
            <a:r>
              <a:rPr lang="en-US" b="1">
                <a:sym typeface="Symbol" pitchFamily="18" charset="2"/>
              </a:rPr>
              <a:t></a:t>
            </a:r>
            <a:endParaRPr lang="en-US"/>
          </a:p>
        </p:txBody>
      </p:sp>
      <p:sp>
        <p:nvSpPr>
          <p:cNvPr id="58371" name="Oval 5"/>
          <p:cNvSpPr>
            <a:spLocks noChangeArrowheads="1"/>
          </p:cNvSpPr>
          <p:nvPr/>
        </p:nvSpPr>
        <p:spPr bwMode="auto">
          <a:xfrm>
            <a:off x="2316163" y="2822575"/>
            <a:ext cx="663575" cy="592138"/>
          </a:xfrm>
          <a:prstGeom prst="ellipse">
            <a:avLst/>
          </a:prstGeom>
          <a:solidFill>
            <a:srgbClr val="CCECFF"/>
          </a:solidFill>
          <a:ln w="12700">
            <a:solidFill>
              <a:schemeClr val="tx1"/>
            </a:solidFill>
            <a:round/>
            <a:headEnd type="none" w="sm" len="sm"/>
            <a:tailEnd type="none" w="sm" len="sm"/>
          </a:ln>
        </p:spPr>
        <p:txBody>
          <a:bodyPr wrap="none" anchor="ctr"/>
          <a:lstStyle/>
          <a:p>
            <a:r>
              <a:rPr lang="en-US" b="1">
                <a:sym typeface="Symbol" pitchFamily="18" charset="2"/>
              </a:rPr>
              <a:t>0</a:t>
            </a:r>
            <a:endParaRPr lang="en-US"/>
          </a:p>
        </p:txBody>
      </p:sp>
      <p:sp>
        <p:nvSpPr>
          <p:cNvPr id="58372" name="Oval 6"/>
          <p:cNvSpPr>
            <a:spLocks noChangeArrowheads="1"/>
          </p:cNvSpPr>
          <p:nvPr/>
        </p:nvSpPr>
        <p:spPr bwMode="auto">
          <a:xfrm>
            <a:off x="3554413" y="2822575"/>
            <a:ext cx="663575" cy="592138"/>
          </a:xfrm>
          <a:prstGeom prst="ellipse">
            <a:avLst/>
          </a:prstGeom>
          <a:solidFill>
            <a:srgbClr val="CCECFF"/>
          </a:solidFill>
          <a:ln w="12700">
            <a:solidFill>
              <a:schemeClr val="tx1"/>
            </a:solidFill>
            <a:round/>
            <a:headEnd type="none" w="sm" len="sm"/>
            <a:tailEnd type="none" w="sm" len="sm"/>
          </a:ln>
        </p:spPr>
        <p:txBody>
          <a:bodyPr wrap="none" anchor="ctr"/>
          <a:lstStyle/>
          <a:p>
            <a:r>
              <a:rPr lang="en-US" b="1">
                <a:sym typeface="Symbol" pitchFamily="18" charset="2"/>
              </a:rPr>
              <a:t></a:t>
            </a:r>
            <a:endParaRPr lang="en-US"/>
          </a:p>
        </p:txBody>
      </p:sp>
      <p:sp>
        <p:nvSpPr>
          <p:cNvPr id="58373" name="Oval 7"/>
          <p:cNvSpPr>
            <a:spLocks noChangeArrowheads="1"/>
          </p:cNvSpPr>
          <p:nvPr/>
        </p:nvSpPr>
        <p:spPr bwMode="auto">
          <a:xfrm>
            <a:off x="4789488" y="2822575"/>
            <a:ext cx="663575" cy="592138"/>
          </a:xfrm>
          <a:prstGeom prst="ellipse">
            <a:avLst/>
          </a:prstGeom>
          <a:solidFill>
            <a:srgbClr val="CCECFF"/>
          </a:solidFill>
          <a:ln w="12700">
            <a:solidFill>
              <a:schemeClr val="tx1"/>
            </a:solidFill>
            <a:round/>
            <a:headEnd type="none" w="sm" len="sm"/>
            <a:tailEnd type="none" w="sm" len="sm"/>
          </a:ln>
        </p:spPr>
        <p:txBody>
          <a:bodyPr wrap="none" anchor="ctr"/>
          <a:lstStyle/>
          <a:p>
            <a:r>
              <a:rPr lang="en-US" b="1">
                <a:sym typeface="Symbol" pitchFamily="18" charset="2"/>
              </a:rPr>
              <a:t></a:t>
            </a:r>
            <a:endParaRPr lang="en-US"/>
          </a:p>
        </p:txBody>
      </p:sp>
      <p:sp>
        <p:nvSpPr>
          <p:cNvPr id="58374" name="Oval 8"/>
          <p:cNvSpPr>
            <a:spLocks noChangeArrowheads="1"/>
          </p:cNvSpPr>
          <p:nvPr/>
        </p:nvSpPr>
        <p:spPr bwMode="auto">
          <a:xfrm>
            <a:off x="6034088" y="2822575"/>
            <a:ext cx="663575" cy="592138"/>
          </a:xfrm>
          <a:prstGeom prst="ellipse">
            <a:avLst/>
          </a:prstGeom>
          <a:solidFill>
            <a:srgbClr val="CCECFF"/>
          </a:solidFill>
          <a:ln w="12700">
            <a:solidFill>
              <a:schemeClr val="tx1"/>
            </a:solidFill>
            <a:round/>
            <a:headEnd type="none" w="sm" len="sm"/>
            <a:tailEnd type="none" w="sm" len="sm"/>
          </a:ln>
        </p:spPr>
        <p:txBody>
          <a:bodyPr wrap="none" anchor="ctr"/>
          <a:lstStyle/>
          <a:p>
            <a:r>
              <a:rPr lang="en-US" b="1">
                <a:sym typeface="Symbol" pitchFamily="18" charset="2"/>
              </a:rPr>
              <a:t></a:t>
            </a:r>
            <a:endParaRPr lang="en-US"/>
          </a:p>
        </p:txBody>
      </p:sp>
      <p:sp>
        <p:nvSpPr>
          <p:cNvPr id="58375" name="Oval 9"/>
          <p:cNvSpPr>
            <a:spLocks noChangeArrowheads="1"/>
          </p:cNvSpPr>
          <p:nvPr/>
        </p:nvSpPr>
        <p:spPr bwMode="auto">
          <a:xfrm>
            <a:off x="7259638" y="2822575"/>
            <a:ext cx="663575" cy="592138"/>
          </a:xfrm>
          <a:prstGeom prst="ellipse">
            <a:avLst/>
          </a:prstGeom>
          <a:solidFill>
            <a:srgbClr val="CCECFF"/>
          </a:solidFill>
          <a:ln w="12700">
            <a:solidFill>
              <a:schemeClr val="tx1"/>
            </a:solidFill>
            <a:round/>
            <a:headEnd type="none" w="sm" len="sm"/>
            <a:tailEnd type="none" w="sm" len="sm"/>
          </a:ln>
        </p:spPr>
        <p:txBody>
          <a:bodyPr wrap="none" anchor="ctr"/>
          <a:lstStyle/>
          <a:p>
            <a:r>
              <a:rPr lang="en-US" b="1">
                <a:sym typeface="Symbol" pitchFamily="18" charset="2"/>
              </a:rPr>
              <a:t></a:t>
            </a:r>
            <a:endParaRPr lang="en-US"/>
          </a:p>
        </p:txBody>
      </p:sp>
      <p:sp>
        <p:nvSpPr>
          <p:cNvPr id="58376" name="Line 10"/>
          <p:cNvSpPr>
            <a:spLocks noChangeShapeType="1"/>
          </p:cNvSpPr>
          <p:nvPr/>
        </p:nvSpPr>
        <p:spPr bwMode="auto">
          <a:xfrm>
            <a:off x="1774825" y="3117850"/>
            <a:ext cx="563563" cy="0"/>
          </a:xfrm>
          <a:prstGeom prst="line">
            <a:avLst/>
          </a:prstGeom>
          <a:noFill/>
          <a:ln w="28575">
            <a:solidFill>
              <a:schemeClr val="tx1"/>
            </a:solidFill>
            <a:round/>
            <a:headEnd type="none" w="sm" len="sm"/>
            <a:tailEnd type="triangle" w="med" len="med"/>
          </a:ln>
        </p:spPr>
        <p:txBody>
          <a:bodyPr wrap="none" anchor="ctr"/>
          <a:lstStyle/>
          <a:p>
            <a:endParaRPr lang="en-US"/>
          </a:p>
        </p:txBody>
      </p:sp>
      <p:sp>
        <p:nvSpPr>
          <p:cNvPr id="58377" name="Line 11"/>
          <p:cNvSpPr>
            <a:spLocks noChangeShapeType="1"/>
          </p:cNvSpPr>
          <p:nvPr/>
        </p:nvSpPr>
        <p:spPr bwMode="auto">
          <a:xfrm>
            <a:off x="6704013" y="3111500"/>
            <a:ext cx="563562" cy="0"/>
          </a:xfrm>
          <a:prstGeom prst="line">
            <a:avLst/>
          </a:prstGeom>
          <a:noFill/>
          <a:ln w="28575">
            <a:solidFill>
              <a:schemeClr val="tx1"/>
            </a:solidFill>
            <a:round/>
            <a:headEnd type="none" w="sm" len="sm"/>
            <a:tailEnd type="triangle" w="med" len="med"/>
          </a:ln>
        </p:spPr>
        <p:txBody>
          <a:bodyPr wrap="none" anchor="ctr"/>
          <a:lstStyle/>
          <a:p>
            <a:endParaRPr lang="en-US"/>
          </a:p>
        </p:txBody>
      </p:sp>
      <p:sp>
        <p:nvSpPr>
          <p:cNvPr id="58378" name="Line 12"/>
          <p:cNvSpPr>
            <a:spLocks noChangeShapeType="1"/>
          </p:cNvSpPr>
          <p:nvPr/>
        </p:nvSpPr>
        <p:spPr bwMode="auto">
          <a:xfrm>
            <a:off x="5470525" y="3119438"/>
            <a:ext cx="563563" cy="0"/>
          </a:xfrm>
          <a:prstGeom prst="line">
            <a:avLst/>
          </a:prstGeom>
          <a:noFill/>
          <a:ln w="28575">
            <a:solidFill>
              <a:schemeClr val="tx1"/>
            </a:solidFill>
            <a:round/>
            <a:headEnd type="none" w="sm" len="sm"/>
            <a:tailEnd type="triangle" w="med" len="med"/>
          </a:ln>
        </p:spPr>
        <p:txBody>
          <a:bodyPr wrap="none" anchor="ctr"/>
          <a:lstStyle/>
          <a:p>
            <a:endParaRPr lang="en-US"/>
          </a:p>
        </p:txBody>
      </p:sp>
      <p:sp>
        <p:nvSpPr>
          <p:cNvPr id="58379" name="Line 13"/>
          <p:cNvSpPr>
            <a:spLocks noChangeShapeType="1"/>
          </p:cNvSpPr>
          <p:nvPr/>
        </p:nvSpPr>
        <p:spPr bwMode="auto">
          <a:xfrm>
            <a:off x="4222750" y="3127375"/>
            <a:ext cx="563563" cy="0"/>
          </a:xfrm>
          <a:prstGeom prst="line">
            <a:avLst/>
          </a:prstGeom>
          <a:noFill/>
          <a:ln w="28575">
            <a:solidFill>
              <a:schemeClr val="tx1"/>
            </a:solidFill>
            <a:round/>
            <a:headEnd type="none" w="sm" len="sm"/>
            <a:tailEnd type="triangle" w="med" len="med"/>
          </a:ln>
        </p:spPr>
        <p:txBody>
          <a:bodyPr wrap="none" anchor="ctr"/>
          <a:lstStyle/>
          <a:p>
            <a:endParaRPr lang="en-US"/>
          </a:p>
        </p:txBody>
      </p:sp>
      <p:sp>
        <p:nvSpPr>
          <p:cNvPr id="58380" name="Line 14"/>
          <p:cNvSpPr>
            <a:spLocks noChangeShapeType="1"/>
          </p:cNvSpPr>
          <p:nvPr/>
        </p:nvSpPr>
        <p:spPr bwMode="auto">
          <a:xfrm>
            <a:off x="2990850" y="3121025"/>
            <a:ext cx="563563" cy="0"/>
          </a:xfrm>
          <a:prstGeom prst="line">
            <a:avLst/>
          </a:prstGeom>
          <a:noFill/>
          <a:ln w="28575">
            <a:solidFill>
              <a:schemeClr val="tx1"/>
            </a:solidFill>
            <a:round/>
            <a:headEnd type="none" w="sm" len="sm"/>
            <a:tailEnd type="triangle" w="med" len="med"/>
          </a:ln>
        </p:spPr>
        <p:txBody>
          <a:bodyPr wrap="none" anchor="ctr"/>
          <a:lstStyle/>
          <a:p>
            <a:endParaRPr lang="en-US"/>
          </a:p>
        </p:txBody>
      </p:sp>
      <p:sp>
        <p:nvSpPr>
          <p:cNvPr id="58381" name="Freeform 15"/>
          <p:cNvSpPr>
            <a:spLocks/>
          </p:cNvSpPr>
          <p:nvPr/>
        </p:nvSpPr>
        <p:spPr bwMode="auto">
          <a:xfrm>
            <a:off x="2655888" y="2306638"/>
            <a:ext cx="2424112" cy="536575"/>
          </a:xfrm>
          <a:custGeom>
            <a:avLst/>
            <a:gdLst>
              <a:gd name="T0" fmla="*/ 0 w 1527"/>
              <a:gd name="T1" fmla="*/ 2147483647 h 338"/>
              <a:gd name="T2" fmla="*/ 2147483647 w 1527"/>
              <a:gd name="T3" fmla="*/ 2147483647 h 338"/>
              <a:gd name="T4" fmla="*/ 2147483647 w 1527"/>
              <a:gd name="T5" fmla="*/ 2147483647 h 338"/>
              <a:gd name="T6" fmla="*/ 2147483647 w 1527"/>
              <a:gd name="T7" fmla="*/ 2147483647 h 338"/>
              <a:gd name="T8" fmla="*/ 2147483647 w 1527"/>
              <a:gd name="T9" fmla="*/ 2147483647 h 338"/>
              <a:gd name="T10" fmla="*/ 2147483647 w 1527"/>
              <a:gd name="T11" fmla="*/ 2147483647 h 338"/>
              <a:gd name="T12" fmla="*/ 0 60000 65536"/>
              <a:gd name="T13" fmla="*/ 0 60000 65536"/>
              <a:gd name="T14" fmla="*/ 0 60000 65536"/>
              <a:gd name="T15" fmla="*/ 0 60000 65536"/>
              <a:gd name="T16" fmla="*/ 0 60000 65536"/>
              <a:gd name="T17" fmla="*/ 0 60000 65536"/>
              <a:gd name="T18" fmla="*/ 0 w 1527"/>
              <a:gd name="T19" fmla="*/ 0 h 338"/>
              <a:gd name="T20" fmla="*/ 1527 w 1527"/>
              <a:gd name="T21" fmla="*/ 338 h 338"/>
            </a:gdLst>
            <a:ahLst/>
            <a:cxnLst>
              <a:cxn ang="T12">
                <a:pos x="T0" y="T1"/>
              </a:cxn>
              <a:cxn ang="T13">
                <a:pos x="T2" y="T3"/>
              </a:cxn>
              <a:cxn ang="T14">
                <a:pos x="T4" y="T5"/>
              </a:cxn>
              <a:cxn ang="T15">
                <a:pos x="T6" y="T7"/>
              </a:cxn>
              <a:cxn ang="T16">
                <a:pos x="T8" y="T9"/>
              </a:cxn>
              <a:cxn ang="T17">
                <a:pos x="T10" y="T11"/>
              </a:cxn>
            </a:cxnLst>
            <a:rect l="T18" t="T19" r="T20" b="T21"/>
            <a:pathLst>
              <a:path w="1527" h="338">
                <a:moveTo>
                  <a:pt x="0" y="329"/>
                </a:moveTo>
                <a:cubicBezTo>
                  <a:pt x="89" y="251"/>
                  <a:pt x="179" y="173"/>
                  <a:pt x="300" y="120"/>
                </a:cubicBezTo>
                <a:cubicBezTo>
                  <a:pt x="421" y="67"/>
                  <a:pt x="588" y="22"/>
                  <a:pt x="727" y="11"/>
                </a:cubicBezTo>
                <a:cubicBezTo>
                  <a:pt x="866" y="0"/>
                  <a:pt x="1027" y="27"/>
                  <a:pt x="1136" y="56"/>
                </a:cubicBezTo>
                <a:cubicBezTo>
                  <a:pt x="1245" y="85"/>
                  <a:pt x="1316" y="136"/>
                  <a:pt x="1381" y="183"/>
                </a:cubicBezTo>
                <a:cubicBezTo>
                  <a:pt x="1446" y="230"/>
                  <a:pt x="1486" y="284"/>
                  <a:pt x="1527" y="338"/>
                </a:cubicBezTo>
              </a:path>
            </a:pathLst>
          </a:custGeom>
          <a:noFill/>
          <a:ln w="28575" cap="flat" cmpd="sng">
            <a:solidFill>
              <a:schemeClr val="tx1"/>
            </a:solidFill>
            <a:prstDash val="solid"/>
            <a:round/>
            <a:headEnd type="none" w="sm" len="sm"/>
            <a:tailEnd type="triangle" w="med" len="med"/>
          </a:ln>
        </p:spPr>
        <p:txBody>
          <a:bodyPr wrap="none" anchor="ctr"/>
          <a:lstStyle/>
          <a:p>
            <a:endParaRPr lang="en-US"/>
          </a:p>
        </p:txBody>
      </p:sp>
      <p:sp>
        <p:nvSpPr>
          <p:cNvPr id="58382" name="Freeform 16"/>
          <p:cNvSpPr>
            <a:spLocks/>
          </p:cNvSpPr>
          <p:nvPr/>
        </p:nvSpPr>
        <p:spPr bwMode="auto">
          <a:xfrm>
            <a:off x="5146675" y="2286000"/>
            <a:ext cx="2424113" cy="536575"/>
          </a:xfrm>
          <a:custGeom>
            <a:avLst/>
            <a:gdLst>
              <a:gd name="T0" fmla="*/ 0 w 1527"/>
              <a:gd name="T1" fmla="*/ 2147483647 h 338"/>
              <a:gd name="T2" fmla="*/ 2147483647 w 1527"/>
              <a:gd name="T3" fmla="*/ 2147483647 h 338"/>
              <a:gd name="T4" fmla="*/ 2147483647 w 1527"/>
              <a:gd name="T5" fmla="*/ 2147483647 h 338"/>
              <a:gd name="T6" fmla="*/ 2147483647 w 1527"/>
              <a:gd name="T7" fmla="*/ 2147483647 h 338"/>
              <a:gd name="T8" fmla="*/ 2147483647 w 1527"/>
              <a:gd name="T9" fmla="*/ 2147483647 h 338"/>
              <a:gd name="T10" fmla="*/ 2147483647 w 1527"/>
              <a:gd name="T11" fmla="*/ 2147483647 h 338"/>
              <a:gd name="T12" fmla="*/ 0 60000 65536"/>
              <a:gd name="T13" fmla="*/ 0 60000 65536"/>
              <a:gd name="T14" fmla="*/ 0 60000 65536"/>
              <a:gd name="T15" fmla="*/ 0 60000 65536"/>
              <a:gd name="T16" fmla="*/ 0 60000 65536"/>
              <a:gd name="T17" fmla="*/ 0 60000 65536"/>
              <a:gd name="T18" fmla="*/ 0 w 1527"/>
              <a:gd name="T19" fmla="*/ 0 h 338"/>
              <a:gd name="T20" fmla="*/ 1527 w 1527"/>
              <a:gd name="T21" fmla="*/ 338 h 338"/>
            </a:gdLst>
            <a:ahLst/>
            <a:cxnLst>
              <a:cxn ang="T12">
                <a:pos x="T0" y="T1"/>
              </a:cxn>
              <a:cxn ang="T13">
                <a:pos x="T2" y="T3"/>
              </a:cxn>
              <a:cxn ang="T14">
                <a:pos x="T4" y="T5"/>
              </a:cxn>
              <a:cxn ang="T15">
                <a:pos x="T6" y="T7"/>
              </a:cxn>
              <a:cxn ang="T16">
                <a:pos x="T8" y="T9"/>
              </a:cxn>
              <a:cxn ang="T17">
                <a:pos x="T10" y="T11"/>
              </a:cxn>
            </a:cxnLst>
            <a:rect l="T18" t="T19" r="T20" b="T21"/>
            <a:pathLst>
              <a:path w="1527" h="338">
                <a:moveTo>
                  <a:pt x="0" y="329"/>
                </a:moveTo>
                <a:cubicBezTo>
                  <a:pt x="89" y="251"/>
                  <a:pt x="179" y="173"/>
                  <a:pt x="300" y="120"/>
                </a:cubicBezTo>
                <a:cubicBezTo>
                  <a:pt x="421" y="67"/>
                  <a:pt x="588" y="22"/>
                  <a:pt x="727" y="11"/>
                </a:cubicBezTo>
                <a:cubicBezTo>
                  <a:pt x="866" y="0"/>
                  <a:pt x="1027" y="27"/>
                  <a:pt x="1136" y="56"/>
                </a:cubicBezTo>
                <a:cubicBezTo>
                  <a:pt x="1245" y="85"/>
                  <a:pt x="1316" y="136"/>
                  <a:pt x="1381" y="183"/>
                </a:cubicBezTo>
                <a:cubicBezTo>
                  <a:pt x="1446" y="230"/>
                  <a:pt x="1486" y="284"/>
                  <a:pt x="1527" y="338"/>
                </a:cubicBezTo>
              </a:path>
            </a:pathLst>
          </a:custGeom>
          <a:noFill/>
          <a:ln w="28575" cap="flat" cmpd="sng">
            <a:solidFill>
              <a:schemeClr val="tx1"/>
            </a:solidFill>
            <a:prstDash val="solid"/>
            <a:round/>
            <a:headEnd type="none" w="sm" len="sm"/>
            <a:tailEnd type="triangle" w="med" len="med"/>
          </a:ln>
        </p:spPr>
        <p:txBody>
          <a:bodyPr wrap="none" anchor="ctr"/>
          <a:lstStyle/>
          <a:p>
            <a:endParaRPr lang="en-US"/>
          </a:p>
        </p:txBody>
      </p:sp>
      <p:sp>
        <p:nvSpPr>
          <p:cNvPr id="58383" name="Freeform 17"/>
          <p:cNvSpPr>
            <a:spLocks/>
          </p:cNvSpPr>
          <p:nvPr/>
        </p:nvSpPr>
        <p:spPr bwMode="auto">
          <a:xfrm flipV="1">
            <a:off x="1474788" y="3421063"/>
            <a:ext cx="2424112" cy="536575"/>
          </a:xfrm>
          <a:custGeom>
            <a:avLst/>
            <a:gdLst>
              <a:gd name="T0" fmla="*/ 0 w 1527"/>
              <a:gd name="T1" fmla="*/ 2147483647 h 338"/>
              <a:gd name="T2" fmla="*/ 2147483647 w 1527"/>
              <a:gd name="T3" fmla="*/ 2147483647 h 338"/>
              <a:gd name="T4" fmla="*/ 2147483647 w 1527"/>
              <a:gd name="T5" fmla="*/ 2147483647 h 338"/>
              <a:gd name="T6" fmla="*/ 2147483647 w 1527"/>
              <a:gd name="T7" fmla="*/ 2147483647 h 338"/>
              <a:gd name="T8" fmla="*/ 2147483647 w 1527"/>
              <a:gd name="T9" fmla="*/ 2147483647 h 338"/>
              <a:gd name="T10" fmla="*/ 2147483647 w 1527"/>
              <a:gd name="T11" fmla="*/ 2147483647 h 338"/>
              <a:gd name="T12" fmla="*/ 0 60000 65536"/>
              <a:gd name="T13" fmla="*/ 0 60000 65536"/>
              <a:gd name="T14" fmla="*/ 0 60000 65536"/>
              <a:gd name="T15" fmla="*/ 0 60000 65536"/>
              <a:gd name="T16" fmla="*/ 0 60000 65536"/>
              <a:gd name="T17" fmla="*/ 0 60000 65536"/>
              <a:gd name="T18" fmla="*/ 0 w 1527"/>
              <a:gd name="T19" fmla="*/ 0 h 338"/>
              <a:gd name="T20" fmla="*/ 1527 w 1527"/>
              <a:gd name="T21" fmla="*/ 338 h 338"/>
            </a:gdLst>
            <a:ahLst/>
            <a:cxnLst>
              <a:cxn ang="T12">
                <a:pos x="T0" y="T1"/>
              </a:cxn>
              <a:cxn ang="T13">
                <a:pos x="T2" y="T3"/>
              </a:cxn>
              <a:cxn ang="T14">
                <a:pos x="T4" y="T5"/>
              </a:cxn>
              <a:cxn ang="T15">
                <a:pos x="T6" y="T7"/>
              </a:cxn>
              <a:cxn ang="T16">
                <a:pos x="T8" y="T9"/>
              </a:cxn>
              <a:cxn ang="T17">
                <a:pos x="T10" y="T11"/>
              </a:cxn>
            </a:cxnLst>
            <a:rect l="T18" t="T19" r="T20" b="T21"/>
            <a:pathLst>
              <a:path w="1527" h="338">
                <a:moveTo>
                  <a:pt x="0" y="329"/>
                </a:moveTo>
                <a:cubicBezTo>
                  <a:pt x="89" y="251"/>
                  <a:pt x="179" y="173"/>
                  <a:pt x="300" y="120"/>
                </a:cubicBezTo>
                <a:cubicBezTo>
                  <a:pt x="421" y="67"/>
                  <a:pt x="588" y="22"/>
                  <a:pt x="727" y="11"/>
                </a:cubicBezTo>
                <a:cubicBezTo>
                  <a:pt x="866" y="0"/>
                  <a:pt x="1027" y="27"/>
                  <a:pt x="1136" y="56"/>
                </a:cubicBezTo>
                <a:cubicBezTo>
                  <a:pt x="1245" y="85"/>
                  <a:pt x="1316" y="136"/>
                  <a:pt x="1381" y="183"/>
                </a:cubicBezTo>
                <a:cubicBezTo>
                  <a:pt x="1446" y="230"/>
                  <a:pt x="1486" y="284"/>
                  <a:pt x="1527" y="338"/>
                </a:cubicBezTo>
              </a:path>
            </a:pathLst>
          </a:custGeom>
          <a:noFill/>
          <a:ln w="28575" cap="flat" cmpd="sng">
            <a:solidFill>
              <a:schemeClr val="tx1"/>
            </a:solidFill>
            <a:prstDash val="solid"/>
            <a:round/>
            <a:headEnd type="none" w="sm" len="sm"/>
            <a:tailEnd type="triangle" w="med" len="med"/>
          </a:ln>
        </p:spPr>
        <p:txBody>
          <a:bodyPr wrap="none" anchor="ctr"/>
          <a:lstStyle/>
          <a:p>
            <a:endParaRPr lang="en-US"/>
          </a:p>
        </p:txBody>
      </p:sp>
      <p:sp>
        <p:nvSpPr>
          <p:cNvPr id="58384" name="Freeform 18"/>
          <p:cNvSpPr>
            <a:spLocks/>
          </p:cNvSpPr>
          <p:nvPr/>
        </p:nvSpPr>
        <p:spPr bwMode="auto">
          <a:xfrm flipV="1">
            <a:off x="3992563" y="3400425"/>
            <a:ext cx="2424112" cy="536575"/>
          </a:xfrm>
          <a:custGeom>
            <a:avLst/>
            <a:gdLst>
              <a:gd name="T0" fmla="*/ 0 w 1527"/>
              <a:gd name="T1" fmla="*/ 2147483647 h 338"/>
              <a:gd name="T2" fmla="*/ 2147483647 w 1527"/>
              <a:gd name="T3" fmla="*/ 2147483647 h 338"/>
              <a:gd name="T4" fmla="*/ 2147483647 w 1527"/>
              <a:gd name="T5" fmla="*/ 2147483647 h 338"/>
              <a:gd name="T6" fmla="*/ 2147483647 w 1527"/>
              <a:gd name="T7" fmla="*/ 2147483647 h 338"/>
              <a:gd name="T8" fmla="*/ 2147483647 w 1527"/>
              <a:gd name="T9" fmla="*/ 2147483647 h 338"/>
              <a:gd name="T10" fmla="*/ 2147483647 w 1527"/>
              <a:gd name="T11" fmla="*/ 2147483647 h 338"/>
              <a:gd name="T12" fmla="*/ 0 60000 65536"/>
              <a:gd name="T13" fmla="*/ 0 60000 65536"/>
              <a:gd name="T14" fmla="*/ 0 60000 65536"/>
              <a:gd name="T15" fmla="*/ 0 60000 65536"/>
              <a:gd name="T16" fmla="*/ 0 60000 65536"/>
              <a:gd name="T17" fmla="*/ 0 60000 65536"/>
              <a:gd name="T18" fmla="*/ 0 w 1527"/>
              <a:gd name="T19" fmla="*/ 0 h 338"/>
              <a:gd name="T20" fmla="*/ 1527 w 1527"/>
              <a:gd name="T21" fmla="*/ 338 h 338"/>
            </a:gdLst>
            <a:ahLst/>
            <a:cxnLst>
              <a:cxn ang="T12">
                <a:pos x="T0" y="T1"/>
              </a:cxn>
              <a:cxn ang="T13">
                <a:pos x="T2" y="T3"/>
              </a:cxn>
              <a:cxn ang="T14">
                <a:pos x="T4" y="T5"/>
              </a:cxn>
              <a:cxn ang="T15">
                <a:pos x="T6" y="T7"/>
              </a:cxn>
              <a:cxn ang="T16">
                <a:pos x="T8" y="T9"/>
              </a:cxn>
              <a:cxn ang="T17">
                <a:pos x="T10" y="T11"/>
              </a:cxn>
            </a:cxnLst>
            <a:rect l="T18" t="T19" r="T20" b="T21"/>
            <a:pathLst>
              <a:path w="1527" h="338">
                <a:moveTo>
                  <a:pt x="0" y="329"/>
                </a:moveTo>
                <a:cubicBezTo>
                  <a:pt x="89" y="251"/>
                  <a:pt x="179" y="173"/>
                  <a:pt x="300" y="120"/>
                </a:cubicBezTo>
                <a:cubicBezTo>
                  <a:pt x="421" y="67"/>
                  <a:pt x="588" y="22"/>
                  <a:pt x="727" y="11"/>
                </a:cubicBezTo>
                <a:cubicBezTo>
                  <a:pt x="866" y="0"/>
                  <a:pt x="1027" y="27"/>
                  <a:pt x="1136" y="56"/>
                </a:cubicBezTo>
                <a:cubicBezTo>
                  <a:pt x="1245" y="85"/>
                  <a:pt x="1316" y="136"/>
                  <a:pt x="1381" y="183"/>
                </a:cubicBezTo>
                <a:cubicBezTo>
                  <a:pt x="1446" y="230"/>
                  <a:pt x="1486" y="284"/>
                  <a:pt x="1527" y="338"/>
                </a:cubicBezTo>
              </a:path>
            </a:pathLst>
          </a:custGeom>
          <a:noFill/>
          <a:ln w="28575" cap="flat" cmpd="sng">
            <a:solidFill>
              <a:schemeClr val="tx1"/>
            </a:solidFill>
            <a:prstDash val="solid"/>
            <a:round/>
            <a:headEnd type="none" w="sm" len="sm"/>
            <a:tailEnd type="triangle" w="med" len="med"/>
          </a:ln>
        </p:spPr>
        <p:txBody>
          <a:bodyPr wrap="none" anchor="ctr"/>
          <a:lstStyle/>
          <a:p>
            <a:endParaRPr lang="en-US"/>
          </a:p>
        </p:txBody>
      </p:sp>
      <p:sp>
        <p:nvSpPr>
          <p:cNvPr id="58385" name="Freeform 19"/>
          <p:cNvSpPr>
            <a:spLocks/>
          </p:cNvSpPr>
          <p:nvPr/>
        </p:nvSpPr>
        <p:spPr bwMode="auto">
          <a:xfrm>
            <a:off x="3954463" y="3421063"/>
            <a:ext cx="3535362" cy="800100"/>
          </a:xfrm>
          <a:custGeom>
            <a:avLst/>
            <a:gdLst>
              <a:gd name="T0" fmla="*/ 0 w 2227"/>
              <a:gd name="T1" fmla="*/ 0 h 504"/>
              <a:gd name="T2" fmla="*/ 2147483647 w 2227"/>
              <a:gd name="T3" fmla="*/ 2147483647 h 504"/>
              <a:gd name="T4" fmla="*/ 2147483647 w 2227"/>
              <a:gd name="T5" fmla="*/ 2147483647 h 504"/>
              <a:gd name="T6" fmla="*/ 2147483647 w 2227"/>
              <a:gd name="T7" fmla="*/ 2147483647 h 504"/>
              <a:gd name="T8" fmla="*/ 2147483647 w 2227"/>
              <a:gd name="T9" fmla="*/ 2147483647 h 504"/>
              <a:gd name="T10" fmla="*/ 2147483647 w 2227"/>
              <a:gd name="T11" fmla="*/ 2147483647 h 504"/>
              <a:gd name="T12" fmla="*/ 2147483647 w 2227"/>
              <a:gd name="T13" fmla="*/ 2147483647 h 504"/>
              <a:gd name="T14" fmla="*/ 2147483647 w 2227"/>
              <a:gd name="T15" fmla="*/ 2147483647 h 504"/>
              <a:gd name="T16" fmla="*/ 2147483647 w 2227"/>
              <a:gd name="T17" fmla="*/ 0 h 50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227"/>
              <a:gd name="T28" fmla="*/ 0 h 504"/>
              <a:gd name="T29" fmla="*/ 2227 w 2227"/>
              <a:gd name="T30" fmla="*/ 504 h 50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227" h="504">
                <a:moveTo>
                  <a:pt x="0" y="0"/>
                </a:moveTo>
                <a:cubicBezTo>
                  <a:pt x="50" y="68"/>
                  <a:pt x="101" y="137"/>
                  <a:pt x="163" y="191"/>
                </a:cubicBezTo>
                <a:cubicBezTo>
                  <a:pt x="225" y="245"/>
                  <a:pt x="281" y="285"/>
                  <a:pt x="372" y="327"/>
                </a:cubicBezTo>
                <a:cubicBezTo>
                  <a:pt x="463" y="369"/>
                  <a:pt x="574" y="416"/>
                  <a:pt x="709" y="445"/>
                </a:cubicBezTo>
                <a:cubicBezTo>
                  <a:pt x="844" y="474"/>
                  <a:pt x="1040" y="504"/>
                  <a:pt x="1181" y="500"/>
                </a:cubicBezTo>
                <a:cubicBezTo>
                  <a:pt x="1322" y="496"/>
                  <a:pt x="1443" y="453"/>
                  <a:pt x="1554" y="418"/>
                </a:cubicBezTo>
                <a:cubicBezTo>
                  <a:pt x="1665" y="383"/>
                  <a:pt x="1747" y="347"/>
                  <a:pt x="1845" y="291"/>
                </a:cubicBezTo>
                <a:cubicBezTo>
                  <a:pt x="1943" y="235"/>
                  <a:pt x="2081" y="131"/>
                  <a:pt x="2145" y="82"/>
                </a:cubicBezTo>
                <a:cubicBezTo>
                  <a:pt x="2209" y="33"/>
                  <a:pt x="2218" y="16"/>
                  <a:pt x="2227" y="0"/>
                </a:cubicBezTo>
              </a:path>
            </a:pathLst>
          </a:custGeom>
          <a:noFill/>
          <a:ln w="28575" cap="flat" cmpd="sng">
            <a:solidFill>
              <a:schemeClr val="tx1"/>
            </a:solidFill>
            <a:prstDash val="solid"/>
            <a:round/>
            <a:headEnd type="none" w="sm" len="sm"/>
            <a:tailEnd type="triangle" w="med" len="med"/>
          </a:ln>
        </p:spPr>
        <p:txBody>
          <a:bodyPr wrap="none" anchor="ctr"/>
          <a:lstStyle/>
          <a:p>
            <a:endParaRPr lang="en-US"/>
          </a:p>
        </p:txBody>
      </p:sp>
      <p:sp>
        <p:nvSpPr>
          <p:cNvPr id="58386" name="Text Box 20"/>
          <p:cNvSpPr txBox="1">
            <a:spLocks noChangeArrowheads="1"/>
          </p:cNvSpPr>
          <p:nvPr/>
        </p:nvSpPr>
        <p:spPr bwMode="auto">
          <a:xfrm>
            <a:off x="1320800" y="2446338"/>
            <a:ext cx="285750" cy="457200"/>
          </a:xfrm>
          <a:prstGeom prst="rect">
            <a:avLst/>
          </a:prstGeom>
          <a:noFill/>
          <a:ln w="12700">
            <a:noFill/>
            <a:miter lim="800000"/>
            <a:headEnd type="none" w="sm" len="sm"/>
            <a:tailEnd type="none" w="sm" len="sm"/>
          </a:ln>
        </p:spPr>
        <p:txBody>
          <a:bodyPr wrap="none">
            <a:spAutoFit/>
          </a:bodyPr>
          <a:lstStyle/>
          <a:p>
            <a:r>
              <a:rPr lang="en-US">
                <a:latin typeface="Times New Roman" pitchFamily="18" charset="0"/>
              </a:rPr>
              <a:t>r</a:t>
            </a:r>
          </a:p>
        </p:txBody>
      </p:sp>
      <p:sp>
        <p:nvSpPr>
          <p:cNvPr id="58387" name="Text Box 21"/>
          <p:cNvSpPr txBox="1">
            <a:spLocks noChangeArrowheads="1"/>
          </p:cNvSpPr>
          <p:nvPr/>
        </p:nvSpPr>
        <p:spPr bwMode="auto">
          <a:xfrm>
            <a:off x="2432050" y="2459038"/>
            <a:ext cx="303213" cy="457200"/>
          </a:xfrm>
          <a:prstGeom prst="rect">
            <a:avLst/>
          </a:prstGeom>
          <a:noFill/>
          <a:ln w="12700">
            <a:noFill/>
            <a:miter lim="800000"/>
            <a:headEnd type="none" w="sm" len="sm"/>
            <a:tailEnd type="none" w="sm" len="sm"/>
          </a:ln>
        </p:spPr>
        <p:txBody>
          <a:bodyPr wrap="none">
            <a:spAutoFit/>
          </a:bodyPr>
          <a:lstStyle/>
          <a:p>
            <a:r>
              <a:rPr lang="en-US">
                <a:latin typeface="Times New Roman" pitchFamily="18" charset="0"/>
              </a:rPr>
              <a:t>s</a:t>
            </a:r>
          </a:p>
        </p:txBody>
      </p:sp>
      <p:sp>
        <p:nvSpPr>
          <p:cNvPr id="58388" name="Text Box 22"/>
          <p:cNvSpPr txBox="1">
            <a:spLocks noChangeArrowheads="1"/>
          </p:cNvSpPr>
          <p:nvPr/>
        </p:nvSpPr>
        <p:spPr bwMode="auto">
          <a:xfrm>
            <a:off x="3759200" y="2446338"/>
            <a:ext cx="268288" cy="457200"/>
          </a:xfrm>
          <a:prstGeom prst="rect">
            <a:avLst/>
          </a:prstGeom>
          <a:noFill/>
          <a:ln w="12700">
            <a:noFill/>
            <a:miter lim="800000"/>
            <a:headEnd type="none" w="sm" len="sm"/>
            <a:tailEnd type="none" w="sm" len="sm"/>
          </a:ln>
        </p:spPr>
        <p:txBody>
          <a:bodyPr wrap="none">
            <a:spAutoFit/>
          </a:bodyPr>
          <a:lstStyle/>
          <a:p>
            <a:r>
              <a:rPr lang="en-US">
                <a:latin typeface="Times New Roman" pitchFamily="18" charset="0"/>
              </a:rPr>
              <a:t>t</a:t>
            </a:r>
          </a:p>
        </p:txBody>
      </p:sp>
      <p:sp>
        <p:nvSpPr>
          <p:cNvPr id="58389" name="Text Box 23"/>
          <p:cNvSpPr txBox="1">
            <a:spLocks noChangeArrowheads="1"/>
          </p:cNvSpPr>
          <p:nvPr/>
        </p:nvSpPr>
        <p:spPr bwMode="auto">
          <a:xfrm>
            <a:off x="4957763" y="2343150"/>
            <a:ext cx="336550" cy="457200"/>
          </a:xfrm>
          <a:prstGeom prst="rect">
            <a:avLst/>
          </a:prstGeom>
          <a:noFill/>
          <a:ln w="12700">
            <a:noFill/>
            <a:miter lim="800000"/>
            <a:headEnd type="none" w="sm" len="sm"/>
            <a:tailEnd type="none" w="sm" len="sm"/>
          </a:ln>
        </p:spPr>
        <p:txBody>
          <a:bodyPr wrap="none">
            <a:spAutoFit/>
          </a:bodyPr>
          <a:lstStyle/>
          <a:p>
            <a:r>
              <a:rPr lang="en-US">
                <a:latin typeface="Times New Roman" pitchFamily="18" charset="0"/>
              </a:rPr>
              <a:t>u</a:t>
            </a:r>
          </a:p>
        </p:txBody>
      </p:sp>
      <p:sp>
        <p:nvSpPr>
          <p:cNvPr id="58390" name="Text Box 24"/>
          <p:cNvSpPr txBox="1">
            <a:spLocks noChangeArrowheads="1"/>
          </p:cNvSpPr>
          <p:nvPr/>
        </p:nvSpPr>
        <p:spPr bwMode="auto">
          <a:xfrm>
            <a:off x="6199188" y="2459038"/>
            <a:ext cx="336550" cy="457200"/>
          </a:xfrm>
          <a:prstGeom prst="rect">
            <a:avLst/>
          </a:prstGeom>
          <a:noFill/>
          <a:ln w="12700">
            <a:noFill/>
            <a:miter lim="800000"/>
            <a:headEnd type="none" w="sm" len="sm"/>
            <a:tailEnd type="none" w="sm" len="sm"/>
          </a:ln>
        </p:spPr>
        <p:txBody>
          <a:bodyPr wrap="none">
            <a:spAutoFit/>
          </a:bodyPr>
          <a:lstStyle/>
          <a:p>
            <a:r>
              <a:rPr lang="en-US">
                <a:latin typeface="Times New Roman" pitchFamily="18" charset="0"/>
              </a:rPr>
              <a:t>v</a:t>
            </a:r>
          </a:p>
        </p:txBody>
      </p:sp>
      <p:sp>
        <p:nvSpPr>
          <p:cNvPr id="58391" name="Text Box 25"/>
          <p:cNvSpPr txBox="1">
            <a:spLocks noChangeArrowheads="1"/>
          </p:cNvSpPr>
          <p:nvPr/>
        </p:nvSpPr>
        <p:spPr bwMode="auto">
          <a:xfrm>
            <a:off x="7527925" y="2473325"/>
            <a:ext cx="404813" cy="457200"/>
          </a:xfrm>
          <a:prstGeom prst="rect">
            <a:avLst/>
          </a:prstGeom>
          <a:noFill/>
          <a:ln w="12700">
            <a:noFill/>
            <a:miter lim="800000"/>
            <a:headEnd type="none" w="sm" len="sm"/>
            <a:tailEnd type="none" w="sm" len="sm"/>
          </a:ln>
        </p:spPr>
        <p:txBody>
          <a:bodyPr wrap="none">
            <a:spAutoFit/>
          </a:bodyPr>
          <a:lstStyle/>
          <a:p>
            <a:r>
              <a:rPr lang="en-US">
                <a:latin typeface="Times New Roman" pitchFamily="18" charset="0"/>
              </a:rPr>
              <a:t>w</a:t>
            </a:r>
          </a:p>
        </p:txBody>
      </p:sp>
      <p:sp>
        <p:nvSpPr>
          <p:cNvPr id="58392" name="Text Box 26"/>
          <p:cNvSpPr txBox="1">
            <a:spLocks noChangeArrowheads="1"/>
          </p:cNvSpPr>
          <p:nvPr/>
        </p:nvSpPr>
        <p:spPr bwMode="auto">
          <a:xfrm>
            <a:off x="1870075" y="2720975"/>
            <a:ext cx="336550" cy="457200"/>
          </a:xfrm>
          <a:prstGeom prst="rect">
            <a:avLst/>
          </a:prstGeom>
          <a:noFill/>
          <a:ln w="12700">
            <a:noFill/>
            <a:miter lim="800000"/>
            <a:headEnd type="none" w="sm" len="sm"/>
            <a:tailEnd type="none" w="sm" len="sm"/>
          </a:ln>
        </p:spPr>
        <p:txBody>
          <a:bodyPr wrap="none">
            <a:spAutoFit/>
          </a:bodyPr>
          <a:lstStyle/>
          <a:p>
            <a:r>
              <a:rPr lang="en-US">
                <a:latin typeface="Times New Roman" pitchFamily="18" charset="0"/>
              </a:rPr>
              <a:t>5</a:t>
            </a:r>
          </a:p>
        </p:txBody>
      </p:sp>
      <p:sp>
        <p:nvSpPr>
          <p:cNvPr id="58393" name="Text Box 27"/>
          <p:cNvSpPr txBox="1">
            <a:spLocks noChangeArrowheads="1"/>
          </p:cNvSpPr>
          <p:nvPr/>
        </p:nvSpPr>
        <p:spPr bwMode="auto">
          <a:xfrm>
            <a:off x="3068638" y="2719388"/>
            <a:ext cx="336550" cy="457200"/>
          </a:xfrm>
          <a:prstGeom prst="rect">
            <a:avLst/>
          </a:prstGeom>
          <a:noFill/>
          <a:ln w="12700">
            <a:noFill/>
            <a:miter lim="800000"/>
            <a:headEnd type="none" w="sm" len="sm"/>
            <a:tailEnd type="none" w="sm" len="sm"/>
          </a:ln>
        </p:spPr>
        <p:txBody>
          <a:bodyPr wrap="none">
            <a:spAutoFit/>
          </a:bodyPr>
          <a:lstStyle/>
          <a:p>
            <a:r>
              <a:rPr lang="en-US">
                <a:latin typeface="Times New Roman" pitchFamily="18" charset="0"/>
              </a:rPr>
              <a:t>2</a:t>
            </a:r>
          </a:p>
        </p:txBody>
      </p:sp>
      <p:sp>
        <p:nvSpPr>
          <p:cNvPr id="58394" name="Text Box 28"/>
          <p:cNvSpPr txBox="1">
            <a:spLocks noChangeArrowheads="1"/>
          </p:cNvSpPr>
          <p:nvPr/>
        </p:nvSpPr>
        <p:spPr bwMode="auto">
          <a:xfrm>
            <a:off x="4265613" y="2719388"/>
            <a:ext cx="336550" cy="457200"/>
          </a:xfrm>
          <a:prstGeom prst="rect">
            <a:avLst/>
          </a:prstGeom>
          <a:noFill/>
          <a:ln w="12700">
            <a:noFill/>
            <a:miter lim="800000"/>
            <a:headEnd type="none" w="sm" len="sm"/>
            <a:tailEnd type="none" w="sm" len="sm"/>
          </a:ln>
        </p:spPr>
        <p:txBody>
          <a:bodyPr wrap="none">
            <a:spAutoFit/>
          </a:bodyPr>
          <a:lstStyle/>
          <a:p>
            <a:r>
              <a:rPr lang="en-US">
                <a:latin typeface="Times New Roman" pitchFamily="18" charset="0"/>
              </a:rPr>
              <a:t>7</a:t>
            </a:r>
          </a:p>
        </p:txBody>
      </p:sp>
      <p:sp>
        <p:nvSpPr>
          <p:cNvPr id="58395" name="Text Box 29"/>
          <p:cNvSpPr txBox="1">
            <a:spLocks noChangeArrowheads="1"/>
          </p:cNvSpPr>
          <p:nvPr/>
        </p:nvSpPr>
        <p:spPr bwMode="auto">
          <a:xfrm>
            <a:off x="5492750" y="2733675"/>
            <a:ext cx="488950" cy="457200"/>
          </a:xfrm>
          <a:prstGeom prst="rect">
            <a:avLst/>
          </a:prstGeom>
          <a:noFill/>
          <a:ln w="12700">
            <a:noFill/>
            <a:miter lim="800000"/>
            <a:headEnd type="none" w="sm" len="sm"/>
            <a:tailEnd type="none" w="sm" len="sm"/>
          </a:ln>
        </p:spPr>
        <p:txBody>
          <a:bodyPr wrap="none">
            <a:spAutoFit/>
          </a:bodyPr>
          <a:lstStyle/>
          <a:p>
            <a:r>
              <a:rPr lang="en-US">
                <a:latin typeface="Times New Roman" pitchFamily="18" charset="0"/>
              </a:rPr>
              <a:t>–1</a:t>
            </a:r>
          </a:p>
        </p:txBody>
      </p:sp>
      <p:sp>
        <p:nvSpPr>
          <p:cNvPr id="58396" name="Text Box 30"/>
          <p:cNvSpPr txBox="1">
            <a:spLocks noChangeArrowheads="1"/>
          </p:cNvSpPr>
          <p:nvPr/>
        </p:nvSpPr>
        <p:spPr bwMode="auto">
          <a:xfrm>
            <a:off x="6705600" y="2719388"/>
            <a:ext cx="488950" cy="457200"/>
          </a:xfrm>
          <a:prstGeom prst="rect">
            <a:avLst/>
          </a:prstGeom>
          <a:noFill/>
          <a:ln w="12700">
            <a:noFill/>
            <a:miter lim="800000"/>
            <a:headEnd type="none" w="sm" len="sm"/>
            <a:tailEnd type="none" w="sm" len="sm"/>
          </a:ln>
        </p:spPr>
        <p:txBody>
          <a:bodyPr wrap="none">
            <a:spAutoFit/>
          </a:bodyPr>
          <a:lstStyle/>
          <a:p>
            <a:r>
              <a:rPr lang="en-US">
                <a:latin typeface="Times New Roman" pitchFamily="18" charset="0"/>
              </a:rPr>
              <a:t>–2</a:t>
            </a:r>
          </a:p>
        </p:txBody>
      </p:sp>
      <p:sp>
        <p:nvSpPr>
          <p:cNvPr id="58397" name="Text Box 31"/>
          <p:cNvSpPr txBox="1">
            <a:spLocks noChangeArrowheads="1"/>
          </p:cNvSpPr>
          <p:nvPr/>
        </p:nvSpPr>
        <p:spPr bwMode="auto">
          <a:xfrm>
            <a:off x="3689350" y="1911350"/>
            <a:ext cx="336550" cy="457200"/>
          </a:xfrm>
          <a:prstGeom prst="rect">
            <a:avLst/>
          </a:prstGeom>
          <a:noFill/>
          <a:ln w="12700">
            <a:noFill/>
            <a:miter lim="800000"/>
            <a:headEnd type="none" w="sm" len="sm"/>
            <a:tailEnd type="none" w="sm" len="sm"/>
          </a:ln>
        </p:spPr>
        <p:txBody>
          <a:bodyPr wrap="none">
            <a:spAutoFit/>
          </a:bodyPr>
          <a:lstStyle/>
          <a:p>
            <a:r>
              <a:rPr lang="en-US">
                <a:latin typeface="Times New Roman" pitchFamily="18" charset="0"/>
              </a:rPr>
              <a:t>6</a:t>
            </a:r>
          </a:p>
        </p:txBody>
      </p:sp>
      <p:sp>
        <p:nvSpPr>
          <p:cNvPr id="58398" name="Text Box 32"/>
          <p:cNvSpPr txBox="1">
            <a:spLocks noChangeArrowheads="1"/>
          </p:cNvSpPr>
          <p:nvPr/>
        </p:nvSpPr>
        <p:spPr bwMode="auto">
          <a:xfrm>
            <a:off x="6284913" y="1911350"/>
            <a:ext cx="336550" cy="457200"/>
          </a:xfrm>
          <a:prstGeom prst="rect">
            <a:avLst/>
          </a:prstGeom>
          <a:noFill/>
          <a:ln w="12700">
            <a:noFill/>
            <a:miter lim="800000"/>
            <a:headEnd type="none" w="sm" len="sm"/>
            <a:tailEnd type="none" w="sm" len="sm"/>
          </a:ln>
        </p:spPr>
        <p:txBody>
          <a:bodyPr wrap="none">
            <a:spAutoFit/>
          </a:bodyPr>
          <a:lstStyle/>
          <a:p>
            <a:r>
              <a:rPr lang="en-US">
                <a:latin typeface="Times New Roman" pitchFamily="18" charset="0"/>
              </a:rPr>
              <a:t>1</a:t>
            </a:r>
          </a:p>
        </p:txBody>
      </p:sp>
      <p:sp>
        <p:nvSpPr>
          <p:cNvPr id="58399" name="Text Box 33"/>
          <p:cNvSpPr txBox="1">
            <a:spLocks noChangeArrowheads="1"/>
          </p:cNvSpPr>
          <p:nvPr/>
        </p:nvSpPr>
        <p:spPr bwMode="auto">
          <a:xfrm>
            <a:off x="2533650" y="3875088"/>
            <a:ext cx="336550" cy="457200"/>
          </a:xfrm>
          <a:prstGeom prst="rect">
            <a:avLst/>
          </a:prstGeom>
          <a:noFill/>
          <a:ln w="12700">
            <a:noFill/>
            <a:miter lim="800000"/>
            <a:headEnd type="none" w="sm" len="sm"/>
            <a:tailEnd type="none" w="sm" len="sm"/>
          </a:ln>
        </p:spPr>
        <p:txBody>
          <a:bodyPr wrap="none">
            <a:spAutoFit/>
          </a:bodyPr>
          <a:lstStyle/>
          <a:p>
            <a:r>
              <a:rPr lang="en-US">
                <a:latin typeface="Times New Roman" pitchFamily="18" charset="0"/>
              </a:rPr>
              <a:t>3</a:t>
            </a:r>
          </a:p>
        </p:txBody>
      </p:sp>
      <p:sp>
        <p:nvSpPr>
          <p:cNvPr id="58400" name="Text Box 34"/>
          <p:cNvSpPr txBox="1">
            <a:spLocks noChangeArrowheads="1"/>
          </p:cNvSpPr>
          <p:nvPr/>
        </p:nvSpPr>
        <p:spPr bwMode="auto">
          <a:xfrm>
            <a:off x="5607050" y="4149725"/>
            <a:ext cx="336550" cy="457200"/>
          </a:xfrm>
          <a:prstGeom prst="rect">
            <a:avLst/>
          </a:prstGeom>
          <a:noFill/>
          <a:ln w="12700">
            <a:noFill/>
            <a:miter lim="800000"/>
            <a:headEnd type="none" w="sm" len="sm"/>
            <a:tailEnd type="none" w="sm" len="sm"/>
          </a:ln>
        </p:spPr>
        <p:txBody>
          <a:bodyPr wrap="none">
            <a:spAutoFit/>
          </a:bodyPr>
          <a:lstStyle/>
          <a:p>
            <a:r>
              <a:rPr lang="en-US">
                <a:latin typeface="Times New Roman" pitchFamily="18" charset="0"/>
              </a:rPr>
              <a:t>2</a:t>
            </a:r>
          </a:p>
        </p:txBody>
      </p:sp>
      <p:sp>
        <p:nvSpPr>
          <p:cNvPr id="58401" name="Text Box 35"/>
          <p:cNvSpPr txBox="1">
            <a:spLocks noChangeArrowheads="1"/>
          </p:cNvSpPr>
          <p:nvPr/>
        </p:nvSpPr>
        <p:spPr bwMode="auto">
          <a:xfrm>
            <a:off x="5059363" y="3527425"/>
            <a:ext cx="336550" cy="457200"/>
          </a:xfrm>
          <a:prstGeom prst="rect">
            <a:avLst/>
          </a:prstGeom>
          <a:noFill/>
          <a:ln w="12700">
            <a:noFill/>
            <a:miter lim="800000"/>
            <a:headEnd type="none" w="sm" len="sm"/>
            <a:tailEnd type="none" w="sm" len="sm"/>
          </a:ln>
        </p:spPr>
        <p:txBody>
          <a:bodyPr wrap="none">
            <a:spAutoFit/>
          </a:bodyPr>
          <a:lstStyle/>
          <a:p>
            <a:r>
              <a:rPr lang="en-US">
                <a:latin typeface="Times New Roman" pitchFamily="18" charset="0"/>
              </a:rPr>
              <a:t>4</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0" name="Rectangle 2"/>
          <p:cNvSpPr>
            <a:spLocks noGrp="1" noChangeArrowheads="1"/>
          </p:cNvSpPr>
          <p:nvPr>
            <p:ph type="title"/>
          </p:nvPr>
        </p:nvSpPr>
        <p:spPr/>
        <p:txBody>
          <a:bodyPr/>
          <a:lstStyle/>
          <a:p>
            <a:pPr>
              <a:defRPr/>
            </a:pPr>
            <a:r>
              <a:rPr lang="en-US" u="sng">
                <a:ea typeface="+mj-ea"/>
              </a:rPr>
              <a:t>Example</a:t>
            </a:r>
            <a:endParaRPr lang="en-US">
              <a:ea typeface="+mj-ea"/>
            </a:endParaRPr>
          </a:p>
        </p:txBody>
      </p:sp>
      <p:sp>
        <p:nvSpPr>
          <p:cNvPr id="59394" name="Oval 3"/>
          <p:cNvSpPr>
            <a:spLocks noChangeArrowheads="1"/>
          </p:cNvSpPr>
          <p:nvPr/>
        </p:nvSpPr>
        <p:spPr bwMode="auto">
          <a:xfrm>
            <a:off x="1125538" y="2822575"/>
            <a:ext cx="663575" cy="592138"/>
          </a:xfrm>
          <a:prstGeom prst="ellipse">
            <a:avLst/>
          </a:prstGeom>
          <a:solidFill>
            <a:srgbClr val="CCFF99"/>
          </a:solidFill>
          <a:ln w="12700">
            <a:solidFill>
              <a:schemeClr val="tx1"/>
            </a:solidFill>
            <a:round/>
            <a:headEnd type="none" w="sm" len="sm"/>
            <a:tailEnd type="none" w="sm" len="sm"/>
          </a:ln>
        </p:spPr>
        <p:txBody>
          <a:bodyPr wrap="none" anchor="ctr"/>
          <a:lstStyle/>
          <a:p>
            <a:r>
              <a:rPr lang="en-US" b="1">
                <a:sym typeface="Symbol" pitchFamily="18" charset="2"/>
              </a:rPr>
              <a:t></a:t>
            </a:r>
            <a:endParaRPr lang="en-US"/>
          </a:p>
        </p:txBody>
      </p:sp>
      <p:sp>
        <p:nvSpPr>
          <p:cNvPr id="59395" name="Oval 4"/>
          <p:cNvSpPr>
            <a:spLocks noChangeArrowheads="1"/>
          </p:cNvSpPr>
          <p:nvPr/>
        </p:nvSpPr>
        <p:spPr bwMode="auto">
          <a:xfrm>
            <a:off x="2316163" y="2822575"/>
            <a:ext cx="663575" cy="592138"/>
          </a:xfrm>
          <a:prstGeom prst="ellipse">
            <a:avLst/>
          </a:prstGeom>
          <a:solidFill>
            <a:srgbClr val="CCECFF"/>
          </a:solidFill>
          <a:ln w="12700">
            <a:solidFill>
              <a:schemeClr val="tx1"/>
            </a:solidFill>
            <a:round/>
            <a:headEnd type="none" w="sm" len="sm"/>
            <a:tailEnd type="none" w="sm" len="sm"/>
          </a:ln>
        </p:spPr>
        <p:txBody>
          <a:bodyPr wrap="none" anchor="ctr"/>
          <a:lstStyle/>
          <a:p>
            <a:r>
              <a:rPr lang="en-US" b="1">
                <a:sym typeface="Symbol" pitchFamily="18" charset="2"/>
              </a:rPr>
              <a:t>0</a:t>
            </a:r>
            <a:endParaRPr lang="en-US"/>
          </a:p>
        </p:txBody>
      </p:sp>
      <p:sp>
        <p:nvSpPr>
          <p:cNvPr id="59396" name="Oval 5"/>
          <p:cNvSpPr>
            <a:spLocks noChangeArrowheads="1"/>
          </p:cNvSpPr>
          <p:nvPr/>
        </p:nvSpPr>
        <p:spPr bwMode="auto">
          <a:xfrm>
            <a:off x="3554413" y="2822575"/>
            <a:ext cx="663575" cy="592138"/>
          </a:xfrm>
          <a:prstGeom prst="ellipse">
            <a:avLst/>
          </a:prstGeom>
          <a:solidFill>
            <a:srgbClr val="CCECFF"/>
          </a:solidFill>
          <a:ln w="12700">
            <a:solidFill>
              <a:schemeClr val="tx1"/>
            </a:solidFill>
            <a:round/>
            <a:headEnd type="none" w="sm" len="sm"/>
            <a:tailEnd type="none" w="sm" len="sm"/>
          </a:ln>
        </p:spPr>
        <p:txBody>
          <a:bodyPr wrap="none" anchor="ctr"/>
          <a:lstStyle/>
          <a:p>
            <a:r>
              <a:rPr lang="en-US" b="1">
                <a:sym typeface="Symbol" pitchFamily="18" charset="2"/>
              </a:rPr>
              <a:t></a:t>
            </a:r>
            <a:endParaRPr lang="en-US"/>
          </a:p>
        </p:txBody>
      </p:sp>
      <p:sp>
        <p:nvSpPr>
          <p:cNvPr id="59397" name="Oval 6"/>
          <p:cNvSpPr>
            <a:spLocks noChangeArrowheads="1"/>
          </p:cNvSpPr>
          <p:nvPr/>
        </p:nvSpPr>
        <p:spPr bwMode="auto">
          <a:xfrm>
            <a:off x="4789488" y="2822575"/>
            <a:ext cx="663575" cy="592138"/>
          </a:xfrm>
          <a:prstGeom prst="ellipse">
            <a:avLst/>
          </a:prstGeom>
          <a:solidFill>
            <a:srgbClr val="CCECFF"/>
          </a:solidFill>
          <a:ln w="12700">
            <a:solidFill>
              <a:schemeClr val="tx1"/>
            </a:solidFill>
            <a:round/>
            <a:headEnd type="none" w="sm" len="sm"/>
            <a:tailEnd type="none" w="sm" len="sm"/>
          </a:ln>
        </p:spPr>
        <p:txBody>
          <a:bodyPr wrap="none" anchor="ctr"/>
          <a:lstStyle/>
          <a:p>
            <a:r>
              <a:rPr lang="en-US" b="1">
                <a:sym typeface="Symbol" pitchFamily="18" charset="2"/>
              </a:rPr>
              <a:t></a:t>
            </a:r>
            <a:endParaRPr lang="en-US"/>
          </a:p>
        </p:txBody>
      </p:sp>
      <p:sp>
        <p:nvSpPr>
          <p:cNvPr id="59398" name="Oval 7"/>
          <p:cNvSpPr>
            <a:spLocks noChangeArrowheads="1"/>
          </p:cNvSpPr>
          <p:nvPr/>
        </p:nvSpPr>
        <p:spPr bwMode="auto">
          <a:xfrm>
            <a:off x="6034088" y="2822575"/>
            <a:ext cx="663575" cy="592138"/>
          </a:xfrm>
          <a:prstGeom prst="ellipse">
            <a:avLst/>
          </a:prstGeom>
          <a:solidFill>
            <a:srgbClr val="CCECFF"/>
          </a:solidFill>
          <a:ln w="12700">
            <a:solidFill>
              <a:schemeClr val="tx1"/>
            </a:solidFill>
            <a:round/>
            <a:headEnd type="none" w="sm" len="sm"/>
            <a:tailEnd type="none" w="sm" len="sm"/>
          </a:ln>
        </p:spPr>
        <p:txBody>
          <a:bodyPr wrap="none" anchor="ctr"/>
          <a:lstStyle/>
          <a:p>
            <a:r>
              <a:rPr lang="en-US" b="1">
                <a:sym typeface="Symbol" pitchFamily="18" charset="2"/>
              </a:rPr>
              <a:t></a:t>
            </a:r>
            <a:endParaRPr lang="en-US"/>
          </a:p>
        </p:txBody>
      </p:sp>
      <p:sp>
        <p:nvSpPr>
          <p:cNvPr id="59399" name="Oval 8"/>
          <p:cNvSpPr>
            <a:spLocks noChangeArrowheads="1"/>
          </p:cNvSpPr>
          <p:nvPr/>
        </p:nvSpPr>
        <p:spPr bwMode="auto">
          <a:xfrm>
            <a:off x="7259638" y="2822575"/>
            <a:ext cx="663575" cy="592138"/>
          </a:xfrm>
          <a:prstGeom prst="ellipse">
            <a:avLst/>
          </a:prstGeom>
          <a:solidFill>
            <a:srgbClr val="CCECFF"/>
          </a:solidFill>
          <a:ln w="12700">
            <a:solidFill>
              <a:schemeClr val="tx1"/>
            </a:solidFill>
            <a:round/>
            <a:headEnd type="none" w="sm" len="sm"/>
            <a:tailEnd type="none" w="sm" len="sm"/>
          </a:ln>
        </p:spPr>
        <p:txBody>
          <a:bodyPr wrap="none" anchor="ctr"/>
          <a:lstStyle/>
          <a:p>
            <a:r>
              <a:rPr lang="en-US" b="1">
                <a:sym typeface="Symbol" pitchFamily="18" charset="2"/>
              </a:rPr>
              <a:t></a:t>
            </a:r>
            <a:endParaRPr lang="en-US"/>
          </a:p>
        </p:txBody>
      </p:sp>
      <p:sp>
        <p:nvSpPr>
          <p:cNvPr id="59400" name="Line 9"/>
          <p:cNvSpPr>
            <a:spLocks noChangeShapeType="1"/>
          </p:cNvSpPr>
          <p:nvPr/>
        </p:nvSpPr>
        <p:spPr bwMode="auto">
          <a:xfrm>
            <a:off x="1774825" y="3117850"/>
            <a:ext cx="563563" cy="0"/>
          </a:xfrm>
          <a:prstGeom prst="line">
            <a:avLst/>
          </a:prstGeom>
          <a:noFill/>
          <a:ln w="28575">
            <a:solidFill>
              <a:schemeClr val="tx1"/>
            </a:solidFill>
            <a:round/>
            <a:headEnd type="none" w="sm" len="sm"/>
            <a:tailEnd type="triangle" w="med" len="med"/>
          </a:ln>
        </p:spPr>
        <p:txBody>
          <a:bodyPr wrap="none" anchor="ctr"/>
          <a:lstStyle/>
          <a:p>
            <a:endParaRPr lang="en-US"/>
          </a:p>
        </p:txBody>
      </p:sp>
      <p:sp>
        <p:nvSpPr>
          <p:cNvPr id="59401" name="Line 10"/>
          <p:cNvSpPr>
            <a:spLocks noChangeShapeType="1"/>
          </p:cNvSpPr>
          <p:nvPr/>
        </p:nvSpPr>
        <p:spPr bwMode="auto">
          <a:xfrm>
            <a:off x="6704013" y="3111500"/>
            <a:ext cx="563562" cy="0"/>
          </a:xfrm>
          <a:prstGeom prst="line">
            <a:avLst/>
          </a:prstGeom>
          <a:noFill/>
          <a:ln w="28575">
            <a:solidFill>
              <a:schemeClr val="tx1"/>
            </a:solidFill>
            <a:round/>
            <a:headEnd type="none" w="sm" len="sm"/>
            <a:tailEnd type="triangle" w="med" len="med"/>
          </a:ln>
        </p:spPr>
        <p:txBody>
          <a:bodyPr wrap="none" anchor="ctr"/>
          <a:lstStyle/>
          <a:p>
            <a:endParaRPr lang="en-US"/>
          </a:p>
        </p:txBody>
      </p:sp>
      <p:sp>
        <p:nvSpPr>
          <p:cNvPr id="59402" name="Line 11"/>
          <p:cNvSpPr>
            <a:spLocks noChangeShapeType="1"/>
          </p:cNvSpPr>
          <p:nvPr/>
        </p:nvSpPr>
        <p:spPr bwMode="auto">
          <a:xfrm>
            <a:off x="5470525" y="3119438"/>
            <a:ext cx="563563" cy="0"/>
          </a:xfrm>
          <a:prstGeom prst="line">
            <a:avLst/>
          </a:prstGeom>
          <a:noFill/>
          <a:ln w="28575">
            <a:solidFill>
              <a:schemeClr val="tx1"/>
            </a:solidFill>
            <a:round/>
            <a:headEnd type="none" w="sm" len="sm"/>
            <a:tailEnd type="triangle" w="med" len="med"/>
          </a:ln>
        </p:spPr>
        <p:txBody>
          <a:bodyPr wrap="none" anchor="ctr"/>
          <a:lstStyle/>
          <a:p>
            <a:endParaRPr lang="en-US"/>
          </a:p>
        </p:txBody>
      </p:sp>
      <p:sp>
        <p:nvSpPr>
          <p:cNvPr id="59403" name="Line 12"/>
          <p:cNvSpPr>
            <a:spLocks noChangeShapeType="1"/>
          </p:cNvSpPr>
          <p:nvPr/>
        </p:nvSpPr>
        <p:spPr bwMode="auto">
          <a:xfrm>
            <a:off x="4222750" y="3127375"/>
            <a:ext cx="563563" cy="0"/>
          </a:xfrm>
          <a:prstGeom prst="line">
            <a:avLst/>
          </a:prstGeom>
          <a:noFill/>
          <a:ln w="28575">
            <a:solidFill>
              <a:schemeClr val="tx1"/>
            </a:solidFill>
            <a:round/>
            <a:headEnd type="none" w="sm" len="sm"/>
            <a:tailEnd type="triangle" w="med" len="med"/>
          </a:ln>
        </p:spPr>
        <p:txBody>
          <a:bodyPr wrap="none" anchor="ctr"/>
          <a:lstStyle/>
          <a:p>
            <a:endParaRPr lang="en-US"/>
          </a:p>
        </p:txBody>
      </p:sp>
      <p:sp>
        <p:nvSpPr>
          <p:cNvPr id="59404" name="Line 13"/>
          <p:cNvSpPr>
            <a:spLocks noChangeShapeType="1"/>
          </p:cNvSpPr>
          <p:nvPr/>
        </p:nvSpPr>
        <p:spPr bwMode="auto">
          <a:xfrm>
            <a:off x="2990850" y="3121025"/>
            <a:ext cx="563563" cy="0"/>
          </a:xfrm>
          <a:prstGeom prst="line">
            <a:avLst/>
          </a:prstGeom>
          <a:noFill/>
          <a:ln w="28575">
            <a:solidFill>
              <a:schemeClr val="tx1"/>
            </a:solidFill>
            <a:round/>
            <a:headEnd type="none" w="sm" len="sm"/>
            <a:tailEnd type="triangle" w="med" len="med"/>
          </a:ln>
        </p:spPr>
        <p:txBody>
          <a:bodyPr wrap="none" anchor="ctr"/>
          <a:lstStyle/>
          <a:p>
            <a:endParaRPr lang="en-US"/>
          </a:p>
        </p:txBody>
      </p:sp>
      <p:sp>
        <p:nvSpPr>
          <p:cNvPr id="59405" name="Freeform 14"/>
          <p:cNvSpPr>
            <a:spLocks/>
          </p:cNvSpPr>
          <p:nvPr/>
        </p:nvSpPr>
        <p:spPr bwMode="auto">
          <a:xfrm>
            <a:off x="2655888" y="2306638"/>
            <a:ext cx="2424112" cy="536575"/>
          </a:xfrm>
          <a:custGeom>
            <a:avLst/>
            <a:gdLst>
              <a:gd name="T0" fmla="*/ 0 w 1527"/>
              <a:gd name="T1" fmla="*/ 2147483647 h 338"/>
              <a:gd name="T2" fmla="*/ 2147483647 w 1527"/>
              <a:gd name="T3" fmla="*/ 2147483647 h 338"/>
              <a:gd name="T4" fmla="*/ 2147483647 w 1527"/>
              <a:gd name="T5" fmla="*/ 2147483647 h 338"/>
              <a:gd name="T6" fmla="*/ 2147483647 w 1527"/>
              <a:gd name="T7" fmla="*/ 2147483647 h 338"/>
              <a:gd name="T8" fmla="*/ 2147483647 w 1527"/>
              <a:gd name="T9" fmla="*/ 2147483647 h 338"/>
              <a:gd name="T10" fmla="*/ 2147483647 w 1527"/>
              <a:gd name="T11" fmla="*/ 2147483647 h 338"/>
              <a:gd name="T12" fmla="*/ 0 60000 65536"/>
              <a:gd name="T13" fmla="*/ 0 60000 65536"/>
              <a:gd name="T14" fmla="*/ 0 60000 65536"/>
              <a:gd name="T15" fmla="*/ 0 60000 65536"/>
              <a:gd name="T16" fmla="*/ 0 60000 65536"/>
              <a:gd name="T17" fmla="*/ 0 60000 65536"/>
              <a:gd name="T18" fmla="*/ 0 w 1527"/>
              <a:gd name="T19" fmla="*/ 0 h 338"/>
              <a:gd name="T20" fmla="*/ 1527 w 1527"/>
              <a:gd name="T21" fmla="*/ 338 h 338"/>
            </a:gdLst>
            <a:ahLst/>
            <a:cxnLst>
              <a:cxn ang="T12">
                <a:pos x="T0" y="T1"/>
              </a:cxn>
              <a:cxn ang="T13">
                <a:pos x="T2" y="T3"/>
              </a:cxn>
              <a:cxn ang="T14">
                <a:pos x="T4" y="T5"/>
              </a:cxn>
              <a:cxn ang="T15">
                <a:pos x="T6" y="T7"/>
              </a:cxn>
              <a:cxn ang="T16">
                <a:pos x="T8" y="T9"/>
              </a:cxn>
              <a:cxn ang="T17">
                <a:pos x="T10" y="T11"/>
              </a:cxn>
            </a:cxnLst>
            <a:rect l="T18" t="T19" r="T20" b="T21"/>
            <a:pathLst>
              <a:path w="1527" h="338">
                <a:moveTo>
                  <a:pt x="0" y="329"/>
                </a:moveTo>
                <a:cubicBezTo>
                  <a:pt x="89" y="251"/>
                  <a:pt x="179" y="173"/>
                  <a:pt x="300" y="120"/>
                </a:cubicBezTo>
                <a:cubicBezTo>
                  <a:pt x="421" y="67"/>
                  <a:pt x="588" y="22"/>
                  <a:pt x="727" y="11"/>
                </a:cubicBezTo>
                <a:cubicBezTo>
                  <a:pt x="866" y="0"/>
                  <a:pt x="1027" y="27"/>
                  <a:pt x="1136" y="56"/>
                </a:cubicBezTo>
                <a:cubicBezTo>
                  <a:pt x="1245" y="85"/>
                  <a:pt x="1316" y="136"/>
                  <a:pt x="1381" y="183"/>
                </a:cubicBezTo>
                <a:cubicBezTo>
                  <a:pt x="1446" y="230"/>
                  <a:pt x="1486" y="284"/>
                  <a:pt x="1527" y="338"/>
                </a:cubicBezTo>
              </a:path>
            </a:pathLst>
          </a:custGeom>
          <a:noFill/>
          <a:ln w="28575" cap="flat" cmpd="sng">
            <a:solidFill>
              <a:schemeClr val="tx1"/>
            </a:solidFill>
            <a:prstDash val="solid"/>
            <a:round/>
            <a:headEnd type="none" w="sm" len="sm"/>
            <a:tailEnd type="triangle" w="med" len="med"/>
          </a:ln>
        </p:spPr>
        <p:txBody>
          <a:bodyPr wrap="none" anchor="ctr"/>
          <a:lstStyle/>
          <a:p>
            <a:endParaRPr lang="en-US"/>
          </a:p>
        </p:txBody>
      </p:sp>
      <p:sp>
        <p:nvSpPr>
          <p:cNvPr id="59406" name="Freeform 15"/>
          <p:cNvSpPr>
            <a:spLocks/>
          </p:cNvSpPr>
          <p:nvPr/>
        </p:nvSpPr>
        <p:spPr bwMode="auto">
          <a:xfrm>
            <a:off x="5146675" y="2286000"/>
            <a:ext cx="2424113" cy="536575"/>
          </a:xfrm>
          <a:custGeom>
            <a:avLst/>
            <a:gdLst>
              <a:gd name="T0" fmla="*/ 0 w 1527"/>
              <a:gd name="T1" fmla="*/ 2147483647 h 338"/>
              <a:gd name="T2" fmla="*/ 2147483647 w 1527"/>
              <a:gd name="T3" fmla="*/ 2147483647 h 338"/>
              <a:gd name="T4" fmla="*/ 2147483647 w 1527"/>
              <a:gd name="T5" fmla="*/ 2147483647 h 338"/>
              <a:gd name="T6" fmla="*/ 2147483647 w 1527"/>
              <a:gd name="T7" fmla="*/ 2147483647 h 338"/>
              <a:gd name="T8" fmla="*/ 2147483647 w 1527"/>
              <a:gd name="T9" fmla="*/ 2147483647 h 338"/>
              <a:gd name="T10" fmla="*/ 2147483647 w 1527"/>
              <a:gd name="T11" fmla="*/ 2147483647 h 338"/>
              <a:gd name="T12" fmla="*/ 0 60000 65536"/>
              <a:gd name="T13" fmla="*/ 0 60000 65536"/>
              <a:gd name="T14" fmla="*/ 0 60000 65536"/>
              <a:gd name="T15" fmla="*/ 0 60000 65536"/>
              <a:gd name="T16" fmla="*/ 0 60000 65536"/>
              <a:gd name="T17" fmla="*/ 0 60000 65536"/>
              <a:gd name="T18" fmla="*/ 0 w 1527"/>
              <a:gd name="T19" fmla="*/ 0 h 338"/>
              <a:gd name="T20" fmla="*/ 1527 w 1527"/>
              <a:gd name="T21" fmla="*/ 338 h 338"/>
            </a:gdLst>
            <a:ahLst/>
            <a:cxnLst>
              <a:cxn ang="T12">
                <a:pos x="T0" y="T1"/>
              </a:cxn>
              <a:cxn ang="T13">
                <a:pos x="T2" y="T3"/>
              </a:cxn>
              <a:cxn ang="T14">
                <a:pos x="T4" y="T5"/>
              </a:cxn>
              <a:cxn ang="T15">
                <a:pos x="T6" y="T7"/>
              </a:cxn>
              <a:cxn ang="T16">
                <a:pos x="T8" y="T9"/>
              </a:cxn>
              <a:cxn ang="T17">
                <a:pos x="T10" y="T11"/>
              </a:cxn>
            </a:cxnLst>
            <a:rect l="T18" t="T19" r="T20" b="T21"/>
            <a:pathLst>
              <a:path w="1527" h="338">
                <a:moveTo>
                  <a:pt x="0" y="329"/>
                </a:moveTo>
                <a:cubicBezTo>
                  <a:pt x="89" y="251"/>
                  <a:pt x="179" y="173"/>
                  <a:pt x="300" y="120"/>
                </a:cubicBezTo>
                <a:cubicBezTo>
                  <a:pt x="421" y="67"/>
                  <a:pt x="588" y="22"/>
                  <a:pt x="727" y="11"/>
                </a:cubicBezTo>
                <a:cubicBezTo>
                  <a:pt x="866" y="0"/>
                  <a:pt x="1027" y="27"/>
                  <a:pt x="1136" y="56"/>
                </a:cubicBezTo>
                <a:cubicBezTo>
                  <a:pt x="1245" y="85"/>
                  <a:pt x="1316" y="136"/>
                  <a:pt x="1381" y="183"/>
                </a:cubicBezTo>
                <a:cubicBezTo>
                  <a:pt x="1446" y="230"/>
                  <a:pt x="1486" y="284"/>
                  <a:pt x="1527" y="338"/>
                </a:cubicBezTo>
              </a:path>
            </a:pathLst>
          </a:custGeom>
          <a:noFill/>
          <a:ln w="28575" cap="flat" cmpd="sng">
            <a:solidFill>
              <a:schemeClr val="tx1"/>
            </a:solidFill>
            <a:prstDash val="solid"/>
            <a:round/>
            <a:headEnd type="none" w="sm" len="sm"/>
            <a:tailEnd type="triangle" w="med" len="med"/>
          </a:ln>
        </p:spPr>
        <p:txBody>
          <a:bodyPr wrap="none" anchor="ctr"/>
          <a:lstStyle/>
          <a:p>
            <a:endParaRPr lang="en-US"/>
          </a:p>
        </p:txBody>
      </p:sp>
      <p:sp>
        <p:nvSpPr>
          <p:cNvPr id="59407" name="Freeform 16"/>
          <p:cNvSpPr>
            <a:spLocks/>
          </p:cNvSpPr>
          <p:nvPr/>
        </p:nvSpPr>
        <p:spPr bwMode="auto">
          <a:xfrm flipV="1">
            <a:off x="1474788" y="3421063"/>
            <a:ext cx="2424112" cy="536575"/>
          </a:xfrm>
          <a:custGeom>
            <a:avLst/>
            <a:gdLst>
              <a:gd name="T0" fmla="*/ 0 w 1527"/>
              <a:gd name="T1" fmla="*/ 2147483647 h 338"/>
              <a:gd name="T2" fmla="*/ 2147483647 w 1527"/>
              <a:gd name="T3" fmla="*/ 2147483647 h 338"/>
              <a:gd name="T4" fmla="*/ 2147483647 w 1527"/>
              <a:gd name="T5" fmla="*/ 2147483647 h 338"/>
              <a:gd name="T6" fmla="*/ 2147483647 w 1527"/>
              <a:gd name="T7" fmla="*/ 2147483647 h 338"/>
              <a:gd name="T8" fmla="*/ 2147483647 w 1527"/>
              <a:gd name="T9" fmla="*/ 2147483647 h 338"/>
              <a:gd name="T10" fmla="*/ 2147483647 w 1527"/>
              <a:gd name="T11" fmla="*/ 2147483647 h 338"/>
              <a:gd name="T12" fmla="*/ 0 60000 65536"/>
              <a:gd name="T13" fmla="*/ 0 60000 65536"/>
              <a:gd name="T14" fmla="*/ 0 60000 65536"/>
              <a:gd name="T15" fmla="*/ 0 60000 65536"/>
              <a:gd name="T16" fmla="*/ 0 60000 65536"/>
              <a:gd name="T17" fmla="*/ 0 60000 65536"/>
              <a:gd name="T18" fmla="*/ 0 w 1527"/>
              <a:gd name="T19" fmla="*/ 0 h 338"/>
              <a:gd name="T20" fmla="*/ 1527 w 1527"/>
              <a:gd name="T21" fmla="*/ 338 h 338"/>
            </a:gdLst>
            <a:ahLst/>
            <a:cxnLst>
              <a:cxn ang="T12">
                <a:pos x="T0" y="T1"/>
              </a:cxn>
              <a:cxn ang="T13">
                <a:pos x="T2" y="T3"/>
              </a:cxn>
              <a:cxn ang="T14">
                <a:pos x="T4" y="T5"/>
              </a:cxn>
              <a:cxn ang="T15">
                <a:pos x="T6" y="T7"/>
              </a:cxn>
              <a:cxn ang="T16">
                <a:pos x="T8" y="T9"/>
              </a:cxn>
              <a:cxn ang="T17">
                <a:pos x="T10" y="T11"/>
              </a:cxn>
            </a:cxnLst>
            <a:rect l="T18" t="T19" r="T20" b="T21"/>
            <a:pathLst>
              <a:path w="1527" h="338">
                <a:moveTo>
                  <a:pt x="0" y="329"/>
                </a:moveTo>
                <a:cubicBezTo>
                  <a:pt x="89" y="251"/>
                  <a:pt x="179" y="173"/>
                  <a:pt x="300" y="120"/>
                </a:cubicBezTo>
                <a:cubicBezTo>
                  <a:pt x="421" y="67"/>
                  <a:pt x="588" y="22"/>
                  <a:pt x="727" y="11"/>
                </a:cubicBezTo>
                <a:cubicBezTo>
                  <a:pt x="866" y="0"/>
                  <a:pt x="1027" y="27"/>
                  <a:pt x="1136" y="56"/>
                </a:cubicBezTo>
                <a:cubicBezTo>
                  <a:pt x="1245" y="85"/>
                  <a:pt x="1316" y="136"/>
                  <a:pt x="1381" y="183"/>
                </a:cubicBezTo>
                <a:cubicBezTo>
                  <a:pt x="1446" y="230"/>
                  <a:pt x="1486" y="284"/>
                  <a:pt x="1527" y="338"/>
                </a:cubicBezTo>
              </a:path>
            </a:pathLst>
          </a:custGeom>
          <a:noFill/>
          <a:ln w="28575" cap="flat" cmpd="sng">
            <a:solidFill>
              <a:schemeClr val="tx1"/>
            </a:solidFill>
            <a:prstDash val="solid"/>
            <a:round/>
            <a:headEnd type="none" w="sm" len="sm"/>
            <a:tailEnd type="triangle" w="med" len="med"/>
          </a:ln>
        </p:spPr>
        <p:txBody>
          <a:bodyPr wrap="none" anchor="ctr"/>
          <a:lstStyle/>
          <a:p>
            <a:endParaRPr lang="en-US"/>
          </a:p>
        </p:txBody>
      </p:sp>
      <p:sp>
        <p:nvSpPr>
          <p:cNvPr id="59408" name="Freeform 17"/>
          <p:cNvSpPr>
            <a:spLocks/>
          </p:cNvSpPr>
          <p:nvPr/>
        </p:nvSpPr>
        <p:spPr bwMode="auto">
          <a:xfrm flipV="1">
            <a:off x="3992563" y="3400425"/>
            <a:ext cx="2424112" cy="536575"/>
          </a:xfrm>
          <a:custGeom>
            <a:avLst/>
            <a:gdLst>
              <a:gd name="T0" fmla="*/ 0 w 1527"/>
              <a:gd name="T1" fmla="*/ 2147483647 h 338"/>
              <a:gd name="T2" fmla="*/ 2147483647 w 1527"/>
              <a:gd name="T3" fmla="*/ 2147483647 h 338"/>
              <a:gd name="T4" fmla="*/ 2147483647 w 1527"/>
              <a:gd name="T5" fmla="*/ 2147483647 h 338"/>
              <a:gd name="T6" fmla="*/ 2147483647 w 1527"/>
              <a:gd name="T7" fmla="*/ 2147483647 h 338"/>
              <a:gd name="T8" fmla="*/ 2147483647 w 1527"/>
              <a:gd name="T9" fmla="*/ 2147483647 h 338"/>
              <a:gd name="T10" fmla="*/ 2147483647 w 1527"/>
              <a:gd name="T11" fmla="*/ 2147483647 h 338"/>
              <a:gd name="T12" fmla="*/ 0 60000 65536"/>
              <a:gd name="T13" fmla="*/ 0 60000 65536"/>
              <a:gd name="T14" fmla="*/ 0 60000 65536"/>
              <a:gd name="T15" fmla="*/ 0 60000 65536"/>
              <a:gd name="T16" fmla="*/ 0 60000 65536"/>
              <a:gd name="T17" fmla="*/ 0 60000 65536"/>
              <a:gd name="T18" fmla="*/ 0 w 1527"/>
              <a:gd name="T19" fmla="*/ 0 h 338"/>
              <a:gd name="T20" fmla="*/ 1527 w 1527"/>
              <a:gd name="T21" fmla="*/ 338 h 338"/>
            </a:gdLst>
            <a:ahLst/>
            <a:cxnLst>
              <a:cxn ang="T12">
                <a:pos x="T0" y="T1"/>
              </a:cxn>
              <a:cxn ang="T13">
                <a:pos x="T2" y="T3"/>
              </a:cxn>
              <a:cxn ang="T14">
                <a:pos x="T4" y="T5"/>
              </a:cxn>
              <a:cxn ang="T15">
                <a:pos x="T6" y="T7"/>
              </a:cxn>
              <a:cxn ang="T16">
                <a:pos x="T8" y="T9"/>
              </a:cxn>
              <a:cxn ang="T17">
                <a:pos x="T10" y="T11"/>
              </a:cxn>
            </a:cxnLst>
            <a:rect l="T18" t="T19" r="T20" b="T21"/>
            <a:pathLst>
              <a:path w="1527" h="338">
                <a:moveTo>
                  <a:pt x="0" y="329"/>
                </a:moveTo>
                <a:cubicBezTo>
                  <a:pt x="89" y="251"/>
                  <a:pt x="179" y="173"/>
                  <a:pt x="300" y="120"/>
                </a:cubicBezTo>
                <a:cubicBezTo>
                  <a:pt x="421" y="67"/>
                  <a:pt x="588" y="22"/>
                  <a:pt x="727" y="11"/>
                </a:cubicBezTo>
                <a:cubicBezTo>
                  <a:pt x="866" y="0"/>
                  <a:pt x="1027" y="27"/>
                  <a:pt x="1136" y="56"/>
                </a:cubicBezTo>
                <a:cubicBezTo>
                  <a:pt x="1245" y="85"/>
                  <a:pt x="1316" y="136"/>
                  <a:pt x="1381" y="183"/>
                </a:cubicBezTo>
                <a:cubicBezTo>
                  <a:pt x="1446" y="230"/>
                  <a:pt x="1486" y="284"/>
                  <a:pt x="1527" y="338"/>
                </a:cubicBezTo>
              </a:path>
            </a:pathLst>
          </a:custGeom>
          <a:noFill/>
          <a:ln w="28575" cap="flat" cmpd="sng">
            <a:solidFill>
              <a:schemeClr val="tx1"/>
            </a:solidFill>
            <a:prstDash val="solid"/>
            <a:round/>
            <a:headEnd type="none" w="sm" len="sm"/>
            <a:tailEnd type="triangle" w="med" len="med"/>
          </a:ln>
        </p:spPr>
        <p:txBody>
          <a:bodyPr wrap="none" anchor="ctr"/>
          <a:lstStyle/>
          <a:p>
            <a:endParaRPr lang="en-US"/>
          </a:p>
        </p:txBody>
      </p:sp>
      <p:sp>
        <p:nvSpPr>
          <p:cNvPr id="59409" name="Freeform 18"/>
          <p:cNvSpPr>
            <a:spLocks/>
          </p:cNvSpPr>
          <p:nvPr/>
        </p:nvSpPr>
        <p:spPr bwMode="auto">
          <a:xfrm>
            <a:off x="3954463" y="3421063"/>
            <a:ext cx="3535362" cy="800100"/>
          </a:xfrm>
          <a:custGeom>
            <a:avLst/>
            <a:gdLst>
              <a:gd name="T0" fmla="*/ 0 w 2227"/>
              <a:gd name="T1" fmla="*/ 0 h 504"/>
              <a:gd name="T2" fmla="*/ 2147483647 w 2227"/>
              <a:gd name="T3" fmla="*/ 2147483647 h 504"/>
              <a:gd name="T4" fmla="*/ 2147483647 w 2227"/>
              <a:gd name="T5" fmla="*/ 2147483647 h 504"/>
              <a:gd name="T6" fmla="*/ 2147483647 w 2227"/>
              <a:gd name="T7" fmla="*/ 2147483647 h 504"/>
              <a:gd name="T8" fmla="*/ 2147483647 w 2227"/>
              <a:gd name="T9" fmla="*/ 2147483647 h 504"/>
              <a:gd name="T10" fmla="*/ 2147483647 w 2227"/>
              <a:gd name="T11" fmla="*/ 2147483647 h 504"/>
              <a:gd name="T12" fmla="*/ 2147483647 w 2227"/>
              <a:gd name="T13" fmla="*/ 2147483647 h 504"/>
              <a:gd name="T14" fmla="*/ 2147483647 w 2227"/>
              <a:gd name="T15" fmla="*/ 2147483647 h 504"/>
              <a:gd name="T16" fmla="*/ 2147483647 w 2227"/>
              <a:gd name="T17" fmla="*/ 0 h 50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227"/>
              <a:gd name="T28" fmla="*/ 0 h 504"/>
              <a:gd name="T29" fmla="*/ 2227 w 2227"/>
              <a:gd name="T30" fmla="*/ 504 h 50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227" h="504">
                <a:moveTo>
                  <a:pt x="0" y="0"/>
                </a:moveTo>
                <a:cubicBezTo>
                  <a:pt x="50" y="68"/>
                  <a:pt x="101" y="137"/>
                  <a:pt x="163" y="191"/>
                </a:cubicBezTo>
                <a:cubicBezTo>
                  <a:pt x="225" y="245"/>
                  <a:pt x="281" y="285"/>
                  <a:pt x="372" y="327"/>
                </a:cubicBezTo>
                <a:cubicBezTo>
                  <a:pt x="463" y="369"/>
                  <a:pt x="574" y="416"/>
                  <a:pt x="709" y="445"/>
                </a:cubicBezTo>
                <a:cubicBezTo>
                  <a:pt x="844" y="474"/>
                  <a:pt x="1040" y="504"/>
                  <a:pt x="1181" y="500"/>
                </a:cubicBezTo>
                <a:cubicBezTo>
                  <a:pt x="1322" y="496"/>
                  <a:pt x="1443" y="453"/>
                  <a:pt x="1554" y="418"/>
                </a:cubicBezTo>
                <a:cubicBezTo>
                  <a:pt x="1665" y="383"/>
                  <a:pt x="1747" y="347"/>
                  <a:pt x="1845" y="291"/>
                </a:cubicBezTo>
                <a:cubicBezTo>
                  <a:pt x="1943" y="235"/>
                  <a:pt x="2081" y="131"/>
                  <a:pt x="2145" y="82"/>
                </a:cubicBezTo>
                <a:cubicBezTo>
                  <a:pt x="2209" y="33"/>
                  <a:pt x="2218" y="16"/>
                  <a:pt x="2227" y="0"/>
                </a:cubicBezTo>
              </a:path>
            </a:pathLst>
          </a:custGeom>
          <a:noFill/>
          <a:ln w="28575" cap="flat" cmpd="sng">
            <a:solidFill>
              <a:schemeClr val="tx1"/>
            </a:solidFill>
            <a:prstDash val="solid"/>
            <a:round/>
            <a:headEnd type="none" w="sm" len="sm"/>
            <a:tailEnd type="triangle" w="med" len="med"/>
          </a:ln>
        </p:spPr>
        <p:txBody>
          <a:bodyPr wrap="none" anchor="ctr"/>
          <a:lstStyle/>
          <a:p>
            <a:endParaRPr lang="en-US"/>
          </a:p>
        </p:txBody>
      </p:sp>
      <p:sp>
        <p:nvSpPr>
          <p:cNvPr id="59410" name="Text Box 19"/>
          <p:cNvSpPr txBox="1">
            <a:spLocks noChangeArrowheads="1"/>
          </p:cNvSpPr>
          <p:nvPr/>
        </p:nvSpPr>
        <p:spPr bwMode="auto">
          <a:xfrm>
            <a:off x="1320800" y="2446338"/>
            <a:ext cx="285750" cy="457200"/>
          </a:xfrm>
          <a:prstGeom prst="rect">
            <a:avLst/>
          </a:prstGeom>
          <a:noFill/>
          <a:ln w="12700">
            <a:noFill/>
            <a:miter lim="800000"/>
            <a:headEnd type="none" w="sm" len="sm"/>
            <a:tailEnd type="none" w="sm" len="sm"/>
          </a:ln>
        </p:spPr>
        <p:txBody>
          <a:bodyPr wrap="none">
            <a:spAutoFit/>
          </a:bodyPr>
          <a:lstStyle/>
          <a:p>
            <a:r>
              <a:rPr lang="en-US">
                <a:latin typeface="Times New Roman" pitchFamily="18" charset="0"/>
              </a:rPr>
              <a:t>r</a:t>
            </a:r>
          </a:p>
        </p:txBody>
      </p:sp>
      <p:sp>
        <p:nvSpPr>
          <p:cNvPr id="59411" name="Text Box 20"/>
          <p:cNvSpPr txBox="1">
            <a:spLocks noChangeArrowheads="1"/>
          </p:cNvSpPr>
          <p:nvPr/>
        </p:nvSpPr>
        <p:spPr bwMode="auto">
          <a:xfrm>
            <a:off x="2432050" y="2459038"/>
            <a:ext cx="303213" cy="457200"/>
          </a:xfrm>
          <a:prstGeom prst="rect">
            <a:avLst/>
          </a:prstGeom>
          <a:noFill/>
          <a:ln w="12700">
            <a:noFill/>
            <a:miter lim="800000"/>
            <a:headEnd type="none" w="sm" len="sm"/>
            <a:tailEnd type="none" w="sm" len="sm"/>
          </a:ln>
        </p:spPr>
        <p:txBody>
          <a:bodyPr wrap="none">
            <a:spAutoFit/>
          </a:bodyPr>
          <a:lstStyle/>
          <a:p>
            <a:r>
              <a:rPr lang="en-US">
                <a:latin typeface="Times New Roman" pitchFamily="18" charset="0"/>
              </a:rPr>
              <a:t>s</a:t>
            </a:r>
          </a:p>
        </p:txBody>
      </p:sp>
      <p:sp>
        <p:nvSpPr>
          <p:cNvPr id="59412" name="Text Box 21"/>
          <p:cNvSpPr txBox="1">
            <a:spLocks noChangeArrowheads="1"/>
          </p:cNvSpPr>
          <p:nvPr/>
        </p:nvSpPr>
        <p:spPr bwMode="auto">
          <a:xfrm>
            <a:off x="3759200" y="2446338"/>
            <a:ext cx="268288" cy="457200"/>
          </a:xfrm>
          <a:prstGeom prst="rect">
            <a:avLst/>
          </a:prstGeom>
          <a:noFill/>
          <a:ln w="12700">
            <a:noFill/>
            <a:miter lim="800000"/>
            <a:headEnd type="none" w="sm" len="sm"/>
            <a:tailEnd type="none" w="sm" len="sm"/>
          </a:ln>
        </p:spPr>
        <p:txBody>
          <a:bodyPr wrap="none">
            <a:spAutoFit/>
          </a:bodyPr>
          <a:lstStyle/>
          <a:p>
            <a:r>
              <a:rPr lang="en-US">
                <a:latin typeface="Times New Roman" pitchFamily="18" charset="0"/>
              </a:rPr>
              <a:t>t</a:t>
            </a:r>
          </a:p>
        </p:txBody>
      </p:sp>
      <p:sp>
        <p:nvSpPr>
          <p:cNvPr id="59413" name="Text Box 22"/>
          <p:cNvSpPr txBox="1">
            <a:spLocks noChangeArrowheads="1"/>
          </p:cNvSpPr>
          <p:nvPr/>
        </p:nvSpPr>
        <p:spPr bwMode="auto">
          <a:xfrm>
            <a:off x="4957763" y="2343150"/>
            <a:ext cx="336550" cy="457200"/>
          </a:xfrm>
          <a:prstGeom prst="rect">
            <a:avLst/>
          </a:prstGeom>
          <a:noFill/>
          <a:ln w="12700">
            <a:noFill/>
            <a:miter lim="800000"/>
            <a:headEnd type="none" w="sm" len="sm"/>
            <a:tailEnd type="none" w="sm" len="sm"/>
          </a:ln>
        </p:spPr>
        <p:txBody>
          <a:bodyPr wrap="none">
            <a:spAutoFit/>
          </a:bodyPr>
          <a:lstStyle/>
          <a:p>
            <a:r>
              <a:rPr lang="en-US">
                <a:latin typeface="Times New Roman" pitchFamily="18" charset="0"/>
              </a:rPr>
              <a:t>u</a:t>
            </a:r>
          </a:p>
        </p:txBody>
      </p:sp>
      <p:sp>
        <p:nvSpPr>
          <p:cNvPr id="59414" name="Text Box 23"/>
          <p:cNvSpPr txBox="1">
            <a:spLocks noChangeArrowheads="1"/>
          </p:cNvSpPr>
          <p:nvPr/>
        </p:nvSpPr>
        <p:spPr bwMode="auto">
          <a:xfrm>
            <a:off x="6199188" y="2459038"/>
            <a:ext cx="336550" cy="457200"/>
          </a:xfrm>
          <a:prstGeom prst="rect">
            <a:avLst/>
          </a:prstGeom>
          <a:noFill/>
          <a:ln w="12700">
            <a:noFill/>
            <a:miter lim="800000"/>
            <a:headEnd type="none" w="sm" len="sm"/>
            <a:tailEnd type="none" w="sm" len="sm"/>
          </a:ln>
        </p:spPr>
        <p:txBody>
          <a:bodyPr wrap="none">
            <a:spAutoFit/>
          </a:bodyPr>
          <a:lstStyle/>
          <a:p>
            <a:r>
              <a:rPr lang="en-US">
                <a:latin typeface="Times New Roman" pitchFamily="18" charset="0"/>
              </a:rPr>
              <a:t>v</a:t>
            </a:r>
          </a:p>
        </p:txBody>
      </p:sp>
      <p:sp>
        <p:nvSpPr>
          <p:cNvPr id="59415" name="Text Box 24"/>
          <p:cNvSpPr txBox="1">
            <a:spLocks noChangeArrowheads="1"/>
          </p:cNvSpPr>
          <p:nvPr/>
        </p:nvSpPr>
        <p:spPr bwMode="auto">
          <a:xfrm>
            <a:off x="7527925" y="2473325"/>
            <a:ext cx="404813" cy="457200"/>
          </a:xfrm>
          <a:prstGeom prst="rect">
            <a:avLst/>
          </a:prstGeom>
          <a:noFill/>
          <a:ln w="12700">
            <a:noFill/>
            <a:miter lim="800000"/>
            <a:headEnd type="none" w="sm" len="sm"/>
            <a:tailEnd type="none" w="sm" len="sm"/>
          </a:ln>
        </p:spPr>
        <p:txBody>
          <a:bodyPr wrap="none">
            <a:spAutoFit/>
          </a:bodyPr>
          <a:lstStyle/>
          <a:p>
            <a:r>
              <a:rPr lang="en-US">
                <a:latin typeface="Times New Roman" pitchFamily="18" charset="0"/>
              </a:rPr>
              <a:t>w</a:t>
            </a:r>
          </a:p>
        </p:txBody>
      </p:sp>
      <p:sp>
        <p:nvSpPr>
          <p:cNvPr id="59416" name="Text Box 25"/>
          <p:cNvSpPr txBox="1">
            <a:spLocks noChangeArrowheads="1"/>
          </p:cNvSpPr>
          <p:nvPr/>
        </p:nvSpPr>
        <p:spPr bwMode="auto">
          <a:xfrm>
            <a:off x="1870075" y="2720975"/>
            <a:ext cx="336550" cy="457200"/>
          </a:xfrm>
          <a:prstGeom prst="rect">
            <a:avLst/>
          </a:prstGeom>
          <a:noFill/>
          <a:ln w="12700">
            <a:noFill/>
            <a:miter lim="800000"/>
            <a:headEnd type="none" w="sm" len="sm"/>
            <a:tailEnd type="none" w="sm" len="sm"/>
          </a:ln>
        </p:spPr>
        <p:txBody>
          <a:bodyPr wrap="none">
            <a:spAutoFit/>
          </a:bodyPr>
          <a:lstStyle/>
          <a:p>
            <a:r>
              <a:rPr lang="en-US">
                <a:latin typeface="Times New Roman" pitchFamily="18" charset="0"/>
              </a:rPr>
              <a:t>5</a:t>
            </a:r>
          </a:p>
        </p:txBody>
      </p:sp>
      <p:sp>
        <p:nvSpPr>
          <p:cNvPr id="59417" name="Text Box 26"/>
          <p:cNvSpPr txBox="1">
            <a:spLocks noChangeArrowheads="1"/>
          </p:cNvSpPr>
          <p:nvPr/>
        </p:nvSpPr>
        <p:spPr bwMode="auto">
          <a:xfrm>
            <a:off x="3068638" y="2719388"/>
            <a:ext cx="336550" cy="457200"/>
          </a:xfrm>
          <a:prstGeom prst="rect">
            <a:avLst/>
          </a:prstGeom>
          <a:noFill/>
          <a:ln w="12700">
            <a:noFill/>
            <a:miter lim="800000"/>
            <a:headEnd type="none" w="sm" len="sm"/>
            <a:tailEnd type="none" w="sm" len="sm"/>
          </a:ln>
        </p:spPr>
        <p:txBody>
          <a:bodyPr wrap="none">
            <a:spAutoFit/>
          </a:bodyPr>
          <a:lstStyle/>
          <a:p>
            <a:r>
              <a:rPr lang="en-US">
                <a:latin typeface="Times New Roman" pitchFamily="18" charset="0"/>
              </a:rPr>
              <a:t>2</a:t>
            </a:r>
          </a:p>
        </p:txBody>
      </p:sp>
      <p:sp>
        <p:nvSpPr>
          <p:cNvPr id="59418" name="Text Box 27"/>
          <p:cNvSpPr txBox="1">
            <a:spLocks noChangeArrowheads="1"/>
          </p:cNvSpPr>
          <p:nvPr/>
        </p:nvSpPr>
        <p:spPr bwMode="auto">
          <a:xfrm>
            <a:off x="4265613" y="2719388"/>
            <a:ext cx="336550" cy="457200"/>
          </a:xfrm>
          <a:prstGeom prst="rect">
            <a:avLst/>
          </a:prstGeom>
          <a:noFill/>
          <a:ln w="12700">
            <a:noFill/>
            <a:miter lim="800000"/>
            <a:headEnd type="none" w="sm" len="sm"/>
            <a:tailEnd type="none" w="sm" len="sm"/>
          </a:ln>
        </p:spPr>
        <p:txBody>
          <a:bodyPr wrap="none">
            <a:spAutoFit/>
          </a:bodyPr>
          <a:lstStyle/>
          <a:p>
            <a:r>
              <a:rPr lang="en-US">
                <a:latin typeface="Times New Roman" pitchFamily="18" charset="0"/>
              </a:rPr>
              <a:t>7</a:t>
            </a:r>
          </a:p>
        </p:txBody>
      </p:sp>
      <p:sp>
        <p:nvSpPr>
          <p:cNvPr id="59419" name="Text Box 28"/>
          <p:cNvSpPr txBox="1">
            <a:spLocks noChangeArrowheads="1"/>
          </p:cNvSpPr>
          <p:nvPr/>
        </p:nvSpPr>
        <p:spPr bwMode="auto">
          <a:xfrm>
            <a:off x="5492750" y="2733675"/>
            <a:ext cx="488950" cy="457200"/>
          </a:xfrm>
          <a:prstGeom prst="rect">
            <a:avLst/>
          </a:prstGeom>
          <a:noFill/>
          <a:ln w="12700">
            <a:noFill/>
            <a:miter lim="800000"/>
            <a:headEnd type="none" w="sm" len="sm"/>
            <a:tailEnd type="none" w="sm" len="sm"/>
          </a:ln>
        </p:spPr>
        <p:txBody>
          <a:bodyPr wrap="none">
            <a:spAutoFit/>
          </a:bodyPr>
          <a:lstStyle/>
          <a:p>
            <a:r>
              <a:rPr lang="en-US">
                <a:latin typeface="Times New Roman" pitchFamily="18" charset="0"/>
              </a:rPr>
              <a:t>–1</a:t>
            </a:r>
          </a:p>
        </p:txBody>
      </p:sp>
      <p:sp>
        <p:nvSpPr>
          <p:cNvPr id="59420" name="Text Box 29"/>
          <p:cNvSpPr txBox="1">
            <a:spLocks noChangeArrowheads="1"/>
          </p:cNvSpPr>
          <p:nvPr/>
        </p:nvSpPr>
        <p:spPr bwMode="auto">
          <a:xfrm>
            <a:off x="6705600" y="2719388"/>
            <a:ext cx="488950" cy="457200"/>
          </a:xfrm>
          <a:prstGeom prst="rect">
            <a:avLst/>
          </a:prstGeom>
          <a:noFill/>
          <a:ln w="12700">
            <a:noFill/>
            <a:miter lim="800000"/>
            <a:headEnd type="none" w="sm" len="sm"/>
            <a:tailEnd type="none" w="sm" len="sm"/>
          </a:ln>
        </p:spPr>
        <p:txBody>
          <a:bodyPr wrap="none">
            <a:spAutoFit/>
          </a:bodyPr>
          <a:lstStyle/>
          <a:p>
            <a:r>
              <a:rPr lang="en-US">
                <a:latin typeface="Times New Roman" pitchFamily="18" charset="0"/>
              </a:rPr>
              <a:t>–2</a:t>
            </a:r>
          </a:p>
        </p:txBody>
      </p:sp>
      <p:sp>
        <p:nvSpPr>
          <p:cNvPr id="59421" name="Text Box 30"/>
          <p:cNvSpPr txBox="1">
            <a:spLocks noChangeArrowheads="1"/>
          </p:cNvSpPr>
          <p:nvPr/>
        </p:nvSpPr>
        <p:spPr bwMode="auto">
          <a:xfrm>
            <a:off x="3689350" y="1911350"/>
            <a:ext cx="336550" cy="457200"/>
          </a:xfrm>
          <a:prstGeom prst="rect">
            <a:avLst/>
          </a:prstGeom>
          <a:noFill/>
          <a:ln w="12700">
            <a:noFill/>
            <a:miter lim="800000"/>
            <a:headEnd type="none" w="sm" len="sm"/>
            <a:tailEnd type="none" w="sm" len="sm"/>
          </a:ln>
        </p:spPr>
        <p:txBody>
          <a:bodyPr wrap="none">
            <a:spAutoFit/>
          </a:bodyPr>
          <a:lstStyle/>
          <a:p>
            <a:r>
              <a:rPr lang="en-US">
                <a:latin typeface="Times New Roman" pitchFamily="18" charset="0"/>
              </a:rPr>
              <a:t>6</a:t>
            </a:r>
          </a:p>
        </p:txBody>
      </p:sp>
      <p:sp>
        <p:nvSpPr>
          <p:cNvPr id="59422" name="Text Box 31"/>
          <p:cNvSpPr txBox="1">
            <a:spLocks noChangeArrowheads="1"/>
          </p:cNvSpPr>
          <p:nvPr/>
        </p:nvSpPr>
        <p:spPr bwMode="auto">
          <a:xfrm>
            <a:off x="6284913" y="1911350"/>
            <a:ext cx="336550" cy="457200"/>
          </a:xfrm>
          <a:prstGeom prst="rect">
            <a:avLst/>
          </a:prstGeom>
          <a:noFill/>
          <a:ln w="12700">
            <a:noFill/>
            <a:miter lim="800000"/>
            <a:headEnd type="none" w="sm" len="sm"/>
            <a:tailEnd type="none" w="sm" len="sm"/>
          </a:ln>
        </p:spPr>
        <p:txBody>
          <a:bodyPr wrap="none">
            <a:spAutoFit/>
          </a:bodyPr>
          <a:lstStyle/>
          <a:p>
            <a:r>
              <a:rPr lang="en-US">
                <a:latin typeface="Times New Roman" pitchFamily="18" charset="0"/>
              </a:rPr>
              <a:t>1</a:t>
            </a:r>
          </a:p>
        </p:txBody>
      </p:sp>
      <p:sp>
        <p:nvSpPr>
          <p:cNvPr id="59423" name="Text Box 32"/>
          <p:cNvSpPr txBox="1">
            <a:spLocks noChangeArrowheads="1"/>
          </p:cNvSpPr>
          <p:nvPr/>
        </p:nvSpPr>
        <p:spPr bwMode="auto">
          <a:xfrm>
            <a:off x="2533650" y="3875088"/>
            <a:ext cx="336550" cy="457200"/>
          </a:xfrm>
          <a:prstGeom prst="rect">
            <a:avLst/>
          </a:prstGeom>
          <a:noFill/>
          <a:ln w="12700">
            <a:noFill/>
            <a:miter lim="800000"/>
            <a:headEnd type="none" w="sm" len="sm"/>
            <a:tailEnd type="none" w="sm" len="sm"/>
          </a:ln>
        </p:spPr>
        <p:txBody>
          <a:bodyPr wrap="none">
            <a:spAutoFit/>
          </a:bodyPr>
          <a:lstStyle/>
          <a:p>
            <a:r>
              <a:rPr lang="en-US">
                <a:latin typeface="Times New Roman" pitchFamily="18" charset="0"/>
              </a:rPr>
              <a:t>3</a:t>
            </a:r>
          </a:p>
        </p:txBody>
      </p:sp>
      <p:sp>
        <p:nvSpPr>
          <p:cNvPr id="59424" name="Text Box 33"/>
          <p:cNvSpPr txBox="1">
            <a:spLocks noChangeArrowheads="1"/>
          </p:cNvSpPr>
          <p:nvPr/>
        </p:nvSpPr>
        <p:spPr bwMode="auto">
          <a:xfrm>
            <a:off x="5607050" y="4149725"/>
            <a:ext cx="336550" cy="457200"/>
          </a:xfrm>
          <a:prstGeom prst="rect">
            <a:avLst/>
          </a:prstGeom>
          <a:noFill/>
          <a:ln w="12700">
            <a:noFill/>
            <a:miter lim="800000"/>
            <a:headEnd type="none" w="sm" len="sm"/>
            <a:tailEnd type="none" w="sm" len="sm"/>
          </a:ln>
        </p:spPr>
        <p:txBody>
          <a:bodyPr wrap="none">
            <a:spAutoFit/>
          </a:bodyPr>
          <a:lstStyle/>
          <a:p>
            <a:r>
              <a:rPr lang="en-US">
                <a:latin typeface="Times New Roman" pitchFamily="18" charset="0"/>
              </a:rPr>
              <a:t>2</a:t>
            </a:r>
          </a:p>
        </p:txBody>
      </p:sp>
      <p:sp>
        <p:nvSpPr>
          <p:cNvPr id="59425" name="Text Box 34"/>
          <p:cNvSpPr txBox="1">
            <a:spLocks noChangeArrowheads="1"/>
          </p:cNvSpPr>
          <p:nvPr/>
        </p:nvSpPr>
        <p:spPr bwMode="auto">
          <a:xfrm>
            <a:off x="5059363" y="3527425"/>
            <a:ext cx="336550" cy="457200"/>
          </a:xfrm>
          <a:prstGeom prst="rect">
            <a:avLst/>
          </a:prstGeom>
          <a:noFill/>
          <a:ln w="12700">
            <a:noFill/>
            <a:miter lim="800000"/>
            <a:headEnd type="none" w="sm" len="sm"/>
            <a:tailEnd type="none" w="sm" len="sm"/>
          </a:ln>
        </p:spPr>
        <p:txBody>
          <a:bodyPr wrap="none">
            <a:spAutoFit/>
          </a:bodyPr>
          <a:lstStyle/>
          <a:p>
            <a:r>
              <a:rPr lang="en-US">
                <a:latin typeface="Times New Roman" pitchFamily="18" charset="0"/>
              </a:rPr>
              <a:t>4</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4" name="Rectangle 2"/>
          <p:cNvSpPr>
            <a:spLocks noGrp="1" noChangeArrowheads="1"/>
          </p:cNvSpPr>
          <p:nvPr>
            <p:ph type="title"/>
          </p:nvPr>
        </p:nvSpPr>
        <p:spPr/>
        <p:txBody>
          <a:bodyPr/>
          <a:lstStyle/>
          <a:p>
            <a:pPr>
              <a:defRPr/>
            </a:pPr>
            <a:r>
              <a:rPr lang="en-US" u="sng">
                <a:ea typeface="+mj-ea"/>
              </a:rPr>
              <a:t>Example</a:t>
            </a:r>
            <a:endParaRPr lang="en-US">
              <a:ea typeface="+mj-ea"/>
            </a:endParaRPr>
          </a:p>
        </p:txBody>
      </p:sp>
      <p:sp>
        <p:nvSpPr>
          <p:cNvPr id="60418" name="Oval 3"/>
          <p:cNvSpPr>
            <a:spLocks noChangeArrowheads="1"/>
          </p:cNvSpPr>
          <p:nvPr/>
        </p:nvSpPr>
        <p:spPr bwMode="auto">
          <a:xfrm>
            <a:off x="1125538" y="2822575"/>
            <a:ext cx="663575" cy="592138"/>
          </a:xfrm>
          <a:prstGeom prst="ellipse">
            <a:avLst/>
          </a:prstGeom>
          <a:solidFill>
            <a:srgbClr val="CCFF99"/>
          </a:solidFill>
          <a:ln w="12700">
            <a:solidFill>
              <a:schemeClr val="tx1"/>
            </a:solidFill>
            <a:round/>
            <a:headEnd type="none" w="sm" len="sm"/>
            <a:tailEnd type="none" w="sm" len="sm"/>
          </a:ln>
        </p:spPr>
        <p:txBody>
          <a:bodyPr wrap="none" anchor="ctr"/>
          <a:lstStyle/>
          <a:p>
            <a:r>
              <a:rPr lang="en-US" b="1">
                <a:sym typeface="Symbol" pitchFamily="18" charset="2"/>
              </a:rPr>
              <a:t></a:t>
            </a:r>
            <a:endParaRPr lang="en-US"/>
          </a:p>
        </p:txBody>
      </p:sp>
      <p:sp>
        <p:nvSpPr>
          <p:cNvPr id="60419" name="Oval 4"/>
          <p:cNvSpPr>
            <a:spLocks noChangeArrowheads="1"/>
          </p:cNvSpPr>
          <p:nvPr/>
        </p:nvSpPr>
        <p:spPr bwMode="auto">
          <a:xfrm>
            <a:off x="2316163" y="2822575"/>
            <a:ext cx="663575" cy="592138"/>
          </a:xfrm>
          <a:prstGeom prst="ellipse">
            <a:avLst/>
          </a:prstGeom>
          <a:solidFill>
            <a:srgbClr val="CCFF99"/>
          </a:solidFill>
          <a:ln w="12700">
            <a:solidFill>
              <a:schemeClr val="tx1"/>
            </a:solidFill>
            <a:round/>
            <a:headEnd type="none" w="sm" len="sm"/>
            <a:tailEnd type="none" w="sm" len="sm"/>
          </a:ln>
        </p:spPr>
        <p:txBody>
          <a:bodyPr wrap="none" anchor="ctr"/>
          <a:lstStyle/>
          <a:p>
            <a:r>
              <a:rPr lang="en-US" b="1">
                <a:sym typeface="Symbol" pitchFamily="18" charset="2"/>
              </a:rPr>
              <a:t>0</a:t>
            </a:r>
            <a:endParaRPr lang="en-US"/>
          </a:p>
        </p:txBody>
      </p:sp>
      <p:sp>
        <p:nvSpPr>
          <p:cNvPr id="60420" name="Oval 5"/>
          <p:cNvSpPr>
            <a:spLocks noChangeArrowheads="1"/>
          </p:cNvSpPr>
          <p:nvPr/>
        </p:nvSpPr>
        <p:spPr bwMode="auto">
          <a:xfrm>
            <a:off x="3554413" y="2822575"/>
            <a:ext cx="663575" cy="592138"/>
          </a:xfrm>
          <a:prstGeom prst="ellipse">
            <a:avLst/>
          </a:prstGeom>
          <a:solidFill>
            <a:srgbClr val="CCECFF"/>
          </a:solidFill>
          <a:ln w="12700">
            <a:solidFill>
              <a:schemeClr val="tx1"/>
            </a:solidFill>
            <a:round/>
            <a:headEnd type="none" w="sm" len="sm"/>
            <a:tailEnd type="none" w="sm" len="sm"/>
          </a:ln>
        </p:spPr>
        <p:txBody>
          <a:bodyPr wrap="none" anchor="ctr"/>
          <a:lstStyle/>
          <a:p>
            <a:r>
              <a:rPr lang="en-US" b="1">
                <a:sym typeface="Symbol" pitchFamily="18" charset="2"/>
              </a:rPr>
              <a:t>2</a:t>
            </a:r>
            <a:endParaRPr lang="en-US"/>
          </a:p>
        </p:txBody>
      </p:sp>
      <p:sp>
        <p:nvSpPr>
          <p:cNvPr id="60421" name="Oval 6"/>
          <p:cNvSpPr>
            <a:spLocks noChangeArrowheads="1"/>
          </p:cNvSpPr>
          <p:nvPr/>
        </p:nvSpPr>
        <p:spPr bwMode="auto">
          <a:xfrm>
            <a:off x="4789488" y="2822575"/>
            <a:ext cx="663575" cy="592138"/>
          </a:xfrm>
          <a:prstGeom prst="ellipse">
            <a:avLst/>
          </a:prstGeom>
          <a:solidFill>
            <a:srgbClr val="CCECFF"/>
          </a:solidFill>
          <a:ln w="12700">
            <a:solidFill>
              <a:schemeClr val="tx1"/>
            </a:solidFill>
            <a:round/>
            <a:headEnd type="none" w="sm" len="sm"/>
            <a:tailEnd type="none" w="sm" len="sm"/>
          </a:ln>
        </p:spPr>
        <p:txBody>
          <a:bodyPr wrap="none" anchor="ctr"/>
          <a:lstStyle/>
          <a:p>
            <a:r>
              <a:rPr lang="en-US" b="1">
                <a:sym typeface="Symbol" pitchFamily="18" charset="2"/>
              </a:rPr>
              <a:t>6</a:t>
            </a:r>
            <a:endParaRPr lang="en-US"/>
          </a:p>
        </p:txBody>
      </p:sp>
      <p:sp>
        <p:nvSpPr>
          <p:cNvPr id="60422" name="Oval 7"/>
          <p:cNvSpPr>
            <a:spLocks noChangeArrowheads="1"/>
          </p:cNvSpPr>
          <p:nvPr/>
        </p:nvSpPr>
        <p:spPr bwMode="auto">
          <a:xfrm>
            <a:off x="6034088" y="2822575"/>
            <a:ext cx="663575" cy="592138"/>
          </a:xfrm>
          <a:prstGeom prst="ellipse">
            <a:avLst/>
          </a:prstGeom>
          <a:solidFill>
            <a:srgbClr val="CCECFF"/>
          </a:solidFill>
          <a:ln w="12700">
            <a:solidFill>
              <a:schemeClr val="tx1"/>
            </a:solidFill>
            <a:round/>
            <a:headEnd type="none" w="sm" len="sm"/>
            <a:tailEnd type="none" w="sm" len="sm"/>
          </a:ln>
        </p:spPr>
        <p:txBody>
          <a:bodyPr wrap="none" anchor="ctr"/>
          <a:lstStyle/>
          <a:p>
            <a:r>
              <a:rPr lang="en-US" b="1">
                <a:sym typeface="Symbol" pitchFamily="18" charset="2"/>
              </a:rPr>
              <a:t></a:t>
            </a:r>
            <a:endParaRPr lang="en-US"/>
          </a:p>
        </p:txBody>
      </p:sp>
      <p:sp>
        <p:nvSpPr>
          <p:cNvPr id="60423" name="Oval 8"/>
          <p:cNvSpPr>
            <a:spLocks noChangeArrowheads="1"/>
          </p:cNvSpPr>
          <p:nvPr/>
        </p:nvSpPr>
        <p:spPr bwMode="auto">
          <a:xfrm>
            <a:off x="7259638" y="2822575"/>
            <a:ext cx="663575" cy="592138"/>
          </a:xfrm>
          <a:prstGeom prst="ellipse">
            <a:avLst/>
          </a:prstGeom>
          <a:solidFill>
            <a:srgbClr val="CCECFF"/>
          </a:solidFill>
          <a:ln w="12700">
            <a:solidFill>
              <a:schemeClr val="tx1"/>
            </a:solidFill>
            <a:round/>
            <a:headEnd type="none" w="sm" len="sm"/>
            <a:tailEnd type="none" w="sm" len="sm"/>
          </a:ln>
        </p:spPr>
        <p:txBody>
          <a:bodyPr wrap="none" anchor="ctr"/>
          <a:lstStyle/>
          <a:p>
            <a:r>
              <a:rPr lang="en-US" b="1">
                <a:sym typeface="Symbol" pitchFamily="18" charset="2"/>
              </a:rPr>
              <a:t></a:t>
            </a:r>
            <a:endParaRPr lang="en-US"/>
          </a:p>
        </p:txBody>
      </p:sp>
      <p:sp>
        <p:nvSpPr>
          <p:cNvPr id="60424" name="Line 9"/>
          <p:cNvSpPr>
            <a:spLocks noChangeShapeType="1"/>
          </p:cNvSpPr>
          <p:nvPr/>
        </p:nvSpPr>
        <p:spPr bwMode="auto">
          <a:xfrm>
            <a:off x="1774825" y="3117850"/>
            <a:ext cx="563563" cy="0"/>
          </a:xfrm>
          <a:prstGeom prst="line">
            <a:avLst/>
          </a:prstGeom>
          <a:noFill/>
          <a:ln w="28575">
            <a:solidFill>
              <a:schemeClr val="tx1"/>
            </a:solidFill>
            <a:round/>
            <a:headEnd type="none" w="sm" len="sm"/>
            <a:tailEnd type="triangle" w="med" len="med"/>
          </a:ln>
        </p:spPr>
        <p:txBody>
          <a:bodyPr wrap="none" anchor="ctr"/>
          <a:lstStyle/>
          <a:p>
            <a:endParaRPr lang="en-US"/>
          </a:p>
        </p:txBody>
      </p:sp>
      <p:sp>
        <p:nvSpPr>
          <p:cNvPr id="60425" name="Line 10"/>
          <p:cNvSpPr>
            <a:spLocks noChangeShapeType="1"/>
          </p:cNvSpPr>
          <p:nvPr/>
        </p:nvSpPr>
        <p:spPr bwMode="auto">
          <a:xfrm>
            <a:off x="6704013" y="3111500"/>
            <a:ext cx="563562" cy="0"/>
          </a:xfrm>
          <a:prstGeom prst="line">
            <a:avLst/>
          </a:prstGeom>
          <a:noFill/>
          <a:ln w="28575">
            <a:solidFill>
              <a:schemeClr val="tx1"/>
            </a:solidFill>
            <a:round/>
            <a:headEnd type="none" w="sm" len="sm"/>
            <a:tailEnd type="triangle" w="med" len="med"/>
          </a:ln>
        </p:spPr>
        <p:txBody>
          <a:bodyPr wrap="none" anchor="ctr"/>
          <a:lstStyle/>
          <a:p>
            <a:endParaRPr lang="en-US"/>
          </a:p>
        </p:txBody>
      </p:sp>
      <p:sp>
        <p:nvSpPr>
          <p:cNvPr id="60426" name="Line 11"/>
          <p:cNvSpPr>
            <a:spLocks noChangeShapeType="1"/>
          </p:cNvSpPr>
          <p:nvPr/>
        </p:nvSpPr>
        <p:spPr bwMode="auto">
          <a:xfrm>
            <a:off x="5470525" y="3119438"/>
            <a:ext cx="563563" cy="0"/>
          </a:xfrm>
          <a:prstGeom prst="line">
            <a:avLst/>
          </a:prstGeom>
          <a:noFill/>
          <a:ln w="28575">
            <a:solidFill>
              <a:schemeClr val="tx1"/>
            </a:solidFill>
            <a:round/>
            <a:headEnd type="none" w="sm" len="sm"/>
            <a:tailEnd type="triangle" w="med" len="med"/>
          </a:ln>
        </p:spPr>
        <p:txBody>
          <a:bodyPr wrap="none" anchor="ctr"/>
          <a:lstStyle/>
          <a:p>
            <a:endParaRPr lang="en-US"/>
          </a:p>
        </p:txBody>
      </p:sp>
      <p:sp>
        <p:nvSpPr>
          <p:cNvPr id="60427" name="Line 12"/>
          <p:cNvSpPr>
            <a:spLocks noChangeShapeType="1"/>
          </p:cNvSpPr>
          <p:nvPr/>
        </p:nvSpPr>
        <p:spPr bwMode="auto">
          <a:xfrm>
            <a:off x="4222750" y="3127375"/>
            <a:ext cx="563563" cy="0"/>
          </a:xfrm>
          <a:prstGeom prst="line">
            <a:avLst/>
          </a:prstGeom>
          <a:noFill/>
          <a:ln w="28575">
            <a:solidFill>
              <a:schemeClr val="tx1"/>
            </a:solidFill>
            <a:round/>
            <a:headEnd type="none" w="sm" len="sm"/>
            <a:tailEnd type="triangle" w="med" len="med"/>
          </a:ln>
        </p:spPr>
        <p:txBody>
          <a:bodyPr wrap="none" anchor="ctr"/>
          <a:lstStyle/>
          <a:p>
            <a:endParaRPr lang="en-US"/>
          </a:p>
        </p:txBody>
      </p:sp>
      <p:sp>
        <p:nvSpPr>
          <p:cNvPr id="60428" name="Line 13"/>
          <p:cNvSpPr>
            <a:spLocks noChangeShapeType="1"/>
          </p:cNvSpPr>
          <p:nvPr/>
        </p:nvSpPr>
        <p:spPr bwMode="auto">
          <a:xfrm>
            <a:off x="2990850" y="3121025"/>
            <a:ext cx="563563" cy="0"/>
          </a:xfrm>
          <a:prstGeom prst="line">
            <a:avLst/>
          </a:prstGeom>
          <a:noFill/>
          <a:ln w="38100">
            <a:solidFill>
              <a:srgbClr val="CC0000"/>
            </a:solidFill>
            <a:round/>
            <a:headEnd type="none" w="sm" len="sm"/>
            <a:tailEnd type="triangle" w="med" len="med"/>
          </a:ln>
        </p:spPr>
        <p:txBody>
          <a:bodyPr wrap="none" anchor="ctr"/>
          <a:lstStyle/>
          <a:p>
            <a:endParaRPr lang="en-US"/>
          </a:p>
        </p:txBody>
      </p:sp>
      <p:sp>
        <p:nvSpPr>
          <p:cNvPr id="60429" name="Freeform 14"/>
          <p:cNvSpPr>
            <a:spLocks/>
          </p:cNvSpPr>
          <p:nvPr/>
        </p:nvSpPr>
        <p:spPr bwMode="auto">
          <a:xfrm>
            <a:off x="2655888" y="2306638"/>
            <a:ext cx="2424112" cy="536575"/>
          </a:xfrm>
          <a:custGeom>
            <a:avLst/>
            <a:gdLst>
              <a:gd name="T0" fmla="*/ 0 w 1527"/>
              <a:gd name="T1" fmla="*/ 2147483647 h 338"/>
              <a:gd name="T2" fmla="*/ 2147483647 w 1527"/>
              <a:gd name="T3" fmla="*/ 2147483647 h 338"/>
              <a:gd name="T4" fmla="*/ 2147483647 w 1527"/>
              <a:gd name="T5" fmla="*/ 2147483647 h 338"/>
              <a:gd name="T6" fmla="*/ 2147483647 w 1527"/>
              <a:gd name="T7" fmla="*/ 2147483647 h 338"/>
              <a:gd name="T8" fmla="*/ 2147483647 w 1527"/>
              <a:gd name="T9" fmla="*/ 2147483647 h 338"/>
              <a:gd name="T10" fmla="*/ 2147483647 w 1527"/>
              <a:gd name="T11" fmla="*/ 2147483647 h 338"/>
              <a:gd name="T12" fmla="*/ 0 60000 65536"/>
              <a:gd name="T13" fmla="*/ 0 60000 65536"/>
              <a:gd name="T14" fmla="*/ 0 60000 65536"/>
              <a:gd name="T15" fmla="*/ 0 60000 65536"/>
              <a:gd name="T16" fmla="*/ 0 60000 65536"/>
              <a:gd name="T17" fmla="*/ 0 60000 65536"/>
              <a:gd name="T18" fmla="*/ 0 w 1527"/>
              <a:gd name="T19" fmla="*/ 0 h 338"/>
              <a:gd name="T20" fmla="*/ 1527 w 1527"/>
              <a:gd name="T21" fmla="*/ 338 h 338"/>
            </a:gdLst>
            <a:ahLst/>
            <a:cxnLst>
              <a:cxn ang="T12">
                <a:pos x="T0" y="T1"/>
              </a:cxn>
              <a:cxn ang="T13">
                <a:pos x="T2" y="T3"/>
              </a:cxn>
              <a:cxn ang="T14">
                <a:pos x="T4" y="T5"/>
              </a:cxn>
              <a:cxn ang="T15">
                <a:pos x="T6" y="T7"/>
              </a:cxn>
              <a:cxn ang="T16">
                <a:pos x="T8" y="T9"/>
              </a:cxn>
              <a:cxn ang="T17">
                <a:pos x="T10" y="T11"/>
              </a:cxn>
            </a:cxnLst>
            <a:rect l="T18" t="T19" r="T20" b="T21"/>
            <a:pathLst>
              <a:path w="1527" h="338">
                <a:moveTo>
                  <a:pt x="0" y="329"/>
                </a:moveTo>
                <a:cubicBezTo>
                  <a:pt x="89" y="251"/>
                  <a:pt x="179" y="173"/>
                  <a:pt x="300" y="120"/>
                </a:cubicBezTo>
                <a:cubicBezTo>
                  <a:pt x="421" y="67"/>
                  <a:pt x="588" y="22"/>
                  <a:pt x="727" y="11"/>
                </a:cubicBezTo>
                <a:cubicBezTo>
                  <a:pt x="866" y="0"/>
                  <a:pt x="1027" y="27"/>
                  <a:pt x="1136" y="56"/>
                </a:cubicBezTo>
                <a:cubicBezTo>
                  <a:pt x="1245" y="85"/>
                  <a:pt x="1316" y="136"/>
                  <a:pt x="1381" y="183"/>
                </a:cubicBezTo>
                <a:cubicBezTo>
                  <a:pt x="1446" y="230"/>
                  <a:pt x="1486" y="284"/>
                  <a:pt x="1527" y="338"/>
                </a:cubicBezTo>
              </a:path>
            </a:pathLst>
          </a:custGeom>
          <a:noFill/>
          <a:ln w="38100" cap="flat" cmpd="sng">
            <a:solidFill>
              <a:srgbClr val="CC0000"/>
            </a:solidFill>
            <a:prstDash val="solid"/>
            <a:round/>
            <a:headEnd type="none" w="sm" len="sm"/>
            <a:tailEnd type="triangle" w="med" len="med"/>
          </a:ln>
        </p:spPr>
        <p:txBody>
          <a:bodyPr wrap="none" anchor="ctr"/>
          <a:lstStyle/>
          <a:p>
            <a:endParaRPr lang="en-US"/>
          </a:p>
        </p:txBody>
      </p:sp>
      <p:sp>
        <p:nvSpPr>
          <p:cNvPr id="60430" name="Freeform 15"/>
          <p:cNvSpPr>
            <a:spLocks/>
          </p:cNvSpPr>
          <p:nvPr/>
        </p:nvSpPr>
        <p:spPr bwMode="auto">
          <a:xfrm>
            <a:off x="5146675" y="2286000"/>
            <a:ext cx="2424113" cy="536575"/>
          </a:xfrm>
          <a:custGeom>
            <a:avLst/>
            <a:gdLst>
              <a:gd name="T0" fmla="*/ 0 w 1527"/>
              <a:gd name="T1" fmla="*/ 2147483647 h 338"/>
              <a:gd name="T2" fmla="*/ 2147483647 w 1527"/>
              <a:gd name="T3" fmla="*/ 2147483647 h 338"/>
              <a:gd name="T4" fmla="*/ 2147483647 w 1527"/>
              <a:gd name="T5" fmla="*/ 2147483647 h 338"/>
              <a:gd name="T6" fmla="*/ 2147483647 w 1527"/>
              <a:gd name="T7" fmla="*/ 2147483647 h 338"/>
              <a:gd name="T8" fmla="*/ 2147483647 w 1527"/>
              <a:gd name="T9" fmla="*/ 2147483647 h 338"/>
              <a:gd name="T10" fmla="*/ 2147483647 w 1527"/>
              <a:gd name="T11" fmla="*/ 2147483647 h 338"/>
              <a:gd name="T12" fmla="*/ 0 60000 65536"/>
              <a:gd name="T13" fmla="*/ 0 60000 65536"/>
              <a:gd name="T14" fmla="*/ 0 60000 65536"/>
              <a:gd name="T15" fmla="*/ 0 60000 65536"/>
              <a:gd name="T16" fmla="*/ 0 60000 65536"/>
              <a:gd name="T17" fmla="*/ 0 60000 65536"/>
              <a:gd name="T18" fmla="*/ 0 w 1527"/>
              <a:gd name="T19" fmla="*/ 0 h 338"/>
              <a:gd name="T20" fmla="*/ 1527 w 1527"/>
              <a:gd name="T21" fmla="*/ 338 h 338"/>
            </a:gdLst>
            <a:ahLst/>
            <a:cxnLst>
              <a:cxn ang="T12">
                <a:pos x="T0" y="T1"/>
              </a:cxn>
              <a:cxn ang="T13">
                <a:pos x="T2" y="T3"/>
              </a:cxn>
              <a:cxn ang="T14">
                <a:pos x="T4" y="T5"/>
              </a:cxn>
              <a:cxn ang="T15">
                <a:pos x="T6" y="T7"/>
              </a:cxn>
              <a:cxn ang="T16">
                <a:pos x="T8" y="T9"/>
              </a:cxn>
              <a:cxn ang="T17">
                <a:pos x="T10" y="T11"/>
              </a:cxn>
            </a:cxnLst>
            <a:rect l="T18" t="T19" r="T20" b="T21"/>
            <a:pathLst>
              <a:path w="1527" h="338">
                <a:moveTo>
                  <a:pt x="0" y="329"/>
                </a:moveTo>
                <a:cubicBezTo>
                  <a:pt x="89" y="251"/>
                  <a:pt x="179" y="173"/>
                  <a:pt x="300" y="120"/>
                </a:cubicBezTo>
                <a:cubicBezTo>
                  <a:pt x="421" y="67"/>
                  <a:pt x="588" y="22"/>
                  <a:pt x="727" y="11"/>
                </a:cubicBezTo>
                <a:cubicBezTo>
                  <a:pt x="866" y="0"/>
                  <a:pt x="1027" y="27"/>
                  <a:pt x="1136" y="56"/>
                </a:cubicBezTo>
                <a:cubicBezTo>
                  <a:pt x="1245" y="85"/>
                  <a:pt x="1316" y="136"/>
                  <a:pt x="1381" y="183"/>
                </a:cubicBezTo>
                <a:cubicBezTo>
                  <a:pt x="1446" y="230"/>
                  <a:pt x="1486" y="284"/>
                  <a:pt x="1527" y="338"/>
                </a:cubicBezTo>
              </a:path>
            </a:pathLst>
          </a:custGeom>
          <a:noFill/>
          <a:ln w="28575" cap="flat" cmpd="sng">
            <a:solidFill>
              <a:schemeClr val="tx1"/>
            </a:solidFill>
            <a:prstDash val="solid"/>
            <a:round/>
            <a:headEnd type="none" w="sm" len="sm"/>
            <a:tailEnd type="triangle" w="med" len="med"/>
          </a:ln>
        </p:spPr>
        <p:txBody>
          <a:bodyPr wrap="none" anchor="ctr"/>
          <a:lstStyle/>
          <a:p>
            <a:endParaRPr lang="en-US"/>
          </a:p>
        </p:txBody>
      </p:sp>
      <p:sp>
        <p:nvSpPr>
          <p:cNvPr id="60431" name="Freeform 16"/>
          <p:cNvSpPr>
            <a:spLocks/>
          </p:cNvSpPr>
          <p:nvPr/>
        </p:nvSpPr>
        <p:spPr bwMode="auto">
          <a:xfrm flipV="1">
            <a:off x="1474788" y="3421063"/>
            <a:ext cx="2424112" cy="536575"/>
          </a:xfrm>
          <a:custGeom>
            <a:avLst/>
            <a:gdLst>
              <a:gd name="T0" fmla="*/ 0 w 1527"/>
              <a:gd name="T1" fmla="*/ 2147483647 h 338"/>
              <a:gd name="T2" fmla="*/ 2147483647 w 1527"/>
              <a:gd name="T3" fmla="*/ 2147483647 h 338"/>
              <a:gd name="T4" fmla="*/ 2147483647 w 1527"/>
              <a:gd name="T5" fmla="*/ 2147483647 h 338"/>
              <a:gd name="T6" fmla="*/ 2147483647 w 1527"/>
              <a:gd name="T7" fmla="*/ 2147483647 h 338"/>
              <a:gd name="T8" fmla="*/ 2147483647 w 1527"/>
              <a:gd name="T9" fmla="*/ 2147483647 h 338"/>
              <a:gd name="T10" fmla="*/ 2147483647 w 1527"/>
              <a:gd name="T11" fmla="*/ 2147483647 h 338"/>
              <a:gd name="T12" fmla="*/ 0 60000 65536"/>
              <a:gd name="T13" fmla="*/ 0 60000 65536"/>
              <a:gd name="T14" fmla="*/ 0 60000 65536"/>
              <a:gd name="T15" fmla="*/ 0 60000 65536"/>
              <a:gd name="T16" fmla="*/ 0 60000 65536"/>
              <a:gd name="T17" fmla="*/ 0 60000 65536"/>
              <a:gd name="T18" fmla="*/ 0 w 1527"/>
              <a:gd name="T19" fmla="*/ 0 h 338"/>
              <a:gd name="T20" fmla="*/ 1527 w 1527"/>
              <a:gd name="T21" fmla="*/ 338 h 338"/>
            </a:gdLst>
            <a:ahLst/>
            <a:cxnLst>
              <a:cxn ang="T12">
                <a:pos x="T0" y="T1"/>
              </a:cxn>
              <a:cxn ang="T13">
                <a:pos x="T2" y="T3"/>
              </a:cxn>
              <a:cxn ang="T14">
                <a:pos x="T4" y="T5"/>
              </a:cxn>
              <a:cxn ang="T15">
                <a:pos x="T6" y="T7"/>
              </a:cxn>
              <a:cxn ang="T16">
                <a:pos x="T8" y="T9"/>
              </a:cxn>
              <a:cxn ang="T17">
                <a:pos x="T10" y="T11"/>
              </a:cxn>
            </a:cxnLst>
            <a:rect l="T18" t="T19" r="T20" b="T21"/>
            <a:pathLst>
              <a:path w="1527" h="338">
                <a:moveTo>
                  <a:pt x="0" y="329"/>
                </a:moveTo>
                <a:cubicBezTo>
                  <a:pt x="89" y="251"/>
                  <a:pt x="179" y="173"/>
                  <a:pt x="300" y="120"/>
                </a:cubicBezTo>
                <a:cubicBezTo>
                  <a:pt x="421" y="67"/>
                  <a:pt x="588" y="22"/>
                  <a:pt x="727" y="11"/>
                </a:cubicBezTo>
                <a:cubicBezTo>
                  <a:pt x="866" y="0"/>
                  <a:pt x="1027" y="27"/>
                  <a:pt x="1136" y="56"/>
                </a:cubicBezTo>
                <a:cubicBezTo>
                  <a:pt x="1245" y="85"/>
                  <a:pt x="1316" y="136"/>
                  <a:pt x="1381" y="183"/>
                </a:cubicBezTo>
                <a:cubicBezTo>
                  <a:pt x="1446" y="230"/>
                  <a:pt x="1486" y="284"/>
                  <a:pt x="1527" y="338"/>
                </a:cubicBezTo>
              </a:path>
            </a:pathLst>
          </a:custGeom>
          <a:noFill/>
          <a:ln w="28575" cap="flat" cmpd="sng">
            <a:solidFill>
              <a:schemeClr val="tx1"/>
            </a:solidFill>
            <a:prstDash val="solid"/>
            <a:round/>
            <a:headEnd type="none" w="sm" len="sm"/>
            <a:tailEnd type="triangle" w="med" len="med"/>
          </a:ln>
        </p:spPr>
        <p:txBody>
          <a:bodyPr wrap="none" anchor="ctr"/>
          <a:lstStyle/>
          <a:p>
            <a:endParaRPr lang="en-US"/>
          </a:p>
        </p:txBody>
      </p:sp>
      <p:sp>
        <p:nvSpPr>
          <p:cNvPr id="60432" name="Freeform 17"/>
          <p:cNvSpPr>
            <a:spLocks/>
          </p:cNvSpPr>
          <p:nvPr/>
        </p:nvSpPr>
        <p:spPr bwMode="auto">
          <a:xfrm flipV="1">
            <a:off x="3992563" y="3400425"/>
            <a:ext cx="2424112" cy="536575"/>
          </a:xfrm>
          <a:custGeom>
            <a:avLst/>
            <a:gdLst>
              <a:gd name="T0" fmla="*/ 0 w 1527"/>
              <a:gd name="T1" fmla="*/ 2147483647 h 338"/>
              <a:gd name="T2" fmla="*/ 2147483647 w 1527"/>
              <a:gd name="T3" fmla="*/ 2147483647 h 338"/>
              <a:gd name="T4" fmla="*/ 2147483647 w 1527"/>
              <a:gd name="T5" fmla="*/ 2147483647 h 338"/>
              <a:gd name="T6" fmla="*/ 2147483647 w 1527"/>
              <a:gd name="T7" fmla="*/ 2147483647 h 338"/>
              <a:gd name="T8" fmla="*/ 2147483647 w 1527"/>
              <a:gd name="T9" fmla="*/ 2147483647 h 338"/>
              <a:gd name="T10" fmla="*/ 2147483647 w 1527"/>
              <a:gd name="T11" fmla="*/ 2147483647 h 338"/>
              <a:gd name="T12" fmla="*/ 0 60000 65536"/>
              <a:gd name="T13" fmla="*/ 0 60000 65536"/>
              <a:gd name="T14" fmla="*/ 0 60000 65536"/>
              <a:gd name="T15" fmla="*/ 0 60000 65536"/>
              <a:gd name="T16" fmla="*/ 0 60000 65536"/>
              <a:gd name="T17" fmla="*/ 0 60000 65536"/>
              <a:gd name="T18" fmla="*/ 0 w 1527"/>
              <a:gd name="T19" fmla="*/ 0 h 338"/>
              <a:gd name="T20" fmla="*/ 1527 w 1527"/>
              <a:gd name="T21" fmla="*/ 338 h 338"/>
            </a:gdLst>
            <a:ahLst/>
            <a:cxnLst>
              <a:cxn ang="T12">
                <a:pos x="T0" y="T1"/>
              </a:cxn>
              <a:cxn ang="T13">
                <a:pos x="T2" y="T3"/>
              </a:cxn>
              <a:cxn ang="T14">
                <a:pos x="T4" y="T5"/>
              </a:cxn>
              <a:cxn ang="T15">
                <a:pos x="T6" y="T7"/>
              </a:cxn>
              <a:cxn ang="T16">
                <a:pos x="T8" y="T9"/>
              </a:cxn>
              <a:cxn ang="T17">
                <a:pos x="T10" y="T11"/>
              </a:cxn>
            </a:cxnLst>
            <a:rect l="T18" t="T19" r="T20" b="T21"/>
            <a:pathLst>
              <a:path w="1527" h="338">
                <a:moveTo>
                  <a:pt x="0" y="329"/>
                </a:moveTo>
                <a:cubicBezTo>
                  <a:pt x="89" y="251"/>
                  <a:pt x="179" y="173"/>
                  <a:pt x="300" y="120"/>
                </a:cubicBezTo>
                <a:cubicBezTo>
                  <a:pt x="421" y="67"/>
                  <a:pt x="588" y="22"/>
                  <a:pt x="727" y="11"/>
                </a:cubicBezTo>
                <a:cubicBezTo>
                  <a:pt x="866" y="0"/>
                  <a:pt x="1027" y="27"/>
                  <a:pt x="1136" y="56"/>
                </a:cubicBezTo>
                <a:cubicBezTo>
                  <a:pt x="1245" y="85"/>
                  <a:pt x="1316" y="136"/>
                  <a:pt x="1381" y="183"/>
                </a:cubicBezTo>
                <a:cubicBezTo>
                  <a:pt x="1446" y="230"/>
                  <a:pt x="1486" y="284"/>
                  <a:pt x="1527" y="338"/>
                </a:cubicBezTo>
              </a:path>
            </a:pathLst>
          </a:custGeom>
          <a:noFill/>
          <a:ln w="28575" cap="flat" cmpd="sng">
            <a:solidFill>
              <a:schemeClr val="tx1"/>
            </a:solidFill>
            <a:prstDash val="solid"/>
            <a:round/>
            <a:headEnd type="none" w="sm" len="sm"/>
            <a:tailEnd type="triangle" w="med" len="med"/>
          </a:ln>
        </p:spPr>
        <p:txBody>
          <a:bodyPr wrap="none" anchor="ctr"/>
          <a:lstStyle/>
          <a:p>
            <a:endParaRPr lang="en-US"/>
          </a:p>
        </p:txBody>
      </p:sp>
      <p:sp>
        <p:nvSpPr>
          <p:cNvPr id="60433" name="Freeform 18"/>
          <p:cNvSpPr>
            <a:spLocks/>
          </p:cNvSpPr>
          <p:nvPr/>
        </p:nvSpPr>
        <p:spPr bwMode="auto">
          <a:xfrm>
            <a:off x="3954463" y="3421063"/>
            <a:ext cx="3535362" cy="800100"/>
          </a:xfrm>
          <a:custGeom>
            <a:avLst/>
            <a:gdLst>
              <a:gd name="T0" fmla="*/ 0 w 2227"/>
              <a:gd name="T1" fmla="*/ 0 h 504"/>
              <a:gd name="T2" fmla="*/ 2147483647 w 2227"/>
              <a:gd name="T3" fmla="*/ 2147483647 h 504"/>
              <a:gd name="T4" fmla="*/ 2147483647 w 2227"/>
              <a:gd name="T5" fmla="*/ 2147483647 h 504"/>
              <a:gd name="T6" fmla="*/ 2147483647 w 2227"/>
              <a:gd name="T7" fmla="*/ 2147483647 h 504"/>
              <a:gd name="T8" fmla="*/ 2147483647 w 2227"/>
              <a:gd name="T9" fmla="*/ 2147483647 h 504"/>
              <a:gd name="T10" fmla="*/ 2147483647 w 2227"/>
              <a:gd name="T11" fmla="*/ 2147483647 h 504"/>
              <a:gd name="T12" fmla="*/ 2147483647 w 2227"/>
              <a:gd name="T13" fmla="*/ 2147483647 h 504"/>
              <a:gd name="T14" fmla="*/ 2147483647 w 2227"/>
              <a:gd name="T15" fmla="*/ 2147483647 h 504"/>
              <a:gd name="T16" fmla="*/ 2147483647 w 2227"/>
              <a:gd name="T17" fmla="*/ 0 h 50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227"/>
              <a:gd name="T28" fmla="*/ 0 h 504"/>
              <a:gd name="T29" fmla="*/ 2227 w 2227"/>
              <a:gd name="T30" fmla="*/ 504 h 50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227" h="504">
                <a:moveTo>
                  <a:pt x="0" y="0"/>
                </a:moveTo>
                <a:cubicBezTo>
                  <a:pt x="50" y="68"/>
                  <a:pt x="101" y="137"/>
                  <a:pt x="163" y="191"/>
                </a:cubicBezTo>
                <a:cubicBezTo>
                  <a:pt x="225" y="245"/>
                  <a:pt x="281" y="285"/>
                  <a:pt x="372" y="327"/>
                </a:cubicBezTo>
                <a:cubicBezTo>
                  <a:pt x="463" y="369"/>
                  <a:pt x="574" y="416"/>
                  <a:pt x="709" y="445"/>
                </a:cubicBezTo>
                <a:cubicBezTo>
                  <a:pt x="844" y="474"/>
                  <a:pt x="1040" y="504"/>
                  <a:pt x="1181" y="500"/>
                </a:cubicBezTo>
                <a:cubicBezTo>
                  <a:pt x="1322" y="496"/>
                  <a:pt x="1443" y="453"/>
                  <a:pt x="1554" y="418"/>
                </a:cubicBezTo>
                <a:cubicBezTo>
                  <a:pt x="1665" y="383"/>
                  <a:pt x="1747" y="347"/>
                  <a:pt x="1845" y="291"/>
                </a:cubicBezTo>
                <a:cubicBezTo>
                  <a:pt x="1943" y="235"/>
                  <a:pt x="2081" y="131"/>
                  <a:pt x="2145" y="82"/>
                </a:cubicBezTo>
                <a:cubicBezTo>
                  <a:pt x="2209" y="33"/>
                  <a:pt x="2218" y="16"/>
                  <a:pt x="2227" y="0"/>
                </a:cubicBezTo>
              </a:path>
            </a:pathLst>
          </a:custGeom>
          <a:noFill/>
          <a:ln w="28575" cap="flat" cmpd="sng">
            <a:solidFill>
              <a:schemeClr val="tx1"/>
            </a:solidFill>
            <a:prstDash val="solid"/>
            <a:round/>
            <a:headEnd type="none" w="sm" len="sm"/>
            <a:tailEnd type="triangle" w="med" len="med"/>
          </a:ln>
        </p:spPr>
        <p:txBody>
          <a:bodyPr wrap="none" anchor="ctr"/>
          <a:lstStyle/>
          <a:p>
            <a:endParaRPr lang="en-US"/>
          </a:p>
        </p:txBody>
      </p:sp>
      <p:sp>
        <p:nvSpPr>
          <p:cNvPr id="60434" name="Text Box 19"/>
          <p:cNvSpPr txBox="1">
            <a:spLocks noChangeArrowheads="1"/>
          </p:cNvSpPr>
          <p:nvPr/>
        </p:nvSpPr>
        <p:spPr bwMode="auto">
          <a:xfrm>
            <a:off x="1320800" y="2446338"/>
            <a:ext cx="285750" cy="457200"/>
          </a:xfrm>
          <a:prstGeom prst="rect">
            <a:avLst/>
          </a:prstGeom>
          <a:noFill/>
          <a:ln w="12700">
            <a:noFill/>
            <a:miter lim="800000"/>
            <a:headEnd type="none" w="sm" len="sm"/>
            <a:tailEnd type="none" w="sm" len="sm"/>
          </a:ln>
        </p:spPr>
        <p:txBody>
          <a:bodyPr wrap="none">
            <a:spAutoFit/>
          </a:bodyPr>
          <a:lstStyle/>
          <a:p>
            <a:r>
              <a:rPr lang="en-US">
                <a:latin typeface="Times New Roman" pitchFamily="18" charset="0"/>
              </a:rPr>
              <a:t>r</a:t>
            </a:r>
          </a:p>
        </p:txBody>
      </p:sp>
      <p:sp>
        <p:nvSpPr>
          <p:cNvPr id="60435" name="Text Box 20"/>
          <p:cNvSpPr txBox="1">
            <a:spLocks noChangeArrowheads="1"/>
          </p:cNvSpPr>
          <p:nvPr/>
        </p:nvSpPr>
        <p:spPr bwMode="auto">
          <a:xfrm>
            <a:off x="2432050" y="2459038"/>
            <a:ext cx="303213" cy="457200"/>
          </a:xfrm>
          <a:prstGeom prst="rect">
            <a:avLst/>
          </a:prstGeom>
          <a:noFill/>
          <a:ln w="12700">
            <a:noFill/>
            <a:miter lim="800000"/>
            <a:headEnd type="none" w="sm" len="sm"/>
            <a:tailEnd type="none" w="sm" len="sm"/>
          </a:ln>
        </p:spPr>
        <p:txBody>
          <a:bodyPr wrap="none">
            <a:spAutoFit/>
          </a:bodyPr>
          <a:lstStyle/>
          <a:p>
            <a:r>
              <a:rPr lang="en-US">
                <a:latin typeface="Times New Roman" pitchFamily="18" charset="0"/>
              </a:rPr>
              <a:t>s</a:t>
            </a:r>
          </a:p>
        </p:txBody>
      </p:sp>
      <p:sp>
        <p:nvSpPr>
          <p:cNvPr id="60436" name="Text Box 21"/>
          <p:cNvSpPr txBox="1">
            <a:spLocks noChangeArrowheads="1"/>
          </p:cNvSpPr>
          <p:nvPr/>
        </p:nvSpPr>
        <p:spPr bwMode="auto">
          <a:xfrm>
            <a:off x="3759200" y="2446338"/>
            <a:ext cx="268288" cy="457200"/>
          </a:xfrm>
          <a:prstGeom prst="rect">
            <a:avLst/>
          </a:prstGeom>
          <a:noFill/>
          <a:ln w="12700">
            <a:noFill/>
            <a:miter lim="800000"/>
            <a:headEnd type="none" w="sm" len="sm"/>
            <a:tailEnd type="none" w="sm" len="sm"/>
          </a:ln>
        </p:spPr>
        <p:txBody>
          <a:bodyPr wrap="none">
            <a:spAutoFit/>
          </a:bodyPr>
          <a:lstStyle/>
          <a:p>
            <a:r>
              <a:rPr lang="en-US">
                <a:latin typeface="Times New Roman" pitchFamily="18" charset="0"/>
              </a:rPr>
              <a:t>t</a:t>
            </a:r>
          </a:p>
        </p:txBody>
      </p:sp>
      <p:sp>
        <p:nvSpPr>
          <p:cNvPr id="60437" name="Text Box 22"/>
          <p:cNvSpPr txBox="1">
            <a:spLocks noChangeArrowheads="1"/>
          </p:cNvSpPr>
          <p:nvPr/>
        </p:nvSpPr>
        <p:spPr bwMode="auto">
          <a:xfrm>
            <a:off x="4957763" y="2343150"/>
            <a:ext cx="336550" cy="457200"/>
          </a:xfrm>
          <a:prstGeom prst="rect">
            <a:avLst/>
          </a:prstGeom>
          <a:noFill/>
          <a:ln w="12700">
            <a:noFill/>
            <a:miter lim="800000"/>
            <a:headEnd type="none" w="sm" len="sm"/>
            <a:tailEnd type="none" w="sm" len="sm"/>
          </a:ln>
        </p:spPr>
        <p:txBody>
          <a:bodyPr wrap="none">
            <a:spAutoFit/>
          </a:bodyPr>
          <a:lstStyle/>
          <a:p>
            <a:r>
              <a:rPr lang="en-US">
                <a:latin typeface="Times New Roman" pitchFamily="18" charset="0"/>
              </a:rPr>
              <a:t>u</a:t>
            </a:r>
          </a:p>
        </p:txBody>
      </p:sp>
      <p:sp>
        <p:nvSpPr>
          <p:cNvPr id="60438" name="Text Box 23"/>
          <p:cNvSpPr txBox="1">
            <a:spLocks noChangeArrowheads="1"/>
          </p:cNvSpPr>
          <p:nvPr/>
        </p:nvSpPr>
        <p:spPr bwMode="auto">
          <a:xfrm>
            <a:off x="6199188" y="2459038"/>
            <a:ext cx="336550" cy="457200"/>
          </a:xfrm>
          <a:prstGeom prst="rect">
            <a:avLst/>
          </a:prstGeom>
          <a:noFill/>
          <a:ln w="12700">
            <a:noFill/>
            <a:miter lim="800000"/>
            <a:headEnd type="none" w="sm" len="sm"/>
            <a:tailEnd type="none" w="sm" len="sm"/>
          </a:ln>
        </p:spPr>
        <p:txBody>
          <a:bodyPr wrap="none">
            <a:spAutoFit/>
          </a:bodyPr>
          <a:lstStyle/>
          <a:p>
            <a:r>
              <a:rPr lang="en-US">
                <a:latin typeface="Times New Roman" pitchFamily="18" charset="0"/>
              </a:rPr>
              <a:t>v</a:t>
            </a:r>
          </a:p>
        </p:txBody>
      </p:sp>
      <p:sp>
        <p:nvSpPr>
          <p:cNvPr id="60439" name="Text Box 24"/>
          <p:cNvSpPr txBox="1">
            <a:spLocks noChangeArrowheads="1"/>
          </p:cNvSpPr>
          <p:nvPr/>
        </p:nvSpPr>
        <p:spPr bwMode="auto">
          <a:xfrm>
            <a:off x="7527925" y="2473325"/>
            <a:ext cx="404813" cy="457200"/>
          </a:xfrm>
          <a:prstGeom prst="rect">
            <a:avLst/>
          </a:prstGeom>
          <a:noFill/>
          <a:ln w="12700">
            <a:noFill/>
            <a:miter lim="800000"/>
            <a:headEnd type="none" w="sm" len="sm"/>
            <a:tailEnd type="none" w="sm" len="sm"/>
          </a:ln>
        </p:spPr>
        <p:txBody>
          <a:bodyPr wrap="none">
            <a:spAutoFit/>
          </a:bodyPr>
          <a:lstStyle/>
          <a:p>
            <a:r>
              <a:rPr lang="en-US">
                <a:latin typeface="Times New Roman" pitchFamily="18" charset="0"/>
              </a:rPr>
              <a:t>w</a:t>
            </a:r>
          </a:p>
        </p:txBody>
      </p:sp>
      <p:sp>
        <p:nvSpPr>
          <p:cNvPr id="60440" name="Text Box 25"/>
          <p:cNvSpPr txBox="1">
            <a:spLocks noChangeArrowheads="1"/>
          </p:cNvSpPr>
          <p:nvPr/>
        </p:nvSpPr>
        <p:spPr bwMode="auto">
          <a:xfrm>
            <a:off x="1870075" y="2720975"/>
            <a:ext cx="336550" cy="457200"/>
          </a:xfrm>
          <a:prstGeom prst="rect">
            <a:avLst/>
          </a:prstGeom>
          <a:noFill/>
          <a:ln w="12700">
            <a:noFill/>
            <a:miter lim="800000"/>
            <a:headEnd type="none" w="sm" len="sm"/>
            <a:tailEnd type="none" w="sm" len="sm"/>
          </a:ln>
        </p:spPr>
        <p:txBody>
          <a:bodyPr wrap="none">
            <a:spAutoFit/>
          </a:bodyPr>
          <a:lstStyle/>
          <a:p>
            <a:r>
              <a:rPr lang="en-US">
                <a:latin typeface="Times New Roman" pitchFamily="18" charset="0"/>
              </a:rPr>
              <a:t>5</a:t>
            </a:r>
          </a:p>
        </p:txBody>
      </p:sp>
      <p:sp>
        <p:nvSpPr>
          <p:cNvPr id="60441" name="Text Box 26"/>
          <p:cNvSpPr txBox="1">
            <a:spLocks noChangeArrowheads="1"/>
          </p:cNvSpPr>
          <p:nvPr/>
        </p:nvSpPr>
        <p:spPr bwMode="auto">
          <a:xfrm>
            <a:off x="3068638" y="2719388"/>
            <a:ext cx="336550" cy="457200"/>
          </a:xfrm>
          <a:prstGeom prst="rect">
            <a:avLst/>
          </a:prstGeom>
          <a:noFill/>
          <a:ln w="12700">
            <a:noFill/>
            <a:miter lim="800000"/>
            <a:headEnd type="none" w="sm" len="sm"/>
            <a:tailEnd type="none" w="sm" len="sm"/>
          </a:ln>
        </p:spPr>
        <p:txBody>
          <a:bodyPr wrap="none">
            <a:spAutoFit/>
          </a:bodyPr>
          <a:lstStyle/>
          <a:p>
            <a:r>
              <a:rPr lang="en-US">
                <a:latin typeface="Times New Roman" pitchFamily="18" charset="0"/>
              </a:rPr>
              <a:t>2</a:t>
            </a:r>
          </a:p>
        </p:txBody>
      </p:sp>
      <p:sp>
        <p:nvSpPr>
          <p:cNvPr id="60442" name="Text Box 27"/>
          <p:cNvSpPr txBox="1">
            <a:spLocks noChangeArrowheads="1"/>
          </p:cNvSpPr>
          <p:nvPr/>
        </p:nvSpPr>
        <p:spPr bwMode="auto">
          <a:xfrm>
            <a:off x="4265613" y="2719388"/>
            <a:ext cx="336550" cy="457200"/>
          </a:xfrm>
          <a:prstGeom prst="rect">
            <a:avLst/>
          </a:prstGeom>
          <a:noFill/>
          <a:ln w="12700">
            <a:noFill/>
            <a:miter lim="800000"/>
            <a:headEnd type="none" w="sm" len="sm"/>
            <a:tailEnd type="none" w="sm" len="sm"/>
          </a:ln>
        </p:spPr>
        <p:txBody>
          <a:bodyPr wrap="none">
            <a:spAutoFit/>
          </a:bodyPr>
          <a:lstStyle/>
          <a:p>
            <a:r>
              <a:rPr lang="en-US">
                <a:latin typeface="Times New Roman" pitchFamily="18" charset="0"/>
              </a:rPr>
              <a:t>7</a:t>
            </a:r>
          </a:p>
        </p:txBody>
      </p:sp>
      <p:sp>
        <p:nvSpPr>
          <p:cNvPr id="60443" name="Text Box 28"/>
          <p:cNvSpPr txBox="1">
            <a:spLocks noChangeArrowheads="1"/>
          </p:cNvSpPr>
          <p:nvPr/>
        </p:nvSpPr>
        <p:spPr bwMode="auto">
          <a:xfrm>
            <a:off x="5492750" y="2733675"/>
            <a:ext cx="488950" cy="457200"/>
          </a:xfrm>
          <a:prstGeom prst="rect">
            <a:avLst/>
          </a:prstGeom>
          <a:noFill/>
          <a:ln w="12700">
            <a:noFill/>
            <a:miter lim="800000"/>
            <a:headEnd type="none" w="sm" len="sm"/>
            <a:tailEnd type="none" w="sm" len="sm"/>
          </a:ln>
        </p:spPr>
        <p:txBody>
          <a:bodyPr wrap="none">
            <a:spAutoFit/>
          </a:bodyPr>
          <a:lstStyle/>
          <a:p>
            <a:r>
              <a:rPr lang="en-US">
                <a:latin typeface="Times New Roman" pitchFamily="18" charset="0"/>
              </a:rPr>
              <a:t>–1</a:t>
            </a:r>
          </a:p>
        </p:txBody>
      </p:sp>
      <p:sp>
        <p:nvSpPr>
          <p:cNvPr id="60444" name="Text Box 29"/>
          <p:cNvSpPr txBox="1">
            <a:spLocks noChangeArrowheads="1"/>
          </p:cNvSpPr>
          <p:nvPr/>
        </p:nvSpPr>
        <p:spPr bwMode="auto">
          <a:xfrm>
            <a:off x="6705600" y="2719388"/>
            <a:ext cx="488950" cy="457200"/>
          </a:xfrm>
          <a:prstGeom prst="rect">
            <a:avLst/>
          </a:prstGeom>
          <a:noFill/>
          <a:ln w="12700">
            <a:noFill/>
            <a:miter lim="800000"/>
            <a:headEnd type="none" w="sm" len="sm"/>
            <a:tailEnd type="none" w="sm" len="sm"/>
          </a:ln>
        </p:spPr>
        <p:txBody>
          <a:bodyPr wrap="none">
            <a:spAutoFit/>
          </a:bodyPr>
          <a:lstStyle/>
          <a:p>
            <a:r>
              <a:rPr lang="en-US">
                <a:latin typeface="Times New Roman" pitchFamily="18" charset="0"/>
              </a:rPr>
              <a:t>–2</a:t>
            </a:r>
          </a:p>
        </p:txBody>
      </p:sp>
      <p:sp>
        <p:nvSpPr>
          <p:cNvPr id="60445" name="Text Box 30"/>
          <p:cNvSpPr txBox="1">
            <a:spLocks noChangeArrowheads="1"/>
          </p:cNvSpPr>
          <p:nvPr/>
        </p:nvSpPr>
        <p:spPr bwMode="auto">
          <a:xfrm>
            <a:off x="3689350" y="1911350"/>
            <a:ext cx="336550" cy="457200"/>
          </a:xfrm>
          <a:prstGeom prst="rect">
            <a:avLst/>
          </a:prstGeom>
          <a:noFill/>
          <a:ln w="12700">
            <a:noFill/>
            <a:miter lim="800000"/>
            <a:headEnd type="none" w="sm" len="sm"/>
            <a:tailEnd type="none" w="sm" len="sm"/>
          </a:ln>
        </p:spPr>
        <p:txBody>
          <a:bodyPr wrap="none">
            <a:spAutoFit/>
          </a:bodyPr>
          <a:lstStyle/>
          <a:p>
            <a:r>
              <a:rPr lang="en-US">
                <a:latin typeface="Times New Roman" pitchFamily="18" charset="0"/>
              </a:rPr>
              <a:t>6</a:t>
            </a:r>
          </a:p>
        </p:txBody>
      </p:sp>
      <p:sp>
        <p:nvSpPr>
          <p:cNvPr id="60446" name="Text Box 31"/>
          <p:cNvSpPr txBox="1">
            <a:spLocks noChangeArrowheads="1"/>
          </p:cNvSpPr>
          <p:nvPr/>
        </p:nvSpPr>
        <p:spPr bwMode="auto">
          <a:xfrm>
            <a:off x="6284913" y="1911350"/>
            <a:ext cx="336550" cy="457200"/>
          </a:xfrm>
          <a:prstGeom prst="rect">
            <a:avLst/>
          </a:prstGeom>
          <a:noFill/>
          <a:ln w="12700">
            <a:noFill/>
            <a:miter lim="800000"/>
            <a:headEnd type="none" w="sm" len="sm"/>
            <a:tailEnd type="none" w="sm" len="sm"/>
          </a:ln>
        </p:spPr>
        <p:txBody>
          <a:bodyPr wrap="none">
            <a:spAutoFit/>
          </a:bodyPr>
          <a:lstStyle/>
          <a:p>
            <a:r>
              <a:rPr lang="en-US">
                <a:latin typeface="Times New Roman" pitchFamily="18" charset="0"/>
              </a:rPr>
              <a:t>1</a:t>
            </a:r>
          </a:p>
        </p:txBody>
      </p:sp>
      <p:sp>
        <p:nvSpPr>
          <p:cNvPr id="60447" name="Text Box 32"/>
          <p:cNvSpPr txBox="1">
            <a:spLocks noChangeArrowheads="1"/>
          </p:cNvSpPr>
          <p:nvPr/>
        </p:nvSpPr>
        <p:spPr bwMode="auto">
          <a:xfrm>
            <a:off x="2533650" y="3875088"/>
            <a:ext cx="336550" cy="457200"/>
          </a:xfrm>
          <a:prstGeom prst="rect">
            <a:avLst/>
          </a:prstGeom>
          <a:noFill/>
          <a:ln w="12700">
            <a:noFill/>
            <a:miter lim="800000"/>
            <a:headEnd type="none" w="sm" len="sm"/>
            <a:tailEnd type="none" w="sm" len="sm"/>
          </a:ln>
        </p:spPr>
        <p:txBody>
          <a:bodyPr wrap="none">
            <a:spAutoFit/>
          </a:bodyPr>
          <a:lstStyle/>
          <a:p>
            <a:r>
              <a:rPr lang="en-US">
                <a:latin typeface="Times New Roman" pitchFamily="18" charset="0"/>
              </a:rPr>
              <a:t>3</a:t>
            </a:r>
          </a:p>
        </p:txBody>
      </p:sp>
      <p:sp>
        <p:nvSpPr>
          <p:cNvPr id="60448" name="Text Box 33"/>
          <p:cNvSpPr txBox="1">
            <a:spLocks noChangeArrowheads="1"/>
          </p:cNvSpPr>
          <p:nvPr/>
        </p:nvSpPr>
        <p:spPr bwMode="auto">
          <a:xfrm>
            <a:off x="5607050" y="4149725"/>
            <a:ext cx="336550" cy="457200"/>
          </a:xfrm>
          <a:prstGeom prst="rect">
            <a:avLst/>
          </a:prstGeom>
          <a:noFill/>
          <a:ln w="12700">
            <a:noFill/>
            <a:miter lim="800000"/>
            <a:headEnd type="none" w="sm" len="sm"/>
            <a:tailEnd type="none" w="sm" len="sm"/>
          </a:ln>
        </p:spPr>
        <p:txBody>
          <a:bodyPr wrap="none">
            <a:spAutoFit/>
          </a:bodyPr>
          <a:lstStyle/>
          <a:p>
            <a:r>
              <a:rPr lang="en-US">
                <a:latin typeface="Times New Roman" pitchFamily="18" charset="0"/>
              </a:rPr>
              <a:t>2</a:t>
            </a:r>
          </a:p>
        </p:txBody>
      </p:sp>
      <p:sp>
        <p:nvSpPr>
          <p:cNvPr id="60449" name="Text Box 34"/>
          <p:cNvSpPr txBox="1">
            <a:spLocks noChangeArrowheads="1"/>
          </p:cNvSpPr>
          <p:nvPr/>
        </p:nvSpPr>
        <p:spPr bwMode="auto">
          <a:xfrm>
            <a:off x="5059363" y="3527425"/>
            <a:ext cx="336550" cy="457200"/>
          </a:xfrm>
          <a:prstGeom prst="rect">
            <a:avLst/>
          </a:prstGeom>
          <a:noFill/>
          <a:ln w="12700">
            <a:noFill/>
            <a:miter lim="800000"/>
            <a:headEnd type="none" w="sm" len="sm"/>
            <a:tailEnd type="none" w="sm" len="sm"/>
          </a:ln>
        </p:spPr>
        <p:txBody>
          <a:bodyPr wrap="none">
            <a:spAutoFit/>
          </a:bodyPr>
          <a:lstStyle/>
          <a:p>
            <a:r>
              <a:rPr lang="en-US">
                <a:latin typeface="Times New Roman" pitchFamily="18" charset="0"/>
              </a:rPr>
              <a:t>4</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8" name="Rectangle 2"/>
          <p:cNvSpPr>
            <a:spLocks noGrp="1" noChangeArrowheads="1"/>
          </p:cNvSpPr>
          <p:nvPr>
            <p:ph type="title"/>
          </p:nvPr>
        </p:nvSpPr>
        <p:spPr/>
        <p:txBody>
          <a:bodyPr/>
          <a:lstStyle/>
          <a:p>
            <a:pPr>
              <a:defRPr/>
            </a:pPr>
            <a:r>
              <a:rPr lang="en-US" u="sng">
                <a:ea typeface="+mj-ea"/>
              </a:rPr>
              <a:t>Example</a:t>
            </a:r>
            <a:endParaRPr lang="en-US">
              <a:ea typeface="+mj-ea"/>
            </a:endParaRPr>
          </a:p>
        </p:txBody>
      </p:sp>
      <p:sp>
        <p:nvSpPr>
          <p:cNvPr id="61442" name="Oval 3"/>
          <p:cNvSpPr>
            <a:spLocks noChangeArrowheads="1"/>
          </p:cNvSpPr>
          <p:nvPr/>
        </p:nvSpPr>
        <p:spPr bwMode="auto">
          <a:xfrm>
            <a:off x="1125538" y="2822575"/>
            <a:ext cx="663575" cy="592138"/>
          </a:xfrm>
          <a:prstGeom prst="ellipse">
            <a:avLst/>
          </a:prstGeom>
          <a:solidFill>
            <a:srgbClr val="CCFF99"/>
          </a:solidFill>
          <a:ln w="12700">
            <a:solidFill>
              <a:schemeClr val="tx1"/>
            </a:solidFill>
            <a:round/>
            <a:headEnd type="none" w="sm" len="sm"/>
            <a:tailEnd type="none" w="sm" len="sm"/>
          </a:ln>
        </p:spPr>
        <p:txBody>
          <a:bodyPr wrap="none" anchor="ctr"/>
          <a:lstStyle/>
          <a:p>
            <a:r>
              <a:rPr lang="en-US" b="1">
                <a:sym typeface="Symbol" pitchFamily="18" charset="2"/>
              </a:rPr>
              <a:t></a:t>
            </a:r>
            <a:endParaRPr lang="en-US"/>
          </a:p>
        </p:txBody>
      </p:sp>
      <p:sp>
        <p:nvSpPr>
          <p:cNvPr id="61443" name="Oval 4"/>
          <p:cNvSpPr>
            <a:spLocks noChangeArrowheads="1"/>
          </p:cNvSpPr>
          <p:nvPr/>
        </p:nvSpPr>
        <p:spPr bwMode="auto">
          <a:xfrm>
            <a:off x="2316163" y="2822575"/>
            <a:ext cx="663575" cy="592138"/>
          </a:xfrm>
          <a:prstGeom prst="ellipse">
            <a:avLst/>
          </a:prstGeom>
          <a:solidFill>
            <a:srgbClr val="CCFF99"/>
          </a:solidFill>
          <a:ln w="12700">
            <a:solidFill>
              <a:schemeClr val="tx1"/>
            </a:solidFill>
            <a:round/>
            <a:headEnd type="none" w="sm" len="sm"/>
            <a:tailEnd type="none" w="sm" len="sm"/>
          </a:ln>
        </p:spPr>
        <p:txBody>
          <a:bodyPr wrap="none" anchor="ctr"/>
          <a:lstStyle/>
          <a:p>
            <a:r>
              <a:rPr lang="en-US" b="1">
                <a:sym typeface="Symbol" pitchFamily="18" charset="2"/>
              </a:rPr>
              <a:t>0</a:t>
            </a:r>
            <a:endParaRPr lang="en-US"/>
          </a:p>
        </p:txBody>
      </p:sp>
      <p:sp>
        <p:nvSpPr>
          <p:cNvPr id="61444" name="Oval 5"/>
          <p:cNvSpPr>
            <a:spLocks noChangeArrowheads="1"/>
          </p:cNvSpPr>
          <p:nvPr/>
        </p:nvSpPr>
        <p:spPr bwMode="auto">
          <a:xfrm>
            <a:off x="3554413" y="2822575"/>
            <a:ext cx="663575" cy="592138"/>
          </a:xfrm>
          <a:prstGeom prst="ellipse">
            <a:avLst/>
          </a:prstGeom>
          <a:solidFill>
            <a:srgbClr val="CCFF99"/>
          </a:solidFill>
          <a:ln w="12700">
            <a:solidFill>
              <a:schemeClr val="tx1"/>
            </a:solidFill>
            <a:round/>
            <a:headEnd type="none" w="sm" len="sm"/>
            <a:tailEnd type="none" w="sm" len="sm"/>
          </a:ln>
        </p:spPr>
        <p:txBody>
          <a:bodyPr wrap="none" anchor="ctr"/>
          <a:lstStyle/>
          <a:p>
            <a:r>
              <a:rPr lang="en-US" b="1">
                <a:sym typeface="Symbol" pitchFamily="18" charset="2"/>
              </a:rPr>
              <a:t>2</a:t>
            </a:r>
            <a:endParaRPr lang="en-US"/>
          </a:p>
        </p:txBody>
      </p:sp>
      <p:sp>
        <p:nvSpPr>
          <p:cNvPr id="61445" name="Oval 6"/>
          <p:cNvSpPr>
            <a:spLocks noChangeArrowheads="1"/>
          </p:cNvSpPr>
          <p:nvPr/>
        </p:nvSpPr>
        <p:spPr bwMode="auto">
          <a:xfrm>
            <a:off x="4789488" y="2822575"/>
            <a:ext cx="663575" cy="592138"/>
          </a:xfrm>
          <a:prstGeom prst="ellipse">
            <a:avLst/>
          </a:prstGeom>
          <a:solidFill>
            <a:srgbClr val="CCECFF"/>
          </a:solidFill>
          <a:ln w="12700">
            <a:solidFill>
              <a:schemeClr val="tx1"/>
            </a:solidFill>
            <a:round/>
            <a:headEnd type="none" w="sm" len="sm"/>
            <a:tailEnd type="none" w="sm" len="sm"/>
          </a:ln>
        </p:spPr>
        <p:txBody>
          <a:bodyPr wrap="none" anchor="ctr"/>
          <a:lstStyle/>
          <a:p>
            <a:r>
              <a:rPr lang="en-US" b="1">
                <a:sym typeface="Symbol" pitchFamily="18" charset="2"/>
              </a:rPr>
              <a:t>6</a:t>
            </a:r>
            <a:endParaRPr lang="en-US"/>
          </a:p>
        </p:txBody>
      </p:sp>
      <p:sp>
        <p:nvSpPr>
          <p:cNvPr id="61446" name="Oval 7"/>
          <p:cNvSpPr>
            <a:spLocks noChangeArrowheads="1"/>
          </p:cNvSpPr>
          <p:nvPr/>
        </p:nvSpPr>
        <p:spPr bwMode="auto">
          <a:xfrm>
            <a:off x="6034088" y="2822575"/>
            <a:ext cx="663575" cy="592138"/>
          </a:xfrm>
          <a:prstGeom prst="ellipse">
            <a:avLst/>
          </a:prstGeom>
          <a:solidFill>
            <a:srgbClr val="CCECFF"/>
          </a:solidFill>
          <a:ln w="12700">
            <a:solidFill>
              <a:schemeClr val="tx1"/>
            </a:solidFill>
            <a:round/>
            <a:headEnd type="none" w="sm" len="sm"/>
            <a:tailEnd type="none" w="sm" len="sm"/>
          </a:ln>
        </p:spPr>
        <p:txBody>
          <a:bodyPr wrap="none" anchor="ctr"/>
          <a:lstStyle/>
          <a:p>
            <a:r>
              <a:rPr lang="en-US" b="1">
                <a:sym typeface="Symbol" pitchFamily="18" charset="2"/>
              </a:rPr>
              <a:t>6</a:t>
            </a:r>
            <a:endParaRPr lang="en-US"/>
          </a:p>
        </p:txBody>
      </p:sp>
      <p:sp>
        <p:nvSpPr>
          <p:cNvPr id="61447" name="Oval 8"/>
          <p:cNvSpPr>
            <a:spLocks noChangeArrowheads="1"/>
          </p:cNvSpPr>
          <p:nvPr/>
        </p:nvSpPr>
        <p:spPr bwMode="auto">
          <a:xfrm>
            <a:off x="7259638" y="2822575"/>
            <a:ext cx="663575" cy="592138"/>
          </a:xfrm>
          <a:prstGeom prst="ellipse">
            <a:avLst/>
          </a:prstGeom>
          <a:solidFill>
            <a:srgbClr val="CCECFF"/>
          </a:solidFill>
          <a:ln w="12700">
            <a:solidFill>
              <a:schemeClr val="tx1"/>
            </a:solidFill>
            <a:round/>
            <a:headEnd type="none" w="sm" len="sm"/>
            <a:tailEnd type="none" w="sm" len="sm"/>
          </a:ln>
        </p:spPr>
        <p:txBody>
          <a:bodyPr wrap="none" anchor="ctr"/>
          <a:lstStyle/>
          <a:p>
            <a:r>
              <a:rPr lang="en-US" b="1">
                <a:sym typeface="Symbol" pitchFamily="18" charset="2"/>
              </a:rPr>
              <a:t>4</a:t>
            </a:r>
            <a:endParaRPr lang="en-US"/>
          </a:p>
        </p:txBody>
      </p:sp>
      <p:sp>
        <p:nvSpPr>
          <p:cNvPr id="61448" name="Line 9"/>
          <p:cNvSpPr>
            <a:spLocks noChangeShapeType="1"/>
          </p:cNvSpPr>
          <p:nvPr/>
        </p:nvSpPr>
        <p:spPr bwMode="auto">
          <a:xfrm>
            <a:off x="1774825" y="3117850"/>
            <a:ext cx="563563" cy="0"/>
          </a:xfrm>
          <a:prstGeom prst="line">
            <a:avLst/>
          </a:prstGeom>
          <a:noFill/>
          <a:ln w="28575">
            <a:solidFill>
              <a:schemeClr val="tx1"/>
            </a:solidFill>
            <a:round/>
            <a:headEnd type="none" w="sm" len="sm"/>
            <a:tailEnd type="triangle" w="med" len="med"/>
          </a:ln>
        </p:spPr>
        <p:txBody>
          <a:bodyPr wrap="none" anchor="ctr"/>
          <a:lstStyle/>
          <a:p>
            <a:endParaRPr lang="en-US"/>
          </a:p>
        </p:txBody>
      </p:sp>
      <p:sp>
        <p:nvSpPr>
          <p:cNvPr id="61449" name="Line 10"/>
          <p:cNvSpPr>
            <a:spLocks noChangeShapeType="1"/>
          </p:cNvSpPr>
          <p:nvPr/>
        </p:nvSpPr>
        <p:spPr bwMode="auto">
          <a:xfrm>
            <a:off x="6704013" y="3111500"/>
            <a:ext cx="563562" cy="0"/>
          </a:xfrm>
          <a:prstGeom prst="line">
            <a:avLst/>
          </a:prstGeom>
          <a:noFill/>
          <a:ln w="28575">
            <a:solidFill>
              <a:schemeClr val="tx1"/>
            </a:solidFill>
            <a:round/>
            <a:headEnd type="none" w="sm" len="sm"/>
            <a:tailEnd type="triangle" w="med" len="med"/>
          </a:ln>
        </p:spPr>
        <p:txBody>
          <a:bodyPr wrap="none" anchor="ctr"/>
          <a:lstStyle/>
          <a:p>
            <a:endParaRPr lang="en-US"/>
          </a:p>
        </p:txBody>
      </p:sp>
      <p:sp>
        <p:nvSpPr>
          <p:cNvPr id="61450" name="Line 11"/>
          <p:cNvSpPr>
            <a:spLocks noChangeShapeType="1"/>
          </p:cNvSpPr>
          <p:nvPr/>
        </p:nvSpPr>
        <p:spPr bwMode="auto">
          <a:xfrm>
            <a:off x="5470525" y="3119438"/>
            <a:ext cx="563563" cy="0"/>
          </a:xfrm>
          <a:prstGeom prst="line">
            <a:avLst/>
          </a:prstGeom>
          <a:noFill/>
          <a:ln w="28575">
            <a:solidFill>
              <a:schemeClr val="tx1"/>
            </a:solidFill>
            <a:round/>
            <a:headEnd type="none" w="sm" len="sm"/>
            <a:tailEnd type="triangle" w="med" len="med"/>
          </a:ln>
        </p:spPr>
        <p:txBody>
          <a:bodyPr wrap="none" anchor="ctr"/>
          <a:lstStyle/>
          <a:p>
            <a:endParaRPr lang="en-US"/>
          </a:p>
        </p:txBody>
      </p:sp>
      <p:sp>
        <p:nvSpPr>
          <p:cNvPr id="61451" name="Line 12"/>
          <p:cNvSpPr>
            <a:spLocks noChangeShapeType="1"/>
          </p:cNvSpPr>
          <p:nvPr/>
        </p:nvSpPr>
        <p:spPr bwMode="auto">
          <a:xfrm>
            <a:off x="4222750" y="3127375"/>
            <a:ext cx="563563" cy="0"/>
          </a:xfrm>
          <a:prstGeom prst="line">
            <a:avLst/>
          </a:prstGeom>
          <a:noFill/>
          <a:ln w="28575">
            <a:solidFill>
              <a:schemeClr val="tx1"/>
            </a:solidFill>
            <a:round/>
            <a:headEnd type="none" w="sm" len="sm"/>
            <a:tailEnd type="triangle" w="med" len="med"/>
          </a:ln>
        </p:spPr>
        <p:txBody>
          <a:bodyPr wrap="none" anchor="ctr"/>
          <a:lstStyle/>
          <a:p>
            <a:endParaRPr lang="en-US"/>
          </a:p>
        </p:txBody>
      </p:sp>
      <p:sp>
        <p:nvSpPr>
          <p:cNvPr id="61452" name="Line 13"/>
          <p:cNvSpPr>
            <a:spLocks noChangeShapeType="1"/>
          </p:cNvSpPr>
          <p:nvPr/>
        </p:nvSpPr>
        <p:spPr bwMode="auto">
          <a:xfrm>
            <a:off x="2990850" y="3121025"/>
            <a:ext cx="563563" cy="0"/>
          </a:xfrm>
          <a:prstGeom prst="line">
            <a:avLst/>
          </a:prstGeom>
          <a:noFill/>
          <a:ln w="38100">
            <a:solidFill>
              <a:srgbClr val="CC0000"/>
            </a:solidFill>
            <a:round/>
            <a:headEnd type="none" w="sm" len="sm"/>
            <a:tailEnd type="triangle" w="med" len="med"/>
          </a:ln>
        </p:spPr>
        <p:txBody>
          <a:bodyPr wrap="none" anchor="ctr"/>
          <a:lstStyle/>
          <a:p>
            <a:endParaRPr lang="en-US"/>
          </a:p>
        </p:txBody>
      </p:sp>
      <p:sp>
        <p:nvSpPr>
          <p:cNvPr id="61453" name="Freeform 14"/>
          <p:cNvSpPr>
            <a:spLocks/>
          </p:cNvSpPr>
          <p:nvPr/>
        </p:nvSpPr>
        <p:spPr bwMode="auto">
          <a:xfrm>
            <a:off x="2655888" y="2306638"/>
            <a:ext cx="2424112" cy="536575"/>
          </a:xfrm>
          <a:custGeom>
            <a:avLst/>
            <a:gdLst>
              <a:gd name="T0" fmla="*/ 0 w 1527"/>
              <a:gd name="T1" fmla="*/ 2147483647 h 338"/>
              <a:gd name="T2" fmla="*/ 2147483647 w 1527"/>
              <a:gd name="T3" fmla="*/ 2147483647 h 338"/>
              <a:gd name="T4" fmla="*/ 2147483647 w 1527"/>
              <a:gd name="T5" fmla="*/ 2147483647 h 338"/>
              <a:gd name="T6" fmla="*/ 2147483647 w 1527"/>
              <a:gd name="T7" fmla="*/ 2147483647 h 338"/>
              <a:gd name="T8" fmla="*/ 2147483647 w 1527"/>
              <a:gd name="T9" fmla="*/ 2147483647 h 338"/>
              <a:gd name="T10" fmla="*/ 2147483647 w 1527"/>
              <a:gd name="T11" fmla="*/ 2147483647 h 338"/>
              <a:gd name="T12" fmla="*/ 0 60000 65536"/>
              <a:gd name="T13" fmla="*/ 0 60000 65536"/>
              <a:gd name="T14" fmla="*/ 0 60000 65536"/>
              <a:gd name="T15" fmla="*/ 0 60000 65536"/>
              <a:gd name="T16" fmla="*/ 0 60000 65536"/>
              <a:gd name="T17" fmla="*/ 0 60000 65536"/>
              <a:gd name="T18" fmla="*/ 0 w 1527"/>
              <a:gd name="T19" fmla="*/ 0 h 338"/>
              <a:gd name="T20" fmla="*/ 1527 w 1527"/>
              <a:gd name="T21" fmla="*/ 338 h 338"/>
            </a:gdLst>
            <a:ahLst/>
            <a:cxnLst>
              <a:cxn ang="T12">
                <a:pos x="T0" y="T1"/>
              </a:cxn>
              <a:cxn ang="T13">
                <a:pos x="T2" y="T3"/>
              </a:cxn>
              <a:cxn ang="T14">
                <a:pos x="T4" y="T5"/>
              </a:cxn>
              <a:cxn ang="T15">
                <a:pos x="T6" y="T7"/>
              </a:cxn>
              <a:cxn ang="T16">
                <a:pos x="T8" y="T9"/>
              </a:cxn>
              <a:cxn ang="T17">
                <a:pos x="T10" y="T11"/>
              </a:cxn>
            </a:cxnLst>
            <a:rect l="T18" t="T19" r="T20" b="T21"/>
            <a:pathLst>
              <a:path w="1527" h="338">
                <a:moveTo>
                  <a:pt x="0" y="329"/>
                </a:moveTo>
                <a:cubicBezTo>
                  <a:pt x="89" y="251"/>
                  <a:pt x="179" y="173"/>
                  <a:pt x="300" y="120"/>
                </a:cubicBezTo>
                <a:cubicBezTo>
                  <a:pt x="421" y="67"/>
                  <a:pt x="588" y="22"/>
                  <a:pt x="727" y="11"/>
                </a:cubicBezTo>
                <a:cubicBezTo>
                  <a:pt x="866" y="0"/>
                  <a:pt x="1027" y="27"/>
                  <a:pt x="1136" y="56"/>
                </a:cubicBezTo>
                <a:cubicBezTo>
                  <a:pt x="1245" y="85"/>
                  <a:pt x="1316" y="136"/>
                  <a:pt x="1381" y="183"/>
                </a:cubicBezTo>
                <a:cubicBezTo>
                  <a:pt x="1446" y="230"/>
                  <a:pt x="1486" y="284"/>
                  <a:pt x="1527" y="338"/>
                </a:cubicBezTo>
              </a:path>
            </a:pathLst>
          </a:custGeom>
          <a:noFill/>
          <a:ln w="38100" cap="flat" cmpd="sng">
            <a:solidFill>
              <a:srgbClr val="CC0000"/>
            </a:solidFill>
            <a:prstDash val="solid"/>
            <a:round/>
            <a:headEnd type="none" w="sm" len="sm"/>
            <a:tailEnd type="triangle" w="med" len="med"/>
          </a:ln>
        </p:spPr>
        <p:txBody>
          <a:bodyPr wrap="none" anchor="ctr"/>
          <a:lstStyle/>
          <a:p>
            <a:endParaRPr lang="en-US"/>
          </a:p>
        </p:txBody>
      </p:sp>
      <p:sp>
        <p:nvSpPr>
          <p:cNvPr id="61454" name="Freeform 15"/>
          <p:cNvSpPr>
            <a:spLocks/>
          </p:cNvSpPr>
          <p:nvPr/>
        </p:nvSpPr>
        <p:spPr bwMode="auto">
          <a:xfrm>
            <a:off x="5146675" y="2286000"/>
            <a:ext cx="2424113" cy="536575"/>
          </a:xfrm>
          <a:custGeom>
            <a:avLst/>
            <a:gdLst>
              <a:gd name="T0" fmla="*/ 0 w 1527"/>
              <a:gd name="T1" fmla="*/ 2147483647 h 338"/>
              <a:gd name="T2" fmla="*/ 2147483647 w 1527"/>
              <a:gd name="T3" fmla="*/ 2147483647 h 338"/>
              <a:gd name="T4" fmla="*/ 2147483647 w 1527"/>
              <a:gd name="T5" fmla="*/ 2147483647 h 338"/>
              <a:gd name="T6" fmla="*/ 2147483647 w 1527"/>
              <a:gd name="T7" fmla="*/ 2147483647 h 338"/>
              <a:gd name="T8" fmla="*/ 2147483647 w 1527"/>
              <a:gd name="T9" fmla="*/ 2147483647 h 338"/>
              <a:gd name="T10" fmla="*/ 2147483647 w 1527"/>
              <a:gd name="T11" fmla="*/ 2147483647 h 338"/>
              <a:gd name="T12" fmla="*/ 0 60000 65536"/>
              <a:gd name="T13" fmla="*/ 0 60000 65536"/>
              <a:gd name="T14" fmla="*/ 0 60000 65536"/>
              <a:gd name="T15" fmla="*/ 0 60000 65536"/>
              <a:gd name="T16" fmla="*/ 0 60000 65536"/>
              <a:gd name="T17" fmla="*/ 0 60000 65536"/>
              <a:gd name="T18" fmla="*/ 0 w 1527"/>
              <a:gd name="T19" fmla="*/ 0 h 338"/>
              <a:gd name="T20" fmla="*/ 1527 w 1527"/>
              <a:gd name="T21" fmla="*/ 338 h 338"/>
            </a:gdLst>
            <a:ahLst/>
            <a:cxnLst>
              <a:cxn ang="T12">
                <a:pos x="T0" y="T1"/>
              </a:cxn>
              <a:cxn ang="T13">
                <a:pos x="T2" y="T3"/>
              </a:cxn>
              <a:cxn ang="T14">
                <a:pos x="T4" y="T5"/>
              </a:cxn>
              <a:cxn ang="T15">
                <a:pos x="T6" y="T7"/>
              </a:cxn>
              <a:cxn ang="T16">
                <a:pos x="T8" y="T9"/>
              </a:cxn>
              <a:cxn ang="T17">
                <a:pos x="T10" y="T11"/>
              </a:cxn>
            </a:cxnLst>
            <a:rect l="T18" t="T19" r="T20" b="T21"/>
            <a:pathLst>
              <a:path w="1527" h="338">
                <a:moveTo>
                  <a:pt x="0" y="329"/>
                </a:moveTo>
                <a:cubicBezTo>
                  <a:pt x="89" y="251"/>
                  <a:pt x="179" y="173"/>
                  <a:pt x="300" y="120"/>
                </a:cubicBezTo>
                <a:cubicBezTo>
                  <a:pt x="421" y="67"/>
                  <a:pt x="588" y="22"/>
                  <a:pt x="727" y="11"/>
                </a:cubicBezTo>
                <a:cubicBezTo>
                  <a:pt x="866" y="0"/>
                  <a:pt x="1027" y="27"/>
                  <a:pt x="1136" y="56"/>
                </a:cubicBezTo>
                <a:cubicBezTo>
                  <a:pt x="1245" y="85"/>
                  <a:pt x="1316" y="136"/>
                  <a:pt x="1381" y="183"/>
                </a:cubicBezTo>
                <a:cubicBezTo>
                  <a:pt x="1446" y="230"/>
                  <a:pt x="1486" y="284"/>
                  <a:pt x="1527" y="338"/>
                </a:cubicBezTo>
              </a:path>
            </a:pathLst>
          </a:custGeom>
          <a:noFill/>
          <a:ln w="28575" cap="flat" cmpd="sng">
            <a:solidFill>
              <a:schemeClr val="tx1"/>
            </a:solidFill>
            <a:prstDash val="solid"/>
            <a:round/>
            <a:headEnd type="none" w="sm" len="sm"/>
            <a:tailEnd type="triangle" w="med" len="med"/>
          </a:ln>
        </p:spPr>
        <p:txBody>
          <a:bodyPr wrap="none" anchor="ctr"/>
          <a:lstStyle/>
          <a:p>
            <a:endParaRPr lang="en-US"/>
          </a:p>
        </p:txBody>
      </p:sp>
      <p:sp>
        <p:nvSpPr>
          <p:cNvPr id="61455" name="Freeform 16"/>
          <p:cNvSpPr>
            <a:spLocks/>
          </p:cNvSpPr>
          <p:nvPr/>
        </p:nvSpPr>
        <p:spPr bwMode="auto">
          <a:xfrm flipV="1">
            <a:off x="1474788" y="3421063"/>
            <a:ext cx="2424112" cy="536575"/>
          </a:xfrm>
          <a:custGeom>
            <a:avLst/>
            <a:gdLst>
              <a:gd name="T0" fmla="*/ 0 w 1527"/>
              <a:gd name="T1" fmla="*/ 2147483647 h 338"/>
              <a:gd name="T2" fmla="*/ 2147483647 w 1527"/>
              <a:gd name="T3" fmla="*/ 2147483647 h 338"/>
              <a:gd name="T4" fmla="*/ 2147483647 w 1527"/>
              <a:gd name="T5" fmla="*/ 2147483647 h 338"/>
              <a:gd name="T6" fmla="*/ 2147483647 w 1527"/>
              <a:gd name="T7" fmla="*/ 2147483647 h 338"/>
              <a:gd name="T8" fmla="*/ 2147483647 w 1527"/>
              <a:gd name="T9" fmla="*/ 2147483647 h 338"/>
              <a:gd name="T10" fmla="*/ 2147483647 w 1527"/>
              <a:gd name="T11" fmla="*/ 2147483647 h 338"/>
              <a:gd name="T12" fmla="*/ 0 60000 65536"/>
              <a:gd name="T13" fmla="*/ 0 60000 65536"/>
              <a:gd name="T14" fmla="*/ 0 60000 65536"/>
              <a:gd name="T15" fmla="*/ 0 60000 65536"/>
              <a:gd name="T16" fmla="*/ 0 60000 65536"/>
              <a:gd name="T17" fmla="*/ 0 60000 65536"/>
              <a:gd name="T18" fmla="*/ 0 w 1527"/>
              <a:gd name="T19" fmla="*/ 0 h 338"/>
              <a:gd name="T20" fmla="*/ 1527 w 1527"/>
              <a:gd name="T21" fmla="*/ 338 h 338"/>
            </a:gdLst>
            <a:ahLst/>
            <a:cxnLst>
              <a:cxn ang="T12">
                <a:pos x="T0" y="T1"/>
              </a:cxn>
              <a:cxn ang="T13">
                <a:pos x="T2" y="T3"/>
              </a:cxn>
              <a:cxn ang="T14">
                <a:pos x="T4" y="T5"/>
              </a:cxn>
              <a:cxn ang="T15">
                <a:pos x="T6" y="T7"/>
              </a:cxn>
              <a:cxn ang="T16">
                <a:pos x="T8" y="T9"/>
              </a:cxn>
              <a:cxn ang="T17">
                <a:pos x="T10" y="T11"/>
              </a:cxn>
            </a:cxnLst>
            <a:rect l="T18" t="T19" r="T20" b="T21"/>
            <a:pathLst>
              <a:path w="1527" h="338">
                <a:moveTo>
                  <a:pt x="0" y="329"/>
                </a:moveTo>
                <a:cubicBezTo>
                  <a:pt x="89" y="251"/>
                  <a:pt x="179" y="173"/>
                  <a:pt x="300" y="120"/>
                </a:cubicBezTo>
                <a:cubicBezTo>
                  <a:pt x="421" y="67"/>
                  <a:pt x="588" y="22"/>
                  <a:pt x="727" y="11"/>
                </a:cubicBezTo>
                <a:cubicBezTo>
                  <a:pt x="866" y="0"/>
                  <a:pt x="1027" y="27"/>
                  <a:pt x="1136" y="56"/>
                </a:cubicBezTo>
                <a:cubicBezTo>
                  <a:pt x="1245" y="85"/>
                  <a:pt x="1316" y="136"/>
                  <a:pt x="1381" y="183"/>
                </a:cubicBezTo>
                <a:cubicBezTo>
                  <a:pt x="1446" y="230"/>
                  <a:pt x="1486" y="284"/>
                  <a:pt x="1527" y="338"/>
                </a:cubicBezTo>
              </a:path>
            </a:pathLst>
          </a:custGeom>
          <a:noFill/>
          <a:ln w="28575" cap="flat" cmpd="sng">
            <a:solidFill>
              <a:schemeClr val="tx1"/>
            </a:solidFill>
            <a:prstDash val="solid"/>
            <a:round/>
            <a:headEnd type="none" w="sm" len="sm"/>
            <a:tailEnd type="triangle" w="med" len="med"/>
          </a:ln>
        </p:spPr>
        <p:txBody>
          <a:bodyPr wrap="none" anchor="ctr"/>
          <a:lstStyle/>
          <a:p>
            <a:endParaRPr lang="en-US"/>
          </a:p>
        </p:txBody>
      </p:sp>
      <p:sp>
        <p:nvSpPr>
          <p:cNvPr id="61456" name="Freeform 17"/>
          <p:cNvSpPr>
            <a:spLocks/>
          </p:cNvSpPr>
          <p:nvPr/>
        </p:nvSpPr>
        <p:spPr bwMode="auto">
          <a:xfrm flipV="1">
            <a:off x="3992563" y="3400425"/>
            <a:ext cx="2424112" cy="536575"/>
          </a:xfrm>
          <a:custGeom>
            <a:avLst/>
            <a:gdLst>
              <a:gd name="T0" fmla="*/ 0 w 1527"/>
              <a:gd name="T1" fmla="*/ 2147483647 h 338"/>
              <a:gd name="T2" fmla="*/ 2147483647 w 1527"/>
              <a:gd name="T3" fmla="*/ 2147483647 h 338"/>
              <a:gd name="T4" fmla="*/ 2147483647 w 1527"/>
              <a:gd name="T5" fmla="*/ 2147483647 h 338"/>
              <a:gd name="T6" fmla="*/ 2147483647 w 1527"/>
              <a:gd name="T7" fmla="*/ 2147483647 h 338"/>
              <a:gd name="T8" fmla="*/ 2147483647 w 1527"/>
              <a:gd name="T9" fmla="*/ 2147483647 h 338"/>
              <a:gd name="T10" fmla="*/ 2147483647 w 1527"/>
              <a:gd name="T11" fmla="*/ 2147483647 h 338"/>
              <a:gd name="T12" fmla="*/ 0 60000 65536"/>
              <a:gd name="T13" fmla="*/ 0 60000 65536"/>
              <a:gd name="T14" fmla="*/ 0 60000 65536"/>
              <a:gd name="T15" fmla="*/ 0 60000 65536"/>
              <a:gd name="T16" fmla="*/ 0 60000 65536"/>
              <a:gd name="T17" fmla="*/ 0 60000 65536"/>
              <a:gd name="T18" fmla="*/ 0 w 1527"/>
              <a:gd name="T19" fmla="*/ 0 h 338"/>
              <a:gd name="T20" fmla="*/ 1527 w 1527"/>
              <a:gd name="T21" fmla="*/ 338 h 338"/>
            </a:gdLst>
            <a:ahLst/>
            <a:cxnLst>
              <a:cxn ang="T12">
                <a:pos x="T0" y="T1"/>
              </a:cxn>
              <a:cxn ang="T13">
                <a:pos x="T2" y="T3"/>
              </a:cxn>
              <a:cxn ang="T14">
                <a:pos x="T4" y="T5"/>
              </a:cxn>
              <a:cxn ang="T15">
                <a:pos x="T6" y="T7"/>
              </a:cxn>
              <a:cxn ang="T16">
                <a:pos x="T8" y="T9"/>
              </a:cxn>
              <a:cxn ang="T17">
                <a:pos x="T10" y="T11"/>
              </a:cxn>
            </a:cxnLst>
            <a:rect l="T18" t="T19" r="T20" b="T21"/>
            <a:pathLst>
              <a:path w="1527" h="338">
                <a:moveTo>
                  <a:pt x="0" y="329"/>
                </a:moveTo>
                <a:cubicBezTo>
                  <a:pt x="89" y="251"/>
                  <a:pt x="179" y="173"/>
                  <a:pt x="300" y="120"/>
                </a:cubicBezTo>
                <a:cubicBezTo>
                  <a:pt x="421" y="67"/>
                  <a:pt x="588" y="22"/>
                  <a:pt x="727" y="11"/>
                </a:cubicBezTo>
                <a:cubicBezTo>
                  <a:pt x="866" y="0"/>
                  <a:pt x="1027" y="27"/>
                  <a:pt x="1136" y="56"/>
                </a:cubicBezTo>
                <a:cubicBezTo>
                  <a:pt x="1245" y="85"/>
                  <a:pt x="1316" y="136"/>
                  <a:pt x="1381" y="183"/>
                </a:cubicBezTo>
                <a:cubicBezTo>
                  <a:pt x="1446" y="230"/>
                  <a:pt x="1486" y="284"/>
                  <a:pt x="1527" y="338"/>
                </a:cubicBezTo>
              </a:path>
            </a:pathLst>
          </a:custGeom>
          <a:noFill/>
          <a:ln w="38100" cap="flat" cmpd="sng">
            <a:solidFill>
              <a:srgbClr val="CC0000"/>
            </a:solidFill>
            <a:prstDash val="solid"/>
            <a:round/>
            <a:headEnd type="none" w="sm" len="sm"/>
            <a:tailEnd type="triangle" w="med" len="med"/>
          </a:ln>
        </p:spPr>
        <p:txBody>
          <a:bodyPr wrap="none" anchor="ctr"/>
          <a:lstStyle/>
          <a:p>
            <a:endParaRPr lang="en-US"/>
          </a:p>
        </p:txBody>
      </p:sp>
      <p:sp>
        <p:nvSpPr>
          <p:cNvPr id="61457" name="Freeform 18"/>
          <p:cNvSpPr>
            <a:spLocks/>
          </p:cNvSpPr>
          <p:nvPr/>
        </p:nvSpPr>
        <p:spPr bwMode="auto">
          <a:xfrm>
            <a:off x="3954463" y="3421063"/>
            <a:ext cx="3535362" cy="800100"/>
          </a:xfrm>
          <a:custGeom>
            <a:avLst/>
            <a:gdLst>
              <a:gd name="T0" fmla="*/ 0 w 2227"/>
              <a:gd name="T1" fmla="*/ 0 h 504"/>
              <a:gd name="T2" fmla="*/ 2147483647 w 2227"/>
              <a:gd name="T3" fmla="*/ 2147483647 h 504"/>
              <a:gd name="T4" fmla="*/ 2147483647 w 2227"/>
              <a:gd name="T5" fmla="*/ 2147483647 h 504"/>
              <a:gd name="T6" fmla="*/ 2147483647 w 2227"/>
              <a:gd name="T7" fmla="*/ 2147483647 h 504"/>
              <a:gd name="T8" fmla="*/ 2147483647 w 2227"/>
              <a:gd name="T9" fmla="*/ 2147483647 h 504"/>
              <a:gd name="T10" fmla="*/ 2147483647 w 2227"/>
              <a:gd name="T11" fmla="*/ 2147483647 h 504"/>
              <a:gd name="T12" fmla="*/ 2147483647 w 2227"/>
              <a:gd name="T13" fmla="*/ 2147483647 h 504"/>
              <a:gd name="T14" fmla="*/ 2147483647 w 2227"/>
              <a:gd name="T15" fmla="*/ 2147483647 h 504"/>
              <a:gd name="T16" fmla="*/ 2147483647 w 2227"/>
              <a:gd name="T17" fmla="*/ 0 h 50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227"/>
              <a:gd name="T28" fmla="*/ 0 h 504"/>
              <a:gd name="T29" fmla="*/ 2227 w 2227"/>
              <a:gd name="T30" fmla="*/ 504 h 50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227" h="504">
                <a:moveTo>
                  <a:pt x="0" y="0"/>
                </a:moveTo>
                <a:cubicBezTo>
                  <a:pt x="50" y="68"/>
                  <a:pt x="101" y="137"/>
                  <a:pt x="163" y="191"/>
                </a:cubicBezTo>
                <a:cubicBezTo>
                  <a:pt x="225" y="245"/>
                  <a:pt x="281" y="285"/>
                  <a:pt x="372" y="327"/>
                </a:cubicBezTo>
                <a:cubicBezTo>
                  <a:pt x="463" y="369"/>
                  <a:pt x="574" y="416"/>
                  <a:pt x="709" y="445"/>
                </a:cubicBezTo>
                <a:cubicBezTo>
                  <a:pt x="844" y="474"/>
                  <a:pt x="1040" y="504"/>
                  <a:pt x="1181" y="500"/>
                </a:cubicBezTo>
                <a:cubicBezTo>
                  <a:pt x="1322" y="496"/>
                  <a:pt x="1443" y="453"/>
                  <a:pt x="1554" y="418"/>
                </a:cubicBezTo>
                <a:cubicBezTo>
                  <a:pt x="1665" y="383"/>
                  <a:pt x="1747" y="347"/>
                  <a:pt x="1845" y="291"/>
                </a:cubicBezTo>
                <a:cubicBezTo>
                  <a:pt x="1943" y="235"/>
                  <a:pt x="2081" y="131"/>
                  <a:pt x="2145" y="82"/>
                </a:cubicBezTo>
                <a:cubicBezTo>
                  <a:pt x="2209" y="33"/>
                  <a:pt x="2218" y="16"/>
                  <a:pt x="2227" y="0"/>
                </a:cubicBezTo>
              </a:path>
            </a:pathLst>
          </a:custGeom>
          <a:noFill/>
          <a:ln w="38100" cap="flat" cmpd="sng">
            <a:solidFill>
              <a:srgbClr val="CC0000"/>
            </a:solidFill>
            <a:prstDash val="solid"/>
            <a:round/>
            <a:headEnd type="none" w="sm" len="sm"/>
            <a:tailEnd type="triangle" w="med" len="med"/>
          </a:ln>
        </p:spPr>
        <p:txBody>
          <a:bodyPr wrap="none" anchor="ctr"/>
          <a:lstStyle/>
          <a:p>
            <a:endParaRPr lang="en-US"/>
          </a:p>
        </p:txBody>
      </p:sp>
      <p:sp>
        <p:nvSpPr>
          <p:cNvPr id="61458" name="Text Box 19"/>
          <p:cNvSpPr txBox="1">
            <a:spLocks noChangeArrowheads="1"/>
          </p:cNvSpPr>
          <p:nvPr/>
        </p:nvSpPr>
        <p:spPr bwMode="auto">
          <a:xfrm>
            <a:off x="1320800" y="2446338"/>
            <a:ext cx="285750" cy="457200"/>
          </a:xfrm>
          <a:prstGeom prst="rect">
            <a:avLst/>
          </a:prstGeom>
          <a:noFill/>
          <a:ln w="12700">
            <a:noFill/>
            <a:miter lim="800000"/>
            <a:headEnd type="none" w="sm" len="sm"/>
            <a:tailEnd type="none" w="sm" len="sm"/>
          </a:ln>
        </p:spPr>
        <p:txBody>
          <a:bodyPr wrap="none">
            <a:spAutoFit/>
          </a:bodyPr>
          <a:lstStyle/>
          <a:p>
            <a:r>
              <a:rPr lang="en-US">
                <a:latin typeface="Times New Roman" pitchFamily="18" charset="0"/>
              </a:rPr>
              <a:t>r</a:t>
            </a:r>
          </a:p>
        </p:txBody>
      </p:sp>
      <p:sp>
        <p:nvSpPr>
          <p:cNvPr id="61459" name="Text Box 20"/>
          <p:cNvSpPr txBox="1">
            <a:spLocks noChangeArrowheads="1"/>
          </p:cNvSpPr>
          <p:nvPr/>
        </p:nvSpPr>
        <p:spPr bwMode="auto">
          <a:xfrm>
            <a:off x="2432050" y="2459038"/>
            <a:ext cx="303213" cy="457200"/>
          </a:xfrm>
          <a:prstGeom prst="rect">
            <a:avLst/>
          </a:prstGeom>
          <a:noFill/>
          <a:ln w="12700">
            <a:noFill/>
            <a:miter lim="800000"/>
            <a:headEnd type="none" w="sm" len="sm"/>
            <a:tailEnd type="none" w="sm" len="sm"/>
          </a:ln>
        </p:spPr>
        <p:txBody>
          <a:bodyPr wrap="none">
            <a:spAutoFit/>
          </a:bodyPr>
          <a:lstStyle/>
          <a:p>
            <a:r>
              <a:rPr lang="en-US">
                <a:latin typeface="Times New Roman" pitchFamily="18" charset="0"/>
              </a:rPr>
              <a:t>s</a:t>
            </a:r>
          </a:p>
        </p:txBody>
      </p:sp>
      <p:sp>
        <p:nvSpPr>
          <p:cNvPr id="61460" name="Text Box 21"/>
          <p:cNvSpPr txBox="1">
            <a:spLocks noChangeArrowheads="1"/>
          </p:cNvSpPr>
          <p:nvPr/>
        </p:nvSpPr>
        <p:spPr bwMode="auto">
          <a:xfrm>
            <a:off x="3759200" y="2446338"/>
            <a:ext cx="268288" cy="457200"/>
          </a:xfrm>
          <a:prstGeom prst="rect">
            <a:avLst/>
          </a:prstGeom>
          <a:noFill/>
          <a:ln w="12700">
            <a:noFill/>
            <a:miter lim="800000"/>
            <a:headEnd type="none" w="sm" len="sm"/>
            <a:tailEnd type="none" w="sm" len="sm"/>
          </a:ln>
        </p:spPr>
        <p:txBody>
          <a:bodyPr wrap="none">
            <a:spAutoFit/>
          </a:bodyPr>
          <a:lstStyle/>
          <a:p>
            <a:r>
              <a:rPr lang="en-US">
                <a:latin typeface="Times New Roman" pitchFamily="18" charset="0"/>
              </a:rPr>
              <a:t>t</a:t>
            </a:r>
          </a:p>
        </p:txBody>
      </p:sp>
      <p:sp>
        <p:nvSpPr>
          <p:cNvPr id="61461" name="Text Box 22"/>
          <p:cNvSpPr txBox="1">
            <a:spLocks noChangeArrowheads="1"/>
          </p:cNvSpPr>
          <p:nvPr/>
        </p:nvSpPr>
        <p:spPr bwMode="auto">
          <a:xfrm>
            <a:off x="4957763" y="2343150"/>
            <a:ext cx="336550" cy="457200"/>
          </a:xfrm>
          <a:prstGeom prst="rect">
            <a:avLst/>
          </a:prstGeom>
          <a:noFill/>
          <a:ln w="12700">
            <a:noFill/>
            <a:miter lim="800000"/>
            <a:headEnd type="none" w="sm" len="sm"/>
            <a:tailEnd type="none" w="sm" len="sm"/>
          </a:ln>
        </p:spPr>
        <p:txBody>
          <a:bodyPr wrap="none">
            <a:spAutoFit/>
          </a:bodyPr>
          <a:lstStyle/>
          <a:p>
            <a:r>
              <a:rPr lang="en-US">
                <a:latin typeface="Times New Roman" pitchFamily="18" charset="0"/>
              </a:rPr>
              <a:t>u</a:t>
            </a:r>
          </a:p>
        </p:txBody>
      </p:sp>
      <p:sp>
        <p:nvSpPr>
          <p:cNvPr id="61462" name="Text Box 23"/>
          <p:cNvSpPr txBox="1">
            <a:spLocks noChangeArrowheads="1"/>
          </p:cNvSpPr>
          <p:nvPr/>
        </p:nvSpPr>
        <p:spPr bwMode="auto">
          <a:xfrm>
            <a:off x="6199188" y="2459038"/>
            <a:ext cx="336550" cy="457200"/>
          </a:xfrm>
          <a:prstGeom prst="rect">
            <a:avLst/>
          </a:prstGeom>
          <a:noFill/>
          <a:ln w="12700">
            <a:noFill/>
            <a:miter lim="800000"/>
            <a:headEnd type="none" w="sm" len="sm"/>
            <a:tailEnd type="none" w="sm" len="sm"/>
          </a:ln>
        </p:spPr>
        <p:txBody>
          <a:bodyPr wrap="none">
            <a:spAutoFit/>
          </a:bodyPr>
          <a:lstStyle/>
          <a:p>
            <a:r>
              <a:rPr lang="en-US">
                <a:latin typeface="Times New Roman" pitchFamily="18" charset="0"/>
              </a:rPr>
              <a:t>v</a:t>
            </a:r>
          </a:p>
        </p:txBody>
      </p:sp>
      <p:sp>
        <p:nvSpPr>
          <p:cNvPr id="61463" name="Text Box 24"/>
          <p:cNvSpPr txBox="1">
            <a:spLocks noChangeArrowheads="1"/>
          </p:cNvSpPr>
          <p:nvPr/>
        </p:nvSpPr>
        <p:spPr bwMode="auto">
          <a:xfrm>
            <a:off x="7527925" y="2473325"/>
            <a:ext cx="404813" cy="457200"/>
          </a:xfrm>
          <a:prstGeom prst="rect">
            <a:avLst/>
          </a:prstGeom>
          <a:noFill/>
          <a:ln w="12700">
            <a:noFill/>
            <a:miter lim="800000"/>
            <a:headEnd type="none" w="sm" len="sm"/>
            <a:tailEnd type="none" w="sm" len="sm"/>
          </a:ln>
        </p:spPr>
        <p:txBody>
          <a:bodyPr wrap="none">
            <a:spAutoFit/>
          </a:bodyPr>
          <a:lstStyle/>
          <a:p>
            <a:r>
              <a:rPr lang="en-US">
                <a:latin typeface="Times New Roman" pitchFamily="18" charset="0"/>
              </a:rPr>
              <a:t>w</a:t>
            </a:r>
          </a:p>
        </p:txBody>
      </p:sp>
      <p:sp>
        <p:nvSpPr>
          <p:cNvPr id="61464" name="Text Box 25"/>
          <p:cNvSpPr txBox="1">
            <a:spLocks noChangeArrowheads="1"/>
          </p:cNvSpPr>
          <p:nvPr/>
        </p:nvSpPr>
        <p:spPr bwMode="auto">
          <a:xfrm>
            <a:off x="1870075" y="2720975"/>
            <a:ext cx="336550" cy="457200"/>
          </a:xfrm>
          <a:prstGeom prst="rect">
            <a:avLst/>
          </a:prstGeom>
          <a:noFill/>
          <a:ln w="12700">
            <a:noFill/>
            <a:miter lim="800000"/>
            <a:headEnd type="none" w="sm" len="sm"/>
            <a:tailEnd type="none" w="sm" len="sm"/>
          </a:ln>
        </p:spPr>
        <p:txBody>
          <a:bodyPr wrap="none">
            <a:spAutoFit/>
          </a:bodyPr>
          <a:lstStyle/>
          <a:p>
            <a:r>
              <a:rPr lang="en-US">
                <a:latin typeface="Times New Roman" pitchFamily="18" charset="0"/>
              </a:rPr>
              <a:t>5</a:t>
            </a:r>
          </a:p>
        </p:txBody>
      </p:sp>
      <p:sp>
        <p:nvSpPr>
          <p:cNvPr id="61465" name="Text Box 26"/>
          <p:cNvSpPr txBox="1">
            <a:spLocks noChangeArrowheads="1"/>
          </p:cNvSpPr>
          <p:nvPr/>
        </p:nvSpPr>
        <p:spPr bwMode="auto">
          <a:xfrm>
            <a:off x="3068638" y="2719388"/>
            <a:ext cx="336550" cy="457200"/>
          </a:xfrm>
          <a:prstGeom prst="rect">
            <a:avLst/>
          </a:prstGeom>
          <a:noFill/>
          <a:ln w="12700">
            <a:noFill/>
            <a:miter lim="800000"/>
            <a:headEnd type="none" w="sm" len="sm"/>
            <a:tailEnd type="none" w="sm" len="sm"/>
          </a:ln>
        </p:spPr>
        <p:txBody>
          <a:bodyPr wrap="none">
            <a:spAutoFit/>
          </a:bodyPr>
          <a:lstStyle/>
          <a:p>
            <a:r>
              <a:rPr lang="en-US">
                <a:latin typeface="Times New Roman" pitchFamily="18" charset="0"/>
              </a:rPr>
              <a:t>2</a:t>
            </a:r>
          </a:p>
        </p:txBody>
      </p:sp>
      <p:sp>
        <p:nvSpPr>
          <p:cNvPr id="61466" name="Text Box 27"/>
          <p:cNvSpPr txBox="1">
            <a:spLocks noChangeArrowheads="1"/>
          </p:cNvSpPr>
          <p:nvPr/>
        </p:nvSpPr>
        <p:spPr bwMode="auto">
          <a:xfrm>
            <a:off x="4265613" y="2719388"/>
            <a:ext cx="336550" cy="457200"/>
          </a:xfrm>
          <a:prstGeom prst="rect">
            <a:avLst/>
          </a:prstGeom>
          <a:noFill/>
          <a:ln w="12700">
            <a:noFill/>
            <a:miter lim="800000"/>
            <a:headEnd type="none" w="sm" len="sm"/>
            <a:tailEnd type="none" w="sm" len="sm"/>
          </a:ln>
        </p:spPr>
        <p:txBody>
          <a:bodyPr wrap="none">
            <a:spAutoFit/>
          </a:bodyPr>
          <a:lstStyle/>
          <a:p>
            <a:r>
              <a:rPr lang="en-US">
                <a:latin typeface="Times New Roman" pitchFamily="18" charset="0"/>
              </a:rPr>
              <a:t>7</a:t>
            </a:r>
          </a:p>
        </p:txBody>
      </p:sp>
      <p:sp>
        <p:nvSpPr>
          <p:cNvPr id="61467" name="Text Box 28"/>
          <p:cNvSpPr txBox="1">
            <a:spLocks noChangeArrowheads="1"/>
          </p:cNvSpPr>
          <p:nvPr/>
        </p:nvSpPr>
        <p:spPr bwMode="auto">
          <a:xfrm>
            <a:off x="5492750" y="2733675"/>
            <a:ext cx="488950" cy="457200"/>
          </a:xfrm>
          <a:prstGeom prst="rect">
            <a:avLst/>
          </a:prstGeom>
          <a:noFill/>
          <a:ln w="12700">
            <a:noFill/>
            <a:miter lim="800000"/>
            <a:headEnd type="none" w="sm" len="sm"/>
            <a:tailEnd type="none" w="sm" len="sm"/>
          </a:ln>
        </p:spPr>
        <p:txBody>
          <a:bodyPr wrap="none">
            <a:spAutoFit/>
          </a:bodyPr>
          <a:lstStyle/>
          <a:p>
            <a:r>
              <a:rPr lang="en-US">
                <a:latin typeface="Times New Roman" pitchFamily="18" charset="0"/>
              </a:rPr>
              <a:t>–1</a:t>
            </a:r>
          </a:p>
        </p:txBody>
      </p:sp>
      <p:sp>
        <p:nvSpPr>
          <p:cNvPr id="61468" name="Text Box 29"/>
          <p:cNvSpPr txBox="1">
            <a:spLocks noChangeArrowheads="1"/>
          </p:cNvSpPr>
          <p:nvPr/>
        </p:nvSpPr>
        <p:spPr bwMode="auto">
          <a:xfrm>
            <a:off x="6705600" y="2719388"/>
            <a:ext cx="488950" cy="457200"/>
          </a:xfrm>
          <a:prstGeom prst="rect">
            <a:avLst/>
          </a:prstGeom>
          <a:noFill/>
          <a:ln w="12700">
            <a:noFill/>
            <a:miter lim="800000"/>
            <a:headEnd type="none" w="sm" len="sm"/>
            <a:tailEnd type="none" w="sm" len="sm"/>
          </a:ln>
        </p:spPr>
        <p:txBody>
          <a:bodyPr wrap="none">
            <a:spAutoFit/>
          </a:bodyPr>
          <a:lstStyle/>
          <a:p>
            <a:r>
              <a:rPr lang="en-US">
                <a:latin typeface="Times New Roman" pitchFamily="18" charset="0"/>
              </a:rPr>
              <a:t>–2</a:t>
            </a:r>
          </a:p>
        </p:txBody>
      </p:sp>
      <p:sp>
        <p:nvSpPr>
          <p:cNvPr id="61469" name="Text Box 30"/>
          <p:cNvSpPr txBox="1">
            <a:spLocks noChangeArrowheads="1"/>
          </p:cNvSpPr>
          <p:nvPr/>
        </p:nvSpPr>
        <p:spPr bwMode="auto">
          <a:xfrm>
            <a:off x="3689350" y="1911350"/>
            <a:ext cx="336550" cy="457200"/>
          </a:xfrm>
          <a:prstGeom prst="rect">
            <a:avLst/>
          </a:prstGeom>
          <a:noFill/>
          <a:ln w="12700">
            <a:noFill/>
            <a:miter lim="800000"/>
            <a:headEnd type="none" w="sm" len="sm"/>
            <a:tailEnd type="none" w="sm" len="sm"/>
          </a:ln>
        </p:spPr>
        <p:txBody>
          <a:bodyPr wrap="none">
            <a:spAutoFit/>
          </a:bodyPr>
          <a:lstStyle/>
          <a:p>
            <a:r>
              <a:rPr lang="en-US">
                <a:latin typeface="Times New Roman" pitchFamily="18" charset="0"/>
              </a:rPr>
              <a:t>6</a:t>
            </a:r>
          </a:p>
        </p:txBody>
      </p:sp>
      <p:sp>
        <p:nvSpPr>
          <p:cNvPr id="61470" name="Text Box 31"/>
          <p:cNvSpPr txBox="1">
            <a:spLocks noChangeArrowheads="1"/>
          </p:cNvSpPr>
          <p:nvPr/>
        </p:nvSpPr>
        <p:spPr bwMode="auto">
          <a:xfrm>
            <a:off x="6284913" y="1911350"/>
            <a:ext cx="336550" cy="457200"/>
          </a:xfrm>
          <a:prstGeom prst="rect">
            <a:avLst/>
          </a:prstGeom>
          <a:noFill/>
          <a:ln w="12700">
            <a:noFill/>
            <a:miter lim="800000"/>
            <a:headEnd type="none" w="sm" len="sm"/>
            <a:tailEnd type="none" w="sm" len="sm"/>
          </a:ln>
        </p:spPr>
        <p:txBody>
          <a:bodyPr wrap="none">
            <a:spAutoFit/>
          </a:bodyPr>
          <a:lstStyle/>
          <a:p>
            <a:r>
              <a:rPr lang="en-US">
                <a:latin typeface="Times New Roman" pitchFamily="18" charset="0"/>
              </a:rPr>
              <a:t>1</a:t>
            </a:r>
          </a:p>
        </p:txBody>
      </p:sp>
      <p:sp>
        <p:nvSpPr>
          <p:cNvPr id="61471" name="Text Box 32"/>
          <p:cNvSpPr txBox="1">
            <a:spLocks noChangeArrowheads="1"/>
          </p:cNvSpPr>
          <p:nvPr/>
        </p:nvSpPr>
        <p:spPr bwMode="auto">
          <a:xfrm>
            <a:off x="2533650" y="3875088"/>
            <a:ext cx="336550" cy="457200"/>
          </a:xfrm>
          <a:prstGeom prst="rect">
            <a:avLst/>
          </a:prstGeom>
          <a:noFill/>
          <a:ln w="12700">
            <a:noFill/>
            <a:miter lim="800000"/>
            <a:headEnd type="none" w="sm" len="sm"/>
            <a:tailEnd type="none" w="sm" len="sm"/>
          </a:ln>
        </p:spPr>
        <p:txBody>
          <a:bodyPr wrap="none">
            <a:spAutoFit/>
          </a:bodyPr>
          <a:lstStyle/>
          <a:p>
            <a:r>
              <a:rPr lang="en-US">
                <a:latin typeface="Times New Roman" pitchFamily="18" charset="0"/>
              </a:rPr>
              <a:t>3</a:t>
            </a:r>
          </a:p>
        </p:txBody>
      </p:sp>
      <p:sp>
        <p:nvSpPr>
          <p:cNvPr id="61472" name="Text Box 33"/>
          <p:cNvSpPr txBox="1">
            <a:spLocks noChangeArrowheads="1"/>
          </p:cNvSpPr>
          <p:nvPr/>
        </p:nvSpPr>
        <p:spPr bwMode="auto">
          <a:xfrm>
            <a:off x="5607050" y="4149725"/>
            <a:ext cx="336550" cy="457200"/>
          </a:xfrm>
          <a:prstGeom prst="rect">
            <a:avLst/>
          </a:prstGeom>
          <a:noFill/>
          <a:ln w="12700">
            <a:noFill/>
            <a:miter lim="800000"/>
            <a:headEnd type="none" w="sm" len="sm"/>
            <a:tailEnd type="none" w="sm" len="sm"/>
          </a:ln>
        </p:spPr>
        <p:txBody>
          <a:bodyPr wrap="none">
            <a:spAutoFit/>
          </a:bodyPr>
          <a:lstStyle/>
          <a:p>
            <a:r>
              <a:rPr lang="en-US">
                <a:latin typeface="Times New Roman" pitchFamily="18" charset="0"/>
              </a:rPr>
              <a:t>2</a:t>
            </a:r>
          </a:p>
        </p:txBody>
      </p:sp>
      <p:sp>
        <p:nvSpPr>
          <p:cNvPr id="61473" name="Text Box 34"/>
          <p:cNvSpPr txBox="1">
            <a:spLocks noChangeArrowheads="1"/>
          </p:cNvSpPr>
          <p:nvPr/>
        </p:nvSpPr>
        <p:spPr bwMode="auto">
          <a:xfrm>
            <a:off x="5059363" y="3527425"/>
            <a:ext cx="336550" cy="457200"/>
          </a:xfrm>
          <a:prstGeom prst="rect">
            <a:avLst/>
          </a:prstGeom>
          <a:noFill/>
          <a:ln w="12700">
            <a:noFill/>
            <a:miter lim="800000"/>
            <a:headEnd type="none" w="sm" len="sm"/>
            <a:tailEnd type="none" w="sm" len="sm"/>
          </a:ln>
        </p:spPr>
        <p:txBody>
          <a:bodyPr wrap="none">
            <a:spAutoFit/>
          </a:bodyPr>
          <a:lstStyle/>
          <a:p>
            <a:r>
              <a:rPr lang="en-US">
                <a:latin typeface="Times New Roman" pitchFamily="18" charset="0"/>
              </a:rPr>
              <a:t>4</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2" name="Rectangle 2"/>
          <p:cNvSpPr>
            <a:spLocks noGrp="1" noChangeArrowheads="1"/>
          </p:cNvSpPr>
          <p:nvPr>
            <p:ph type="title"/>
          </p:nvPr>
        </p:nvSpPr>
        <p:spPr/>
        <p:txBody>
          <a:bodyPr/>
          <a:lstStyle/>
          <a:p>
            <a:pPr>
              <a:defRPr/>
            </a:pPr>
            <a:r>
              <a:rPr lang="en-US" u="sng">
                <a:ea typeface="+mj-ea"/>
              </a:rPr>
              <a:t>Example</a:t>
            </a:r>
            <a:endParaRPr lang="en-US">
              <a:ea typeface="+mj-ea"/>
            </a:endParaRPr>
          </a:p>
        </p:txBody>
      </p:sp>
      <p:sp>
        <p:nvSpPr>
          <p:cNvPr id="62466" name="Oval 3"/>
          <p:cNvSpPr>
            <a:spLocks noChangeArrowheads="1"/>
          </p:cNvSpPr>
          <p:nvPr/>
        </p:nvSpPr>
        <p:spPr bwMode="auto">
          <a:xfrm>
            <a:off x="1125538" y="2822575"/>
            <a:ext cx="663575" cy="592138"/>
          </a:xfrm>
          <a:prstGeom prst="ellipse">
            <a:avLst/>
          </a:prstGeom>
          <a:solidFill>
            <a:srgbClr val="CCFF99"/>
          </a:solidFill>
          <a:ln w="12700">
            <a:solidFill>
              <a:schemeClr val="tx1"/>
            </a:solidFill>
            <a:round/>
            <a:headEnd type="none" w="sm" len="sm"/>
            <a:tailEnd type="none" w="sm" len="sm"/>
          </a:ln>
        </p:spPr>
        <p:txBody>
          <a:bodyPr wrap="none" anchor="ctr"/>
          <a:lstStyle/>
          <a:p>
            <a:r>
              <a:rPr lang="en-US" b="1">
                <a:sym typeface="Symbol" pitchFamily="18" charset="2"/>
              </a:rPr>
              <a:t></a:t>
            </a:r>
            <a:endParaRPr lang="en-US"/>
          </a:p>
        </p:txBody>
      </p:sp>
      <p:sp>
        <p:nvSpPr>
          <p:cNvPr id="62467" name="Oval 4"/>
          <p:cNvSpPr>
            <a:spLocks noChangeArrowheads="1"/>
          </p:cNvSpPr>
          <p:nvPr/>
        </p:nvSpPr>
        <p:spPr bwMode="auto">
          <a:xfrm>
            <a:off x="2316163" y="2822575"/>
            <a:ext cx="663575" cy="592138"/>
          </a:xfrm>
          <a:prstGeom prst="ellipse">
            <a:avLst/>
          </a:prstGeom>
          <a:solidFill>
            <a:srgbClr val="CCFF99"/>
          </a:solidFill>
          <a:ln w="12700">
            <a:solidFill>
              <a:schemeClr val="tx1"/>
            </a:solidFill>
            <a:round/>
            <a:headEnd type="none" w="sm" len="sm"/>
            <a:tailEnd type="none" w="sm" len="sm"/>
          </a:ln>
        </p:spPr>
        <p:txBody>
          <a:bodyPr wrap="none" anchor="ctr"/>
          <a:lstStyle/>
          <a:p>
            <a:r>
              <a:rPr lang="en-US" b="1">
                <a:sym typeface="Symbol" pitchFamily="18" charset="2"/>
              </a:rPr>
              <a:t>0</a:t>
            </a:r>
            <a:endParaRPr lang="en-US"/>
          </a:p>
        </p:txBody>
      </p:sp>
      <p:sp>
        <p:nvSpPr>
          <p:cNvPr id="62468" name="Oval 5"/>
          <p:cNvSpPr>
            <a:spLocks noChangeArrowheads="1"/>
          </p:cNvSpPr>
          <p:nvPr/>
        </p:nvSpPr>
        <p:spPr bwMode="auto">
          <a:xfrm>
            <a:off x="3554413" y="2822575"/>
            <a:ext cx="663575" cy="592138"/>
          </a:xfrm>
          <a:prstGeom prst="ellipse">
            <a:avLst/>
          </a:prstGeom>
          <a:solidFill>
            <a:srgbClr val="CCFF99"/>
          </a:solidFill>
          <a:ln w="12700">
            <a:solidFill>
              <a:schemeClr val="tx1"/>
            </a:solidFill>
            <a:round/>
            <a:headEnd type="none" w="sm" len="sm"/>
            <a:tailEnd type="none" w="sm" len="sm"/>
          </a:ln>
        </p:spPr>
        <p:txBody>
          <a:bodyPr wrap="none" anchor="ctr"/>
          <a:lstStyle/>
          <a:p>
            <a:r>
              <a:rPr lang="en-US" b="1">
                <a:sym typeface="Symbol" pitchFamily="18" charset="2"/>
              </a:rPr>
              <a:t>2</a:t>
            </a:r>
            <a:endParaRPr lang="en-US"/>
          </a:p>
        </p:txBody>
      </p:sp>
      <p:sp>
        <p:nvSpPr>
          <p:cNvPr id="62469" name="Oval 6"/>
          <p:cNvSpPr>
            <a:spLocks noChangeArrowheads="1"/>
          </p:cNvSpPr>
          <p:nvPr/>
        </p:nvSpPr>
        <p:spPr bwMode="auto">
          <a:xfrm>
            <a:off x="4789488" y="2822575"/>
            <a:ext cx="663575" cy="592138"/>
          </a:xfrm>
          <a:prstGeom prst="ellipse">
            <a:avLst/>
          </a:prstGeom>
          <a:solidFill>
            <a:srgbClr val="CCFF99"/>
          </a:solidFill>
          <a:ln w="12700">
            <a:solidFill>
              <a:schemeClr val="tx1"/>
            </a:solidFill>
            <a:round/>
            <a:headEnd type="none" w="sm" len="sm"/>
            <a:tailEnd type="none" w="sm" len="sm"/>
          </a:ln>
        </p:spPr>
        <p:txBody>
          <a:bodyPr wrap="none" anchor="ctr"/>
          <a:lstStyle/>
          <a:p>
            <a:r>
              <a:rPr lang="en-US" b="1">
                <a:sym typeface="Symbol" pitchFamily="18" charset="2"/>
              </a:rPr>
              <a:t>6</a:t>
            </a:r>
            <a:endParaRPr lang="en-US"/>
          </a:p>
        </p:txBody>
      </p:sp>
      <p:sp>
        <p:nvSpPr>
          <p:cNvPr id="62470" name="Oval 7"/>
          <p:cNvSpPr>
            <a:spLocks noChangeArrowheads="1"/>
          </p:cNvSpPr>
          <p:nvPr/>
        </p:nvSpPr>
        <p:spPr bwMode="auto">
          <a:xfrm>
            <a:off x="6034088" y="2822575"/>
            <a:ext cx="663575" cy="592138"/>
          </a:xfrm>
          <a:prstGeom prst="ellipse">
            <a:avLst/>
          </a:prstGeom>
          <a:solidFill>
            <a:srgbClr val="CCECFF"/>
          </a:solidFill>
          <a:ln w="12700">
            <a:solidFill>
              <a:schemeClr val="tx1"/>
            </a:solidFill>
            <a:round/>
            <a:headEnd type="none" w="sm" len="sm"/>
            <a:tailEnd type="none" w="sm" len="sm"/>
          </a:ln>
        </p:spPr>
        <p:txBody>
          <a:bodyPr wrap="none" anchor="ctr"/>
          <a:lstStyle/>
          <a:p>
            <a:r>
              <a:rPr lang="en-US" b="1">
                <a:sym typeface="Symbol" pitchFamily="18" charset="2"/>
              </a:rPr>
              <a:t>5</a:t>
            </a:r>
            <a:endParaRPr lang="en-US"/>
          </a:p>
        </p:txBody>
      </p:sp>
      <p:sp>
        <p:nvSpPr>
          <p:cNvPr id="62471" name="Oval 8"/>
          <p:cNvSpPr>
            <a:spLocks noChangeArrowheads="1"/>
          </p:cNvSpPr>
          <p:nvPr/>
        </p:nvSpPr>
        <p:spPr bwMode="auto">
          <a:xfrm>
            <a:off x="7259638" y="2822575"/>
            <a:ext cx="663575" cy="592138"/>
          </a:xfrm>
          <a:prstGeom prst="ellipse">
            <a:avLst/>
          </a:prstGeom>
          <a:solidFill>
            <a:srgbClr val="CCECFF"/>
          </a:solidFill>
          <a:ln w="12700">
            <a:solidFill>
              <a:schemeClr val="tx1"/>
            </a:solidFill>
            <a:round/>
            <a:headEnd type="none" w="sm" len="sm"/>
            <a:tailEnd type="none" w="sm" len="sm"/>
          </a:ln>
        </p:spPr>
        <p:txBody>
          <a:bodyPr wrap="none" anchor="ctr"/>
          <a:lstStyle/>
          <a:p>
            <a:r>
              <a:rPr lang="en-US" b="1">
                <a:sym typeface="Symbol" pitchFamily="18" charset="2"/>
              </a:rPr>
              <a:t>4</a:t>
            </a:r>
            <a:endParaRPr lang="en-US"/>
          </a:p>
        </p:txBody>
      </p:sp>
      <p:sp>
        <p:nvSpPr>
          <p:cNvPr id="62472" name="Line 9"/>
          <p:cNvSpPr>
            <a:spLocks noChangeShapeType="1"/>
          </p:cNvSpPr>
          <p:nvPr/>
        </p:nvSpPr>
        <p:spPr bwMode="auto">
          <a:xfrm>
            <a:off x="1774825" y="3117850"/>
            <a:ext cx="563563" cy="0"/>
          </a:xfrm>
          <a:prstGeom prst="line">
            <a:avLst/>
          </a:prstGeom>
          <a:noFill/>
          <a:ln w="28575">
            <a:solidFill>
              <a:schemeClr val="tx1"/>
            </a:solidFill>
            <a:round/>
            <a:headEnd type="none" w="sm" len="sm"/>
            <a:tailEnd type="triangle" w="med" len="med"/>
          </a:ln>
        </p:spPr>
        <p:txBody>
          <a:bodyPr wrap="none" anchor="ctr"/>
          <a:lstStyle/>
          <a:p>
            <a:endParaRPr lang="en-US"/>
          </a:p>
        </p:txBody>
      </p:sp>
      <p:sp>
        <p:nvSpPr>
          <p:cNvPr id="62473" name="Line 10"/>
          <p:cNvSpPr>
            <a:spLocks noChangeShapeType="1"/>
          </p:cNvSpPr>
          <p:nvPr/>
        </p:nvSpPr>
        <p:spPr bwMode="auto">
          <a:xfrm>
            <a:off x="6704013" y="3111500"/>
            <a:ext cx="563562" cy="0"/>
          </a:xfrm>
          <a:prstGeom prst="line">
            <a:avLst/>
          </a:prstGeom>
          <a:noFill/>
          <a:ln w="28575">
            <a:solidFill>
              <a:schemeClr val="tx1"/>
            </a:solidFill>
            <a:round/>
            <a:headEnd type="none" w="sm" len="sm"/>
            <a:tailEnd type="triangle" w="med" len="med"/>
          </a:ln>
        </p:spPr>
        <p:txBody>
          <a:bodyPr wrap="none" anchor="ctr"/>
          <a:lstStyle/>
          <a:p>
            <a:endParaRPr lang="en-US"/>
          </a:p>
        </p:txBody>
      </p:sp>
      <p:sp>
        <p:nvSpPr>
          <p:cNvPr id="62474" name="Line 11"/>
          <p:cNvSpPr>
            <a:spLocks noChangeShapeType="1"/>
          </p:cNvSpPr>
          <p:nvPr/>
        </p:nvSpPr>
        <p:spPr bwMode="auto">
          <a:xfrm>
            <a:off x="5470525" y="3119438"/>
            <a:ext cx="563563" cy="0"/>
          </a:xfrm>
          <a:prstGeom prst="line">
            <a:avLst/>
          </a:prstGeom>
          <a:noFill/>
          <a:ln w="38100">
            <a:solidFill>
              <a:srgbClr val="CC0000"/>
            </a:solidFill>
            <a:round/>
            <a:headEnd type="none" w="sm" len="sm"/>
            <a:tailEnd type="triangle" w="med" len="med"/>
          </a:ln>
        </p:spPr>
        <p:txBody>
          <a:bodyPr wrap="none" anchor="ctr"/>
          <a:lstStyle/>
          <a:p>
            <a:endParaRPr lang="en-US"/>
          </a:p>
        </p:txBody>
      </p:sp>
      <p:sp>
        <p:nvSpPr>
          <p:cNvPr id="62475" name="Line 12"/>
          <p:cNvSpPr>
            <a:spLocks noChangeShapeType="1"/>
          </p:cNvSpPr>
          <p:nvPr/>
        </p:nvSpPr>
        <p:spPr bwMode="auto">
          <a:xfrm>
            <a:off x="4222750" y="3127375"/>
            <a:ext cx="563563" cy="0"/>
          </a:xfrm>
          <a:prstGeom prst="line">
            <a:avLst/>
          </a:prstGeom>
          <a:noFill/>
          <a:ln w="28575">
            <a:solidFill>
              <a:schemeClr val="tx1"/>
            </a:solidFill>
            <a:round/>
            <a:headEnd type="none" w="sm" len="sm"/>
            <a:tailEnd type="triangle" w="med" len="med"/>
          </a:ln>
        </p:spPr>
        <p:txBody>
          <a:bodyPr wrap="none" anchor="ctr"/>
          <a:lstStyle/>
          <a:p>
            <a:endParaRPr lang="en-US"/>
          </a:p>
        </p:txBody>
      </p:sp>
      <p:sp>
        <p:nvSpPr>
          <p:cNvPr id="62476" name="Line 13"/>
          <p:cNvSpPr>
            <a:spLocks noChangeShapeType="1"/>
          </p:cNvSpPr>
          <p:nvPr/>
        </p:nvSpPr>
        <p:spPr bwMode="auto">
          <a:xfrm>
            <a:off x="2990850" y="3121025"/>
            <a:ext cx="563563" cy="0"/>
          </a:xfrm>
          <a:prstGeom prst="line">
            <a:avLst/>
          </a:prstGeom>
          <a:noFill/>
          <a:ln w="38100">
            <a:solidFill>
              <a:srgbClr val="CC0000"/>
            </a:solidFill>
            <a:round/>
            <a:headEnd type="none" w="sm" len="sm"/>
            <a:tailEnd type="triangle" w="med" len="med"/>
          </a:ln>
        </p:spPr>
        <p:txBody>
          <a:bodyPr wrap="none" anchor="ctr"/>
          <a:lstStyle/>
          <a:p>
            <a:endParaRPr lang="en-US"/>
          </a:p>
        </p:txBody>
      </p:sp>
      <p:sp>
        <p:nvSpPr>
          <p:cNvPr id="62477" name="Freeform 14"/>
          <p:cNvSpPr>
            <a:spLocks/>
          </p:cNvSpPr>
          <p:nvPr/>
        </p:nvSpPr>
        <p:spPr bwMode="auto">
          <a:xfrm>
            <a:off x="2655888" y="2306638"/>
            <a:ext cx="2424112" cy="536575"/>
          </a:xfrm>
          <a:custGeom>
            <a:avLst/>
            <a:gdLst>
              <a:gd name="T0" fmla="*/ 0 w 1527"/>
              <a:gd name="T1" fmla="*/ 2147483647 h 338"/>
              <a:gd name="T2" fmla="*/ 2147483647 w 1527"/>
              <a:gd name="T3" fmla="*/ 2147483647 h 338"/>
              <a:gd name="T4" fmla="*/ 2147483647 w 1527"/>
              <a:gd name="T5" fmla="*/ 2147483647 h 338"/>
              <a:gd name="T6" fmla="*/ 2147483647 w 1527"/>
              <a:gd name="T7" fmla="*/ 2147483647 h 338"/>
              <a:gd name="T8" fmla="*/ 2147483647 w 1527"/>
              <a:gd name="T9" fmla="*/ 2147483647 h 338"/>
              <a:gd name="T10" fmla="*/ 2147483647 w 1527"/>
              <a:gd name="T11" fmla="*/ 2147483647 h 338"/>
              <a:gd name="T12" fmla="*/ 0 60000 65536"/>
              <a:gd name="T13" fmla="*/ 0 60000 65536"/>
              <a:gd name="T14" fmla="*/ 0 60000 65536"/>
              <a:gd name="T15" fmla="*/ 0 60000 65536"/>
              <a:gd name="T16" fmla="*/ 0 60000 65536"/>
              <a:gd name="T17" fmla="*/ 0 60000 65536"/>
              <a:gd name="T18" fmla="*/ 0 w 1527"/>
              <a:gd name="T19" fmla="*/ 0 h 338"/>
              <a:gd name="T20" fmla="*/ 1527 w 1527"/>
              <a:gd name="T21" fmla="*/ 338 h 338"/>
            </a:gdLst>
            <a:ahLst/>
            <a:cxnLst>
              <a:cxn ang="T12">
                <a:pos x="T0" y="T1"/>
              </a:cxn>
              <a:cxn ang="T13">
                <a:pos x="T2" y="T3"/>
              </a:cxn>
              <a:cxn ang="T14">
                <a:pos x="T4" y="T5"/>
              </a:cxn>
              <a:cxn ang="T15">
                <a:pos x="T6" y="T7"/>
              </a:cxn>
              <a:cxn ang="T16">
                <a:pos x="T8" y="T9"/>
              </a:cxn>
              <a:cxn ang="T17">
                <a:pos x="T10" y="T11"/>
              </a:cxn>
            </a:cxnLst>
            <a:rect l="T18" t="T19" r="T20" b="T21"/>
            <a:pathLst>
              <a:path w="1527" h="338">
                <a:moveTo>
                  <a:pt x="0" y="329"/>
                </a:moveTo>
                <a:cubicBezTo>
                  <a:pt x="89" y="251"/>
                  <a:pt x="179" y="173"/>
                  <a:pt x="300" y="120"/>
                </a:cubicBezTo>
                <a:cubicBezTo>
                  <a:pt x="421" y="67"/>
                  <a:pt x="588" y="22"/>
                  <a:pt x="727" y="11"/>
                </a:cubicBezTo>
                <a:cubicBezTo>
                  <a:pt x="866" y="0"/>
                  <a:pt x="1027" y="27"/>
                  <a:pt x="1136" y="56"/>
                </a:cubicBezTo>
                <a:cubicBezTo>
                  <a:pt x="1245" y="85"/>
                  <a:pt x="1316" y="136"/>
                  <a:pt x="1381" y="183"/>
                </a:cubicBezTo>
                <a:cubicBezTo>
                  <a:pt x="1446" y="230"/>
                  <a:pt x="1486" y="284"/>
                  <a:pt x="1527" y="338"/>
                </a:cubicBezTo>
              </a:path>
            </a:pathLst>
          </a:custGeom>
          <a:noFill/>
          <a:ln w="38100" cap="flat" cmpd="sng">
            <a:solidFill>
              <a:srgbClr val="CC0000"/>
            </a:solidFill>
            <a:prstDash val="solid"/>
            <a:round/>
            <a:headEnd type="none" w="sm" len="sm"/>
            <a:tailEnd type="triangle" w="med" len="med"/>
          </a:ln>
        </p:spPr>
        <p:txBody>
          <a:bodyPr wrap="none" anchor="ctr"/>
          <a:lstStyle/>
          <a:p>
            <a:endParaRPr lang="en-US"/>
          </a:p>
        </p:txBody>
      </p:sp>
      <p:sp>
        <p:nvSpPr>
          <p:cNvPr id="62478" name="Freeform 15"/>
          <p:cNvSpPr>
            <a:spLocks/>
          </p:cNvSpPr>
          <p:nvPr/>
        </p:nvSpPr>
        <p:spPr bwMode="auto">
          <a:xfrm>
            <a:off x="5146675" y="2286000"/>
            <a:ext cx="2424113" cy="536575"/>
          </a:xfrm>
          <a:custGeom>
            <a:avLst/>
            <a:gdLst>
              <a:gd name="T0" fmla="*/ 0 w 1527"/>
              <a:gd name="T1" fmla="*/ 2147483647 h 338"/>
              <a:gd name="T2" fmla="*/ 2147483647 w 1527"/>
              <a:gd name="T3" fmla="*/ 2147483647 h 338"/>
              <a:gd name="T4" fmla="*/ 2147483647 w 1527"/>
              <a:gd name="T5" fmla="*/ 2147483647 h 338"/>
              <a:gd name="T6" fmla="*/ 2147483647 w 1527"/>
              <a:gd name="T7" fmla="*/ 2147483647 h 338"/>
              <a:gd name="T8" fmla="*/ 2147483647 w 1527"/>
              <a:gd name="T9" fmla="*/ 2147483647 h 338"/>
              <a:gd name="T10" fmla="*/ 2147483647 w 1527"/>
              <a:gd name="T11" fmla="*/ 2147483647 h 338"/>
              <a:gd name="T12" fmla="*/ 0 60000 65536"/>
              <a:gd name="T13" fmla="*/ 0 60000 65536"/>
              <a:gd name="T14" fmla="*/ 0 60000 65536"/>
              <a:gd name="T15" fmla="*/ 0 60000 65536"/>
              <a:gd name="T16" fmla="*/ 0 60000 65536"/>
              <a:gd name="T17" fmla="*/ 0 60000 65536"/>
              <a:gd name="T18" fmla="*/ 0 w 1527"/>
              <a:gd name="T19" fmla="*/ 0 h 338"/>
              <a:gd name="T20" fmla="*/ 1527 w 1527"/>
              <a:gd name="T21" fmla="*/ 338 h 338"/>
            </a:gdLst>
            <a:ahLst/>
            <a:cxnLst>
              <a:cxn ang="T12">
                <a:pos x="T0" y="T1"/>
              </a:cxn>
              <a:cxn ang="T13">
                <a:pos x="T2" y="T3"/>
              </a:cxn>
              <a:cxn ang="T14">
                <a:pos x="T4" y="T5"/>
              </a:cxn>
              <a:cxn ang="T15">
                <a:pos x="T6" y="T7"/>
              </a:cxn>
              <a:cxn ang="T16">
                <a:pos x="T8" y="T9"/>
              </a:cxn>
              <a:cxn ang="T17">
                <a:pos x="T10" y="T11"/>
              </a:cxn>
            </a:cxnLst>
            <a:rect l="T18" t="T19" r="T20" b="T21"/>
            <a:pathLst>
              <a:path w="1527" h="338">
                <a:moveTo>
                  <a:pt x="0" y="329"/>
                </a:moveTo>
                <a:cubicBezTo>
                  <a:pt x="89" y="251"/>
                  <a:pt x="179" y="173"/>
                  <a:pt x="300" y="120"/>
                </a:cubicBezTo>
                <a:cubicBezTo>
                  <a:pt x="421" y="67"/>
                  <a:pt x="588" y="22"/>
                  <a:pt x="727" y="11"/>
                </a:cubicBezTo>
                <a:cubicBezTo>
                  <a:pt x="866" y="0"/>
                  <a:pt x="1027" y="27"/>
                  <a:pt x="1136" y="56"/>
                </a:cubicBezTo>
                <a:cubicBezTo>
                  <a:pt x="1245" y="85"/>
                  <a:pt x="1316" y="136"/>
                  <a:pt x="1381" y="183"/>
                </a:cubicBezTo>
                <a:cubicBezTo>
                  <a:pt x="1446" y="230"/>
                  <a:pt x="1486" y="284"/>
                  <a:pt x="1527" y="338"/>
                </a:cubicBezTo>
              </a:path>
            </a:pathLst>
          </a:custGeom>
          <a:noFill/>
          <a:ln w="28575" cap="flat" cmpd="sng">
            <a:solidFill>
              <a:schemeClr val="tx1"/>
            </a:solidFill>
            <a:prstDash val="solid"/>
            <a:round/>
            <a:headEnd type="none" w="sm" len="sm"/>
            <a:tailEnd type="triangle" w="med" len="med"/>
          </a:ln>
        </p:spPr>
        <p:txBody>
          <a:bodyPr wrap="none" anchor="ctr"/>
          <a:lstStyle/>
          <a:p>
            <a:endParaRPr lang="en-US"/>
          </a:p>
        </p:txBody>
      </p:sp>
      <p:sp>
        <p:nvSpPr>
          <p:cNvPr id="62479" name="Freeform 16"/>
          <p:cNvSpPr>
            <a:spLocks/>
          </p:cNvSpPr>
          <p:nvPr/>
        </p:nvSpPr>
        <p:spPr bwMode="auto">
          <a:xfrm flipV="1">
            <a:off x="1474788" y="3421063"/>
            <a:ext cx="2424112" cy="536575"/>
          </a:xfrm>
          <a:custGeom>
            <a:avLst/>
            <a:gdLst>
              <a:gd name="T0" fmla="*/ 0 w 1527"/>
              <a:gd name="T1" fmla="*/ 2147483647 h 338"/>
              <a:gd name="T2" fmla="*/ 2147483647 w 1527"/>
              <a:gd name="T3" fmla="*/ 2147483647 h 338"/>
              <a:gd name="T4" fmla="*/ 2147483647 w 1527"/>
              <a:gd name="T5" fmla="*/ 2147483647 h 338"/>
              <a:gd name="T6" fmla="*/ 2147483647 w 1527"/>
              <a:gd name="T7" fmla="*/ 2147483647 h 338"/>
              <a:gd name="T8" fmla="*/ 2147483647 w 1527"/>
              <a:gd name="T9" fmla="*/ 2147483647 h 338"/>
              <a:gd name="T10" fmla="*/ 2147483647 w 1527"/>
              <a:gd name="T11" fmla="*/ 2147483647 h 338"/>
              <a:gd name="T12" fmla="*/ 0 60000 65536"/>
              <a:gd name="T13" fmla="*/ 0 60000 65536"/>
              <a:gd name="T14" fmla="*/ 0 60000 65536"/>
              <a:gd name="T15" fmla="*/ 0 60000 65536"/>
              <a:gd name="T16" fmla="*/ 0 60000 65536"/>
              <a:gd name="T17" fmla="*/ 0 60000 65536"/>
              <a:gd name="T18" fmla="*/ 0 w 1527"/>
              <a:gd name="T19" fmla="*/ 0 h 338"/>
              <a:gd name="T20" fmla="*/ 1527 w 1527"/>
              <a:gd name="T21" fmla="*/ 338 h 338"/>
            </a:gdLst>
            <a:ahLst/>
            <a:cxnLst>
              <a:cxn ang="T12">
                <a:pos x="T0" y="T1"/>
              </a:cxn>
              <a:cxn ang="T13">
                <a:pos x="T2" y="T3"/>
              </a:cxn>
              <a:cxn ang="T14">
                <a:pos x="T4" y="T5"/>
              </a:cxn>
              <a:cxn ang="T15">
                <a:pos x="T6" y="T7"/>
              </a:cxn>
              <a:cxn ang="T16">
                <a:pos x="T8" y="T9"/>
              </a:cxn>
              <a:cxn ang="T17">
                <a:pos x="T10" y="T11"/>
              </a:cxn>
            </a:cxnLst>
            <a:rect l="T18" t="T19" r="T20" b="T21"/>
            <a:pathLst>
              <a:path w="1527" h="338">
                <a:moveTo>
                  <a:pt x="0" y="329"/>
                </a:moveTo>
                <a:cubicBezTo>
                  <a:pt x="89" y="251"/>
                  <a:pt x="179" y="173"/>
                  <a:pt x="300" y="120"/>
                </a:cubicBezTo>
                <a:cubicBezTo>
                  <a:pt x="421" y="67"/>
                  <a:pt x="588" y="22"/>
                  <a:pt x="727" y="11"/>
                </a:cubicBezTo>
                <a:cubicBezTo>
                  <a:pt x="866" y="0"/>
                  <a:pt x="1027" y="27"/>
                  <a:pt x="1136" y="56"/>
                </a:cubicBezTo>
                <a:cubicBezTo>
                  <a:pt x="1245" y="85"/>
                  <a:pt x="1316" y="136"/>
                  <a:pt x="1381" y="183"/>
                </a:cubicBezTo>
                <a:cubicBezTo>
                  <a:pt x="1446" y="230"/>
                  <a:pt x="1486" y="284"/>
                  <a:pt x="1527" y="338"/>
                </a:cubicBezTo>
              </a:path>
            </a:pathLst>
          </a:custGeom>
          <a:noFill/>
          <a:ln w="28575" cap="flat" cmpd="sng">
            <a:solidFill>
              <a:schemeClr val="tx1"/>
            </a:solidFill>
            <a:prstDash val="solid"/>
            <a:round/>
            <a:headEnd type="none" w="sm" len="sm"/>
            <a:tailEnd type="triangle" w="med" len="med"/>
          </a:ln>
        </p:spPr>
        <p:txBody>
          <a:bodyPr wrap="none" anchor="ctr"/>
          <a:lstStyle/>
          <a:p>
            <a:endParaRPr lang="en-US"/>
          </a:p>
        </p:txBody>
      </p:sp>
      <p:sp>
        <p:nvSpPr>
          <p:cNvPr id="62480" name="Freeform 17"/>
          <p:cNvSpPr>
            <a:spLocks/>
          </p:cNvSpPr>
          <p:nvPr/>
        </p:nvSpPr>
        <p:spPr bwMode="auto">
          <a:xfrm flipV="1">
            <a:off x="3992563" y="3400425"/>
            <a:ext cx="2424112" cy="536575"/>
          </a:xfrm>
          <a:custGeom>
            <a:avLst/>
            <a:gdLst>
              <a:gd name="T0" fmla="*/ 0 w 1527"/>
              <a:gd name="T1" fmla="*/ 2147483647 h 338"/>
              <a:gd name="T2" fmla="*/ 2147483647 w 1527"/>
              <a:gd name="T3" fmla="*/ 2147483647 h 338"/>
              <a:gd name="T4" fmla="*/ 2147483647 w 1527"/>
              <a:gd name="T5" fmla="*/ 2147483647 h 338"/>
              <a:gd name="T6" fmla="*/ 2147483647 w 1527"/>
              <a:gd name="T7" fmla="*/ 2147483647 h 338"/>
              <a:gd name="T8" fmla="*/ 2147483647 w 1527"/>
              <a:gd name="T9" fmla="*/ 2147483647 h 338"/>
              <a:gd name="T10" fmla="*/ 2147483647 w 1527"/>
              <a:gd name="T11" fmla="*/ 2147483647 h 338"/>
              <a:gd name="T12" fmla="*/ 0 60000 65536"/>
              <a:gd name="T13" fmla="*/ 0 60000 65536"/>
              <a:gd name="T14" fmla="*/ 0 60000 65536"/>
              <a:gd name="T15" fmla="*/ 0 60000 65536"/>
              <a:gd name="T16" fmla="*/ 0 60000 65536"/>
              <a:gd name="T17" fmla="*/ 0 60000 65536"/>
              <a:gd name="T18" fmla="*/ 0 w 1527"/>
              <a:gd name="T19" fmla="*/ 0 h 338"/>
              <a:gd name="T20" fmla="*/ 1527 w 1527"/>
              <a:gd name="T21" fmla="*/ 338 h 338"/>
            </a:gdLst>
            <a:ahLst/>
            <a:cxnLst>
              <a:cxn ang="T12">
                <a:pos x="T0" y="T1"/>
              </a:cxn>
              <a:cxn ang="T13">
                <a:pos x="T2" y="T3"/>
              </a:cxn>
              <a:cxn ang="T14">
                <a:pos x="T4" y="T5"/>
              </a:cxn>
              <a:cxn ang="T15">
                <a:pos x="T6" y="T7"/>
              </a:cxn>
              <a:cxn ang="T16">
                <a:pos x="T8" y="T9"/>
              </a:cxn>
              <a:cxn ang="T17">
                <a:pos x="T10" y="T11"/>
              </a:cxn>
            </a:cxnLst>
            <a:rect l="T18" t="T19" r="T20" b="T21"/>
            <a:pathLst>
              <a:path w="1527" h="338">
                <a:moveTo>
                  <a:pt x="0" y="329"/>
                </a:moveTo>
                <a:cubicBezTo>
                  <a:pt x="89" y="251"/>
                  <a:pt x="179" y="173"/>
                  <a:pt x="300" y="120"/>
                </a:cubicBezTo>
                <a:cubicBezTo>
                  <a:pt x="421" y="67"/>
                  <a:pt x="588" y="22"/>
                  <a:pt x="727" y="11"/>
                </a:cubicBezTo>
                <a:cubicBezTo>
                  <a:pt x="866" y="0"/>
                  <a:pt x="1027" y="27"/>
                  <a:pt x="1136" y="56"/>
                </a:cubicBezTo>
                <a:cubicBezTo>
                  <a:pt x="1245" y="85"/>
                  <a:pt x="1316" y="136"/>
                  <a:pt x="1381" y="183"/>
                </a:cubicBezTo>
                <a:cubicBezTo>
                  <a:pt x="1446" y="230"/>
                  <a:pt x="1486" y="284"/>
                  <a:pt x="1527" y="338"/>
                </a:cubicBezTo>
              </a:path>
            </a:pathLst>
          </a:custGeom>
          <a:noFill/>
          <a:ln w="28575" cap="flat" cmpd="sng">
            <a:solidFill>
              <a:schemeClr val="tx1"/>
            </a:solidFill>
            <a:prstDash val="solid"/>
            <a:round/>
            <a:headEnd type="none" w="sm" len="sm"/>
            <a:tailEnd type="triangle" w="med" len="med"/>
          </a:ln>
        </p:spPr>
        <p:txBody>
          <a:bodyPr wrap="none" anchor="ctr"/>
          <a:lstStyle/>
          <a:p>
            <a:endParaRPr lang="en-US"/>
          </a:p>
        </p:txBody>
      </p:sp>
      <p:sp>
        <p:nvSpPr>
          <p:cNvPr id="62481" name="Freeform 18"/>
          <p:cNvSpPr>
            <a:spLocks/>
          </p:cNvSpPr>
          <p:nvPr/>
        </p:nvSpPr>
        <p:spPr bwMode="auto">
          <a:xfrm>
            <a:off x="3954463" y="3421063"/>
            <a:ext cx="3535362" cy="800100"/>
          </a:xfrm>
          <a:custGeom>
            <a:avLst/>
            <a:gdLst>
              <a:gd name="T0" fmla="*/ 0 w 2227"/>
              <a:gd name="T1" fmla="*/ 0 h 504"/>
              <a:gd name="T2" fmla="*/ 2147483647 w 2227"/>
              <a:gd name="T3" fmla="*/ 2147483647 h 504"/>
              <a:gd name="T4" fmla="*/ 2147483647 w 2227"/>
              <a:gd name="T5" fmla="*/ 2147483647 h 504"/>
              <a:gd name="T6" fmla="*/ 2147483647 w 2227"/>
              <a:gd name="T7" fmla="*/ 2147483647 h 504"/>
              <a:gd name="T8" fmla="*/ 2147483647 w 2227"/>
              <a:gd name="T9" fmla="*/ 2147483647 h 504"/>
              <a:gd name="T10" fmla="*/ 2147483647 w 2227"/>
              <a:gd name="T11" fmla="*/ 2147483647 h 504"/>
              <a:gd name="T12" fmla="*/ 2147483647 w 2227"/>
              <a:gd name="T13" fmla="*/ 2147483647 h 504"/>
              <a:gd name="T14" fmla="*/ 2147483647 w 2227"/>
              <a:gd name="T15" fmla="*/ 2147483647 h 504"/>
              <a:gd name="T16" fmla="*/ 2147483647 w 2227"/>
              <a:gd name="T17" fmla="*/ 0 h 50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227"/>
              <a:gd name="T28" fmla="*/ 0 h 504"/>
              <a:gd name="T29" fmla="*/ 2227 w 2227"/>
              <a:gd name="T30" fmla="*/ 504 h 50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227" h="504">
                <a:moveTo>
                  <a:pt x="0" y="0"/>
                </a:moveTo>
                <a:cubicBezTo>
                  <a:pt x="50" y="68"/>
                  <a:pt x="101" y="137"/>
                  <a:pt x="163" y="191"/>
                </a:cubicBezTo>
                <a:cubicBezTo>
                  <a:pt x="225" y="245"/>
                  <a:pt x="281" y="285"/>
                  <a:pt x="372" y="327"/>
                </a:cubicBezTo>
                <a:cubicBezTo>
                  <a:pt x="463" y="369"/>
                  <a:pt x="574" y="416"/>
                  <a:pt x="709" y="445"/>
                </a:cubicBezTo>
                <a:cubicBezTo>
                  <a:pt x="844" y="474"/>
                  <a:pt x="1040" y="504"/>
                  <a:pt x="1181" y="500"/>
                </a:cubicBezTo>
                <a:cubicBezTo>
                  <a:pt x="1322" y="496"/>
                  <a:pt x="1443" y="453"/>
                  <a:pt x="1554" y="418"/>
                </a:cubicBezTo>
                <a:cubicBezTo>
                  <a:pt x="1665" y="383"/>
                  <a:pt x="1747" y="347"/>
                  <a:pt x="1845" y="291"/>
                </a:cubicBezTo>
                <a:cubicBezTo>
                  <a:pt x="1943" y="235"/>
                  <a:pt x="2081" y="131"/>
                  <a:pt x="2145" y="82"/>
                </a:cubicBezTo>
                <a:cubicBezTo>
                  <a:pt x="2209" y="33"/>
                  <a:pt x="2218" y="16"/>
                  <a:pt x="2227" y="0"/>
                </a:cubicBezTo>
              </a:path>
            </a:pathLst>
          </a:custGeom>
          <a:noFill/>
          <a:ln w="38100" cap="flat" cmpd="sng">
            <a:solidFill>
              <a:srgbClr val="CC0000"/>
            </a:solidFill>
            <a:prstDash val="solid"/>
            <a:round/>
            <a:headEnd type="none" w="sm" len="sm"/>
            <a:tailEnd type="triangle" w="med" len="med"/>
          </a:ln>
        </p:spPr>
        <p:txBody>
          <a:bodyPr wrap="none" anchor="ctr"/>
          <a:lstStyle/>
          <a:p>
            <a:endParaRPr lang="en-US"/>
          </a:p>
        </p:txBody>
      </p:sp>
      <p:sp>
        <p:nvSpPr>
          <p:cNvPr id="62482" name="Text Box 19"/>
          <p:cNvSpPr txBox="1">
            <a:spLocks noChangeArrowheads="1"/>
          </p:cNvSpPr>
          <p:nvPr/>
        </p:nvSpPr>
        <p:spPr bwMode="auto">
          <a:xfrm>
            <a:off x="1320800" y="2446338"/>
            <a:ext cx="285750" cy="457200"/>
          </a:xfrm>
          <a:prstGeom prst="rect">
            <a:avLst/>
          </a:prstGeom>
          <a:noFill/>
          <a:ln w="12700">
            <a:noFill/>
            <a:miter lim="800000"/>
            <a:headEnd type="none" w="sm" len="sm"/>
            <a:tailEnd type="none" w="sm" len="sm"/>
          </a:ln>
        </p:spPr>
        <p:txBody>
          <a:bodyPr wrap="none">
            <a:spAutoFit/>
          </a:bodyPr>
          <a:lstStyle/>
          <a:p>
            <a:r>
              <a:rPr lang="en-US">
                <a:latin typeface="Times New Roman" pitchFamily="18" charset="0"/>
              </a:rPr>
              <a:t>r</a:t>
            </a:r>
          </a:p>
        </p:txBody>
      </p:sp>
      <p:sp>
        <p:nvSpPr>
          <p:cNvPr id="62483" name="Text Box 20"/>
          <p:cNvSpPr txBox="1">
            <a:spLocks noChangeArrowheads="1"/>
          </p:cNvSpPr>
          <p:nvPr/>
        </p:nvSpPr>
        <p:spPr bwMode="auto">
          <a:xfrm>
            <a:off x="2432050" y="2459038"/>
            <a:ext cx="303213" cy="457200"/>
          </a:xfrm>
          <a:prstGeom prst="rect">
            <a:avLst/>
          </a:prstGeom>
          <a:noFill/>
          <a:ln w="12700">
            <a:noFill/>
            <a:miter lim="800000"/>
            <a:headEnd type="none" w="sm" len="sm"/>
            <a:tailEnd type="none" w="sm" len="sm"/>
          </a:ln>
        </p:spPr>
        <p:txBody>
          <a:bodyPr wrap="none">
            <a:spAutoFit/>
          </a:bodyPr>
          <a:lstStyle/>
          <a:p>
            <a:r>
              <a:rPr lang="en-US">
                <a:latin typeface="Times New Roman" pitchFamily="18" charset="0"/>
              </a:rPr>
              <a:t>s</a:t>
            </a:r>
          </a:p>
        </p:txBody>
      </p:sp>
      <p:sp>
        <p:nvSpPr>
          <p:cNvPr id="62484" name="Text Box 21"/>
          <p:cNvSpPr txBox="1">
            <a:spLocks noChangeArrowheads="1"/>
          </p:cNvSpPr>
          <p:nvPr/>
        </p:nvSpPr>
        <p:spPr bwMode="auto">
          <a:xfrm>
            <a:off x="3759200" y="2446338"/>
            <a:ext cx="268288" cy="457200"/>
          </a:xfrm>
          <a:prstGeom prst="rect">
            <a:avLst/>
          </a:prstGeom>
          <a:noFill/>
          <a:ln w="12700">
            <a:noFill/>
            <a:miter lim="800000"/>
            <a:headEnd type="none" w="sm" len="sm"/>
            <a:tailEnd type="none" w="sm" len="sm"/>
          </a:ln>
        </p:spPr>
        <p:txBody>
          <a:bodyPr wrap="none">
            <a:spAutoFit/>
          </a:bodyPr>
          <a:lstStyle/>
          <a:p>
            <a:r>
              <a:rPr lang="en-US">
                <a:latin typeface="Times New Roman" pitchFamily="18" charset="0"/>
              </a:rPr>
              <a:t>t</a:t>
            </a:r>
          </a:p>
        </p:txBody>
      </p:sp>
      <p:sp>
        <p:nvSpPr>
          <p:cNvPr id="62485" name="Text Box 22"/>
          <p:cNvSpPr txBox="1">
            <a:spLocks noChangeArrowheads="1"/>
          </p:cNvSpPr>
          <p:nvPr/>
        </p:nvSpPr>
        <p:spPr bwMode="auto">
          <a:xfrm>
            <a:off x="4957763" y="2343150"/>
            <a:ext cx="336550" cy="457200"/>
          </a:xfrm>
          <a:prstGeom prst="rect">
            <a:avLst/>
          </a:prstGeom>
          <a:noFill/>
          <a:ln w="12700">
            <a:noFill/>
            <a:miter lim="800000"/>
            <a:headEnd type="none" w="sm" len="sm"/>
            <a:tailEnd type="none" w="sm" len="sm"/>
          </a:ln>
        </p:spPr>
        <p:txBody>
          <a:bodyPr wrap="none">
            <a:spAutoFit/>
          </a:bodyPr>
          <a:lstStyle/>
          <a:p>
            <a:r>
              <a:rPr lang="en-US">
                <a:latin typeface="Times New Roman" pitchFamily="18" charset="0"/>
              </a:rPr>
              <a:t>u</a:t>
            </a:r>
          </a:p>
        </p:txBody>
      </p:sp>
      <p:sp>
        <p:nvSpPr>
          <p:cNvPr id="62486" name="Text Box 23"/>
          <p:cNvSpPr txBox="1">
            <a:spLocks noChangeArrowheads="1"/>
          </p:cNvSpPr>
          <p:nvPr/>
        </p:nvSpPr>
        <p:spPr bwMode="auto">
          <a:xfrm>
            <a:off x="6199188" y="2459038"/>
            <a:ext cx="336550" cy="457200"/>
          </a:xfrm>
          <a:prstGeom prst="rect">
            <a:avLst/>
          </a:prstGeom>
          <a:noFill/>
          <a:ln w="12700">
            <a:noFill/>
            <a:miter lim="800000"/>
            <a:headEnd type="none" w="sm" len="sm"/>
            <a:tailEnd type="none" w="sm" len="sm"/>
          </a:ln>
        </p:spPr>
        <p:txBody>
          <a:bodyPr wrap="none">
            <a:spAutoFit/>
          </a:bodyPr>
          <a:lstStyle/>
          <a:p>
            <a:r>
              <a:rPr lang="en-US">
                <a:latin typeface="Times New Roman" pitchFamily="18" charset="0"/>
              </a:rPr>
              <a:t>v</a:t>
            </a:r>
          </a:p>
        </p:txBody>
      </p:sp>
      <p:sp>
        <p:nvSpPr>
          <p:cNvPr id="62487" name="Text Box 24"/>
          <p:cNvSpPr txBox="1">
            <a:spLocks noChangeArrowheads="1"/>
          </p:cNvSpPr>
          <p:nvPr/>
        </p:nvSpPr>
        <p:spPr bwMode="auto">
          <a:xfrm>
            <a:off x="7527925" y="2473325"/>
            <a:ext cx="404813" cy="457200"/>
          </a:xfrm>
          <a:prstGeom prst="rect">
            <a:avLst/>
          </a:prstGeom>
          <a:noFill/>
          <a:ln w="12700">
            <a:noFill/>
            <a:miter lim="800000"/>
            <a:headEnd type="none" w="sm" len="sm"/>
            <a:tailEnd type="none" w="sm" len="sm"/>
          </a:ln>
        </p:spPr>
        <p:txBody>
          <a:bodyPr wrap="none">
            <a:spAutoFit/>
          </a:bodyPr>
          <a:lstStyle/>
          <a:p>
            <a:r>
              <a:rPr lang="en-US">
                <a:latin typeface="Times New Roman" pitchFamily="18" charset="0"/>
              </a:rPr>
              <a:t>w</a:t>
            </a:r>
          </a:p>
        </p:txBody>
      </p:sp>
      <p:sp>
        <p:nvSpPr>
          <p:cNvPr id="62488" name="Text Box 25"/>
          <p:cNvSpPr txBox="1">
            <a:spLocks noChangeArrowheads="1"/>
          </p:cNvSpPr>
          <p:nvPr/>
        </p:nvSpPr>
        <p:spPr bwMode="auto">
          <a:xfrm>
            <a:off x="1870075" y="2720975"/>
            <a:ext cx="336550" cy="457200"/>
          </a:xfrm>
          <a:prstGeom prst="rect">
            <a:avLst/>
          </a:prstGeom>
          <a:noFill/>
          <a:ln w="12700">
            <a:noFill/>
            <a:miter lim="800000"/>
            <a:headEnd type="none" w="sm" len="sm"/>
            <a:tailEnd type="none" w="sm" len="sm"/>
          </a:ln>
        </p:spPr>
        <p:txBody>
          <a:bodyPr wrap="none">
            <a:spAutoFit/>
          </a:bodyPr>
          <a:lstStyle/>
          <a:p>
            <a:r>
              <a:rPr lang="en-US">
                <a:latin typeface="Times New Roman" pitchFamily="18" charset="0"/>
              </a:rPr>
              <a:t>5</a:t>
            </a:r>
          </a:p>
        </p:txBody>
      </p:sp>
      <p:sp>
        <p:nvSpPr>
          <p:cNvPr id="62489" name="Text Box 26"/>
          <p:cNvSpPr txBox="1">
            <a:spLocks noChangeArrowheads="1"/>
          </p:cNvSpPr>
          <p:nvPr/>
        </p:nvSpPr>
        <p:spPr bwMode="auto">
          <a:xfrm>
            <a:off x="3068638" y="2719388"/>
            <a:ext cx="336550" cy="457200"/>
          </a:xfrm>
          <a:prstGeom prst="rect">
            <a:avLst/>
          </a:prstGeom>
          <a:noFill/>
          <a:ln w="12700">
            <a:noFill/>
            <a:miter lim="800000"/>
            <a:headEnd type="none" w="sm" len="sm"/>
            <a:tailEnd type="none" w="sm" len="sm"/>
          </a:ln>
        </p:spPr>
        <p:txBody>
          <a:bodyPr wrap="none">
            <a:spAutoFit/>
          </a:bodyPr>
          <a:lstStyle/>
          <a:p>
            <a:r>
              <a:rPr lang="en-US">
                <a:latin typeface="Times New Roman" pitchFamily="18" charset="0"/>
              </a:rPr>
              <a:t>2</a:t>
            </a:r>
          </a:p>
        </p:txBody>
      </p:sp>
      <p:sp>
        <p:nvSpPr>
          <p:cNvPr id="62490" name="Text Box 27"/>
          <p:cNvSpPr txBox="1">
            <a:spLocks noChangeArrowheads="1"/>
          </p:cNvSpPr>
          <p:nvPr/>
        </p:nvSpPr>
        <p:spPr bwMode="auto">
          <a:xfrm>
            <a:off x="4265613" y="2719388"/>
            <a:ext cx="336550" cy="457200"/>
          </a:xfrm>
          <a:prstGeom prst="rect">
            <a:avLst/>
          </a:prstGeom>
          <a:noFill/>
          <a:ln w="12700">
            <a:noFill/>
            <a:miter lim="800000"/>
            <a:headEnd type="none" w="sm" len="sm"/>
            <a:tailEnd type="none" w="sm" len="sm"/>
          </a:ln>
        </p:spPr>
        <p:txBody>
          <a:bodyPr wrap="none">
            <a:spAutoFit/>
          </a:bodyPr>
          <a:lstStyle/>
          <a:p>
            <a:r>
              <a:rPr lang="en-US">
                <a:latin typeface="Times New Roman" pitchFamily="18" charset="0"/>
              </a:rPr>
              <a:t>7</a:t>
            </a:r>
          </a:p>
        </p:txBody>
      </p:sp>
      <p:sp>
        <p:nvSpPr>
          <p:cNvPr id="62491" name="Text Box 28"/>
          <p:cNvSpPr txBox="1">
            <a:spLocks noChangeArrowheads="1"/>
          </p:cNvSpPr>
          <p:nvPr/>
        </p:nvSpPr>
        <p:spPr bwMode="auto">
          <a:xfrm>
            <a:off x="5492750" y="2733675"/>
            <a:ext cx="488950" cy="457200"/>
          </a:xfrm>
          <a:prstGeom prst="rect">
            <a:avLst/>
          </a:prstGeom>
          <a:noFill/>
          <a:ln w="12700">
            <a:noFill/>
            <a:miter lim="800000"/>
            <a:headEnd type="none" w="sm" len="sm"/>
            <a:tailEnd type="none" w="sm" len="sm"/>
          </a:ln>
        </p:spPr>
        <p:txBody>
          <a:bodyPr wrap="none">
            <a:spAutoFit/>
          </a:bodyPr>
          <a:lstStyle/>
          <a:p>
            <a:r>
              <a:rPr lang="en-US">
                <a:latin typeface="Times New Roman" pitchFamily="18" charset="0"/>
              </a:rPr>
              <a:t>–1</a:t>
            </a:r>
          </a:p>
        </p:txBody>
      </p:sp>
      <p:sp>
        <p:nvSpPr>
          <p:cNvPr id="62492" name="Text Box 29"/>
          <p:cNvSpPr txBox="1">
            <a:spLocks noChangeArrowheads="1"/>
          </p:cNvSpPr>
          <p:nvPr/>
        </p:nvSpPr>
        <p:spPr bwMode="auto">
          <a:xfrm>
            <a:off x="6705600" y="2719388"/>
            <a:ext cx="488950" cy="457200"/>
          </a:xfrm>
          <a:prstGeom prst="rect">
            <a:avLst/>
          </a:prstGeom>
          <a:noFill/>
          <a:ln w="12700">
            <a:noFill/>
            <a:miter lim="800000"/>
            <a:headEnd type="none" w="sm" len="sm"/>
            <a:tailEnd type="none" w="sm" len="sm"/>
          </a:ln>
        </p:spPr>
        <p:txBody>
          <a:bodyPr wrap="none">
            <a:spAutoFit/>
          </a:bodyPr>
          <a:lstStyle/>
          <a:p>
            <a:r>
              <a:rPr lang="en-US">
                <a:latin typeface="Times New Roman" pitchFamily="18" charset="0"/>
              </a:rPr>
              <a:t>–2</a:t>
            </a:r>
          </a:p>
        </p:txBody>
      </p:sp>
      <p:sp>
        <p:nvSpPr>
          <p:cNvPr id="62493" name="Text Box 30"/>
          <p:cNvSpPr txBox="1">
            <a:spLocks noChangeArrowheads="1"/>
          </p:cNvSpPr>
          <p:nvPr/>
        </p:nvSpPr>
        <p:spPr bwMode="auto">
          <a:xfrm>
            <a:off x="3689350" y="1911350"/>
            <a:ext cx="336550" cy="457200"/>
          </a:xfrm>
          <a:prstGeom prst="rect">
            <a:avLst/>
          </a:prstGeom>
          <a:noFill/>
          <a:ln w="12700">
            <a:noFill/>
            <a:miter lim="800000"/>
            <a:headEnd type="none" w="sm" len="sm"/>
            <a:tailEnd type="none" w="sm" len="sm"/>
          </a:ln>
        </p:spPr>
        <p:txBody>
          <a:bodyPr wrap="none">
            <a:spAutoFit/>
          </a:bodyPr>
          <a:lstStyle/>
          <a:p>
            <a:r>
              <a:rPr lang="en-US">
                <a:latin typeface="Times New Roman" pitchFamily="18" charset="0"/>
              </a:rPr>
              <a:t>6</a:t>
            </a:r>
          </a:p>
        </p:txBody>
      </p:sp>
      <p:sp>
        <p:nvSpPr>
          <p:cNvPr id="62494" name="Text Box 31"/>
          <p:cNvSpPr txBox="1">
            <a:spLocks noChangeArrowheads="1"/>
          </p:cNvSpPr>
          <p:nvPr/>
        </p:nvSpPr>
        <p:spPr bwMode="auto">
          <a:xfrm>
            <a:off x="6284913" y="1911350"/>
            <a:ext cx="336550" cy="457200"/>
          </a:xfrm>
          <a:prstGeom prst="rect">
            <a:avLst/>
          </a:prstGeom>
          <a:noFill/>
          <a:ln w="12700">
            <a:noFill/>
            <a:miter lim="800000"/>
            <a:headEnd type="none" w="sm" len="sm"/>
            <a:tailEnd type="none" w="sm" len="sm"/>
          </a:ln>
        </p:spPr>
        <p:txBody>
          <a:bodyPr wrap="none">
            <a:spAutoFit/>
          </a:bodyPr>
          <a:lstStyle/>
          <a:p>
            <a:r>
              <a:rPr lang="en-US">
                <a:latin typeface="Times New Roman" pitchFamily="18" charset="0"/>
              </a:rPr>
              <a:t>1</a:t>
            </a:r>
          </a:p>
        </p:txBody>
      </p:sp>
      <p:sp>
        <p:nvSpPr>
          <p:cNvPr id="62495" name="Text Box 32"/>
          <p:cNvSpPr txBox="1">
            <a:spLocks noChangeArrowheads="1"/>
          </p:cNvSpPr>
          <p:nvPr/>
        </p:nvSpPr>
        <p:spPr bwMode="auto">
          <a:xfrm>
            <a:off x="2533650" y="3875088"/>
            <a:ext cx="336550" cy="457200"/>
          </a:xfrm>
          <a:prstGeom prst="rect">
            <a:avLst/>
          </a:prstGeom>
          <a:noFill/>
          <a:ln w="12700">
            <a:noFill/>
            <a:miter lim="800000"/>
            <a:headEnd type="none" w="sm" len="sm"/>
            <a:tailEnd type="none" w="sm" len="sm"/>
          </a:ln>
        </p:spPr>
        <p:txBody>
          <a:bodyPr wrap="none">
            <a:spAutoFit/>
          </a:bodyPr>
          <a:lstStyle/>
          <a:p>
            <a:r>
              <a:rPr lang="en-US">
                <a:latin typeface="Times New Roman" pitchFamily="18" charset="0"/>
              </a:rPr>
              <a:t>3</a:t>
            </a:r>
          </a:p>
        </p:txBody>
      </p:sp>
      <p:sp>
        <p:nvSpPr>
          <p:cNvPr id="62496" name="Text Box 33"/>
          <p:cNvSpPr txBox="1">
            <a:spLocks noChangeArrowheads="1"/>
          </p:cNvSpPr>
          <p:nvPr/>
        </p:nvSpPr>
        <p:spPr bwMode="auto">
          <a:xfrm>
            <a:off x="5607050" y="4149725"/>
            <a:ext cx="336550" cy="457200"/>
          </a:xfrm>
          <a:prstGeom prst="rect">
            <a:avLst/>
          </a:prstGeom>
          <a:noFill/>
          <a:ln w="12700">
            <a:noFill/>
            <a:miter lim="800000"/>
            <a:headEnd type="none" w="sm" len="sm"/>
            <a:tailEnd type="none" w="sm" len="sm"/>
          </a:ln>
        </p:spPr>
        <p:txBody>
          <a:bodyPr wrap="none">
            <a:spAutoFit/>
          </a:bodyPr>
          <a:lstStyle/>
          <a:p>
            <a:r>
              <a:rPr lang="en-US">
                <a:latin typeface="Times New Roman" pitchFamily="18" charset="0"/>
              </a:rPr>
              <a:t>2</a:t>
            </a:r>
          </a:p>
        </p:txBody>
      </p:sp>
      <p:sp>
        <p:nvSpPr>
          <p:cNvPr id="62497" name="Text Box 34"/>
          <p:cNvSpPr txBox="1">
            <a:spLocks noChangeArrowheads="1"/>
          </p:cNvSpPr>
          <p:nvPr/>
        </p:nvSpPr>
        <p:spPr bwMode="auto">
          <a:xfrm>
            <a:off x="5059363" y="3527425"/>
            <a:ext cx="336550" cy="457200"/>
          </a:xfrm>
          <a:prstGeom prst="rect">
            <a:avLst/>
          </a:prstGeom>
          <a:noFill/>
          <a:ln w="12700">
            <a:noFill/>
            <a:miter lim="800000"/>
            <a:headEnd type="none" w="sm" len="sm"/>
            <a:tailEnd type="none" w="sm" len="sm"/>
          </a:ln>
        </p:spPr>
        <p:txBody>
          <a:bodyPr wrap="none">
            <a:spAutoFit/>
          </a:bodyPr>
          <a:lstStyle/>
          <a:p>
            <a:r>
              <a:rPr lang="en-US">
                <a:latin typeface="Times New Roman" pitchFamily="18" charset="0"/>
              </a:rPr>
              <a:t>4</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6" name="Rectangle 2"/>
          <p:cNvSpPr>
            <a:spLocks noGrp="1" noChangeArrowheads="1"/>
          </p:cNvSpPr>
          <p:nvPr>
            <p:ph type="title"/>
          </p:nvPr>
        </p:nvSpPr>
        <p:spPr/>
        <p:txBody>
          <a:bodyPr/>
          <a:lstStyle/>
          <a:p>
            <a:pPr>
              <a:defRPr/>
            </a:pPr>
            <a:r>
              <a:rPr lang="en-US" u="sng">
                <a:ea typeface="+mj-ea"/>
              </a:rPr>
              <a:t>Example</a:t>
            </a:r>
            <a:endParaRPr lang="en-US">
              <a:ea typeface="+mj-ea"/>
            </a:endParaRPr>
          </a:p>
        </p:txBody>
      </p:sp>
      <p:sp>
        <p:nvSpPr>
          <p:cNvPr id="63490" name="Oval 3"/>
          <p:cNvSpPr>
            <a:spLocks noChangeArrowheads="1"/>
          </p:cNvSpPr>
          <p:nvPr/>
        </p:nvSpPr>
        <p:spPr bwMode="auto">
          <a:xfrm>
            <a:off x="1125538" y="2822575"/>
            <a:ext cx="663575" cy="592138"/>
          </a:xfrm>
          <a:prstGeom prst="ellipse">
            <a:avLst/>
          </a:prstGeom>
          <a:solidFill>
            <a:srgbClr val="CCFF99"/>
          </a:solidFill>
          <a:ln w="12700">
            <a:solidFill>
              <a:schemeClr val="tx1"/>
            </a:solidFill>
            <a:round/>
            <a:headEnd type="none" w="sm" len="sm"/>
            <a:tailEnd type="none" w="sm" len="sm"/>
          </a:ln>
        </p:spPr>
        <p:txBody>
          <a:bodyPr wrap="none" anchor="ctr"/>
          <a:lstStyle/>
          <a:p>
            <a:r>
              <a:rPr lang="en-US" b="1">
                <a:sym typeface="Symbol" pitchFamily="18" charset="2"/>
              </a:rPr>
              <a:t></a:t>
            </a:r>
            <a:endParaRPr lang="en-US"/>
          </a:p>
        </p:txBody>
      </p:sp>
      <p:sp>
        <p:nvSpPr>
          <p:cNvPr id="63491" name="Oval 4"/>
          <p:cNvSpPr>
            <a:spLocks noChangeArrowheads="1"/>
          </p:cNvSpPr>
          <p:nvPr/>
        </p:nvSpPr>
        <p:spPr bwMode="auto">
          <a:xfrm>
            <a:off x="2316163" y="2822575"/>
            <a:ext cx="663575" cy="592138"/>
          </a:xfrm>
          <a:prstGeom prst="ellipse">
            <a:avLst/>
          </a:prstGeom>
          <a:solidFill>
            <a:srgbClr val="CCFF99"/>
          </a:solidFill>
          <a:ln w="12700">
            <a:solidFill>
              <a:schemeClr val="tx1"/>
            </a:solidFill>
            <a:round/>
            <a:headEnd type="none" w="sm" len="sm"/>
            <a:tailEnd type="none" w="sm" len="sm"/>
          </a:ln>
        </p:spPr>
        <p:txBody>
          <a:bodyPr wrap="none" anchor="ctr"/>
          <a:lstStyle/>
          <a:p>
            <a:r>
              <a:rPr lang="en-US" b="1">
                <a:sym typeface="Symbol" pitchFamily="18" charset="2"/>
              </a:rPr>
              <a:t>0</a:t>
            </a:r>
            <a:endParaRPr lang="en-US"/>
          </a:p>
        </p:txBody>
      </p:sp>
      <p:sp>
        <p:nvSpPr>
          <p:cNvPr id="63492" name="Oval 5"/>
          <p:cNvSpPr>
            <a:spLocks noChangeArrowheads="1"/>
          </p:cNvSpPr>
          <p:nvPr/>
        </p:nvSpPr>
        <p:spPr bwMode="auto">
          <a:xfrm>
            <a:off x="3554413" y="2822575"/>
            <a:ext cx="663575" cy="592138"/>
          </a:xfrm>
          <a:prstGeom prst="ellipse">
            <a:avLst/>
          </a:prstGeom>
          <a:solidFill>
            <a:srgbClr val="CCFF99"/>
          </a:solidFill>
          <a:ln w="12700">
            <a:solidFill>
              <a:schemeClr val="tx1"/>
            </a:solidFill>
            <a:round/>
            <a:headEnd type="none" w="sm" len="sm"/>
            <a:tailEnd type="none" w="sm" len="sm"/>
          </a:ln>
        </p:spPr>
        <p:txBody>
          <a:bodyPr wrap="none" anchor="ctr"/>
          <a:lstStyle/>
          <a:p>
            <a:r>
              <a:rPr lang="en-US" b="1">
                <a:sym typeface="Symbol" pitchFamily="18" charset="2"/>
              </a:rPr>
              <a:t>2</a:t>
            </a:r>
            <a:endParaRPr lang="en-US"/>
          </a:p>
        </p:txBody>
      </p:sp>
      <p:sp>
        <p:nvSpPr>
          <p:cNvPr id="63493" name="Oval 6"/>
          <p:cNvSpPr>
            <a:spLocks noChangeArrowheads="1"/>
          </p:cNvSpPr>
          <p:nvPr/>
        </p:nvSpPr>
        <p:spPr bwMode="auto">
          <a:xfrm>
            <a:off x="4789488" y="2822575"/>
            <a:ext cx="663575" cy="592138"/>
          </a:xfrm>
          <a:prstGeom prst="ellipse">
            <a:avLst/>
          </a:prstGeom>
          <a:solidFill>
            <a:srgbClr val="CCFF99"/>
          </a:solidFill>
          <a:ln w="12700">
            <a:solidFill>
              <a:schemeClr val="tx1"/>
            </a:solidFill>
            <a:round/>
            <a:headEnd type="none" w="sm" len="sm"/>
            <a:tailEnd type="none" w="sm" len="sm"/>
          </a:ln>
        </p:spPr>
        <p:txBody>
          <a:bodyPr wrap="none" anchor="ctr"/>
          <a:lstStyle/>
          <a:p>
            <a:r>
              <a:rPr lang="en-US" b="1">
                <a:sym typeface="Symbol" pitchFamily="18" charset="2"/>
              </a:rPr>
              <a:t>6</a:t>
            </a:r>
            <a:endParaRPr lang="en-US"/>
          </a:p>
        </p:txBody>
      </p:sp>
      <p:sp>
        <p:nvSpPr>
          <p:cNvPr id="63494" name="Oval 7"/>
          <p:cNvSpPr>
            <a:spLocks noChangeArrowheads="1"/>
          </p:cNvSpPr>
          <p:nvPr/>
        </p:nvSpPr>
        <p:spPr bwMode="auto">
          <a:xfrm>
            <a:off x="6034088" y="2822575"/>
            <a:ext cx="663575" cy="592138"/>
          </a:xfrm>
          <a:prstGeom prst="ellipse">
            <a:avLst/>
          </a:prstGeom>
          <a:solidFill>
            <a:srgbClr val="CCFF99"/>
          </a:solidFill>
          <a:ln w="12700">
            <a:solidFill>
              <a:schemeClr val="tx1"/>
            </a:solidFill>
            <a:round/>
            <a:headEnd type="none" w="sm" len="sm"/>
            <a:tailEnd type="none" w="sm" len="sm"/>
          </a:ln>
        </p:spPr>
        <p:txBody>
          <a:bodyPr wrap="none" anchor="ctr"/>
          <a:lstStyle/>
          <a:p>
            <a:r>
              <a:rPr lang="en-US" b="1">
                <a:sym typeface="Symbol" pitchFamily="18" charset="2"/>
              </a:rPr>
              <a:t>5</a:t>
            </a:r>
            <a:endParaRPr lang="en-US"/>
          </a:p>
        </p:txBody>
      </p:sp>
      <p:sp>
        <p:nvSpPr>
          <p:cNvPr id="63495" name="Oval 8"/>
          <p:cNvSpPr>
            <a:spLocks noChangeArrowheads="1"/>
          </p:cNvSpPr>
          <p:nvPr/>
        </p:nvSpPr>
        <p:spPr bwMode="auto">
          <a:xfrm>
            <a:off x="7259638" y="2822575"/>
            <a:ext cx="663575" cy="592138"/>
          </a:xfrm>
          <a:prstGeom prst="ellipse">
            <a:avLst/>
          </a:prstGeom>
          <a:solidFill>
            <a:srgbClr val="CCECFF"/>
          </a:solidFill>
          <a:ln w="12700">
            <a:solidFill>
              <a:schemeClr val="tx1"/>
            </a:solidFill>
            <a:round/>
            <a:headEnd type="none" w="sm" len="sm"/>
            <a:tailEnd type="none" w="sm" len="sm"/>
          </a:ln>
        </p:spPr>
        <p:txBody>
          <a:bodyPr wrap="none" anchor="ctr"/>
          <a:lstStyle/>
          <a:p>
            <a:r>
              <a:rPr lang="en-US" b="1">
                <a:sym typeface="Symbol" pitchFamily="18" charset="2"/>
              </a:rPr>
              <a:t>3</a:t>
            </a:r>
            <a:endParaRPr lang="en-US"/>
          </a:p>
        </p:txBody>
      </p:sp>
      <p:sp>
        <p:nvSpPr>
          <p:cNvPr id="63496" name="Line 9"/>
          <p:cNvSpPr>
            <a:spLocks noChangeShapeType="1"/>
          </p:cNvSpPr>
          <p:nvPr/>
        </p:nvSpPr>
        <p:spPr bwMode="auto">
          <a:xfrm>
            <a:off x="1774825" y="3117850"/>
            <a:ext cx="563563" cy="0"/>
          </a:xfrm>
          <a:prstGeom prst="line">
            <a:avLst/>
          </a:prstGeom>
          <a:noFill/>
          <a:ln w="28575">
            <a:solidFill>
              <a:schemeClr val="tx1"/>
            </a:solidFill>
            <a:round/>
            <a:headEnd type="none" w="sm" len="sm"/>
            <a:tailEnd type="triangle" w="med" len="med"/>
          </a:ln>
        </p:spPr>
        <p:txBody>
          <a:bodyPr wrap="none" anchor="ctr"/>
          <a:lstStyle/>
          <a:p>
            <a:endParaRPr lang="en-US"/>
          </a:p>
        </p:txBody>
      </p:sp>
      <p:sp>
        <p:nvSpPr>
          <p:cNvPr id="63497" name="Line 10"/>
          <p:cNvSpPr>
            <a:spLocks noChangeShapeType="1"/>
          </p:cNvSpPr>
          <p:nvPr/>
        </p:nvSpPr>
        <p:spPr bwMode="auto">
          <a:xfrm>
            <a:off x="6704013" y="3111500"/>
            <a:ext cx="563562" cy="0"/>
          </a:xfrm>
          <a:prstGeom prst="line">
            <a:avLst/>
          </a:prstGeom>
          <a:noFill/>
          <a:ln w="38100">
            <a:solidFill>
              <a:srgbClr val="CC0000"/>
            </a:solidFill>
            <a:round/>
            <a:headEnd type="none" w="sm" len="sm"/>
            <a:tailEnd type="triangle" w="med" len="med"/>
          </a:ln>
        </p:spPr>
        <p:txBody>
          <a:bodyPr wrap="none" anchor="ctr"/>
          <a:lstStyle/>
          <a:p>
            <a:endParaRPr lang="en-US"/>
          </a:p>
        </p:txBody>
      </p:sp>
      <p:sp>
        <p:nvSpPr>
          <p:cNvPr id="63498" name="Line 11"/>
          <p:cNvSpPr>
            <a:spLocks noChangeShapeType="1"/>
          </p:cNvSpPr>
          <p:nvPr/>
        </p:nvSpPr>
        <p:spPr bwMode="auto">
          <a:xfrm>
            <a:off x="5470525" y="3119438"/>
            <a:ext cx="563563" cy="0"/>
          </a:xfrm>
          <a:prstGeom prst="line">
            <a:avLst/>
          </a:prstGeom>
          <a:noFill/>
          <a:ln w="38100">
            <a:solidFill>
              <a:srgbClr val="CC0000"/>
            </a:solidFill>
            <a:round/>
            <a:headEnd type="none" w="sm" len="sm"/>
            <a:tailEnd type="triangle" w="med" len="med"/>
          </a:ln>
        </p:spPr>
        <p:txBody>
          <a:bodyPr wrap="none" anchor="ctr"/>
          <a:lstStyle/>
          <a:p>
            <a:endParaRPr lang="en-US"/>
          </a:p>
        </p:txBody>
      </p:sp>
      <p:sp>
        <p:nvSpPr>
          <p:cNvPr id="63499" name="Line 12"/>
          <p:cNvSpPr>
            <a:spLocks noChangeShapeType="1"/>
          </p:cNvSpPr>
          <p:nvPr/>
        </p:nvSpPr>
        <p:spPr bwMode="auto">
          <a:xfrm>
            <a:off x="4222750" y="3127375"/>
            <a:ext cx="563563" cy="0"/>
          </a:xfrm>
          <a:prstGeom prst="line">
            <a:avLst/>
          </a:prstGeom>
          <a:noFill/>
          <a:ln w="28575">
            <a:solidFill>
              <a:schemeClr val="tx1"/>
            </a:solidFill>
            <a:round/>
            <a:headEnd type="none" w="sm" len="sm"/>
            <a:tailEnd type="triangle" w="med" len="med"/>
          </a:ln>
        </p:spPr>
        <p:txBody>
          <a:bodyPr wrap="none" anchor="ctr"/>
          <a:lstStyle/>
          <a:p>
            <a:endParaRPr lang="en-US"/>
          </a:p>
        </p:txBody>
      </p:sp>
      <p:sp>
        <p:nvSpPr>
          <p:cNvPr id="63500" name="Line 13"/>
          <p:cNvSpPr>
            <a:spLocks noChangeShapeType="1"/>
          </p:cNvSpPr>
          <p:nvPr/>
        </p:nvSpPr>
        <p:spPr bwMode="auto">
          <a:xfrm>
            <a:off x="2990850" y="3121025"/>
            <a:ext cx="563563" cy="0"/>
          </a:xfrm>
          <a:prstGeom prst="line">
            <a:avLst/>
          </a:prstGeom>
          <a:noFill/>
          <a:ln w="38100">
            <a:solidFill>
              <a:srgbClr val="CC0000"/>
            </a:solidFill>
            <a:round/>
            <a:headEnd type="none" w="sm" len="sm"/>
            <a:tailEnd type="triangle" w="med" len="med"/>
          </a:ln>
        </p:spPr>
        <p:txBody>
          <a:bodyPr wrap="none" anchor="ctr"/>
          <a:lstStyle/>
          <a:p>
            <a:endParaRPr lang="en-US"/>
          </a:p>
        </p:txBody>
      </p:sp>
      <p:sp>
        <p:nvSpPr>
          <p:cNvPr id="63501" name="Freeform 14"/>
          <p:cNvSpPr>
            <a:spLocks/>
          </p:cNvSpPr>
          <p:nvPr/>
        </p:nvSpPr>
        <p:spPr bwMode="auto">
          <a:xfrm>
            <a:off x="2655888" y="2306638"/>
            <a:ext cx="2424112" cy="536575"/>
          </a:xfrm>
          <a:custGeom>
            <a:avLst/>
            <a:gdLst>
              <a:gd name="T0" fmla="*/ 0 w 1527"/>
              <a:gd name="T1" fmla="*/ 2147483647 h 338"/>
              <a:gd name="T2" fmla="*/ 2147483647 w 1527"/>
              <a:gd name="T3" fmla="*/ 2147483647 h 338"/>
              <a:gd name="T4" fmla="*/ 2147483647 w 1527"/>
              <a:gd name="T5" fmla="*/ 2147483647 h 338"/>
              <a:gd name="T6" fmla="*/ 2147483647 w 1527"/>
              <a:gd name="T7" fmla="*/ 2147483647 h 338"/>
              <a:gd name="T8" fmla="*/ 2147483647 w 1527"/>
              <a:gd name="T9" fmla="*/ 2147483647 h 338"/>
              <a:gd name="T10" fmla="*/ 2147483647 w 1527"/>
              <a:gd name="T11" fmla="*/ 2147483647 h 338"/>
              <a:gd name="T12" fmla="*/ 0 60000 65536"/>
              <a:gd name="T13" fmla="*/ 0 60000 65536"/>
              <a:gd name="T14" fmla="*/ 0 60000 65536"/>
              <a:gd name="T15" fmla="*/ 0 60000 65536"/>
              <a:gd name="T16" fmla="*/ 0 60000 65536"/>
              <a:gd name="T17" fmla="*/ 0 60000 65536"/>
              <a:gd name="T18" fmla="*/ 0 w 1527"/>
              <a:gd name="T19" fmla="*/ 0 h 338"/>
              <a:gd name="T20" fmla="*/ 1527 w 1527"/>
              <a:gd name="T21" fmla="*/ 338 h 338"/>
            </a:gdLst>
            <a:ahLst/>
            <a:cxnLst>
              <a:cxn ang="T12">
                <a:pos x="T0" y="T1"/>
              </a:cxn>
              <a:cxn ang="T13">
                <a:pos x="T2" y="T3"/>
              </a:cxn>
              <a:cxn ang="T14">
                <a:pos x="T4" y="T5"/>
              </a:cxn>
              <a:cxn ang="T15">
                <a:pos x="T6" y="T7"/>
              </a:cxn>
              <a:cxn ang="T16">
                <a:pos x="T8" y="T9"/>
              </a:cxn>
              <a:cxn ang="T17">
                <a:pos x="T10" y="T11"/>
              </a:cxn>
            </a:cxnLst>
            <a:rect l="T18" t="T19" r="T20" b="T21"/>
            <a:pathLst>
              <a:path w="1527" h="338">
                <a:moveTo>
                  <a:pt x="0" y="329"/>
                </a:moveTo>
                <a:cubicBezTo>
                  <a:pt x="89" y="251"/>
                  <a:pt x="179" y="173"/>
                  <a:pt x="300" y="120"/>
                </a:cubicBezTo>
                <a:cubicBezTo>
                  <a:pt x="421" y="67"/>
                  <a:pt x="588" y="22"/>
                  <a:pt x="727" y="11"/>
                </a:cubicBezTo>
                <a:cubicBezTo>
                  <a:pt x="866" y="0"/>
                  <a:pt x="1027" y="27"/>
                  <a:pt x="1136" y="56"/>
                </a:cubicBezTo>
                <a:cubicBezTo>
                  <a:pt x="1245" y="85"/>
                  <a:pt x="1316" y="136"/>
                  <a:pt x="1381" y="183"/>
                </a:cubicBezTo>
                <a:cubicBezTo>
                  <a:pt x="1446" y="230"/>
                  <a:pt x="1486" y="284"/>
                  <a:pt x="1527" y="338"/>
                </a:cubicBezTo>
              </a:path>
            </a:pathLst>
          </a:custGeom>
          <a:noFill/>
          <a:ln w="38100" cap="flat" cmpd="sng">
            <a:solidFill>
              <a:srgbClr val="CC0000"/>
            </a:solidFill>
            <a:prstDash val="solid"/>
            <a:round/>
            <a:headEnd type="none" w="sm" len="sm"/>
            <a:tailEnd type="triangle" w="med" len="med"/>
          </a:ln>
        </p:spPr>
        <p:txBody>
          <a:bodyPr wrap="none" anchor="ctr"/>
          <a:lstStyle/>
          <a:p>
            <a:endParaRPr lang="en-US"/>
          </a:p>
        </p:txBody>
      </p:sp>
      <p:sp>
        <p:nvSpPr>
          <p:cNvPr id="63502" name="Freeform 15"/>
          <p:cNvSpPr>
            <a:spLocks/>
          </p:cNvSpPr>
          <p:nvPr/>
        </p:nvSpPr>
        <p:spPr bwMode="auto">
          <a:xfrm>
            <a:off x="5146675" y="2286000"/>
            <a:ext cx="2424113" cy="536575"/>
          </a:xfrm>
          <a:custGeom>
            <a:avLst/>
            <a:gdLst>
              <a:gd name="T0" fmla="*/ 0 w 1527"/>
              <a:gd name="T1" fmla="*/ 2147483647 h 338"/>
              <a:gd name="T2" fmla="*/ 2147483647 w 1527"/>
              <a:gd name="T3" fmla="*/ 2147483647 h 338"/>
              <a:gd name="T4" fmla="*/ 2147483647 w 1527"/>
              <a:gd name="T5" fmla="*/ 2147483647 h 338"/>
              <a:gd name="T6" fmla="*/ 2147483647 w 1527"/>
              <a:gd name="T7" fmla="*/ 2147483647 h 338"/>
              <a:gd name="T8" fmla="*/ 2147483647 w 1527"/>
              <a:gd name="T9" fmla="*/ 2147483647 h 338"/>
              <a:gd name="T10" fmla="*/ 2147483647 w 1527"/>
              <a:gd name="T11" fmla="*/ 2147483647 h 338"/>
              <a:gd name="T12" fmla="*/ 0 60000 65536"/>
              <a:gd name="T13" fmla="*/ 0 60000 65536"/>
              <a:gd name="T14" fmla="*/ 0 60000 65536"/>
              <a:gd name="T15" fmla="*/ 0 60000 65536"/>
              <a:gd name="T16" fmla="*/ 0 60000 65536"/>
              <a:gd name="T17" fmla="*/ 0 60000 65536"/>
              <a:gd name="T18" fmla="*/ 0 w 1527"/>
              <a:gd name="T19" fmla="*/ 0 h 338"/>
              <a:gd name="T20" fmla="*/ 1527 w 1527"/>
              <a:gd name="T21" fmla="*/ 338 h 338"/>
            </a:gdLst>
            <a:ahLst/>
            <a:cxnLst>
              <a:cxn ang="T12">
                <a:pos x="T0" y="T1"/>
              </a:cxn>
              <a:cxn ang="T13">
                <a:pos x="T2" y="T3"/>
              </a:cxn>
              <a:cxn ang="T14">
                <a:pos x="T4" y="T5"/>
              </a:cxn>
              <a:cxn ang="T15">
                <a:pos x="T6" y="T7"/>
              </a:cxn>
              <a:cxn ang="T16">
                <a:pos x="T8" y="T9"/>
              </a:cxn>
              <a:cxn ang="T17">
                <a:pos x="T10" y="T11"/>
              </a:cxn>
            </a:cxnLst>
            <a:rect l="T18" t="T19" r="T20" b="T21"/>
            <a:pathLst>
              <a:path w="1527" h="338">
                <a:moveTo>
                  <a:pt x="0" y="329"/>
                </a:moveTo>
                <a:cubicBezTo>
                  <a:pt x="89" y="251"/>
                  <a:pt x="179" y="173"/>
                  <a:pt x="300" y="120"/>
                </a:cubicBezTo>
                <a:cubicBezTo>
                  <a:pt x="421" y="67"/>
                  <a:pt x="588" y="22"/>
                  <a:pt x="727" y="11"/>
                </a:cubicBezTo>
                <a:cubicBezTo>
                  <a:pt x="866" y="0"/>
                  <a:pt x="1027" y="27"/>
                  <a:pt x="1136" y="56"/>
                </a:cubicBezTo>
                <a:cubicBezTo>
                  <a:pt x="1245" y="85"/>
                  <a:pt x="1316" y="136"/>
                  <a:pt x="1381" y="183"/>
                </a:cubicBezTo>
                <a:cubicBezTo>
                  <a:pt x="1446" y="230"/>
                  <a:pt x="1486" y="284"/>
                  <a:pt x="1527" y="338"/>
                </a:cubicBezTo>
              </a:path>
            </a:pathLst>
          </a:custGeom>
          <a:noFill/>
          <a:ln w="28575" cap="flat" cmpd="sng">
            <a:solidFill>
              <a:schemeClr val="tx1"/>
            </a:solidFill>
            <a:prstDash val="solid"/>
            <a:round/>
            <a:headEnd type="none" w="sm" len="sm"/>
            <a:tailEnd type="triangle" w="med" len="med"/>
          </a:ln>
        </p:spPr>
        <p:txBody>
          <a:bodyPr wrap="none" anchor="ctr"/>
          <a:lstStyle/>
          <a:p>
            <a:endParaRPr lang="en-US"/>
          </a:p>
        </p:txBody>
      </p:sp>
      <p:sp>
        <p:nvSpPr>
          <p:cNvPr id="63503" name="Freeform 16"/>
          <p:cNvSpPr>
            <a:spLocks/>
          </p:cNvSpPr>
          <p:nvPr/>
        </p:nvSpPr>
        <p:spPr bwMode="auto">
          <a:xfrm flipV="1">
            <a:off x="1474788" y="3421063"/>
            <a:ext cx="2424112" cy="536575"/>
          </a:xfrm>
          <a:custGeom>
            <a:avLst/>
            <a:gdLst>
              <a:gd name="T0" fmla="*/ 0 w 1527"/>
              <a:gd name="T1" fmla="*/ 2147483647 h 338"/>
              <a:gd name="T2" fmla="*/ 2147483647 w 1527"/>
              <a:gd name="T3" fmla="*/ 2147483647 h 338"/>
              <a:gd name="T4" fmla="*/ 2147483647 w 1527"/>
              <a:gd name="T5" fmla="*/ 2147483647 h 338"/>
              <a:gd name="T6" fmla="*/ 2147483647 w 1527"/>
              <a:gd name="T7" fmla="*/ 2147483647 h 338"/>
              <a:gd name="T8" fmla="*/ 2147483647 w 1527"/>
              <a:gd name="T9" fmla="*/ 2147483647 h 338"/>
              <a:gd name="T10" fmla="*/ 2147483647 w 1527"/>
              <a:gd name="T11" fmla="*/ 2147483647 h 338"/>
              <a:gd name="T12" fmla="*/ 0 60000 65536"/>
              <a:gd name="T13" fmla="*/ 0 60000 65536"/>
              <a:gd name="T14" fmla="*/ 0 60000 65536"/>
              <a:gd name="T15" fmla="*/ 0 60000 65536"/>
              <a:gd name="T16" fmla="*/ 0 60000 65536"/>
              <a:gd name="T17" fmla="*/ 0 60000 65536"/>
              <a:gd name="T18" fmla="*/ 0 w 1527"/>
              <a:gd name="T19" fmla="*/ 0 h 338"/>
              <a:gd name="T20" fmla="*/ 1527 w 1527"/>
              <a:gd name="T21" fmla="*/ 338 h 338"/>
            </a:gdLst>
            <a:ahLst/>
            <a:cxnLst>
              <a:cxn ang="T12">
                <a:pos x="T0" y="T1"/>
              </a:cxn>
              <a:cxn ang="T13">
                <a:pos x="T2" y="T3"/>
              </a:cxn>
              <a:cxn ang="T14">
                <a:pos x="T4" y="T5"/>
              </a:cxn>
              <a:cxn ang="T15">
                <a:pos x="T6" y="T7"/>
              </a:cxn>
              <a:cxn ang="T16">
                <a:pos x="T8" y="T9"/>
              </a:cxn>
              <a:cxn ang="T17">
                <a:pos x="T10" y="T11"/>
              </a:cxn>
            </a:cxnLst>
            <a:rect l="T18" t="T19" r="T20" b="T21"/>
            <a:pathLst>
              <a:path w="1527" h="338">
                <a:moveTo>
                  <a:pt x="0" y="329"/>
                </a:moveTo>
                <a:cubicBezTo>
                  <a:pt x="89" y="251"/>
                  <a:pt x="179" y="173"/>
                  <a:pt x="300" y="120"/>
                </a:cubicBezTo>
                <a:cubicBezTo>
                  <a:pt x="421" y="67"/>
                  <a:pt x="588" y="22"/>
                  <a:pt x="727" y="11"/>
                </a:cubicBezTo>
                <a:cubicBezTo>
                  <a:pt x="866" y="0"/>
                  <a:pt x="1027" y="27"/>
                  <a:pt x="1136" y="56"/>
                </a:cubicBezTo>
                <a:cubicBezTo>
                  <a:pt x="1245" y="85"/>
                  <a:pt x="1316" y="136"/>
                  <a:pt x="1381" y="183"/>
                </a:cubicBezTo>
                <a:cubicBezTo>
                  <a:pt x="1446" y="230"/>
                  <a:pt x="1486" y="284"/>
                  <a:pt x="1527" y="338"/>
                </a:cubicBezTo>
              </a:path>
            </a:pathLst>
          </a:custGeom>
          <a:noFill/>
          <a:ln w="28575" cap="flat" cmpd="sng">
            <a:solidFill>
              <a:schemeClr val="tx1"/>
            </a:solidFill>
            <a:prstDash val="solid"/>
            <a:round/>
            <a:headEnd type="none" w="sm" len="sm"/>
            <a:tailEnd type="triangle" w="med" len="med"/>
          </a:ln>
        </p:spPr>
        <p:txBody>
          <a:bodyPr wrap="none" anchor="ctr"/>
          <a:lstStyle/>
          <a:p>
            <a:endParaRPr lang="en-US"/>
          </a:p>
        </p:txBody>
      </p:sp>
      <p:sp>
        <p:nvSpPr>
          <p:cNvPr id="63504" name="Freeform 17"/>
          <p:cNvSpPr>
            <a:spLocks/>
          </p:cNvSpPr>
          <p:nvPr/>
        </p:nvSpPr>
        <p:spPr bwMode="auto">
          <a:xfrm flipV="1">
            <a:off x="3992563" y="3400425"/>
            <a:ext cx="2424112" cy="536575"/>
          </a:xfrm>
          <a:custGeom>
            <a:avLst/>
            <a:gdLst>
              <a:gd name="T0" fmla="*/ 0 w 1527"/>
              <a:gd name="T1" fmla="*/ 2147483647 h 338"/>
              <a:gd name="T2" fmla="*/ 2147483647 w 1527"/>
              <a:gd name="T3" fmla="*/ 2147483647 h 338"/>
              <a:gd name="T4" fmla="*/ 2147483647 w 1527"/>
              <a:gd name="T5" fmla="*/ 2147483647 h 338"/>
              <a:gd name="T6" fmla="*/ 2147483647 w 1527"/>
              <a:gd name="T7" fmla="*/ 2147483647 h 338"/>
              <a:gd name="T8" fmla="*/ 2147483647 w 1527"/>
              <a:gd name="T9" fmla="*/ 2147483647 h 338"/>
              <a:gd name="T10" fmla="*/ 2147483647 w 1527"/>
              <a:gd name="T11" fmla="*/ 2147483647 h 338"/>
              <a:gd name="T12" fmla="*/ 0 60000 65536"/>
              <a:gd name="T13" fmla="*/ 0 60000 65536"/>
              <a:gd name="T14" fmla="*/ 0 60000 65536"/>
              <a:gd name="T15" fmla="*/ 0 60000 65536"/>
              <a:gd name="T16" fmla="*/ 0 60000 65536"/>
              <a:gd name="T17" fmla="*/ 0 60000 65536"/>
              <a:gd name="T18" fmla="*/ 0 w 1527"/>
              <a:gd name="T19" fmla="*/ 0 h 338"/>
              <a:gd name="T20" fmla="*/ 1527 w 1527"/>
              <a:gd name="T21" fmla="*/ 338 h 338"/>
            </a:gdLst>
            <a:ahLst/>
            <a:cxnLst>
              <a:cxn ang="T12">
                <a:pos x="T0" y="T1"/>
              </a:cxn>
              <a:cxn ang="T13">
                <a:pos x="T2" y="T3"/>
              </a:cxn>
              <a:cxn ang="T14">
                <a:pos x="T4" y="T5"/>
              </a:cxn>
              <a:cxn ang="T15">
                <a:pos x="T6" y="T7"/>
              </a:cxn>
              <a:cxn ang="T16">
                <a:pos x="T8" y="T9"/>
              </a:cxn>
              <a:cxn ang="T17">
                <a:pos x="T10" y="T11"/>
              </a:cxn>
            </a:cxnLst>
            <a:rect l="T18" t="T19" r="T20" b="T21"/>
            <a:pathLst>
              <a:path w="1527" h="338">
                <a:moveTo>
                  <a:pt x="0" y="329"/>
                </a:moveTo>
                <a:cubicBezTo>
                  <a:pt x="89" y="251"/>
                  <a:pt x="179" y="173"/>
                  <a:pt x="300" y="120"/>
                </a:cubicBezTo>
                <a:cubicBezTo>
                  <a:pt x="421" y="67"/>
                  <a:pt x="588" y="22"/>
                  <a:pt x="727" y="11"/>
                </a:cubicBezTo>
                <a:cubicBezTo>
                  <a:pt x="866" y="0"/>
                  <a:pt x="1027" y="27"/>
                  <a:pt x="1136" y="56"/>
                </a:cubicBezTo>
                <a:cubicBezTo>
                  <a:pt x="1245" y="85"/>
                  <a:pt x="1316" y="136"/>
                  <a:pt x="1381" y="183"/>
                </a:cubicBezTo>
                <a:cubicBezTo>
                  <a:pt x="1446" y="230"/>
                  <a:pt x="1486" y="284"/>
                  <a:pt x="1527" y="338"/>
                </a:cubicBezTo>
              </a:path>
            </a:pathLst>
          </a:custGeom>
          <a:noFill/>
          <a:ln w="28575" cap="flat" cmpd="sng">
            <a:solidFill>
              <a:schemeClr val="tx1"/>
            </a:solidFill>
            <a:prstDash val="solid"/>
            <a:round/>
            <a:headEnd type="none" w="sm" len="sm"/>
            <a:tailEnd type="triangle" w="med" len="med"/>
          </a:ln>
        </p:spPr>
        <p:txBody>
          <a:bodyPr wrap="none" anchor="ctr"/>
          <a:lstStyle/>
          <a:p>
            <a:endParaRPr lang="en-US"/>
          </a:p>
        </p:txBody>
      </p:sp>
      <p:sp>
        <p:nvSpPr>
          <p:cNvPr id="63505" name="Freeform 18"/>
          <p:cNvSpPr>
            <a:spLocks/>
          </p:cNvSpPr>
          <p:nvPr/>
        </p:nvSpPr>
        <p:spPr bwMode="auto">
          <a:xfrm>
            <a:off x="3954463" y="3421063"/>
            <a:ext cx="3535362" cy="800100"/>
          </a:xfrm>
          <a:custGeom>
            <a:avLst/>
            <a:gdLst>
              <a:gd name="T0" fmla="*/ 0 w 2227"/>
              <a:gd name="T1" fmla="*/ 0 h 504"/>
              <a:gd name="T2" fmla="*/ 2147483647 w 2227"/>
              <a:gd name="T3" fmla="*/ 2147483647 h 504"/>
              <a:gd name="T4" fmla="*/ 2147483647 w 2227"/>
              <a:gd name="T5" fmla="*/ 2147483647 h 504"/>
              <a:gd name="T6" fmla="*/ 2147483647 w 2227"/>
              <a:gd name="T7" fmla="*/ 2147483647 h 504"/>
              <a:gd name="T8" fmla="*/ 2147483647 w 2227"/>
              <a:gd name="T9" fmla="*/ 2147483647 h 504"/>
              <a:gd name="T10" fmla="*/ 2147483647 w 2227"/>
              <a:gd name="T11" fmla="*/ 2147483647 h 504"/>
              <a:gd name="T12" fmla="*/ 2147483647 w 2227"/>
              <a:gd name="T13" fmla="*/ 2147483647 h 504"/>
              <a:gd name="T14" fmla="*/ 2147483647 w 2227"/>
              <a:gd name="T15" fmla="*/ 2147483647 h 504"/>
              <a:gd name="T16" fmla="*/ 2147483647 w 2227"/>
              <a:gd name="T17" fmla="*/ 0 h 50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227"/>
              <a:gd name="T28" fmla="*/ 0 h 504"/>
              <a:gd name="T29" fmla="*/ 2227 w 2227"/>
              <a:gd name="T30" fmla="*/ 504 h 50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227" h="504">
                <a:moveTo>
                  <a:pt x="0" y="0"/>
                </a:moveTo>
                <a:cubicBezTo>
                  <a:pt x="50" y="68"/>
                  <a:pt x="101" y="137"/>
                  <a:pt x="163" y="191"/>
                </a:cubicBezTo>
                <a:cubicBezTo>
                  <a:pt x="225" y="245"/>
                  <a:pt x="281" y="285"/>
                  <a:pt x="372" y="327"/>
                </a:cubicBezTo>
                <a:cubicBezTo>
                  <a:pt x="463" y="369"/>
                  <a:pt x="574" y="416"/>
                  <a:pt x="709" y="445"/>
                </a:cubicBezTo>
                <a:cubicBezTo>
                  <a:pt x="844" y="474"/>
                  <a:pt x="1040" y="504"/>
                  <a:pt x="1181" y="500"/>
                </a:cubicBezTo>
                <a:cubicBezTo>
                  <a:pt x="1322" y="496"/>
                  <a:pt x="1443" y="453"/>
                  <a:pt x="1554" y="418"/>
                </a:cubicBezTo>
                <a:cubicBezTo>
                  <a:pt x="1665" y="383"/>
                  <a:pt x="1747" y="347"/>
                  <a:pt x="1845" y="291"/>
                </a:cubicBezTo>
                <a:cubicBezTo>
                  <a:pt x="1943" y="235"/>
                  <a:pt x="2081" y="131"/>
                  <a:pt x="2145" y="82"/>
                </a:cubicBezTo>
                <a:cubicBezTo>
                  <a:pt x="2209" y="33"/>
                  <a:pt x="2218" y="16"/>
                  <a:pt x="2227" y="0"/>
                </a:cubicBezTo>
              </a:path>
            </a:pathLst>
          </a:custGeom>
          <a:noFill/>
          <a:ln w="28575" cap="flat" cmpd="sng">
            <a:solidFill>
              <a:schemeClr val="tx1"/>
            </a:solidFill>
            <a:prstDash val="solid"/>
            <a:round/>
            <a:headEnd type="none" w="sm" len="sm"/>
            <a:tailEnd type="triangle" w="med" len="med"/>
          </a:ln>
        </p:spPr>
        <p:txBody>
          <a:bodyPr wrap="none" anchor="ctr"/>
          <a:lstStyle/>
          <a:p>
            <a:endParaRPr lang="en-US"/>
          </a:p>
        </p:txBody>
      </p:sp>
      <p:sp>
        <p:nvSpPr>
          <p:cNvPr id="63506" name="Text Box 19"/>
          <p:cNvSpPr txBox="1">
            <a:spLocks noChangeArrowheads="1"/>
          </p:cNvSpPr>
          <p:nvPr/>
        </p:nvSpPr>
        <p:spPr bwMode="auto">
          <a:xfrm>
            <a:off x="1320800" y="2446338"/>
            <a:ext cx="285750" cy="457200"/>
          </a:xfrm>
          <a:prstGeom prst="rect">
            <a:avLst/>
          </a:prstGeom>
          <a:noFill/>
          <a:ln w="12700">
            <a:noFill/>
            <a:miter lim="800000"/>
            <a:headEnd type="none" w="sm" len="sm"/>
            <a:tailEnd type="none" w="sm" len="sm"/>
          </a:ln>
        </p:spPr>
        <p:txBody>
          <a:bodyPr wrap="none">
            <a:spAutoFit/>
          </a:bodyPr>
          <a:lstStyle/>
          <a:p>
            <a:r>
              <a:rPr lang="en-US">
                <a:latin typeface="Times New Roman" pitchFamily="18" charset="0"/>
              </a:rPr>
              <a:t>r</a:t>
            </a:r>
          </a:p>
        </p:txBody>
      </p:sp>
      <p:sp>
        <p:nvSpPr>
          <p:cNvPr id="63507" name="Text Box 20"/>
          <p:cNvSpPr txBox="1">
            <a:spLocks noChangeArrowheads="1"/>
          </p:cNvSpPr>
          <p:nvPr/>
        </p:nvSpPr>
        <p:spPr bwMode="auto">
          <a:xfrm>
            <a:off x="2432050" y="2459038"/>
            <a:ext cx="303213" cy="457200"/>
          </a:xfrm>
          <a:prstGeom prst="rect">
            <a:avLst/>
          </a:prstGeom>
          <a:noFill/>
          <a:ln w="12700">
            <a:noFill/>
            <a:miter lim="800000"/>
            <a:headEnd type="none" w="sm" len="sm"/>
            <a:tailEnd type="none" w="sm" len="sm"/>
          </a:ln>
        </p:spPr>
        <p:txBody>
          <a:bodyPr wrap="none">
            <a:spAutoFit/>
          </a:bodyPr>
          <a:lstStyle/>
          <a:p>
            <a:r>
              <a:rPr lang="en-US">
                <a:latin typeface="Times New Roman" pitchFamily="18" charset="0"/>
              </a:rPr>
              <a:t>s</a:t>
            </a:r>
          </a:p>
        </p:txBody>
      </p:sp>
      <p:sp>
        <p:nvSpPr>
          <p:cNvPr id="63508" name="Text Box 21"/>
          <p:cNvSpPr txBox="1">
            <a:spLocks noChangeArrowheads="1"/>
          </p:cNvSpPr>
          <p:nvPr/>
        </p:nvSpPr>
        <p:spPr bwMode="auto">
          <a:xfrm>
            <a:off x="3759200" y="2446338"/>
            <a:ext cx="268288" cy="457200"/>
          </a:xfrm>
          <a:prstGeom prst="rect">
            <a:avLst/>
          </a:prstGeom>
          <a:noFill/>
          <a:ln w="12700">
            <a:noFill/>
            <a:miter lim="800000"/>
            <a:headEnd type="none" w="sm" len="sm"/>
            <a:tailEnd type="none" w="sm" len="sm"/>
          </a:ln>
        </p:spPr>
        <p:txBody>
          <a:bodyPr wrap="none">
            <a:spAutoFit/>
          </a:bodyPr>
          <a:lstStyle/>
          <a:p>
            <a:r>
              <a:rPr lang="en-US">
                <a:latin typeface="Times New Roman" pitchFamily="18" charset="0"/>
              </a:rPr>
              <a:t>t</a:t>
            </a:r>
          </a:p>
        </p:txBody>
      </p:sp>
      <p:sp>
        <p:nvSpPr>
          <p:cNvPr id="63509" name="Text Box 22"/>
          <p:cNvSpPr txBox="1">
            <a:spLocks noChangeArrowheads="1"/>
          </p:cNvSpPr>
          <p:nvPr/>
        </p:nvSpPr>
        <p:spPr bwMode="auto">
          <a:xfrm>
            <a:off x="4957763" y="2343150"/>
            <a:ext cx="336550" cy="457200"/>
          </a:xfrm>
          <a:prstGeom prst="rect">
            <a:avLst/>
          </a:prstGeom>
          <a:noFill/>
          <a:ln w="12700">
            <a:noFill/>
            <a:miter lim="800000"/>
            <a:headEnd type="none" w="sm" len="sm"/>
            <a:tailEnd type="none" w="sm" len="sm"/>
          </a:ln>
        </p:spPr>
        <p:txBody>
          <a:bodyPr wrap="none">
            <a:spAutoFit/>
          </a:bodyPr>
          <a:lstStyle/>
          <a:p>
            <a:r>
              <a:rPr lang="en-US">
                <a:latin typeface="Times New Roman" pitchFamily="18" charset="0"/>
              </a:rPr>
              <a:t>u</a:t>
            </a:r>
          </a:p>
        </p:txBody>
      </p:sp>
      <p:sp>
        <p:nvSpPr>
          <p:cNvPr id="63510" name="Text Box 23"/>
          <p:cNvSpPr txBox="1">
            <a:spLocks noChangeArrowheads="1"/>
          </p:cNvSpPr>
          <p:nvPr/>
        </p:nvSpPr>
        <p:spPr bwMode="auto">
          <a:xfrm>
            <a:off x="6199188" y="2459038"/>
            <a:ext cx="336550" cy="457200"/>
          </a:xfrm>
          <a:prstGeom prst="rect">
            <a:avLst/>
          </a:prstGeom>
          <a:noFill/>
          <a:ln w="12700">
            <a:noFill/>
            <a:miter lim="800000"/>
            <a:headEnd type="none" w="sm" len="sm"/>
            <a:tailEnd type="none" w="sm" len="sm"/>
          </a:ln>
        </p:spPr>
        <p:txBody>
          <a:bodyPr wrap="none">
            <a:spAutoFit/>
          </a:bodyPr>
          <a:lstStyle/>
          <a:p>
            <a:r>
              <a:rPr lang="en-US">
                <a:latin typeface="Times New Roman" pitchFamily="18" charset="0"/>
              </a:rPr>
              <a:t>v</a:t>
            </a:r>
          </a:p>
        </p:txBody>
      </p:sp>
      <p:sp>
        <p:nvSpPr>
          <p:cNvPr id="63511" name="Text Box 24"/>
          <p:cNvSpPr txBox="1">
            <a:spLocks noChangeArrowheads="1"/>
          </p:cNvSpPr>
          <p:nvPr/>
        </p:nvSpPr>
        <p:spPr bwMode="auto">
          <a:xfrm>
            <a:off x="7527925" y="2473325"/>
            <a:ext cx="404813" cy="457200"/>
          </a:xfrm>
          <a:prstGeom prst="rect">
            <a:avLst/>
          </a:prstGeom>
          <a:noFill/>
          <a:ln w="12700">
            <a:noFill/>
            <a:miter lim="800000"/>
            <a:headEnd type="none" w="sm" len="sm"/>
            <a:tailEnd type="none" w="sm" len="sm"/>
          </a:ln>
        </p:spPr>
        <p:txBody>
          <a:bodyPr wrap="none">
            <a:spAutoFit/>
          </a:bodyPr>
          <a:lstStyle/>
          <a:p>
            <a:r>
              <a:rPr lang="en-US">
                <a:latin typeface="Times New Roman" pitchFamily="18" charset="0"/>
              </a:rPr>
              <a:t>w</a:t>
            </a:r>
          </a:p>
        </p:txBody>
      </p:sp>
      <p:sp>
        <p:nvSpPr>
          <p:cNvPr id="63512" name="Text Box 25"/>
          <p:cNvSpPr txBox="1">
            <a:spLocks noChangeArrowheads="1"/>
          </p:cNvSpPr>
          <p:nvPr/>
        </p:nvSpPr>
        <p:spPr bwMode="auto">
          <a:xfrm>
            <a:off x="1870075" y="2720975"/>
            <a:ext cx="336550" cy="457200"/>
          </a:xfrm>
          <a:prstGeom prst="rect">
            <a:avLst/>
          </a:prstGeom>
          <a:noFill/>
          <a:ln w="12700">
            <a:noFill/>
            <a:miter lim="800000"/>
            <a:headEnd type="none" w="sm" len="sm"/>
            <a:tailEnd type="none" w="sm" len="sm"/>
          </a:ln>
        </p:spPr>
        <p:txBody>
          <a:bodyPr wrap="none">
            <a:spAutoFit/>
          </a:bodyPr>
          <a:lstStyle/>
          <a:p>
            <a:r>
              <a:rPr lang="en-US">
                <a:latin typeface="Times New Roman" pitchFamily="18" charset="0"/>
              </a:rPr>
              <a:t>5</a:t>
            </a:r>
          </a:p>
        </p:txBody>
      </p:sp>
      <p:sp>
        <p:nvSpPr>
          <p:cNvPr id="63513" name="Text Box 26"/>
          <p:cNvSpPr txBox="1">
            <a:spLocks noChangeArrowheads="1"/>
          </p:cNvSpPr>
          <p:nvPr/>
        </p:nvSpPr>
        <p:spPr bwMode="auto">
          <a:xfrm>
            <a:off x="3068638" y="2719388"/>
            <a:ext cx="336550" cy="457200"/>
          </a:xfrm>
          <a:prstGeom prst="rect">
            <a:avLst/>
          </a:prstGeom>
          <a:noFill/>
          <a:ln w="12700">
            <a:noFill/>
            <a:miter lim="800000"/>
            <a:headEnd type="none" w="sm" len="sm"/>
            <a:tailEnd type="none" w="sm" len="sm"/>
          </a:ln>
        </p:spPr>
        <p:txBody>
          <a:bodyPr wrap="none">
            <a:spAutoFit/>
          </a:bodyPr>
          <a:lstStyle/>
          <a:p>
            <a:r>
              <a:rPr lang="en-US">
                <a:latin typeface="Times New Roman" pitchFamily="18" charset="0"/>
              </a:rPr>
              <a:t>2</a:t>
            </a:r>
          </a:p>
        </p:txBody>
      </p:sp>
      <p:sp>
        <p:nvSpPr>
          <p:cNvPr id="63514" name="Text Box 27"/>
          <p:cNvSpPr txBox="1">
            <a:spLocks noChangeArrowheads="1"/>
          </p:cNvSpPr>
          <p:nvPr/>
        </p:nvSpPr>
        <p:spPr bwMode="auto">
          <a:xfrm>
            <a:off x="4265613" y="2719388"/>
            <a:ext cx="336550" cy="457200"/>
          </a:xfrm>
          <a:prstGeom prst="rect">
            <a:avLst/>
          </a:prstGeom>
          <a:noFill/>
          <a:ln w="12700">
            <a:noFill/>
            <a:miter lim="800000"/>
            <a:headEnd type="none" w="sm" len="sm"/>
            <a:tailEnd type="none" w="sm" len="sm"/>
          </a:ln>
        </p:spPr>
        <p:txBody>
          <a:bodyPr wrap="none">
            <a:spAutoFit/>
          </a:bodyPr>
          <a:lstStyle/>
          <a:p>
            <a:r>
              <a:rPr lang="en-US">
                <a:latin typeface="Times New Roman" pitchFamily="18" charset="0"/>
              </a:rPr>
              <a:t>7</a:t>
            </a:r>
          </a:p>
        </p:txBody>
      </p:sp>
      <p:sp>
        <p:nvSpPr>
          <p:cNvPr id="63515" name="Text Box 28"/>
          <p:cNvSpPr txBox="1">
            <a:spLocks noChangeArrowheads="1"/>
          </p:cNvSpPr>
          <p:nvPr/>
        </p:nvSpPr>
        <p:spPr bwMode="auto">
          <a:xfrm>
            <a:off x="5492750" y="2733675"/>
            <a:ext cx="488950" cy="457200"/>
          </a:xfrm>
          <a:prstGeom prst="rect">
            <a:avLst/>
          </a:prstGeom>
          <a:noFill/>
          <a:ln w="12700">
            <a:noFill/>
            <a:miter lim="800000"/>
            <a:headEnd type="none" w="sm" len="sm"/>
            <a:tailEnd type="none" w="sm" len="sm"/>
          </a:ln>
        </p:spPr>
        <p:txBody>
          <a:bodyPr wrap="none">
            <a:spAutoFit/>
          </a:bodyPr>
          <a:lstStyle/>
          <a:p>
            <a:r>
              <a:rPr lang="en-US">
                <a:latin typeface="Times New Roman" pitchFamily="18" charset="0"/>
              </a:rPr>
              <a:t>–1</a:t>
            </a:r>
          </a:p>
        </p:txBody>
      </p:sp>
      <p:sp>
        <p:nvSpPr>
          <p:cNvPr id="63516" name="Text Box 29"/>
          <p:cNvSpPr txBox="1">
            <a:spLocks noChangeArrowheads="1"/>
          </p:cNvSpPr>
          <p:nvPr/>
        </p:nvSpPr>
        <p:spPr bwMode="auto">
          <a:xfrm>
            <a:off x="6705600" y="2719388"/>
            <a:ext cx="488950" cy="457200"/>
          </a:xfrm>
          <a:prstGeom prst="rect">
            <a:avLst/>
          </a:prstGeom>
          <a:noFill/>
          <a:ln w="12700">
            <a:noFill/>
            <a:miter lim="800000"/>
            <a:headEnd type="none" w="sm" len="sm"/>
            <a:tailEnd type="none" w="sm" len="sm"/>
          </a:ln>
        </p:spPr>
        <p:txBody>
          <a:bodyPr wrap="none">
            <a:spAutoFit/>
          </a:bodyPr>
          <a:lstStyle/>
          <a:p>
            <a:r>
              <a:rPr lang="en-US">
                <a:latin typeface="Times New Roman" pitchFamily="18" charset="0"/>
              </a:rPr>
              <a:t>–2</a:t>
            </a:r>
          </a:p>
        </p:txBody>
      </p:sp>
      <p:sp>
        <p:nvSpPr>
          <p:cNvPr id="63517" name="Text Box 30"/>
          <p:cNvSpPr txBox="1">
            <a:spLocks noChangeArrowheads="1"/>
          </p:cNvSpPr>
          <p:nvPr/>
        </p:nvSpPr>
        <p:spPr bwMode="auto">
          <a:xfrm>
            <a:off x="3689350" y="1911350"/>
            <a:ext cx="336550" cy="457200"/>
          </a:xfrm>
          <a:prstGeom prst="rect">
            <a:avLst/>
          </a:prstGeom>
          <a:noFill/>
          <a:ln w="12700">
            <a:noFill/>
            <a:miter lim="800000"/>
            <a:headEnd type="none" w="sm" len="sm"/>
            <a:tailEnd type="none" w="sm" len="sm"/>
          </a:ln>
        </p:spPr>
        <p:txBody>
          <a:bodyPr wrap="none">
            <a:spAutoFit/>
          </a:bodyPr>
          <a:lstStyle/>
          <a:p>
            <a:r>
              <a:rPr lang="en-US">
                <a:latin typeface="Times New Roman" pitchFamily="18" charset="0"/>
              </a:rPr>
              <a:t>6</a:t>
            </a:r>
          </a:p>
        </p:txBody>
      </p:sp>
      <p:sp>
        <p:nvSpPr>
          <p:cNvPr id="63518" name="Text Box 31"/>
          <p:cNvSpPr txBox="1">
            <a:spLocks noChangeArrowheads="1"/>
          </p:cNvSpPr>
          <p:nvPr/>
        </p:nvSpPr>
        <p:spPr bwMode="auto">
          <a:xfrm>
            <a:off x="6284913" y="1911350"/>
            <a:ext cx="336550" cy="457200"/>
          </a:xfrm>
          <a:prstGeom prst="rect">
            <a:avLst/>
          </a:prstGeom>
          <a:noFill/>
          <a:ln w="12700">
            <a:noFill/>
            <a:miter lim="800000"/>
            <a:headEnd type="none" w="sm" len="sm"/>
            <a:tailEnd type="none" w="sm" len="sm"/>
          </a:ln>
        </p:spPr>
        <p:txBody>
          <a:bodyPr wrap="none">
            <a:spAutoFit/>
          </a:bodyPr>
          <a:lstStyle/>
          <a:p>
            <a:r>
              <a:rPr lang="en-US">
                <a:latin typeface="Times New Roman" pitchFamily="18" charset="0"/>
              </a:rPr>
              <a:t>1</a:t>
            </a:r>
          </a:p>
        </p:txBody>
      </p:sp>
      <p:sp>
        <p:nvSpPr>
          <p:cNvPr id="63519" name="Text Box 32"/>
          <p:cNvSpPr txBox="1">
            <a:spLocks noChangeArrowheads="1"/>
          </p:cNvSpPr>
          <p:nvPr/>
        </p:nvSpPr>
        <p:spPr bwMode="auto">
          <a:xfrm>
            <a:off x="2533650" y="3875088"/>
            <a:ext cx="336550" cy="457200"/>
          </a:xfrm>
          <a:prstGeom prst="rect">
            <a:avLst/>
          </a:prstGeom>
          <a:noFill/>
          <a:ln w="12700">
            <a:noFill/>
            <a:miter lim="800000"/>
            <a:headEnd type="none" w="sm" len="sm"/>
            <a:tailEnd type="none" w="sm" len="sm"/>
          </a:ln>
        </p:spPr>
        <p:txBody>
          <a:bodyPr wrap="none">
            <a:spAutoFit/>
          </a:bodyPr>
          <a:lstStyle/>
          <a:p>
            <a:r>
              <a:rPr lang="en-US">
                <a:latin typeface="Times New Roman" pitchFamily="18" charset="0"/>
              </a:rPr>
              <a:t>3</a:t>
            </a:r>
          </a:p>
        </p:txBody>
      </p:sp>
      <p:sp>
        <p:nvSpPr>
          <p:cNvPr id="63520" name="Text Box 33"/>
          <p:cNvSpPr txBox="1">
            <a:spLocks noChangeArrowheads="1"/>
          </p:cNvSpPr>
          <p:nvPr/>
        </p:nvSpPr>
        <p:spPr bwMode="auto">
          <a:xfrm>
            <a:off x="5607050" y="4149725"/>
            <a:ext cx="336550" cy="457200"/>
          </a:xfrm>
          <a:prstGeom prst="rect">
            <a:avLst/>
          </a:prstGeom>
          <a:noFill/>
          <a:ln w="12700">
            <a:noFill/>
            <a:miter lim="800000"/>
            <a:headEnd type="none" w="sm" len="sm"/>
            <a:tailEnd type="none" w="sm" len="sm"/>
          </a:ln>
        </p:spPr>
        <p:txBody>
          <a:bodyPr wrap="none">
            <a:spAutoFit/>
          </a:bodyPr>
          <a:lstStyle/>
          <a:p>
            <a:r>
              <a:rPr lang="en-US">
                <a:latin typeface="Times New Roman" pitchFamily="18" charset="0"/>
              </a:rPr>
              <a:t>2</a:t>
            </a:r>
          </a:p>
        </p:txBody>
      </p:sp>
      <p:sp>
        <p:nvSpPr>
          <p:cNvPr id="63521" name="Text Box 34"/>
          <p:cNvSpPr txBox="1">
            <a:spLocks noChangeArrowheads="1"/>
          </p:cNvSpPr>
          <p:nvPr/>
        </p:nvSpPr>
        <p:spPr bwMode="auto">
          <a:xfrm>
            <a:off x="5059363" y="3527425"/>
            <a:ext cx="336550" cy="457200"/>
          </a:xfrm>
          <a:prstGeom prst="rect">
            <a:avLst/>
          </a:prstGeom>
          <a:noFill/>
          <a:ln w="12700">
            <a:noFill/>
            <a:miter lim="800000"/>
            <a:headEnd type="none" w="sm" len="sm"/>
            <a:tailEnd type="none" w="sm" len="sm"/>
          </a:ln>
        </p:spPr>
        <p:txBody>
          <a:bodyPr wrap="none">
            <a:spAutoFit/>
          </a:bodyPr>
          <a:lstStyle/>
          <a:p>
            <a:r>
              <a:rPr lang="en-US">
                <a:latin typeface="Times New Roman" pitchFamily="18" charset="0"/>
              </a:rPr>
              <a:t>4</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0" name="Rectangle 1026"/>
          <p:cNvSpPr>
            <a:spLocks noGrp="1" noChangeArrowheads="1"/>
          </p:cNvSpPr>
          <p:nvPr>
            <p:ph type="title"/>
          </p:nvPr>
        </p:nvSpPr>
        <p:spPr/>
        <p:txBody>
          <a:bodyPr/>
          <a:lstStyle/>
          <a:p>
            <a:pPr>
              <a:defRPr/>
            </a:pPr>
            <a:r>
              <a:rPr lang="en-US" u="sng">
                <a:ea typeface="+mj-ea"/>
              </a:rPr>
              <a:t>Example</a:t>
            </a:r>
            <a:endParaRPr lang="en-US">
              <a:ea typeface="+mj-ea"/>
            </a:endParaRPr>
          </a:p>
        </p:txBody>
      </p:sp>
      <p:sp>
        <p:nvSpPr>
          <p:cNvPr id="64514" name="Oval 1027"/>
          <p:cNvSpPr>
            <a:spLocks noChangeArrowheads="1"/>
          </p:cNvSpPr>
          <p:nvPr/>
        </p:nvSpPr>
        <p:spPr bwMode="auto">
          <a:xfrm>
            <a:off x="1125538" y="2822575"/>
            <a:ext cx="663575" cy="592138"/>
          </a:xfrm>
          <a:prstGeom prst="ellipse">
            <a:avLst/>
          </a:prstGeom>
          <a:solidFill>
            <a:srgbClr val="CCFF99"/>
          </a:solidFill>
          <a:ln w="12700">
            <a:solidFill>
              <a:schemeClr val="tx1"/>
            </a:solidFill>
            <a:round/>
            <a:headEnd type="none" w="sm" len="sm"/>
            <a:tailEnd type="none" w="sm" len="sm"/>
          </a:ln>
        </p:spPr>
        <p:txBody>
          <a:bodyPr wrap="none" anchor="ctr"/>
          <a:lstStyle/>
          <a:p>
            <a:r>
              <a:rPr lang="en-US" b="1">
                <a:sym typeface="Symbol" pitchFamily="18" charset="2"/>
              </a:rPr>
              <a:t></a:t>
            </a:r>
            <a:endParaRPr lang="en-US"/>
          </a:p>
        </p:txBody>
      </p:sp>
      <p:sp>
        <p:nvSpPr>
          <p:cNvPr id="64515" name="Oval 1028"/>
          <p:cNvSpPr>
            <a:spLocks noChangeArrowheads="1"/>
          </p:cNvSpPr>
          <p:nvPr/>
        </p:nvSpPr>
        <p:spPr bwMode="auto">
          <a:xfrm>
            <a:off x="2316163" y="2822575"/>
            <a:ext cx="663575" cy="592138"/>
          </a:xfrm>
          <a:prstGeom prst="ellipse">
            <a:avLst/>
          </a:prstGeom>
          <a:solidFill>
            <a:srgbClr val="CCFF99"/>
          </a:solidFill>
          <a:ln w="12700">
            <a:solidFill>
              <a:schemeClr val="tx1"/>
            </a:solidFill>
            <a:round/>
            <a:headEnd type="none" w="sm" len="sm"/>
            <a:tailEnd type="none" w="sm" len="sm"/>
          </a:ln>
        </p:spPr>
        <p:txBody>
          <a:bodyPr wrap="none" anchor="ctr"/>
          <a:lstStyle/>
          <a:p>
            <a:r>
              <a:rPr lang="en-US" b="1">
                <a:sym typeface="Symbol" pitchFamily="18" charset="2"/>
              </a:rPr>
              <a:t>0</a:t>
            </a:r>
            <a:endParaRPr lang="en-US"/>
          </a:p>
        </p:txBody>
      </p:sp>
      <p:sp>
        <p:nvSpPr>
          <p:cNvPr id="64516" name="Oval 1029"/>
          <p:cNvSpPr>
            <a:spLocks noChangeArrowheads="1"/>
          </p:cNvSpPr>
          <p:nvPr/>
        </p:nvSpPr>
        <p:spPr bwMode="auto">
          <a:xfrm>
            <a:off x="3554413" y="2822575"/>
            <a:ext cx="663575" cy="592138"/>
          </a:xfrm>
          <a:prstGeom prst="ellipse">
            <a:avLst/>
          </a:prstGeom>
          <a:solidFill>
            <a:srgbClr val="CCFF99"/>
          </a:solidFill>
          <a:ln w="12700">
            <a:solidFill>
              <a:schemeClr val="tx1"/>
            </a:solidFill>
            <a:round/>
            <a:headEnd type="none" w="sm" len="sm"/>
            <a:tailEnd type="none" w="sm" len="sm"/>
          </a:ln>
        </p:spPr>
        <p:txBody>
          <a:bodyPr wrap="none" anchor="ctr"/>
          <a:lstStyle/>
          <a:p>
            <a:r>
              <a:rPr lang="en-US" b="1">
                <a:sym typeface="Symbol" pitchFamily="18" charset="2"/>
              </a:rPr>
              <a:t>2</a:t>
            </a:r>
            <a:endParaRPr lang="en-US"/>
          </a:p>
        </p:txBody>
      </p:sp>
      <p:sp>
        <p:nvSpPr>
          <p:cNvPr id="64517" name="Oval 1030"/>
          <p:cNvSpPr>
            <a:spLocks noChangeArrowheads="1"/>
          </p:cNvSpPr>
          <p:nvPr/>
        </p:nvSpPr>
        <p:spPr bwMode="auto">
          <a:xfrm>
            <a:off x="4789488" y="2822575"/>
            <a:ext cx="663575" cy="592138"/>
          </a:xfrm>
          <a:prstGeom prst="ellipse">
            <a:avLst/>
          </a:prstGeom>
          <a:solidFill>
            <a:srgbClr val="CCFF99"/>
          </a:solidFill>
          <a:ln w="12700">
            <a:solidFill>
              <a:schemeClr val="tx1"/>
            </a:solidFill>
            <a:round/>
            <a:headEnd type="none" w="sm" len="sm"/>
            <a:tailEnd type="none" w="sm" len="sm"/>
          </a:ln>
        </p:spPr>
        <p:txBody>
          <a:bodyPr wrap="none" anchor="ctr"/>
          <a:lstStyle/>
          <a:p>
            <a:r>
              <a:rPr lang="en-US" b="1">
                <a:sym typeface="Symbol" pitchFamily="18" charset="2"/>
              </a:rPr>
              <a:t>6</a:t>
            </a:r>
            <a:endParaRPr lang="en-US"/>
          </a:p>
        </p:txBody>
      </p:sp>
      <p:sp>
        <p:nvSpPr>
          <p:cNvPr id="64518" name="Oval 1031"/>
          <p:cNvSpPr>
            <a:spLocks noChangeArrowheads="1"/>
          </p:cNvSpPr>
          <p:nvPr/>
        </p:nvSpPr>
        <p:spPr bwMode="auto">
          <a:xfrm>
            <a:off x="6034088" y="2822575"/>
            <a:ext cx="663575" cy="592138"/>
          </a:xfrm>
          <a:prstGeom prst="ellipse">
            <a:avLst/>
          </a:prstGeom>
          <a:solidFill>
            <a:srgbClr val="CCFF99"/>
          </a:solidFill>
          <a:ln w="12700">
            <a:solidFill>
              <a:schemeClr val="tx1"/>
            </a:solidFill>
            <a:round/>
            <a:headEnd type="none" w="sm" len="sm"/>
            <a:tailEnd type="none" w="sm" len="sm"/>
          </a:ln>
        </p:spPr>
        <p:txBody>
          <a:bodyPr wrap="none" anchor="ctr"/>
          <a:lstStyle/>
          <a:p>
            <a:r>
              <a:rPr lang="en-US" b="1">
                <a:sym typeface="Symbol" pitchFamily="18" charset="2"/>
              </a:rPr>
              <a:t>5</a:t>
            </a:r>
            <a:endParaRPr lang="en-US"/>
          </a:p>
        </p:txBody>
      </p:sp>
      <p:sp>
        <p:nvSpPr>
          <p:cNvPr id="64519" name="Oval 1032"/>
          <p:cNvSpPr>
            <a:spLocks noChangeArrowheads="1"/>
          </p:cNvSpPr>
          <p:nvPr/>
        </p:nvSpPr>
        <p:spPr bwMode="auto">
          <a:xfrm>
            <a:off x="7259638" y="2822575"/>
            <a:ext cx="663575" cy="592138"/>
          </a:xfrm>
          <a:prstGeom prst="ellipse">
            <a:avLst/>
          </a:prstGeom>
          <a:solidFill>
            <a:srgbClr val="CCFF99"/>
          </a:solidFill>
          <a:ln w="12700">
            <a:solidFill>
              <a:schemeClr val="tx1"/>
            </a:solidFill>
            <a:round/>
            <a:headEnd type="none" w="sm" len="sm"/>
            <a:tailEnd type="none" w="sm" len="sm"/>
          </a:ln>
        </p:spPr>
        <p:txBody>
          <a:bodyPr wrap="none" anchor="ctr"/>
          <a:lstStyle/>
          <a:p>
            <a:r>
              <a:rPr lang="en-US" b="1">
                <a:sym typeface="Symbol" pitchFamily="18" charset="2"/>
              </a:rPr>
              <a:t>3</a:t>
            </a:r>
            <a:endParaRPr lang="en-US"/>
          </a:p>
        </p:txBody>
      </p:sp>
      <p:sp>
        <p:nvSpPr>
          <p:cNvPr id="64520" name="Line 1033"/>
          <p:cNvSpPr>
            <a:spLocks noChangeShapeType="1"/>
          </p:cNvSpPr>
          <p:nvPr/>
        </p:nvSpPr>
        <p:spPr bwMode="auto">
          <a:xfrm>
            <a:off x="1774825" y="3117850"/>
            <a:ext cx="563563" cy="0"/>
          </a:xfrm>
          <a:prstGeom prst="line">
            <a:avLst/>
          </a:prstGeom>
          <a:noFill/>
          <a:ln w="28575">
            <a:solidFill>
              <a:schemeClr val="tx1"/>
            </a:solidFill>
            <a:round/>
            <a:headEnd type="none" w="sm" len="sm"/>
            <a:tailEnd type="triangle" w="med" len="med"/>
          </a:ln>
        </p:spPr>
        <p:txBody>
          <a:bodyPr wrap="none" anchor="ctr"/>
          <a:lstStyle/>
          <a:p>
            <a:endParaRPr lang="en-US"/>
          </a:p>
        </p:txBody>
      </p:sp>
      <p:sp>
        <p:nvSpPr>
          <p:cNvPr id="64521" name="Line 1034"/>
          <p:cNvSpPr>
            <a:spLocks noChangeShapeType="1"/>
          </p:cNvSpPr>
          <p:nvPr/>
        </p:nvSpPr>
        <p:spPr bwMode="auto">
          <a:xfrm>
            <a:off x="6704013" y="3111500"/>
            <a:ext cx="563562" cy="0"/>
          </a:xfrm>
          <a:prstGeom prst="line">
            <a:avLst/>
          </a:prstGeom>
          <a:noFill/>
          <a:ln w="38100">
            <a:solidFill>
              <a:srgbClr val="CC0000"/>
            </a:solidFill>
            <a:round/>
            <a:headEnd type="none" w="sm" len="sm"/>
            <a:tailEnd type="triangle" w="med" len="med"/>
          </a:ln>
        </p:spPr>
        <p:txBody>
          <a:bodyPr wrap="none" anchor="ctr"/>
          <a:lstStyle/>
          <a:p>
            <a:endParaRPr lang="en-US"/>
          </a:p>
        </p:txBody>
      </p:sp>
      <p:sp>
        <p:nvSpPr>
          <p:cNvPr id="64522" name="Line 1035"/>
          <p:cNvSpPr>
            <a:spLocks noChangeShapeType="1"/>
          </p:cNvSpPr>
          <p:nvPr/>
        </p:nvSpPr>
        <p:spPr bwMode="auto">
          <a:xfrm>
            <a:off x="5470525" y="3119438"/>
            <a:ext cx="563563" cy="0"/>
          </a:xfrm>
          <a:prstGeom prst="line">
            <a:avLst/>
          </a:prstGeom>
          <a:noFill/>
          <a:ln w="38100">
            <a:solidFill>
              <a:srgbClr val="CC0000"/>
            </a:solidFill>
            <a:round/>
            <a:headEnd type="none" w="sm" len="sm"/>
            <a:tailEnd type="triangle" w="med" len="med"/>
          </a:ln>
        </p:spPr>
        <p:txBody>
          <a:bodyPr wrap="none" anchor="ctr"/>
          <a:lstStyle/>
          <a:p>
            <a:endParaRPr lang="en-US"/>
          </a:p>
        </p:txBody>
      </p:sp>
      <p:sp>
        <p:nvSpPr>
          <p:cNvPr id="64523" name="Line 1036"/>
          <p:cNvSpPr>
            <a:spLocks noChangeShapeType="1"/>
          </p:cNvSpPr>
          <p:nvPr/>
        </p:nvSpPr>
        <p:spPr bwMode="auto">
          <a:xfrm>
            <a:off x="4222750" y="3127375"/>
            <a:ext cx="563563" cy="0"/>
          </a:xfrm>
          <a:prstGeom prst="line">
            <a:avLst/>
          </a:prstGeom>
          <a:noFill/>
          <a:ln w="28575">
            <a:solidFill>
              <a:schemeClr val="tx1"/>
            </a:solidFill>
            <a:round/>
            <a:headEnd type="none" w="sm" len="sm"/>
            <a:tailEnd type="triangle" w="med" len="med"/>
          </a:ln>
        </p:spPr>
        <p:txBody>
          <a:bodyPr wrap="none" anchor="ctr"/>
          <a:lstStyle/>
          <a:p>
            <a:endParaRPr lang="en-US"/>
          </a:p>
        </p:txBody>
      </p:sp>
      <p:sp>
        <p:nvSpPr>
          <p:cNvPr id="64524" name="Line 1037"/>
          <p:cNvSpPr>
            <a:spLocks noChangeShapeType="1"/>
          </p:cNvSpPr>
          <p:nvPr/>
        </p:nvSpPr>
        <p:spPr bwMode="auto">
          <a:xfrm>
            <a:off x="2990850" y="3121025"/>
            <a:ext cx="563563" cy="0"/>
          </a:xfrm>
          <a:prstGeom prst="line">
            <a:avLst/>
          </a:prstGeom>
          <a:noFill/>
          <a:ln w="38100">
            <a:solidFill>
              <a:srgbClr val="CC0000"/>
            </a:solidFill>
            <a:round/>
            <a:headEnd type="none" w="sm" len="sm"/>
            <a:tailEnd type="triangle" w="med" len="med"/>
          </a:ln>
        </p:spPr>
        <p:txBody>
          <a:bodyPr wrap="none" anchor="ctr"/>
          <a:lstStyle/>
          <a:p>
            <a:endParaRPr lang="en-US"/>
          </a:p>
        </p:txBody>
      </p:sp>
      <p:sp>
        <p:nvSpPr>
          <p:cNvPr id="64525" name="Freeform 1038"/>
          <p:cNvSpPr>
            <a:spLocks/>
          </p:cNvSpPr>
          <p:nvPr/>
        </p:nvSpPr>
        <p:spPr bwMode="auto">
          <a:xfrm>
            <a:off x="2655888" y="2306638"/>
            <a:ext cx="2424112" cy="536575"/>
          </a:xfrm>
          <a:custGeom>
            <a:avLst/>
            <a:gdLst>
              <a:gd name="T0" fmla="*/ 0 w 1527"/>
              <a:gd name="T1" fmla="*/ 2147483647 h 338"/>
              <a:gd name="T2" fmla="*/ 2147483647 w 1527"/>
              <a:gd name="T3" fmla="*/ 2147483647 h 338"/>
              <a:gd name="T4" fmla="*/ 2147483647 w 1527"/>
              <a:gd name="T5" fmla="*/ 2147483647 h 338"/>
              <a:gd name="T6" fmla="*/ 2147483647 w 1527"/>
              <a:gd name="T7" fmla="*/ 2147483647 h 338"/>
              <a:gd name="T8" fmla="*/ 2147483647 w 1527"/>
              <a:gd name="T9" fmla="*/ 2147483647 h 338"/>
              <a:gd name="T10" fmla="*/ 2147483647 w 1527"/>
              <a:gd name="T11" fmla="*/ 2147483647 h 338"/>
              <a:gd name="T12" fmla="*/ 0 60000 65536"/>
              <a:gd name="T13" fmla="*/ 0 60000 65536"/>
              <a:gd name="T14" fmla="*/ 0 60000 65536"/>
              <a:gd name="T15" fmla="*/ 0 60000 65536"/>
              <a:gd name="T16" fmla="*/ 0 60000 65536"/>
              <a:gd name="T17" fmla="*/ 0 60000 65536"/>
              <a:gd name="T18" fmla="*/ 0 w 1527"/>
              <a:gd name="T19" fmla="*/ 0 h 338"/>
              <a:gd name="T20" fmla="*/ 1527 w 1527"/>
              <a:gd name="T21" fmla="*/ 338 h 338"/>
            </a:gdLst>
            <a:ahLst/>
            <a:cxnLst>
              <a:cxn ang="T12">
                <a:pos x="T0" y="T1"/>
              </a:cxn>
              <a:cxn ang="T13">
                <a:pos x="T2" y="T3"/>
              </a:cxn>
              <a:cxn ang="T14">
                <a:pos x="T4" y="T5"/>
              </a:cxn>
              <a:cxn ang="T15">
                <a:pos x="T6" y="T7"/>
              </a:cxn>
              <a:cxn ang="T16">
                <a:pos x="T8" y="T9"/>
              </a:cxn>
              <a:cxn ang="T17">
                <a:pos x="T10" y="T11"/>
              </a:cxn>
            </a:cxnLst>
            <a:rect l="T18" t="T19" r="T20" b="T21"/>
            <a:pathLst>
              <a:path w="1527" h="338">
                <a:moveTo>
                  <a:pt x="0" y="329"/>
                </a:moveTo>
                <a:cubicBezTo>
                  <a:pt x="89" y="251"/>
                  <a:pt x="179" y="173"/>
                  <a:pt x="300" y="120"/>
                </a:cubicBezTo>
                <a:cubicBezTo>
                  <a:pt x="421" y="67"/>
                  <a:pt x="588" y="22"/>
                  <a:pt x="727" y="11"/>
                </a:cubicBezTo>
                <a:cubicBezTo>
                  <a:pt x="866" y="0"/>
                  <a:pt x="1027" y="27"/>
                  <a:pt x="1136" y="56"/>
                </a:cubicBezTo>
                <a:cubicBezTo>
                  <a:pt x="1245" y="85"/>
                  <a:pt x="1316" y="136"/>
                  <a:pt x="1381" y="183"/>
                </a:cubicBezTo>
                <a:cubicBezTo>
                  <a:pt x="1446" y="230"/>
                  <a:pt x="1486" y="284"/>
                  <a:pt x="1527" y="338"/>
                </a:cubicBezTo>
              </a:path>
            </a:pathLst>
          </a:custGeom>
          <a:noFill/>
          <a:ln w="38100" cap="flat" cmpd="sng">
            <a:solidFill>
              <a:srgbClr val="CC0000"/>
            </a:solidFill>
            <a:prstDash val="solid"/>
            <a:round/>
            <a:headEnd type="none" w="sm" len="sm"/>
            <a:tailEnd type="triangle" w="med" len="med"/>
          </a:ln>
        </p:spPr>
        <p:txBody>
          <a:bodyPr wrap="none" anchor="ctr"/>
          <a:lstStyle/>
          <a:p>
            <a:endParaRPr lang="en-US"/>
          </a:p>
        </p:txBody>
      </p:sp>
      <p:sp>
        <p:nvSpPr>
          <p:cNvPr id="64526" name="Freeform 1039"/>
          <p:cNvSpPr>
            <a:spLocks/>
          </p:cNvSpPr>
          <p:nvPr/>
        </p:nvSpPr>
        <p:spPr bwMode="auto">
          <a:xfrm>
            <a:off x="5146675" y="2286000"/>
            <a:ext cx="2424113" cy="536575"/>
          </a:xfrm>
          <a:custGeom>
            <a:avLst/>
            <a:gdLst>
              <a:gd name="T0" fmla="*/ 0 w 1527"/>
              <a:gd name="T1" fmla="*/ 2147483647 h 338"/>
              <a:gd name="T2" fmla="*/ 2147483647 w 1527"/>
              <a:gd name="T3" fmla="*/ 2147483647 h 338"/>
              <a:gd name="T4" fmla="*/ 2147483647 w 1527"/>
              <a:gd name="T5" fmla="*/ 2147483647 h 338"/>
              <a:gd name="T6" fmla="*/ 2147483647 w 1527"/>
              <a:gd name="T7" fmla="*/ 2147483647 h 338"/>
              <a:gd name="T8" fmla="*/ 2147483647 w 1527"/>
              <a:gd name="T9" fmla="*/ 2147483647 h 338"/>
              <a:gd name="T10" fmla="*/ 2147483647 w 1527"/>
              <a:gd name="T11" fmla="*/ 2147483647 h 338"/>
              <a:gd name="T12" fmla="*/ 0 60000 65536"/>
              <a:gd name="T13" fmla="*/ 0 60000 65536"/>
              <a:gd name="T14" fmla="*/ 0 60000 65536"/>
              <a:gd name="T15" fmla="*/ 0 60000 65536"/>
              <a:gd name="T16" fmla="*/ 0 60000 65536"/>
              <a:gd name="T17" fmla="*/ 0 60000 65536"/>
              <a:gd name="T18" fmla="*/ 0 w 1527"/>
              <a:gd name="T19" fmla="*/ 0 h 338"/>
              <a:gd name="T20" fmla="*/ 1527 w 1527"/>
              <a:gd name="T21" fmla="*/ 338 h 338"/>
            </a:gdLst>
            <a:ahLst/>
            <a:cxnLst>
              <a:cxn ang="T12">
                <a:pos x="T0" y="T1"/>
              </a:cxn>
              <a:cxn ang="T13">
                <a:pos x="T2" y="T3"/>
              </a:cxn>
              <a:cxn ang="T14">
                <a:pos x="T4" y="T5"/>
              </a:cxn>
              <a:cxn ang="T15">
                <a:pos x="T6" y="T7"/>
              </a:cxn>
              <a:cxn ang="T16">
                <a:pos x="T8" y="T9"/>
              </a:cxn>
              <a:cxn ang="T17">
                <a:pos x="T10" y="T11"/>
              </a:cxn>
            </a:cxnLst>
            <a:rect l="T18" t="T19" r="T20" b="T21"/>
            <a:pathLst>
              <a:path w="1527" h="338">
                <a:moveTo>
                  <a:pt x="0" y="329"/>
                </a:moveTo>
                <a:cubicBezTo>
                  <a:pt x="89" y="251"/>
                  <a:pt x="179" y="173"/>
                  <a:pt x="300" y="120"/>
                </a:cubicBezTo>
                <a:cubicBezTo>
                  <a:pt x="421" y="67"/>
                  <a:pt x="588" y="22"/>
                  <a:pt x="727" y="11"/>
                </a:cubicBezTo>
                <a:cubicBezTo>
                  <a:pt x="866" y="0"/>
                  <a:pt x="1027" y="27"/>
                  <a:pt x="1136" y="56"/>
                </a:cubicBezTo>
                <a:cubicBezTo>
                  <a:pt x="1245" y="85"/>
                  <a:pt x="1316" y="136"/>
                  <a:pt x="1381" y="183"/>
                </a:cubicBezTo>
                <a:cubicBezTo>
                  <a:pt x="1446" y="230"/>
                  <a:pt x="1486" y="284"/>
                  <a:pt x="1527" y="338"/>
                </a:cubicBezTo>
              </a:path>
            </a:pathLst>
          </a:custGeom>
          <a:noFill/>
          <a:ln w="28575" cap="flat" cmpd="sng">
            <a:solidFill>
              <a:schemeClr val="tx1"/>
            </a:solidFill>
            <a:prstDash val="solid"/>
            <a:round/>
            <a:headEnd type="none" w="sm" len="sm"/>
            <a:tailEnd type="triangle" w="med" len="med"/>
          </a:ln>
        </p:spPr>
        <p:txBody>
          <a:bodyPr wrap="none" anchor="ctr"/>
          <a:lstStyle/>
          <a:p>
            <a:endParaRPr lang="en-US"/>
          </a:p>
        </p:txBody>
      </p:sp>
      <p:sp>
        <p:nvSpPr>
          <p:cNvPr id="64527" name="Freeform 1040"/>
          <p:cNvSpPr>
            <a:spLocks/>
          </p:cNvSpPr>
          <p:nvPr/>
        </p:nvSpPr>
        <p:spPr bwMode="auto">
          <a:xfrm flipV="1">
            <a:off x="1474788" y="3421063"/>
            <a:ext cx="2424112" cy="536575"/>
          </a:xfrm>
          <a:custGeom>
            <a:avLst/>
            <a:gdLst>
              <a:gd name="T0" fmla="*/ 0 w 1527"/>
              <a:gd name="T1" fmla="*/ 2147483647 h 338"/>
              <a:gd name="T2" fmla="*/ 2147483647 w 1527"/>
              <a:gd name="T3" fmla="*/ 2147483647 h 338"/>
              <a:gd name="T4" fmla="*/ 2147483647 w 1527"/>
              <a:gd name="T5" fmla="*/ 2147483647 h 338"/>
              <a:gd name="T6" fmla="*/ 2147483647 w 1527"/>
              <a:gd name="T7" fmla="*/ 2147483647 h 338"/>
              <a:gd name="T8" fmla="*/ 2147483647 w 1527"/>
              <a:gd name="T9" fmla="*/ 2147483647 h 338"/>
              <a:gd name="T10" fmla="*/ 2147483647 w 1527"/>
              <a:gd name="T11" fmla="*/ 2147483647 h 338"/>
              <a:gd name="T12" fmla="*/ 0 60000 65536"/>
              <a:gd name="T13" fmla="*/ 0 60000 65536"/>
              <a:gd name="T14" fmla="*/ 0 60000 65536"/>
              <a:gd name="T15" fmla="*/ 0 60000 65536"/>
              <a:gd name="T16" fmla="*/ 0 60000 65536"/>
              <a:gd name="T17" fmla="*/ 0 60000 65536"/>
              <a:gd name="T18" fmla="*/ 0 w 1527"/>
              <a:gd name="T19" fmla="*/ 0 h 338"/>
              <a:gd name="T20" fmla="*/ 1527 w 1527"/>
              <a:gd name="T21" fmla="*/ 338 h 338"/>
            </a:gdLst>
            <a:ahLst/>
            <a:cxnLst>
              <a:cxn ang="T12">
                <a:pos x="T0" y="T1"/>
              </a:cxn>
              <a:cxn ang="T13">
                <a:pos x="T2" y="T3"/>
              </a:cxn>
              <a:cxn ang="T14">
                <a:pos x="T4" y="T5"/>
              </a:cxn>
              <a:cxn ang="T15">
                <a:pos x="T6" y="T7"/>
              </a:cxn>
              <a:cxn ang="T16">
                <a:pos x="T8" y="T9"/>
              </a:cxn>
              <a:cxn ang="T17">
                <a:pos x="T10" y="T11"/>
              </a:cxn>
            </a:cxnLst>
            <a:rect l="T18" t="T19" r="T20" b="T21"/>
            <a:pathLst>
              <a:path w="1527" h="338">
                <a:moveTo>
                  <a:pt x="0" y="329"/>
                </a:moveTo>
                <a:cubicBezTo>
                  <a:pt x="89" y="251"/>
                  <a:pt x="179" y="173"/>
                  <a:pt x="300" y="120"/>
                </a:cubicBezTo>
                <a:cubicBezTo>
                  <a:pt x="421" y="67"/>
                  <a:pt x="588" y="22"/>
                  <a:pt x="727" y="11"/>
                </a:cubicBezTo>
                <a:cubicBezTo>
                  <a:pt x="866" y="0"/>
                  <a:pt x="1027" y="27"/>
                  <a:pt x="1136" y="56"/>
                </a:cubicBezTo>
                <a:cubicBezTo>
                  <a:pt x="1245" y="85"/>
                  <a:pt x="1316" y="136"/>
                  <a:pt x="1381" y="183"/>
                </a:cubicBezTo>
                <a:cubicBezTo>
                  <a:pt x="1446" y="230"/>
                  <a:pt x="1486" y="284"/>
                  <a:pt x="1527" y="338"/>
                </a:cubicBezTo>
              </a:path>
            </a:pathLst>
          </a:custGeom>
          <a:noFill/>
          <a:ln w="28575" cap="flat" cmpd="sng">
            <a:solidFill>
              <a:schemeClr val="tx1"/>
            </a:solidFill>
            <a:prstDash val="solid"/>
            <a:round/>
            <a:headEnd type="none" w="sm" len="sm"/>
            <a:tailEnd type="triangle" w="med" len="med"/>
          </a:ln>
        </p:spPr>
        <p:txBody>
          <a:bodyPr wrap="none" anchor="ctr"/>
          <a:lstStyle/>
          <a:p>
            <a:endParaRPr lang="en-US"/>
          </a:p>
        </p:txBody>
      </p:sp>
      <p:sp>
        <p:nvSpPr>
          <p:cNvPr id="64528" name="Freeform 1041"/>
          <p:cNvSpPr>
            <a:spLocks/>
          </p:cNvSpPr>
          <p:nvPr/>
        </p:nvSpPr>
        <p:spPr bwMode="auto">
          <a:xfrm flipV="1">
            <a:off x="3992563" y="3400425"/>
            <a:ext cx="2424112" cy="536575"/>
          </a:xfrm>
          <a:custGeom>
            <a:avLst/>
            <a:gdLst>
              <a:gd name="T0" fmla="*/ 0 w 1527"/>
              <a:gd name="T1" fmla="*/ 2147483647 h 338"/>
              <a:gd name="T2" fmla="*/ 2147483647 w 1527"/>
              <a:gd name="T3" fmla="*/ 2147483647 h 338"/>
              <a:gd name="T4" fmla="*/ 2147483647 w 1527"/>
              <a:gd name="T5" fmla="*/ 2147483647 h 338"/>
              <a:gd name="T6" fmla="*/ 2147483647 w 1527"/>
              <a:gd name="T7" fmla="*/ 2147483647 h 338"/>
              <a:gd name="T8" fmla="*/ 2147483647 w 1527"/>
              <a:gd name="T9" fmla="*/ 2147483647 h 338"/>
              <a:gd name="T10" fmla="*/ 2147483647 w 1527"/>
              <a:gd name="T11" fmla="*/ 2147483647 h 338"/>
              <a:gd name="T12" fmla="*/ 0 60000 65536"/>
              <a:gd name="T13" fmla="*/ 0 60000 65536"/>
              <a:gd name="T14" fmla="*/ 0 60000 65536"/>
              <a:gd name="T15" fmla="*/ 0 60000 65536"/>
              <a:gd name="T16" fmla="*/ 0 60000 65536"/>
              <a:gd name="T17" fmla="*/ 0 60000 65536"/>
              <a:gd name="T18" fmla="*/ 0 w 1527"/>
              <a:gd name="T19" fmla="*/ 0 h 338"/>
              <a:gd name="T20" fmla="*/ 1527 w 1527"/>
              <a:gd name="T21" fmla="*/ 338 h 338"/>
            </a:gdLst>
            <a:ahLst/>
            <a:cxnLst>
              <a:cxn ang="T12">
                <a:pos x="T0" y="T1"/>
              </a:cxn>
              <a:cxn ang="T13">
                <a:pos x="T2" y="T3"/>
              </a:cxn>
              <a:cxn ang="T14">
                <a:pos x="T4" y="T5"/>
              </a:cxn>
              <a:cxn ang="T15">
                <a:pos x="T6" y="T7"/>
              </a:cxn>
              <a:cxn ang="T16">
                <a:pos x="T8" y="T9"/>
              </a:cxn>
              <a:cxn ang="T17">
                <a:pos x="T10" y="T11"/>
              </a:cxn>
            </a:cxnLst>
            <a:rect l="T18" t="T19" r="T20" b="T21"/>
            <a:pathLst>
              <a:path w="1527" h="338">
                <a:moveTo>
                  <a:pt x="0" y="329"/>
                </a:moveTo>
                <a:cubicBezTo>
                  <a:pt x="89" y="251"/>
                  <a:pt x="179" y="173"/>
                  <a:pt x="300" y="120"/>
                </a:cubicBezTo>
                <a:cubicBezTo>
                  <a:pt x="421" y="67"/>
                  <a:pt x="588" y="22"/>
                  <a:pt x="727" y="11"/>
                </a:cubicBezTo>
                <a:cubicBezTo>
                  <a:pt x="866" y="0"/>
                  <a:pt x="1027" y="27"/>
                  <a:pt x="1136" y="56"/>
                </a:cubicBezTo>
                <a:cubicBezTo>
                  <a:pt x="1245" y="85"/>
                  <a:pt x="1316" y="136"/>
                  <a:pt x="1381" y="183"/>
                </a:cubicBezTo>
                <a:cubicBezTo>
                  <a:pt x="1446" y="230"/>
                  <a:pt x="1486" y="284"/>
                  <a:pt x="1527" y="338"/>
                </a:cubicBezTo>
              </a:path>
            </a:pathLst>
          </a:custGeom>
          <a:noFill/>
          <a:ln w="28575" cap="flat" cmpd="sng">
            <a:solidFill>
              <a:schemeClr val="tx1"/>
            </a:solidFill>
            <a:prstDash val="solid"/>
            <a:round/>
            <a:headEnd type="none" w="sm" len="sm"/>
            <a:tailEnd type="triangle" w="med" len="med"/>
          </a:ln>
        </p:spPr>
        <p:txBody>
          <a:bodyPr wrap="none" anchor="ctr"/>
          <a:lstStyle/>
          <a:p>
            <a:endParaRPr lang="en-US"/>
          </a:p>
        </p:txBody>
      </p:sp>
      <p:sp>
        <p:nvSpPr>
          <p:cNvPr id="64529" name="Freeform 1042"/>
          <p:cNvSpPr>
            <a:spLocks/>
          </p:cNvSpPr>
          <p:nvPr/>
        </p:nvSpPr>
        <p:spPr bwMode="auto">
          <a:xfrm>
            <a:off x="3954463" y="3421063"/>
            <a:ext cx="3535362" cy="800100"/>
          </a:xfrm>
          <a:custGeom>
            <a:avLst/>
            <a:gdLst>
              <a:gd name="T0" fmla="*/ 0 w 2227"/>
              <a:gd name="T1" fmla="*/ 0 h 504"/>
              <a:gd name="T2" fmla="*/ 2147483647 w 2227"/>
              <a:gd name="T3" fmla="*/ 2147483647 h 504"/>
              <a:gd name="T4" fmla="*/ 2147483647 w 2227"/>
              <a:gd name="T5" fmla="*/ 2147483647 h 504"/>
              <a:gd name="T6" fmla="*/ 2147483647 w 2227"/>
              <a:gd name="T7" fmla="*/ 2147483647 h 504"/>
              <a:gd name="T8" fmla="*/ 2147483647 w 2227"/>
              <a:gd name="T9" fmla="*/ 2147483647 h 504"/>
              <a:gd name="T10" fmla="*/ 2147483647 w 2227"/>
              <a:gd name="T11" fmla="*/ 2147483647 h 504"/>
              <a:gd name="T12" fmla="*/ 2147483647 w 2227"/>
              <a:gd name="T13" fmla="*/ 2147483647 h 504"/>
              <a:gd name="T14" fmla="*/ 2147483647 w 2227"/>
              <a:gd name="T15" fmla="*/ 2147483647 h 504"/>
              <a:gd name="T16" fmla="*/ 2147483647 w 2227"/>
              <a:gd name="T17" fmla="*/ 0 h 50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227"/>
              <a:gd name="T28" fmla="*/ 0 h 504"/>
              <a:gd name="T29" fmla="*/ 2227 w 2227"/>
              <a:gd name="T30" fmla="*/ 504 h 50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227" h="504">
                <a:moveTo>
                  <a:pt x="0" y="0"/>
                </a:moveTo>
                <a:cubicBezTo>
                  <a:pt x="50" y="68"/>
                  <a:pt x="101" y="137"/>
                  <a:pt x="163" y="191"/>
                </a:cubicBezTo>
                <a:cubicBezTo>
                  <a:pt x="225" y="245"/>
                  <a:pt x="281" y="285"/>
                  <a:pt x="372" y="327"/>
                </a:cubicBezTo>
                <a:cubicBezTo>
                  <a:pt x="463" y="369"/>
                  <a:pt x="574" y="416"/>
                  <a:pt x="709" y="445"/>
                </a:cubicBezTo>
                <a:cubicBezTo>
                  <a:pt x="844" y="474"/>
                  <a:pt x="1040" y="504"/>
                  <a:pt x="1181" y="500"/>
                </a:cubicBezTo>
                <a:cubicBezTo>
                  <a:pt x="1322" y="496"/>
                  <a:pt x="1443" y="453"/>
                  <a:pt x="1554" y="418"/>
                </a:cubicBezTo>
                <a:cubicBezTo>
                  <a:pt x="1665" y="383"/>
                  <a:pt x="1747" y="347"/>
                  <a:pt x="1845" y="291"/>
                </a:cubicBezTo>
                <a:cubicBezTo>
                  <a:pt x="1943" y="235"/>
                  <a:pt x="2081" y="131"/>
                  <a:pt x="2145" y="82"/>
                </a:cubicBezTo>
                <a:cubicBezTo>
                  <a:pt x="2209" y="33"/>
                  <a:pt x="2218" y="16"/>
                  <a:pt x="2227" y="0"/>
                </a:cubicBezTo>
              </a:path>
            </a:pathLst>
          </a:custGeom>
          <a:noFill/>
          <a:ln w="28575" cap="flat" cmpd="sng">
            <a:solidFill>
              <a:schemeClr val="tx1"/>
            </a:solidFill>
            <a:prstDash val="solid"/>
            <a:round/>
            <a:headEnd type="none" w="sm" len="sm"/>
            <a:tailEnd type="triangle" w="med" len="med"/>
          </a:ln>
        </p:spPr>
        <p:txBody>
          <a:bodyPr wrap="none" anchor="ctr"/>
          <a:lstStyle/>
          <a:p>
            <a:endParaRPr lang="en-US"/>
          </a:p>
        </p:txBody>
      </p:sp>
      <p:sp>
        <p:nvSpPr>
          <p:cNvPr id="64530" name="Text Box 1043"/>
          <p:cNvSpPr txBox="1">
            <a:spLocks noChangeArrowheads="1"/>
          </p:cNvSpPr>
          <p:nvPr/>
        </p:nvSpPr>
        <p:spPr bwMode="auto">
          <a:xfrm>
            <a:off x="1320800" y="2446338"/>
            <a:ext cx="285750" cy="457200"/>
          </a:xfrm>
          <a:prstGeom prst="rect">
            <a:avLst/>
          </a:prstGeom>
          <a:noFill/>
          <a:ln w="12700">
            <a:noFill/>
            <a:miter lim="800000"/>
            <a:headEnd type="none" w="sm" len="sm"/>
            <a:tailEnd type="none" w="sm" len="sm"/>
          </a:ln>
        </p:spPr>
        <p:txBody>
          <a:bodyPr wrap="none">
            <a:spAutoFit/>
          </a:bodyPr>
          <a:lstStyle/>
          <a:p>
            <a:r>
              <a:rPr lang="en-US">
                <a:latin typeface="Times New Roman" pitchFamily="18" charset="0"/>
              </a:rPr>
              <a:t>r</a:t>
            </a:r>
          </a:p>
        </p:txBody>
      </p:sp>
      <p:sp>
        <p:nvSpPr>
          <p:cNvPr id="64531" name="Text Box 1044"/>
          <p:cNvSpPr txBox="1">
            <a:spLocks noChangeArrowheads="1"/>
          </p:cNvSpPr>
          <p:nvPr/>
        </p:nvSpPr>
        <p:spPr bwMode="auto">
          <a:xfrm>
            <a:off x="2432050" y="2459038"/>
            <a:ext cx="303213" cy="457200"/>
          </a:xfrm>
          <a:prstGeom prst="rect">
            <a:avLst/>
          </a:prstGeom>
          <a:noFill/>
          <a:ln w="12700">
            <a:noFill/>
            <a:miter lim="800000"/>
            <a:headEnd type="none" w="sm" len="sm"/>
            <a:tailEnd type="none" w="sm" len="sm"/>
          </a:ln>
        </p:spPr>
        <p:txBody>
          <a:bodyPr wrap="none">
            <a:spAutoFit/>
          </a:bodyPr>
          <a:lstStyle/>
          <a:p>
            <a:r>
              <a:rPr lang="en-US">
                <a:latin typeface="Times New Roman" pitchFamily="18" charset="0"/>
              </a:rPr>
              <a:t>s</a:t>
            </a:r>
          </a:p>
        </p:txBody>
      </p:sp>
      <p:sp>
        <p:nvSpPr>
          <p:cNvPr id="64532" name="Text Box 1045"/>
          <p:cNvSpPr txBox="1">
            <a:spLocks noChangeArrowheads="1"/>
          </p:cNvSpPr>
          <p:nvPr/>
        </p:nvSpPr>
        <p:spPr bwMode="auto">
          <a:xfrm>
            <a:off x="3759200" y="2446338"/>
            <a:ext cx="268288" cy="457200"/>
          </a:xfrm>
          <a:prstGeom prst="rect">
            <a:avLst/>
          </a:prstGeom>
          <a:noFill/>
          <a:ln w="12700">
            <a:noFill/>
            <a:miter lim="800000"/>
            <a:headEnd type="none" w="sm" len="sm"/>
            <a:tailEnd type="none" w="sm" len="sm"/>
          </a:ln>
        </p:spPr>
        <p:txBody>
          <a:bodyPr wrap="none">
            <a:spAutoFit/>
          </a:bodyPr>
          <a:lstStyle/>
          <a:p>
            <a:r>
              <a:rPr lang="en-US">
                <a:latin typeface="Times New Roman" pitchFamily="18" charset="0"/>
              </a:rPr>
              <a:t>t</a:t>
            </a:r>
          </a:p>
        </p:txBody>
      </p:sp>
      <p:sp>
        <p:nvSpPr>
          <p:cNvPr id="64533" name="Text Box 1046"/>
          <p:cNvSpPr txBox="1">
            <a:spLocks noChangeArrowheads="1"/>
          </p:cNvSpPr>
          <p:nvPr/>
        </p:nvSpPr>
        <p:spPr bwMode="auto">
          <a:xfrm>
            <a:off x="4957763" y="2343150"/>
            <a:ext cx="336550" cy="457200"/>
          </a:xfrm>
          <a:prstGeom prst="rect">
            <a:avLst/>
          </a:prstGeom>
          <a:noFill/>
          <a:ln w="12700">
            <a:noFill/>
            <a:miter lim="800000"/>
            <a:headEnd type="none" w="sm" len="sm"/>
            <a:tailEnd type="none" w="sm" len="sm"/>
          </a:ln>
        </p:spPr>
        <p:txBody>
          <a:bodyPr wrap="none">
            <a:spAutoFit/>
          </a:bodyPr>
          <a:lstStyle/>
          <a:p>
            <a:r>
              <a:rPr lang="en-US">
                <a:latin typeface="Times New Roman" pitchFamily="18" charset="0"/>
              </a:rPr>
              <a:t>u</a:t>
            </a:r>
          </a:p>
        </p:txBody>
      </p:sp>
      <p:sp>
        <p:nvSpPr>
          <p:cNvPr id="64534" name="Text Box 1047"/>
          <p:cNvSpPr txBox="1">
            <a:spLocks noChangeArrowheads="1"/>
          </p:cNvSpPr>
          <p:nvPr/>
        </p:nvSpPr>
        <p:spPr bwMode="auto">
          <a:xfrm>
            <a:off x="6199188" y="2459038"/>
            <a:ext cx="336550" cy="457200"/>
          </a:xfrm>
          <a:prstGeom prst="rect">
            <a:avLst/>
          </a:prstGeom>
          <a:noFill/>
          <a:ln w="12700">
            <a:noFill/>
            <a:miter lim="800000"/>
            <a:headEnd type="none" w="sm" len="sm"/>
            <a:tailEnd type="none" w="sm" len="sm"/>
          </a:ln>
        </p:spPr>
        <p:txBody>
          <a:bodyPr wrap="none">
            <a:spAutoFit/>
          </a:bodyPr>
          <a:lstStyle/>
          <a:p>
            <a:r>
              <a:rPr lang="en-US">
                <a:latin typeface="Times New Roman" pitchFamily="18" charset="0"/>
              </a:rPr>
              <a:t>v</a:t>
            </a:r>
          </a:p>
        </p:txBody>
      </p:sp>
      <p:sp>
        <p:nvSpPr>
          <p:cNvPr id="64535" name="Text Box 1048"/>
          <p:cNvSpPr txBox="1">
            <a:spLocks noChangeArrowheads="1"/>
          </p:cNvSpPr>
          <p:nvPr/>
        </p:nvSpPr>
        <p:spPr bwMode="auto">
          <a:xfrm>
            <a:off x="7527925" y="2473325"/>
            <a:ext cx="404813" cy="457200"/>
          </a:xfrm>
          <a:prstGeom prst="rect">
            <a:avLst/>
          </a:prstGeom>
          <a:noFill/>
          <a:ln w="12700">
            <a:noFill/>
            <a:miter lim="800000"/>
            <a:headEnd type="none" w="sm" len="sm"/>
            <a:tailEnd type="none" w="sm" len="sm"/>
          </a:ln>
        </p:spPr>
        <p:txBody>
          <a:bodyPr wrap="none">
            <a:spAutoFit/>
          </a:bodyPr>
          <a:lstStyle/>
          <a:p>
            <a:r>
              <a:rPr lang="en-US">
                <a:latin typeface="Times New Roman" pitchFamily="18" charset="0"/>
              </a:rPr>
              <a:t>w</a:t>
            </a:r>
          </a:p>
        </p:txBody>
      </p:sp>
      <p:sp>
        <p:nvSpPr>
          <p:cNvPr id="64536" name="Text Box 1049"/>
          <p:cNvSpPr txBox="1">
            <a:spLocks noChangeArrowheads="1"/>
          </p:cNvSpPr>
          <p:nvPr/>
        </p:nvSpPr>
        <p:spPr bwMode="auto">
          <a:xfrm>
            <a:off x="1870075" y="2720975"/>
            <a:ext cx="336550" cy="457200"/>
          </a:xfrm>
          <a:prstGeom prst="rect">
            <a:avLst/>
          </a:prstGeom>
          <a:noFill/>
          <a:ln w="12700">
            <a:noFill/>
            <a:miter lim="800000"/>
            <a:headEnd type="none" w="sm" len="sm"/>
            <a:tailEnd type="none" w="sm" len="sm"/>
          </a:ln>
        </p:spPr>
        <p:txBody>
          <a:bodyPr wrap="none">
            <a:spAutoFit/>
          </a:bodyPr>
          <a:lstStyle/>
          <a:p>
            <a:r>
              <a:rPr lang="en-US">
                <a:latin typeface="Times New Roman" pitchFamily="18" charset="0"/>
              </a:rPr>
              <a:t>5</a:t>
            </a:r>
          </a:p>
        </p:txBody>
      </p:sp>
      <p:sp>
        <p:nvSpPr>
          <p:cNvPr id="64537" name="Text Box 1050"/>
          <p:cNvSpPr txBox="1">
            <a:spLocks noChangeArrowheads="1"/>
          </p:cNvSpPr>
          <p:nvPr/>
        </p:nvSpPr>
        <p:spPr bwMode="auto">
          <a:xfrm>
            <a:off x="3068638" y="2719388"/>
            <a:ext cx="336550" cy="457200"/>
          </a:xfrm>
          <a:prstGeom prst="rect">
            <a:avLst/>
          </a:prstGeom>
          <a:noFill/>
          <a:ln w="12700">
            <a:noFill/>
            <a:miter lim="800000"/>
            <a:headEnd type="none" w="sm" len="sm"/>
            <a:tailEnd type="none" w="sm" len="sm"/>
          </a:ln>
        </p:spPr>
        <p:txBody>
          <a:bodyPr wrap="none">
            <a:spAutoFit/>
          </a:bodyPr>
          <a:lstStyle/>
          <a:p>
            <a:r>
              <a:rPr lang="en-US">
                <a:latin typeface="Times New Roman" pitchFamily="18" charset="0"/>
              </a:rPr>
              <a:t>2</a:t>
            </a:r>
          </a:p>
        </p:txBody>
      </p:sp>
      <p:sp>
        <p:nvSpPr>
          <p:cNvPr id="64538" name="Text Box 1051"/>
          <p:cNvSpPr txBox="1">
            <a:spLocks noChangeArrowheads="1"/>
          </p:cNvSpPr>
          <p:nvPr/>
        </p:nvSpPr>
        <p:spPr bwMode="auto">
          <a:xfrm>
            <a:off x="4265613" y="2719388"/>
            <a:ext cx="336550" cy="457200"/>
          </a:xfrm>
          <a:prstGeom prst="rect">
            <a:avLst/>
          </a:prstGeom>
          <a:noFill/>
          <a:ln w="12700">
            <a:noFill/>
            <a:miter lim="800000"/>
            <a:headEnd type="none" w="sm" len="sm"/>
            <a:tailEnd type="none" w="sm" len="sm"/>
          </a:ln>
        </p:spPr>
        <p:txBody>
          <a:bodyPr wrap="none">
            <a:spAutoFit/>
          </a:bodyPr>
          <a:lstStyle/>
          <a:p>
            <a:r>
              <a:rPr lang="en-US">
                <a:latin typeface="Times New Roman" pitchFamily="18" charset="0"/>
              </a:rPr>
              <a:t>7</a:t>
            </a:r>
          </a:p>
        </p:txBody>
      </p:sp>
      <p:sp>
        <p:nvSpPr>
          <p:cNvPr id="64539" name="Text Box 1052"/>
          <p:cNvSpPr txBox="1">
            <a:spLocks noChangeArrowheads="1"/>
          </p:cNvSpPr>
          <p:nvPr/>
        </p:nvSpPr>
        <p:spPr bwMode="auto">
          <a:xfrm>
            <a:off x="5492750" y="2733675"/>
            <a:ext cx="488950" cy="457200"/>
          </a:xfrm>
          <a:prstGeom prst="rect">
            <a:avLst/>
          </a:prstGeom>
          <a:noFill/>
          <a:ln w="12700">
            <a:noFill/>
            <a:miter lim="800000"/>
            <a:headEnd type="none" w="sm" len="sm"/>
            <a:tailEnd type="none" w="sm" len="sm"/>
          </a:ln>
        </p:spPr>
        <p:txBody>
          <a:bodyPr wrap="none">
            <a:spAutoFit/>
          </a:bodyPr>
          <a:lstStyle/>
          <a:p>
            <a:r>
              <a:rPr lang="en-US">
                <a:latin typeface="Times New Roman" pitchFamily="18" charset="0"/>
              </a:rPr>
              <a:t>–1</a:t>
            </a:r>
          </a:p>
        </p:txBody>
      </p:sp>
      <p:sp>
        <p:nvSpPr>
          <p:cNvPr id="64540" name="Text Box 1053"/>
          <p:cNvSpPr txBox="1">
            <a:spLocks noChangeArrowheads="1"/>
          </p:cNvSpPr>
          <p:nvPr/>
        </p:nvSpPr>
        <p:spPr bwMode="auto">
          <a:xfrm>
            <a:off x="6705600" y="2719388"/>
            <a:ext cx="488950" cy="457200"/>
          </a:xfrm>
          <a:prstGeom prst="rect">
            <a:avLst/>
          </a:prstGeom>
          <a:noFill/>
          <a:ln w="12700">
            <a:noFill/>
            <a:miter lim="800000"/>
            <a:headEnd type="none" w="sm" len="sm"/>
            <a:tailEnd type="none" w="sm" len="sm"/>
          </a:ln>
        </p:spPr>
        <p:txBody>
          <a:bodyPr wrap="none">
            <a:spAutoFit/>
          </a:bodyPr>
          <a:lstStyle/>
          <a:p>
            <a:r>
              <a:rPr lang="en-US">
                <a:latin typeface="Times New Roman" pitchFamily="18" charset="0"/>
              </a:rPr>
              <a:t>–2</a:t>
            </a:r>
          </a:p>
        </p:txBody>
      </p:sp>
      <p:sp>
        <p:nvSpPr>
          <p:cNvPr id="64541" name="Text Box 1054"/>
          <p:cNvSpPr txBox="1">
            <a:spLocks noChangeArrowheads="1"/>
          </p:cNvSpPr>
          <p:nvPr/>
        </p:nvSpPr>
        <p:spPr bwMode="auto">
          <a:xfrm>
            <a:off x="3689350" y="1911350"/>
            <a:ext cx="336550" cy="457200"/>
          </a:xfrm>
          <a:prstGeom prst="rect">
            <a:avLst/>
          </a:prstGeom>
          <a:noFill/>
          <a:ln w="12700">
            <a:noFill/>
            <a:miter lim="800000"/>
            <a:headEnd type="none" w="sm" len="sm"/>
            <a:tailEnd type="none" w="sm" len="sm"/>
          </a:ln>
        </p:spPr>
        <p:txBody>
          <a:bodyPr wrap="none">
            <a:spAutoFit/>
          </a:bodyPr>
          <a:lstStyle/>
          <a:p>
            <a:r>
              <a:rPr lang="en-US">
                <a:latin typeface="Times New Roman" pitchFamily="18" charset="0"/>
              </a:rPr>
              <a:t>6</a:t>
            </a:r>
          </a:p>
        </p:txBody>
      </p:sp>
      <p:sp>
        <p:nvSpPr>
          <p:cNvPr id="64542" name="Text Box 1055"/>
          <p:cNvSpPr txBox="1">
            <a:spLocks noChangeArrowheads="1"/>
          </p:cNvSpPr>
          <p:nvPr/>
        </p:nvSpPr>
        <p:spPr bwMode="auto">
          <a:xfrm>
            <a:off x="6284913" y="1911350"/>
            <a:ext cx="336550" cy="457200"/>
          </a:xfrm>
          <a:prstGeom prst="rect">
            <a:avLst/>
          </a:prstGeom>
          <a:noFill/>
          <a:ln w="12700">
            <a:noFill/>
            <a:miter lim="800000"/>
            <a:headEnd type="none" w="sm" len="sm"/>
            <a:tailEnd type="none" w="sm" len="sm"/>
          </a:ln>
        </p:spPr>
        <p:txBody>
          <a:bodyPr wrap="none">
            <a:spAutoFit/>
          </a:bodyPr>
          <a:lstStyle/>
          <a:p>
            <a:r>
              <a:rPr lang="en-US">
                <a:latin typeface="Times New Roman" pitchFamily="18" charset="0"/>
              </a:rPr>
              <a:t>1</a:t>
            </a:r>
          </a:p>
        </p:txBody>
      </p:sp>
      <p:sp>
        <p:nvSpPr>
          <p:cNvPr id="64543" name="Text Box 1056"/>
          <p:cNvSpPr txBox="1">
            <a:spLocks noChangeArrowheads="1"/>
          </p:cNvSpPr>
          <p:nvPr/>
        </p:nvSpPr>
        <p:spPr bwMode="auto">
          <a:xfrm>
            <a:off x="2533650" y="3875088"/>
            <a:ext cx="336550" cy="457200"/>
          </a:xfrm>
          <a:prstGeom prst="rect">
            <a:avLst/>
          </a:prstGeom>
          <a:noFill/>
          <a:ln w="12700">
            <a:noFill/>
            <a:miter lim="800000"/>
            <a:headEnd type="none" w="sm" len="sm"/>
            <a:tailEnd type="none" w="sm" len="sm"/>
          </a:ln>
        </p:spPr>
        <p:txBody>
          <a:bodyPr wrap="none">
            <a:spAutoFit/>
          </a:bodyPr>
          <a:lstStyle/>
          <a:p>
            <a:r>
              <a:rPr lang="en-US">
                <a:latin typeface="Times New Roman" pitchFamily="18" charset="0"/>
              </a:rPr>
              <a:t>3</a:t>
            </a:r>
          </a:p>
        </p:txBody>
      </p:sp>
      <p:sp>
        <p:nvSpPr>
          <p:cNvPr id="64544" name="Text Box 1057"/>
          <p:cNvSpPr txBox="1">
            <a:spLocks noChangeArrowheads="1"/>
          </p:cNvSpPr>
          <p:nvPr/>
        </p:nvSpPr>
        <p:spPr bwMode="auto">
          <a:xfrm>
            <a:off x="5607050" y="4149725"/>
            <a:ext cx="336550" cy="457200"/>
          </a:xfrm>
          <a:prstGeom prst="rect">
            <a:avLst/>
          </a:prstGeom>
          <a:noFill/>
          <a:ln w="12700">
            <a:noFill/>
            <a:miter lim="800000"/>
            <a:headEnd type="none" w="sm" len="sm"/>
            <a:tailEnd type="none" w="sm" len="sm"/>
          </a:ln>
        </p:spPr>
        <p:txBody>
          <a:bodyPr wrap="none">
            <a:spAutoFit/>
          </a:bodyPr>
          <a:lstStyle/>
          <a:p>
            <a:r>
              <a:rPr lang="en-US">
                <a:latin typeface="Times New Roman" pitchFamily="18" charset="0"/>
              </a:rPr>
              <a:t>2</a:t>
            </a:r>
          </a:p>
        </p:txBody>
      </p:sp>
      <p:sp>
        <p:nvSpPr>
          <p:cNvPr id="64545" name="Text Box 1058"/>
          <p:cNvSpPr txBox="1">
            <a:spLocks noChangeArrowheads="1"/>
          </p:cNvSpPr>
          <p:nvPr/>
        </p:nvSpPr>
        <p:spPr bwMode="auto">
          <a:xfrm>
            <a:off x="5059363" y="3527425"/>
            <a:ext cx="336550" cy="457200"/>
          </a:xfrm>
          <a:prstGeom prst="rect">
            <a:avLst/>
          </a:prstGeom>
          <a:noFill/>
          <a:ln w="12700">
            <a:noFill/>
            <a:miter lim="800000"/>
            <a:headEnd type="none" w="sm" len="sm"/>
            <a:tailEnd type="none" w="sm" len="sm"/>
          </a:ln>
        </p:spPr>
        <p:txBody>
          <a:bodyPr wrap="none">
            <a:spAutoFit/>
          </a:bodyPr>
          <a:lstStyle/>
          <a:p>
            <a:r>
              <a:rPr lang="en-US">
                <a:latin typeface="Times New Roman" pitchFamily="18" charset="0"/>
              </a:rPr>
              <a:t>4</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609600" y="304800"/>
            <a:ext cx="7772400" cy="1143000"/>
          </a:xfrm>
        </p:spPr>
        <p:txBody>
          <a:bodyPr/>
          <a:lstStyle/>
          <a:p>
            <a:pPr eaLnBrk="1" hangingPunct="1">
              <a:defRPr/>
            </a:pPr>
            <a:r>
              <a:rPr lang="en-US" sz="3600" b="1" dirty="0">
                <a:solidFill>
                  <a:schemeClr val="accent2"/>
                </a:solidFill>
                <a:ea typeface="+mj-ea"/>
                <a:cs typeface="+mj-cs"/>
              </a:rPr>
              <a:t>Single-Source Shortest Paths in DAGs: Analysis</a:t>
            </a:r>
          </a:p>
        </p:txBody>
      </p:sp>
      <p:cxnSp>
        <p:nvCxnSpPr>
          <p:cNvPr id="46084" name="AutoShape 4"/>
          <p:cNvCxnSpPr>
            <a:cxnSpLocks noChangeShapeType="1"/>
          </p:cNvCxnSpPr>
          <p:nvPr/>
        </p:nvCxnSpPr>
        <p:spPr bwMode="auto">
          <a:xfrm rot="5400000" flipV="1">
            <a:off x="4495800" y="1905000"/>
            <a:ext cx="1588" cy="1588"/>
          </a:xfrm>
          <a:prstGeom prst="curvedConnector3">
            <a:avLst>
              <a:gd name="adj1" fmla="val -14400000"/>
            </a:avLst>
          </a:prstGeom>
          <a:noFill/>
          <a:ln>
            <a:noFill/>
          </a:ln>
          <a:effectLst/>
          <a:extLst>
            <a:ext uri="{909E8E84-426E-40dd-AFC4-6F175D3DCCD1}">
              <a14:hiddenFill xmlns="" xmlns:a14="http://schemas.microsoft.com/office/drawing/2010/main">
                <a:noFill/>
              </a14:hiddenFill>
            </a:ext>
            <a:ext uri="{91240B29-F687-4f45-9708-019B960494DF}">
              <a14:hiddenLine xmlns="" xmlns:a14="http://schemas.microsoft.com/office/drawing/2010/main" w="9525">
                <a:solidFill>
                  <a:schemeClr val="tx1"/>
                </a:solidFill>
                <a:round/>
                <a:headEnd/>
                <a:tailEnd type="triangl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46085" name="Text Box 5"/>
          <p:cNvSpPr>
            <a:spLocks noGrp="1" noChangeArrowheads="1"/>
          </p:cNvSpPr>
          <p:nvPr>
            <p:ph type="body" idx="1"/>
          </p:nvPr>
        </p:nvSpPr>
        <p:spPr>
          <a:xfrm>
            <a:off x="533400" y="1904999"/>
            <a:ext cx="7467600" cy="3025219"/>
          </a:xfrm>
          <a:noFill/>
          <a:ln cap="flat">
            <a:solidFill>
              <a:schemeClr val="tx1"/>
            </a:solidFill>
            <a:miter lim="800000"/>
            <a:headEnd type="none" w="med" len="med"/>
            <a:tailEnd type="none" w="med" len="med"/>
          </a:ln>
        </p:spPr>
        <p:txBody>
          <a:bodyPr/>
          <a:lstStyle>
            <a:lvl1pPr marL="609600" indent="-609600"/>
            <a:lvl2pPr marL="990600" indent="-533400"/>
            <a:lvl3pPr marL="1371600" indent="-457200"/>
            <a:lvl4pPr marL="1752600" indent="-381000"/>
            <a:lvl5pPr marL="2209800" indent="-381000"/>
            <a:lvl6pPr marL="2667000" indent="-381000"/>
            <a:lvl7pPr marL="3124200" indent="-381000"/>
            <a:lvl8pPr marL="3581400" indent="-381000"/>
            <a:lvl9pPr marL="4038600" indent="-381000"/>
          </a:lstStyle>
          <a:p>
            <a:pPr eaLnBrk="1" hangingPunct="1">
              <a:lnSpc>
                <a:spcPct val="90000"/>
              </a:lnSpc>
              <a:buFontTx/>
              <a:buNone/>
              <a:defRPr/>
            </a:pPr>
            <a:r>
              <a:rPr lang="en-US" sz="2400" b="1" i="1" dirty="0">
                <a:solidFill>
                  <a:srgbClr val="FF3300"/>
                </a:solidFill>
                <a:ea typeface="+mn-ea"/>
                <a:cs typeface="+mn-cs"/>
              </a:rPr>
              <a:t>DAG-SHORTEST PATHS(</a:t>
            </a:r>
            <a:r>
              <a:rPr lang="en-US" sz="2400" b="1" i="1" dirty="0">
                <a:solidFill>
                  <a:schemeClr val="tx2"/>
                </a:solidFill>
                <a:ea typeface="+mn-ea"/>
                <a:cs typeface="+mn-cs"/>
              </a:rPr>
              <a:t>G</a:t>
            </a:r>
            <a:r>
              <a:rPr lang="en-US" sz="2400" b="1" i="1" dirty="0">
                <a:solidFill>
                  <a:srgbClr val="FF3300"/>
                </a:solidFill>
                <a:ea typeface="+mn-ea"/>
                <a:cs typeface="+mn-cs"/>
              </a:rPr>
              <a:t>, </a:t>
            </a:r>
            <a:r>
              <a:rPr lang="en-US" sz="2400" b="1" i="1" dirty="0">
                <a:solidFill>
                  <a:schemeClr val="tx2"/>
                </a:solidFill>
                <a:ea typeface="+mn-ea"/>
                <a:cs typeface="+mn-cs"/>
              </a:rPr>
              <a:t>s</a:t>
            </a:r>
            <a:r>
              <a:rPr lang="en-US" sz="2400" b="1" i="1" dirty="0">
                <a:solidFill>
                  <a:srgbClr val="FF3300"/>
                </a:solidFill>
                <a:ea typeface="+mn-ea"/>
                <a:cs typeface="+mn-cs"/>
              </a:rPr>
              <a:t>)</a:t>
            </a:r>
            <a:endParaRPr lang="en-US" sz="2400" dirty="0">
              <a:solidFill>
                <a:schemeClr val="tx2"/>
              </a:solidFill>
              <a:ea typeface="+mn-ea"/>
              <a:cs typeface="Times New Roman" charset="0"/>
            </a:endParaRPr>
          </a:p>
          <a:p>
            <a:pPr eaLnBrk="1" hangingPunct="1">
              <a:lnSpc>
                <a:spcPct val="90000"/>
              </a:lnSpc>
              <a:buFontTx/>
              <a:buNone/>
              <a:defRPr/>
            </a:pPr>
            <a:r>
              <a:rPr lang="en-US" sz="2400" dirty="0">
                <a:ea typeface="+mn-ea"/>
                <a:cs typeface="+mn-cs"/>
              </a:rPr>
              <a:t>       TOPOLOGICALLY-SORT the vertices of G</a:t>
            </a:r>
          </a:p>
          <a:p>
            <a:pPr eaLnBrk="1" hangingPunct="1">
              <a:lnSpc>
                <a:spcPct val="90000"/>
              </a:lnSpc>
              <a:buFontTx/>
              <a:buNone/>
              <a:defRPr/>
            </a:pPr>
            <a:r>
              <a:rPr lang="en-US" sz="2400" dirty="0">
                <a:ea typeface="+mn-ea"/>
                <a:cs typeface="+mn-cs"/>
              </a:rPr>
              <a:t>       </a:t>
            </a:r>
            <a:r>
              <a:rPr lang="en-US" sz="2400" b="1" i="1" dirty="0">
                <a:solidFill>
                  <a:schemeClr val="accent2"/>
                </a:solidFill>
                <a:ea typeface="+mn-ea"/>
                <a:cs typeface="+mn-cs"/>
              </a:rPr>
              <a:t>INIT(G, s)</a:t>
            </a:r>
          </a:p>
          <a:p>
            <a:pPr eaLnBrk="1" hangingPunct="1">
              <a:lnSpc>
                <a:spcPct val="90000"/>
              </a:lnSpc>
              <a:buFontTx/>
              <a:buNone/>
              <a:defRPr/>
            </a:pPr>
            <a:r>
              <a:rPr lang="en-US" sz="2400" dirty="0">
                <a:ea typeface="+mn-ea"/>
                <a:cs typeface="+mn-cs"/>
              </a:rPr>
              <a:t>      </a:t>
            </a:r>
            <a:r>
              <a:rPr lang="en-US" sz="2400" i="1" dirty="0">
                <a:solidFill>
                  <a:srgbClr val="D60093"/>
                </a:solidFill>
                <a:ea typeface="+mn-ea"/>
                <a:cs typeface="+mn-cs"/>
              </a:rPr>
              <a:t> </a:t>
            </a:r>
            <a:r>
              <a:rPr lang="en-US" sz="2400" i="1" dirty="0">
                <a:solidFill>
                  <a:srgbClr val="FF3300"/>
                </a:solidFill>
                <a:ea typeface="+mn-ea"/>
                <a:cs typeface="+mn-cs"/>
              </a:rPr>
              <a:t>for</a:t>
            </a:r>
            <a:r>
              <a:rPr lang="en-US" sz="2400" dirty="0">
                <a:ea typeface="+mn-ea"/>
                <a:cs typeface="+mn-cs"/>
              </a:rPr>
              <a:t> each vertex </a:t>
            </a:r>
            <a:r>
              <a:rPr lang="en-US" sz="2400" i="1" dirty="0">
                <a:ea typeface="+mn-ea"/>
                <a:cs typeface="+mn-cs"/>
              </a:rPr>
              <a:t>u</a:t>
            </a:r>
            <a:r>
              <a:rPr lang="en-US" sz="2400" dirty="0">
                <a:ea typeface="+mn-ea"/>
                <a:cs typeface="+mn-cs"/>
              </a:rPr>
              <a:t> taken in topologically sorted order </a:t>
            </a:r>
            <a:r>
              <a:rPr lang="en-US" sz="2400" dirty="0">
                <a:solidFill>
                  <a:srgbClr val="FF3300"/>
                </a:solidFill>
                <a:ea typeface="+mn-ea"/>
                <a:cs typeface="+mn-cs"/>
              </a:rPr>
              <a:t>do</a:t>
            </a:r>
          </a:p>
          <a:p>
            <a:pPr eaLnBrk="1" hangingPunct="1">
              <a:lnSpc>
                <a:spcPct val="90000"/>
              </a:lnSpc>
              <a:buFontTx/>
              <a:buNone/>
              <a:defRPr/>
            </a:pPr>
            <a:r>
              <a:rPr lang="en-US" sz="2400" dirty="0">
                <a:ea typeface="+mn-ea"/>
                <a:cs typeface="+mn-cs"/>
              </a:rPr>
              <a:t>           </a:t>
            </a:r>
            <a:r>
              <a:rPr lang="en-US" sz="2400" i="1" dirty="0">
                <a:solidFill>
                  <a:srgbClr val="D60093"/>
                </a:solidFill>
                <a:ea typeface="+mn-ea"/>
                <a:cs typeface="+mn-cs"/>
              </a:rPr>
              <a:t> </a:t>
            </a:r>
            <a:r>
              <a:rPr lang="en-US" sz="2400" i="1" dirty="0">
                <a:solidFill>
                  <a:srgbClr val="FF3300"/>
                </a:solidFill>
                <a:ea typeface="+mn-ea"/>
                <a:cs typeface="+mn-cs"/>
              </a:rPr>
              <a:t>for</a:t>
            </a:r>
            <a:r>
              <a:rPr lang="en-US" sz="2400" dirty="0">
                <a:ea typeface="+mn-ea"/>
                <a:cs typeface="+mn-cs"/>
              </a:rPr>
              <a:t> each </a:t>
            </a:r>
            <a:r>
              <a:rPr lang="en-US" sz="2400" i="1" dirty="0">
                <a:ea typeface="+mn-ea"/>
                <a:cs typeface="+mn-cs"/>
              </a:rPr>
              <a:t>v</a:t>
            </a:r>
            <a:r>
              <a:rPr lang="en-US" sz="2400" dirty="0">
                <a:ea typeface="+mn-ea"/>
                <a:cs typeface="+mn-cs"/>
              </a:rPr>
              <a:t> in </a:t>
            </a:r>
            <a:r>
              <a:rPr lang="en-US" sz="2400" dirty="0" err="1">
                <a:ea typeface="+mn-ea"/>
                <a:cs typeface="+mn-cs"/>
              </a:rPr>
              <a:t>Adj</a:t>
            </a:r>
            <a:r>
              <a:rPr lang="en-US" sz="2400" dirty="0">
                <a:ea typeface="+mn-ea"/>
                <a:cs typeface="+mn-cs"/>
              </a:rPr>
              <a:t>[</a:t>
            </a:r>
            <a:r>
              <a:rPr lang="en-US" sz="2400" i="1" dirty="0">
                <a:ea typeface="+mn-ea"/>
                <a:cs typeface="+mn-cs"/>
              </a:rPr>
              <a:t>u</a:t>
            </a:r>
            <a:r>
              <a:rPr lang="en-US" sz="2400" dirty="0">
                <a:ea typeface="+mn-ea"/>
                <a:cs typeface="+mn-cs"/>
              </a:rPr>
              <a:t>] </a:t>
            </a:r>
            <a:r>
              <a:rPr lang="en-US" sz="2400" dirty="0">
                <a:solidFill>
                  <a:srgbClr val="FF3300"/>
                </a:solidFill>
                <a:ea typeface="+mn-ea"/>
                <a:cs typeface="+mn-cs"/>
              </a:rPr>
              <a:t>do</a:t>
            </a:r>
          </a:p>
          <a:p>
            <a:pPr eaLnBrk="1" hangingPunct="1">
              <a:lnSpc>
                <a:spcPct val="90000"/>
              </a:lnSpc>
              <a:buFontTx/>
              <a:buNone/>
              <a:defRPr/>
            </a:pPr>
            <a:r>
              <a:rPr lang="en-US" sz="2400" dirty="0">
                <a:ea typeface="+mn-ea"/>
                <a:cs typeface="+mn-cs"/>
              </a:rPr>
              <a:t>		      </a:t>
            </a:r>
            <a:r>
              <a:rPr lang="en-US" sz="2400" b="1" i="1" dirty="0">
                <a:solidFill>
                  <a:schemeClr val="accent2"/>
                </a:solidFill>
                <a:ea typeface="+mn-ea"/>
                <a:cs typeface="+mn-cs"/>
              </a:rPr>
              <a:t>RELAX(u, v) </a:t>
            </a:r>
          </a:p>
        </p:txBody>
      </p:sp>
      <p:cxnSp>
        <p:nvCxnSpPr>
          <p:cNvPr id="3" name="Straight Arrow Connector 2"/>
          <p:cNvCxnSpPr>
            <a:cxnSpLocks noChangeShapeType="1"/>
          </p:cNvCxnSpPr>
          <p:nvPr/>
        </p:nvCxnSpPr>
        <p:spPr bwMode="auto">
          <a:xfrm flipH="1">
            <a:off x="6553200" y="1752600"/>
            <a:ext cx="685800" cy="457200"/>
          </a:xfrm>
          <a:prstGeom prst="straightConnector1">
            <a:avLst/>
          </a:prstGeom>
          <a:noFill/>
          <a:ln w="9525">
            <a:solidFill>
              <a:schemeClr val="tx1"/>
            </a:solidFill>
            <a:round/>
            <a:headEnd/>
            <a:tailEnd type="arrow" w="med" len="med"/>
          </a:ln>
          <a:effectLst/>
        </p:spPr>
      </p:cxnSp>
      <p:sp>
        <p:nvSpPr>
          <p:cNvPr id="65541" name="TextBox 3"/>
          <p:cNvSpPr txBox="1">
            <a:spLocks noChangeArrowheads="1"/>
          </p:cNvSpPr>
          <p:nvPr/>
        </p:nvSpPr>
        <p:spPr bwMode="auto">
          <a:xfrm>
            <a:off x="7086600" y="1524000"/>
            <a:ext cx="1219200" cy="461963"/>
          </a:xfrm>
          <a:prstGeom prst="rect">
            <a:avLst/>
          </a:prstGeom>
          <a:solidFill>
            <a:srgbClr val="FAFFA4"/>
          </a:solidFill>
          <a:ln w="9525">
            <a:noFill/>
            <a:miter lim="800000"/>
            <a:headEnd/>
            <a:tailEnd/>
          </a:ln>
        </p:spPr>
        <p:txBody>
          <a:bodyPr wrap="none">
            <a:spAutoFit/>
          </a:bodyPr>
          <a:lstStyle/>
          <a:p>
            <a:r>
              <a:rPr lang="en-US"/>
              <a:t>O(V+E)</a:t>
            </a:r>
          </a:p>
        </p:txBody>
      </p:sp>
      <p:cxnSp>
        <p:nvCxnSpPr>
          <p:cNvPr id="8" name="Straight Arrow Connector 7"/>
          <p:cNvCxnSpPr>
            <a:cxnSpLocks noChangeShapeType="1"/>
          </p:cNvCxnSpPr>
          <p:nvPr/>
        </p:nvCxnSpPr>
        <p:spPr bwMode="auto">
          <a:xfrm flipH="1">
            <a:off x="2590800" y="2971800"/>
            <a:ext cx="1447800" cy="0"/>
          </a:xfrm>
          <a:prstGeom prst="straightConnector1">
            <a:avLst/>
          </a:prstGeom>
          <a:noFill/>
          <a:ln w="9525">
            <a:solidFill>
              <a:schemeClr val="tx1"/>
            </a:solidFill>
            <a:round/>
            <a:headEnd/>
            <a:tailEnd type="arrow" w="med" len="med"/>
          </a:ln>
          <a:effectLst/>
        </p:spPr>
      </p:cxnSp>
      <p:sp>
        <p:nvSpPr>
          <p:cNvPr id="65543" name="TextBox 8"/>
          <p:cNvSpPr txBox="1">
            <a:spLocks noChangeArrowheads="1"/>
          </p:cNvSpPr>
          <p:nvPr/>
        </p:nvSpPr>
        <p:spPr bwMode="auto">
          <a:xfrm>
            <a:off x="4230688" y="2667000"/>
            <a:ext cx="835025" cy="461963"/>
          </a:xfrm>
          <a:prstGeom prst="rect">
            <a:avLst/>
          </a:prstGeom>
          <a:solidFill>
            <a:srgbClr val="FAFFA4"/>
          </a:solidFill>
          <a:ln w="9525">
            <a:noFill/>
            <a:miter lim="800000"/>
            <a:headEnd/>
            <a:tailEnd/>
          </a:ln>
        </p:spPr>
        <p:txBody>
          <a:bodyPr wrap="none">
            <a:spAutoFit/>
          </a:bodyPr>
          <a:lstStyle/>
          <a:p>
            <a:r>
              <a:rPr lang="en-US"/>
              <a:t>O(V)</a:t>
            </a:r>
          </a:p>
        </p:txBody>
      </p:sp>
      <p:sp>
        <p:nvSpPr>
          <p:cNvPr id="7" name="Right Brace 6"/>
          <p:cNvSpPr>
            <a:spLocks/>
          </p:cNvSpPr>
          <p:nvPr/>
        </p:nvSpPr>
        <p:spPr bwMode="auto">
          <a:xfrm rot="1087047">
            <a:off x="5721350" y="3525838"/>
            <a:ext cx="304800" cy="1066800"/>
          </a:xfrm>
          <a:prstGeom prst="rightBrace">
            <a:avLst>
              <a:gd name="adj1" fmla="val 8329"/>
              <a:gd name="adj2" fmla="val 50000"/>
            </a:avLst>
          </a:prstGeom>
          <a:solidFill>
            <a:schemeClr val="bg1"/>
          </a:solidFill>
          <a:ln w="9525">
            <a:solidFill>
              <a:schemeClr val="tx1"/>
            </a:solidFill>
            <a:round/>
            <a:headEnd/>
            <a:tailEnd/>
          </a:ln>
          <a:effectLst/>
        </p:spPr>
        <p:txBody>
          <a:bodyPr wrap="none" anchor="ctr"/>
          <a:lstStyle/>
          <a:p>
            <a:pPr marL="342900" indent="-342900">
              <a:defRPr/>
            </a:pPr>
            <a:endParaRPr lang="en-US">
              <a:latin typeface="Arial" charset="0"/>
              <a:ea typeface="ＭＳ Ｐゴシック" charset="0"/>
              <a:cs typeface="ＭＳ Ｐゴシック" charset="0"/>
            </a:endParaRPr>
          </a:p>
        </p:txBody>
      </p:sp>
      <p:cxnSp>
        <p:nvCxnSpPr>
          <p:cNvPr id="13" name="Straight Arrow Connector 12"/>
          <p:cNvCxnSpPr>
            <a:cxnSpLocks noChangeShapeType="1"/>
          </p:cNvCxnSpPr>
          <p:nvPr/>
        </p:nvCxnSpPr>
        <p:spPr bwMode="auto">
          <a:xfrm flipH="1" flipV="1">
            <a:off x="6019800" y="4114800"/>
            <a:ext cx="609600" cy="228600"/>
          </a:xfrm>
          <a:prstGeom prst="straightConnector1">
            <a:avLst/>
          </a:prstGeom>
          <a:noFill/>
          <a:ln w="9525">
            <a:solidFill>
              <a:schemeClr val="tx1"/>
            </a:solidFill>
            <a:round/>
            <a:headEnd/>
            <a:tailEnd type="arrow" w="med" len="med"/>
          </a:ln>
          <a:effectLst/>
        </p:spPr>
      </p:cxnSp>
      <p:sp>
        <p:nvSpPr>
          <p:cNvPr id="65546" name="TextBox 15"/>
          <p:cNvSpPr txBox="1">
            <a:spLocks noChangeArrowheads="1"/>
          </p:cNvSpPr>
          <p:nvPr/>
        </p:nvSpPr>
        <p:spPr bwMode="auto">
          <a:xfrm>
            <a:off x="6261100" y="4038600"/>
            <a:ext cx="1570038" cy="461963"/>
          </a:xfrm>
          <a:prstGeom prst="rect">
            <a:avLst/>
          </a:prstGeom>
          <a:solidFill>
            <a:srgbClr val="FAFFA4"/>
          </a:solidFill>
          <a:ln w="9525">
            <a:noFill/>
            <a:miter lim="800000"/>
            <a:headEnd/>
            <a:tailEnd/>
          </a:ln>
        </p:spPr>
        <p:txBody>
          <a:bodyPr wrap="none">
            <a:spAutoFit/>
          </a:bodyPr>
          <a:lstStyle/>
          <a:p>
            <a:r>
              <a:rPr lang="en-US"/>
              <a:t>Total O(E)</a:t>
            </a:r>
          </a:p>
        </p:txBody>
      </p:sp>
      <p:sp>
        <p:nvSpPr>
          <p:cNvPr id="65547" name="Rectangle 11"/>
          <p:cNvSpPr>
            <a:spLocks noChangeArrowheads="1"/>
          </p:cNvSpPr>
          <p:nvPr/>
        </p:nvSpPr>
        <p:spPr bwMode="auto">
          <a:xfrm>
            <a:off x="2113960" y="5406272"/>
            <a:ext cx="4953000" cy="838200"/>
          </a:xfrm>
          <a:prstGeom prst="rect">
            <a:avLst/>
          </a:prstGeom>
          <a:solidFill>
            <a:srgbClr val="CCFFCC"/>
          </a:solidFill>
          <a:ln w="9525">
            <a:solidFill>
              <a:schemeClr val="tx1"/>
            </a:solidFill>
            <a:round/>
            <a:headEnd/>
            <a:tailEnd/>
          </a:ln>
        </p:spPr>
        <p:txBody>
          <a:bodyPr wrap="none" anchor="ctr"/>
          <a:lstStyle/>
          <a:p>
            <a:pPr marL="342900" indent="-342900"/>
            <a:r>
              <a:rPr lang="en-US"/>
              <a:t>Time Complexity: O (V + 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5"/>
          <p:cNvSpPr>
            <a:spLocks noGrp="1"/>
          </p:cNvSpPr>
          <p:nvPr>
            <p:ph type="sldNum" sz="quarter" idx="12"/>
          </p:nvPr>
        </p:nvSpPr>
        <p:spPr>
          <a:noFill/>
        </p:spPr>
        <p:txBody>
          <a:bodyPr/>
          <a:lstStyle/>
          <a:p>
            <a:fld id="{7C6483BB-6F91-490A-8A54-3A5F4D9A3F29}" type="slidenum">
              <a:rPr lang="en-US" smtClean="0"/>
              <a:pPr/>
              <a:t>4</a:t>
            </a:fld>
            <a:endParaRPr lang="en-US"/>
          </a:p>
        </p:txBody>
      </p:sp>
      <p:sp>
        <p:nvSpPr>
          <p:cNvPr id="6147" name="Rectangle 2"/>
          <p:cNvSpPr>
            <a:spLocks noGrp="1" noChangeArrowheads="1"/>
          </p:cNvSpPr>
          <p:nvPr>
            <p:ph type="title"/>
          </p:nvPr>
        </p:nvSpPr>
        <p:spPr/>
        <p:txBody>
          <a:bodyPr/>
          <a:lstStyle/>
          <a:p>
            <a:pPr eaLnBrk="1" hangingPunct="1"/>
            <a:r>
              <a:rPr lang="en-US"/>
              <a:t>Negative-Weight Edges</a:t>
            </a:r>
          </a:p>
        </p:txBody>
      </p:sp>
      <p:sp>
        <p:nvSpPr>
          <p:cNvPr id="6148" name="Rectangle 3"/>
          <p:cNvSpPr>
            <a:spLocks noGrp="1" noChangeArrowheads="1"/>
          </p:cNvSpPr>
          <p:nvPr>
            <p:ph type="body" idx="1"/>
          </p:nvPr>
        </p:nvSpPr>
        <p:spPr>
          <a:xfrm>
            <a:off x="122238" y="1243013"/>
            <a:ext cx="7165975" cy="5076825"/>
          </a:xfrm>
        </p:spPr>
        <p:txBody>
          <a:bodyPr/>
          <a:lstStyle/>
          <a:p>
            <a:pPr eaLnBrk="1" hangingPunct="1">
              <a:lnSpc>
                <a:spcPct val="150000"/>
              </a:lnSpc>
            </a:pPr>
            <a:r>
              <a:rPr lang="en-US"/>
              <a:t>Negative-weight edges may form negative-weight cycles</a:t>
            </a:r>
          </a:p>
          <a:p>
            <a:pPr eaLnBrk="1" hangingPunct="1">
              <a:lnSpc>
                <a:spcPct val="150000"/>
              </a:lnSpc>
            </a:pPr>
            <a:r>
              <a:rPr lang="en-US">
                <a:sym typeface="Symbol" pitchFamily="18" charset="2"/>
              </a:rPr>
              <a:t>If such cycles are reachable from </a:t>
            </a:r>
          </a:p>
          <a:p>
            <a:pPr eaLnBrk="1" hangingPunct="1">
              <a:lnSpc>
                <a:spcPct val="150000"/>
              </a:lnSpc>
              <a:buFontTx/>
              <a:buNone/>
            </a:pPr>
            <a:r>
              <a:rPr lang="en-US">
                <a:sym typeface="Symbol" pitchFamily="18" charset="2"/>
              </a:rPr>
              <a:t>	the source: (s, v) is not properly </a:t>
            </a:r>
          </a:p>
          <a:p>
            <a:pPr eaLnBrk="1" hangingPunct="1">
              <a:lnSpc>
                <a:spcPct val="150000"/>
              </a:lnSpc>
              <a:buFontTx/>
              <a:buNone/>
            </a:pPr>
            <a:r>
              <a:rPr lang="en-US">
                <a:sym typeface="Symbol" pitchFamily="18" charset="2"/>
              </a:rPr>
              <a:t>	defined</a:t>
            </a:r>
          </a:p>
          <a:p>
            <a:pPr lvl="1" eaLnBrk="1" hangingPunct="1">
              <a:lnSpc>
                <a:spcPct val="150000"/>
              </a:lnSpc>
            </a:pPr>
            <a:r>
              <a:rPr lang="en-US"/>
              <a:t>Keep going around the cycle, and get </a:t>
            </a:r>
          </a:p>
          <a:p>
            <a:pPr lvl="1" eaLnBrk="1" hangingPunct="1">
              <a:lnSpc>
                <a:spcPct val="150000"/>
              </a:lnSpc>
              <a:buFontTx/>
              <a:buNone/>
            </a:pPr>
            <a:r>
              <a:rPr lang="en-US"/>
              <a:t>	w(s, v) = - </a:t>
            </a:r>
            <a:r>
              <a:rPr lang="en-US">
                <a:sym typeface="Symbol" pitchFamily="18" charset="2"/>
              </a:rPr>
              <a:t></a:t>
            </a:r>
            <a:r>
              <a:rPr lang="en-US"/>
              <a:t> for all </a:t>
            </a:r>
            <a:r>
              <a:rPr lang="en-US">
                <a:latin typeface="Comic Sans MS" pitchFamily="66" charset="0"/>
              </a:rPr>
              <a:t>v</a:t>
            </a:r>
            <a:r>
              <a:rPr lang="en-US"/>
              <a:t> on the cycle</a:t>
            </a:r>
          </a:p>
        </p:txBody>
      </p:sp>
      <p:grpSp>
        <p:nvGrpSpPr>
          <p:cNvPr id="6149" name="Group 4"/>
          <p:cNvGrpSpPr>
            <a:grpSpLocks/>
          </p:cNvGrpSpPr>
          <p:nvPr/>
        </p:nvGrpSpPr>
        <p:grpSpPr bwMode="auto">
          <a:xfrm>
            <a:off x="5141913" y="1323975"/>
            <a:ext cx="3846512" cy="2528888"/>
            <a:chOff x="3189" y="1642"/>
            <a:chExt cx="2423" cy="1593"/>
          </a:xfrm>
        </p:grpSpPr>
        <p:sp>
          <p:nvSpPr>
            <p:cNvPr id="6150" name="Oval 5"/>
            <p:cNvSpPr>
              <a:spLocks noChangeArrowheads="1"/>
            </p:cNvSpPr>
            <p:nvPr/>
          </p:nvSpPr>
          <p:spPr bwMode="auto">
            <a:xfrm>
              <a:off x="3366" y="2313"/>
              <a:ext cx="266" cy="265"/>
            </a:xfrm>
            <a:prstGeom prst="ellipse">
              <a:avLst/>
            </a:prstGeom>
            <a:noFill/>
            <a:ln w="19050">
              <a:solidFill>
                <a:schemeClr val="tx1"/>
              </a:solidFill>
              <a:round/>
              <a:headEnd/>
              <a:tailEnd/>
            </a:ln>
          </p:spPr>
          <p:txBody>
            <a:bodyPr wrap="none" anchor="ctr"/>
            <a:lstStyle/>
            <a:p>
              <a:pPr algn="ctr"/>
              <a:r>
                <a:rPr lang="en-US"/>
                <a:t>0</a:t>
              </a:r>
            </a:p>
          </p:txBody>
        </p:sp>
        <p:sp>
          <p:nvSpPr>
            <p:cNvPr id="6151" name="Oval 6"/>
            <p:cNvSpPr>
              <a:spLocks noChangeArrowheads="1"/>
            </p:cNvSpPr>
            <p:nvPr/>
          </p:nvSpPr>
          <p:spPr bwMode="auto">
            <a:xfrm>
              <a:off x="3930" y="1848"/>
              <a:ext cx="266" cy="265"/>
            </a:xfrm>
            <a:prstGeom prst="ellipse">
              <a:avLst/>
            </a:prstGeom>
            <a:noFill/>
            <a:ln w="19050">
              <a:solidFill>
                <a:schemeClr val="tx1"/>
              </a:solidFill>
              <a:round/>
              <a:headEnd/>
              <a:tailEnd/>
            </a:ln>
          </p:spPr>
          <p:txBody>
            <a:bodyPr wrap="none" anchor="ctr"/>
            <a:lstStyle/>
            <a:p>
              <a:pPr algn="ctr"/>
              <a:endParaRPr lang="en-US"/>
            </a:p>
          </p:txBody>
        </p:sp>
        <p:sp>
          <p:nvSpPr>
            <p:cNvPr id="6152" name="Oval 7"/>
            <p:cNvSpPr>
              <a:spLocks noChangeArrowheads="1"/>
            </p:cNvSpPr>
            <p:nvPr/>
          </p:nvSpPr>
          <p:spPr bwMode="auto">
            <a:xfrm>
              <a:off x="4761" y="1848"/>
              <a:ext cx="266" cy="265"/>
            </a:xfrm>
            <a:prstGeom prst="ellipse">
              <a:avLst/>
            </a:prstGeom>
            <a:noFill/>
            <a:ln w="19050">
              <a:solidFill>
                <a:schemeClr val="tx1"/>
              </a:solidFill>
              <a:round/>
              <a:headEnd/>
              <a:tailEnd/>
            </a:ln>
          </p:spPr>
          <p:txBody>
            <a:bodyPr wrap="none" anchor="ctr"/>
            <a:lstStyle/>
            <a:p>
              <a:pPr algn="ctr"/>
              <a:endParaRPr lang="en-US"/>
            </a:p>
          </p:txBody>
        </p:sp>
        <p:sp>
          <p:nvSpPr>
            <p:cNvPr id="6153" name="Oval 8"/>
            <p:cNvSpPr>
              <a:spLocks noChangeArrowheads="1"/>
            </p:cNvSpPr>
            <p:nvPr/>
          </p:nvSpPr>
          <p:spPr bwMode="auto">
            <a:xfrm>
              <a:off x="3930" y="2779"/>
              <a:ext cx="266" cy="265"/>
            </a:xfrm>
            <a:prstGeom prst="ellipse">
              <a:avLst/>
            </a:prstGeom>
            <a:noFill/>
            <a:ln w="19050">
              <a:solidFill>
                <a:schemeClr val="tx1"/>
              </a:solidFill>
              <a:round/>
              <a:headEnd/>
              <a:tailEnd/>
            </a:ln>
          </p:spPr>
          <p:txBody>
            <a:bodyPr wrap="none" anchor="ctr"/>
            <a:lstStyle/>
            <a:p>
              <a:pPr algn="ctr"/>
              <a:endParaRPr lang="en-US">
                <a:sym typeface="Symbol" pitchFamily="18" charset="2"/>
              </a:endParaRPr>
            </a:p>
          </p:txBody>
        </p:sp>
        <p:sp>
          <p:nvSpPr>
            <p:cNvPr id="6154" name="Oval 9"/>
            <p:cNvSpPr>
              <a:spLocks noChangeArrowheads="1"/>
            </p:cNvSpPr>
            <p:nvPr/>
          </p:nvSpPr>
          <p:spPr bwMode="auto">
            <a:xfrm>
              <a:off x="4761" y="2779"/>
              <a:ext cx="266" cy="265"/>
            </a:xfrm>
            <a:prstGeom prst="ellipse">
              <a:avLst/>
            </a:prstGeom>
            <a:noFill/>
            <a:ln w="19050">
              <a:solidFill>
                <a:schemeClr val="tx1"/>
              </a:solidFill>
              <a:round/>
              <a:headEnd/>
              <a:tailEnd/>
            </a:ln>
          </p:spPr>
          <p:txBody>
            <a:bodyPr wrap="none" anchor="ctr"/>
            <a:lstStyle/>
            <a:p>
              <a:pPr algn="ctr"/>
              <a:endParaRPr lang="en-US"/>
            </a:p>
          </p:txBody>
        </p:sp>
        <p:sp>
          <p:nvSpPr>
            <p:cNvPr id="6155" name="Line 10"/>
            <p:cNvSpPr>
              <a:spLocks noChangeShapeType="1"/>
            </p:cNvSpPr>
            <p:nvPr/>
          </p:nvSpPr>
          <p:spPr bwMode="auto">
            <a:xfrm>
              <a:off x="4194" y="1973"/>
              <a:ext cx="581" cy="0"/>
            </a:xfrm>
            <a:prstGeom prst="line">
              <a:avLst/>
            </a:prstGeom>
            <a:noFill/>
            <a:ln w="19050">
              <a:solidFill>
                <a:schemeClr val="tx1"/>
              </a:solidFill>
              <a:round/>
              <a:headEnd/>
              <a:tailEnd type="triangle" w="med" len="med"/>
            </a:ln>
          </p:spPr>
          <p:txBody>
            <a:bodyPr/>
            <a:lstStyle/>
            <a:p>
              <a:endParaRPr lang="en-US"/>
            </a:p>
          </p:txBody>
        </p:sp>
        <p:sp>
          <p:nvSpPr>
            <p:cNvPr id="6156" name="Line 11"/>
            <p:cNvSpPr>
              <a:spLocks noChangeShapeType="1"/>
            </p:cNvSpPr>
            <p:nvPr/>
          </p:nvSpPr>
          <p:spPr bwMode="auto">
            <a:xfrm flipV="1">
              <a:off x="3577" y="2075"/>
              <a:ext cx="392" cy="256"/>
            </a:xfrm>
            <a:prstGeom prst="line">
              <a:avLst/>
            </a:prstGeom>
            <a:noFill/>
            <a:ln w="19050">
              <a:solidFill>
                <a:schemeClr val="tx1"/>
              </a:solidFill>
              <a:round/>
              <a:headEnd/>
              <a:tailEnd type="triangle" w="med" len="med"/>
            </a:ln>
          </p:spPr>
          <p:txBody>
            <a:bodyPr/>
            <a:lstStyle/>
            <a:p>
              <a:endParaRPr lang="en-US"/>
            </a:p>
          </p:txBody>
        </p:sp>
        <p:sp>
          <p:nvSpPr>
            <p:cNvPr id="6157" name="Line 12"/>
            <p:cNvSpPr>
              <a:spLocks noChangeShapeType="1"/>
            </p:cNvSpPr>
            <p:nvPr/>
          </p:nvSpPr>
          <p:spPr bwMode="auto">
            <a:xfrm>
              <a:off x="3601" y="2535"/>
              <a:ext cx="364" cy="278"/>
            </a:xfrm>
            <a:prstGeom prst="line">
              <a:avLst/>
            </a:prstGeom>
            <a:noFill/>
            <a:ln w="19050">
              <a:solidFill>
                <a:schemeClr val="tx1"/>
              </a:solidFill>
              <a:round/>
              <a:headEnd/>
              <a:tailEnd type="triangle" w="med" len="med"/>
            </a:ln>
          </p:spPr>
          <p:txBody>
            <a:bodyPr/>
            <a:lstStyle/>
            <a:p>
              <a:endParaRPr lang="en-US"/>
            </a:p>
          </p:txBody>
        </p:sp>
        <p:sp>
          <p:nvSpPr>
            <p:cNvPr id="6158" name="Text Box 13"/>
            <p:cNvSpPr txBox="1">
              <a:spLocks noChangeArrowheads="1"/>
            </p:cNvSpPr>
            <p:nvPr/>
          </p:nvSpPr>
          <p:spPr bwMode="auto">
            <a:xfrm>
              <a:off x="3622" y="2042"/>
              <a:ext cx="187" cy="212"/>
            </a:xfrm>
            <a:prstGeom prst="rect">
              <a:avLst/>
            </a:prstGeom>
            <a:noFill/>
            <a:ln w="9525">
              <a:noFill/>
              <a:miter lim="800000"/>
              <a:headEnd/>
              <a:tailEnd/>
            </a:ln>
          </p:spPr>
          <p:txBody>
            <a:bodyPr wrap="none">
              <a:spAutoFit/>
            </a:bodyPr>
            <a:lstStyle/>
            <a:p>
              <a:r>
                <a:rPr lang="en-US" sz="1600"/>
                <a:t>3</a:t>
              </a:r>
            </a:p>
          </p:txBody>
        </p:sp>
        <p:sp>
          <p:nvSpPr>
            <p:cNvPr id="6159" name="Text Box 14"/>
            <p:cNvSpPr txBox="1">
              <a:spLocks noChangeArrowheads="1"/>
            </p:cNvSpPr>
            <p:nvPr/>
          </p:nvSpPr>
          <p:spPr bwMode="auto">
            <a:xfrm>
              <a:off x="4387" y="1774"/>
              <a:ext cx="230" cy="212"/>
            </a:xfrm>
            <a:prstGeom prst="rect">
              <a:avLst/>
            </a:prstGeom>
            <a:noFill/>
            <a:ln w="9525">
              <a:noFill/>
              <a:miter lim="800000"/>
              <a:headEnd/>
              <a:tailEnd/>
            </a:ln>
          </p:spPr>
          <p:txBody>
            <a:bodyPr wrap="none">
              <a:spAutoFit/>
            </a:bodyPr>
            <a:lstStyle/>
            <a:p>
              <a:r>
                <a:rPr lang="en-US" sz="1600"/>
                <a:t>-4</a:t>
              </a:r>
            </a:p>
          </p:txBody>
        </p:sp>
        <p:sp>
          <p:nvSpPr>
            <p:cNvPr id="6160" name="Text Box 15"/>
            <p:cNvSpPr txBox="1">
              <a:spLocks noChangeArrowheads="1"/>
            </p:cNvSpPr>
            <p:nvPr/>
          </p:nvSpPr>
          <p:spPr bwMode="auto">
            <a:xfrm>
              <a:off x="3653" y="2628"/>
              <a:ext cx="187" cy="212"/>
            </a:xfrm>
            <a:prstGeom prst="rect">
              <a:avLst/>
            </a:prstGeom>
            <a:noFill/>
            <a:ln w="9525">
              <a:noFill/>
              <a:miter lim="800000"/>
              <a:headEnd/>
              <a:tailEnd/>
            </a:ln>
          </p:spPr>
          <p:txBody>
            <a:bodyPr wrap="none">
              <a:spAutoFit/>
            </a:bodyPr>
            <a:lstStyle/>
            <a:p>
              <a:r>
                <a:rPr lang="en-US" sz="1600"/>
                <a:t>2</a:t>
              </a:r>
            </a:p>
          </p:txBody>
        </p:sp>
        <p:sp>
          <p:nvSpPr>
            <p:cNvPr id="6161" name="Text Box 16"/>
            <p:cNvSpPr txBox="1">
              <a:spLocks noChangeArrowheads="1"/>
            </p:cNvSpPr>
            <p:nvPr/>
          </p:nvSpPr>
          <p:spPr bwMode="auto">
            <a:xfrm>
              <a:off x="5080" y="2249"/>
              <a:ext cx="187" cy="212"/>
            </a:xfrm>
            <a:prstGeom prst="rect">
              <a:avLst/>
            </a:prstGeom>
            <a:noFill/>
            <a:ln w="9525">
              <a:noFill/>
              <a:miter lim="800000"/>
              <a:headEnd/>
              <a:tailEnd/>
            </a:ln>
          </p:spPr>
          <p:txBody>
            <a:bodyPr wrap="none">
              <a:spAutoFit/>
            </a:bodyPr>
            <a:lstStyle/>
            <a:p>
              <a:r>
                <a:rPr lang="en-US" sz="1600"/>
                <a:t>8</a:t>
              </a:r>
            </a:p>
          </p:txBody>
        </p:sp>
        <p:sp>
          <p:nvSpPr>
            <p:cNvPr id="6162" name="Text Box 17"/>
            <p:cNvSpPr txBox="1">
              <a:spLocks noChangeArrowheads="1"/>
            </p:cNvSpPr>
            <p:nvPr/>
          </p:nvSpPr>
          <p:spPr bwMode="auto">
            <a:xfrm>
              <a:off x="4564" y="2967"/>
              <a:ext cx="230" cy="212"/>
            </a:xfrm>
            <a:prstGeom prst="rect">
              <a:avLst/>
            </a:prstGeom>
            <a:noFill/>
            <a:ln w="9525">
              <a:noFill/>
              <a:miter lim="800000"/>
              <a:headEnd/>
              <a:tailEnd/>
            </a:ln>
          </p:spPr>
          <p:txBody>
            <a:bodyPr wrap="none">
              <a:spAutoFit/>
            </a:bodyPr>
            <a:lstStyle/>
            <a:p>
              <a:r>
                <a:rPr lang="en-US" sz="1600"/>
                <a:t>-6</a:t>
              </a:r>
            </a:p>
          </p:txBody>
        </p:sp>
        <p:sp>
          <p:nvSpPr>
            <p:cNvPr id="6163" name="Text Box 18"/>
            <p:cNvSpPr txBox="1">
              <a:spLocks noChangeArrowheads="1"/>
            </p:cNvSpPr>
            <p:nvPr/>
          </p:nvSpPr>
          <p:spPr bwMode="auto">
            <a:xfrm>
              <a:off x="3189" y="2325"/>
              <a:ext cx="188" cy="231"/>
            </a:xfrm>
            <a:prstGeom prst="rect">
              <a:avLst/>
            </a:prstGeom>
            <a:noFill/>
            <a:ln w="9525">
              <a:noFill/>
              <a:miter lim="800000"/>
              <a:headEnd/>
              <a:tailEnd/>
            </a:ln>
          </p:spPr>
          <p:txBody>
            <a:bodyPr wrap="none">
              <a:spAutoFit/>
            </a:bodyPr>
            <a:lstStyle/>
            <a:p>
              <a:r>
                <a:rPr lang="en-US"/>
                <a:t>s</a:t>
              </a:r>
            </a:p>
          </p:txBody>
        </p:sp>
        <p:sp>
          <p:nvSpPr>
            <p:cNvPr id="6164" name="Text Box 19"/>
            <p:cNvSpPr txBox="1">
              <a:spLocks noChangeArrowheads="1"/>
            </p:cNvSpPr>
            <p:nvPr/>
          </p:nvSpPr>
          <p:spPr bwMode="auto">
            <a:xfrm>
              <a:off x="3985" y="1642"/>
              <a:ext cx="196" cy="231"/>
            </a:xfrm>
            <a:prstGeom prst="rect">
              <a:avLst/>
            </a:prstGeom>
            <a:noFill/>
            <a:ln w="9525">
              <a:noFill/>
              <a:miter lim="800000"/>
              <a:headEnd/>
              <a:tailEnd/>
            </a:ln>
          </p:spPr>
          <p:txBody>
            <a:bodyPr wrap="none">
              <a:spAutoFit/>
            </a:bodyPr>
            <a:lstStyle/>
            <a:p>
              <a:r>
                <a:rPr lang="en-US"/>
                <a:t>a</a:t>
              </a:r>
            </a:p>
          </p:txBody>
        </p:sp>
        <p:sp>
          <p:nvSpPr>
            <p:cNvPr id="6165" name="Text Box 20"/>
            <p:cNvSpPr txBox="1">
              <a:spLocks noChangeArrowheads="1"/>
            </p:cNvSpPr>
            <p:nvPr/>
          </p:nvSpPr>
          <p:spPr bwMode="auto">
            <a:xfrm>
              <a:off x="4807" y="1642"/>
              <a:ext cx="196" cy="231"/>
            </a:xfrm>
            <a:prstGeom prst="rect">
              <a:avLst/>
            </a:prstGeom>
            <a:noFill/>
            <a:ln w="9525">
              <a:noFill/>
              <a:miter lim="800000"/>
              <a:headEnd/>
              <a:tailEnd/>
            </a:ln>
          </p:spPr>
          <p:txBody>
            <a:bodyPr wrap="none">
              <a:spAutoFit/>
            </a:bodyPr>
            <a:lstStyle/>
            <a:p>
              <a:r>
                <a:rPr lang="en-US"/>
                <a:t>b</a:t>
              </a:r>
            </a:p>
          </p:txBody>
        </p:sp>
        <p:sp>
          <p:nvSpPr>
            <p:cNvPr id="6166" name="Text Box 21"/>
            <p:cNvSpPr txBox="1">
              <a:spLocks noChangeArrowheads="1"/>
            </p:cNvSpPr>
            <p:nvPr/>
          </p:nvSpPr>
          <p:spPr bwMode="auto">
            <a:xfrm>
              <a:off x="3969" y="3004"/>
              <a:ext cx="196" cy="231"/>
            </a:xfrm>
            <a:prstGeom prst="rect">
              <a:avLst/>
            </a:prstGeom>
            <a:noFill/>
            <a:ln w="9525">
              <a:noFill/>
              <a:miter lim="800000"/>
              <a:headEnd/>
              <a:tailEnd/>
            </a:ln>
          </p:spPr>
          <p:txBody>
            <a:bodyPr wrap="none">
              <a:spAutoFit/>
            </a:bodyPr>
            <a:lstStyle/>
            <a:p>
              <a:r>
                <a:rPr lang="en-US"/>
                <a:t>e</a:t>
              </a:r>
            </a:p>
          </p:txBody>
        </p:sp>
        <p:sp>
          <p:nvSpPr>
            <p:cNvPr id="6167" name="Text Box 22"/>
            <p:cNvSpPr txBox="1">
              <a:spLocks noChangeArrowheads="1"/>
            </p:cNvSpPr>
            <p:nvPr/>
          </p:nvSpPr>
          <p:spPr bwMode="auto">
            <a:xfrm>
              <a:off x="4823" y="3004"/>
              <a:ext cx="156" cy="231"/>
            </a:xfrm>
            <a:prstGeom prst="rect">
              <a:avLst/>
            </a:prstGeom>
            <a:noFill/>
            <a:ln w="9525">
              <a:noFill/>
              <a:miter lim="800000"/>
              <a:headEnd/>
              <a:tailEnd/>
            </a:ln>
          </p:spPr>
          <p:txBody>
            <a:bodyPr wrap="none">
              <a:spAutoFit/>
            </a:bodyPr>
            <a:lstStyle/>
            <a:p>
              <a:r>
                <a:rPr lang="en-US"/>
                <a:t>f</a:t>
              </a:r>
            </a:p>
          </p:txBody>
        </p:sp>
        <p:sp>
          <p:nvSpPr>
            <p:cNvPr id="6168" name="Oval 23"/>
            <p:cNvSpPr>
              <a:spLocks noChangeArrowheads="1"/>
            </p:cNvSpPr>
            <p:nvPr/>
          </p:nvSpPr>
          <p:spPr bwMode="auto">
            <a:xfrm>
              <a:off x="5346" y="2313"/>
              <a:ext cx="266" cy="265"/>
            </a:xfrm>
            <a:prstGeom prst="ellipse">
              <a:avLst/>
            </a:prstGeom>
            <a:noFill/>
            <a:ln w="19050">
              <a:solidFill>
                <a:schemeClr val="tx1"/>
              </a:solidFill>
              <a:round/>
              <a:headEnd/>
              <a:tailEnd/>
            </a:ln>
          </p:spPr>
          <p:txBody>
            <a:bodyPr wrap="none" anchor="ctr"/>
            <a:lstStyle/>
            <a:p>
              <a:pPr algn="ctr"/>
              <a:endParaRPr lang="en-US">
                <a:sym typeface="Symbol" pitchFamily="18" charset="2"/>
              </a:endParaRPr>
            </a:p>
          </p:txBody>
        </p:sp>
        <p:sp>
          <p:nvSpPr>
            <p:cNvPr id="6169" name="Oval 24"/>
            <p:cNvSpPr>
              <a:spLocks noChangeArrowheads="1"/>
            </p:cNvSpPr>
            <p:nvPr/>
          </p:nvSpPr>
          <p:spPr bwMode="auto">
            <a:xfrm>
              <a:off x="3930" y="2315"/>
              <a:ext cx="266" cy="265"/>
            </a:xfrm>
            <a:prstGeom prst="ellipse">
              <a:avLst/>
            </a:prstGeom>
            <a:noFill/>
            <a:ln w="19050">
              <a:solidFill>
                <a:schemeClr val="tx1"/>
              </a:solidFill>
              <a:round/>
              <a:headEnd/>
              <a:tailEnd/>
            </a:ln>
          </p:spPr>
          <p:txBody>
            <a:bodyPr wrap="none" anchor="ctr"/>
            <a:lstStyle/>
            <a:p>
              <a:pPr algn="ctr"/>
              <a:endParaRPr lang="en-US"/>
            </a:p>
          </p:txBody>
        </p:sp>
        <p:sp>
          <p:nvSpPr>
            <p:cNvPr id="6170" name="Oval 25"/>
            <p:cNvSpPr>
              <a:spLocks noChangeArrowheads="1"/>
            </p:cNvSpPr>
            <p:nvPr/>
          </p:nvSpPr>
          <p:spPr bwMode="auto">
            <a:xfrm>
              <a:off x="4761" y="2315"/>
              <a:ext cx="266" cy="265"/>
            </a:xfrm>
            <a:prstGeom prst="ellipse">
              <a:avLst/>
            </a:prstGeom>
            <a:noFill/>
            <a:ln w="19050">
              <a:solidFill>
                <a:schemeClr val="tx1"/>
              </a:solidFill>
              <a:round/>
              <a:headEnd/>
              <a:tailEnd/>
            </a:ln>
          </p:spPr>
          <p:txBody>
            <a:bodyPr wrap="none" anchor="ctr"/>
            <a:lstStyle/>
            <a:p>
              <a:pPr algn="ctr"/>
              <a:endParaRPr lang="en-US"/>
            </a:p>
          </p:txBody>
        </p:sp>
        <p:sp>
          <p:nvSpPr>
            <p:cNvPr id="6171" name="Text Box 26"/>
            <p:cNvSpPr txBox="1">
              <a:spLocks noChangeArrowheads="1"/>
            </p:cNvSpPr>
            <p:nvPr/>
          </p:nvSpPr>
          <p:spPr bwMode="auto">
            <a:xfrm>
              <a:off x="4514" y="2489"/>
              <a:ext cx="230" cy="212"/>
            </a:xfrm>
            <a:prstGeom prst="rect">
              <a:avLst/>
            </a:prstGeom>
            <a:noFill/>
            <a:ln w="9525">
              <a:noFill/>
              <a:miter lim="800000"/>
              <a:headEnd/>
              <a:tailEnd/>
            </a:ln>
          </p:spPr>
          <p:txBody>
            <a:bodyPr wrap="none">
              <a:spAutoFit/>
            </a:bodyPr>
            <a:lstStyle/>
            <a:p>
              <a:r>
                <a:rPr lang="en-US" sz="1600"/>
                <a:t>-3</a:t>
              </a:r>
            </a:p>
          </p:txBody>
        </p:sp>
        <p:sp>
          <p:nvSpPr>
            <p:cNvPr id="6172" name="Text Box 27"/>
            <p:cNvSpPr txBox="1">
              <a:spLocks noChangeArrowheads="1"/>
            </p:cNvSpPr>
            <p:nvPr/>
          </p:nvSpPr>
          <p:spPr bwMode="auto">
            <a:xfrm>
              <a:off x="3973" y="2540"/>
              <a:ext cx="188" cy="231"/>
            </a:xfrm>
            <a:prstGeom prst="rect">
              <a:avLst/>
            </a:prstGeom>
            <a:noFill/>
            <a:ln w="9525">
              <a:noFill/>
              <a:miter lim="800000"/>
              <a:headEnd/>
              <a:tailEnd/>
            </a:ln>
          </p:spPr>
          <p:txBody>
            <a:bodyPr wrap="none">
              <a:spAutoFit/>
            </a:bodyPr>
            <a:lstStyle/>
            <a:p>
              <a:r>
                <a:rPr lang="en-US"/>
                <a:t>y</a:t>
              </a:r>
            </a:p>
          </p:txBody>
        </p:sp>
        <p:sp>
          <p:nvSpPr>
            <p:cNvPr id="6173" name="Line 28"/>
            <p:cNvSpPr>
              <a:spLocks noChangeShapeType="1"/>
            </p:cNvSpPr>
            <p:nvPr/>
          </p:nvSpPr>
          <p:spPr bwMode="auto">
            <a:xfrm>
              <a:off x="5016" y="2055"/>
              <a:ext cx="364" cy="278"/>
            </a:xfrm>
            <a:prstGeom prst="line">
              <a:avLst/>
            </a:prstGeom>
            <a:noFill/>
            <a:ln w="19050">
              <a:solidFill>
                <a:schemeClr val="tx1"/>
              </a:solidFill>
              <a:round/>
              <a:headEnd/>
              <a:tailEnd type="triangle" w="med" len="med"/>
            </a:ln>
          </p:spPr>
          <p:txBody>
            <a:bodyPr/>
            <a:lstStyle/>
            <a:p>
              <a:endParaRPr lang="en-US"/>
            </a:p>
          </p:txBody>
        </p:sp>
        <p:sp>
          <p:nvSpPr>
            <p:cNvPr id="6174" name="Line 29"/>
            <p:cNvSpPr>
              <a:spLocks noChangeShapeType="1"/>
            </p:cNvSpPr>
            <p:nvPr/>
          </p:nvSpPr>
          <p:spPr bwMode="auto">
            <a:xfrm flipV="1">
              <a:off x="4987" y="2553"/>
              <a:ext cx="392" cy="256"/>
            </a:xfrm>
            <a:prstGeom prst="line">
              <a:avLst/>
            </a:prstGeom>
            <a:noFill/>
            <a:ln w="19050">
              <a:solidFill>
                <a:schemeClr val="tx1"/>
              </a:solidFill>
              <a:round/>
              <a:headEnd/>
              <a:tailEnd type="triangle" w="med" len="med"/>
            </a:ln>
          </p:spPr>
          <p:txBody>
            <a:bodyPr/>
            <a:lstStyle/>
            <a:p>
              <a:endParaRPr lang="en-US"/>
            </a:p>
          </p:txBody>
        </p:sp>
        <p:sp>
          <p:nvSpPr>
            <p:cNvPr id="6175" name="Line 30"/>
            <p:cNvSpPr>
              <a:spLocks noChangeShapeType="1"/>
            </p:cNvSpPr>
            <p:nvPr/>
          </p:nvSpPr>
          <p:spPr bwMode="auto">
            <a:xfrm flipV="1">
              <a:off x="3646" y="2443"/>
              <a:ext cx="284" cy="0"/>
            </a:xfrm>
            <a:prstGeom prst="line">
              <a:avLst/>
            </a:prstGeom>
            <a:noFill/>
            <a:ln w="19050">
              <a:solidFill>
                <a:schemeClr val="tx1"/>
              </a:solidFill>
              <a:round/>
              <a:headEnd/>
              <a:tailEnd type="triangle" w="med" len="med"/>
            </a:ln>
          </p:spPr>
          <p:txBody>
            <a:bodyPr/>
            <a:lstStyle/>
            <a:p>
              <a:endParaRPr lang="en-US"/>
            </a:p>
          </p:txBody>
        </p:sp>
        <p:sp>
          <p:nvSpPr>
            <p:cNvPr id="6176" name="Line 31"/>
            <p:cNvSpPr>
              <a:spLocks noChangeShapeType="1"/>
            </p:cNvSpPr>
            <p:nvPr/>
          </p:nvSpPr>
          <p:spPr bwMode="auto">
            <a:xfrm flipV="1">
              <a:off x="5047" y="2444"/>
              <a:ext cx="284" cy="0"/>
            </a:xfrm>
            <a:prstGeom prst="line">
              <a:avLst/>
            </a:prstGeom>
            <a:noFill/>
            <a:ln w="19050">
              <a:solidFill>
                <a:schemeClr val="tx1"/>
              </a:solidFill>
              <a:round/>
              <a:headEnd/>
              <a:tailEnd type="triangle" w="med" len="med"/>
            </a:ln>
          </p:spPr>
          <p:txBody>
            <a:bodyPr/>
            <a:lstStyle/>
            <a:p>
              <a:endParaRPr lang="en-US"/>
            </a:p>
          </p:txBody>
        </p:sp>
        <p:sp>
          <p:nvSpPr>
            <p:cNvPr id="6177" name="Freeform 32"/>
            <p:cNvSpPr>
              <a:spLocks/>
            </p:cNvSpPr>
            <p:nvPr/>
          </p:nvSpPr>
          <p:spPr bwMode="auto">
            <a:xfrm>
              <a:off x="4190" y="2330"/>
              <a:ext cx="567" cy="78"/>
            </a:xfrm>
            <a:custGeom>
              <a:avLst/>
              <a:gdLst>
                <a:gd name="T0" fmla="*/ 0 w 567"/>
                <a:gd name="T1" fmla="*/ 65 h 78"/>
                <a:gd name="T2" fmla="*/ 301 w 567"/>
                <a:gd name="T3" fmla="*/ 2 h 78"/>
                <a:gd name="T4" fmla="*/ 567 w 567"/>
                <a:gd name="T5" fmla="*/ 78 h 78"/>
                <a:gd name="T6" fmla="*/ 0 60000 65536"/>
                <a:gd name="T7" fmla="*/ 0 60000 65536"/>
                <a:gd name="T8" fmla="*/ 0 60000 65536"/>
                <a:gd name="T9" fmla="*/ 0 w 567"/>
                <a:gd name="T10" fmla="*/ 0 h 78"/>
                <a:gd name="T11" fmla="*/ 567 w 567"/>
                <a:gd name="T12" fmla="*/ 78 h 78"/>
              </a:gdLst>
              <a:ahLst/>
              <a:cxnLst>
                <a:cxn ang="T6">
                  <a:pos x="T0" y="T1"/>
                </a:cxn>
                <a:cxn ang="T7">
                  <a:pos x="T2" y="T3"/>
                </a:cxn>
                <a:cxn ang="T8">
                  <a:pos x="T4" y="T5"/>
                </a:cxn>
              </a:cxnLst>
              <a:rect l="T9" t="T10" r="T11" b="T12"/>
              <a:pathLst>
                <a:path w="567" h="78">
                  <a:moveTo>
                    <a:pt x="0" y="65"/>
                  </a:moveTo>
                  <a:cubicBezTo>
                    <a:pt x="103" y="32"/>
                    <a:pt x="207" y="0"/>
                    <a:pt x="301" y="2"/>
                  </a:cubicBezTo>
                  <a:cubicBezTo>
                    <a:pt x="395" y="4"/>
                    <a:pt x="523" y="66"/>
                    <a:pt x="567" y="78"/>
                  </a:cubicBezTo>
                </a:path>
              </a:pathLst>
            </a:custGeom>
            <a:noFill/>
            <a:ln w="12700">
              <a:solidFill>
                <a:schemeClr val="tx1"/>
              </a:solidFill>
              <a:round/>
              <a:headEnd/>
              <a:tailEnd type="triangle" w="med" len="med"/>
            </a:ln>
          </p:spPr>
          <p:txBody>
            <a:bodyPr/>
            <a:lstStyle/>
            <a:p>
              <a:endParaRPr lang="en-US"/>
            </a:p>
          </p:txBody>
        </p:sp>
        <p:sp>
          <p:nvSpPr>
            <p:cNvPr id="6178" name="Freeform 33"/>
            <p:cNvSpPr>
              <a:spLocks/>
            </p:cNvSpPr>
            <p:nvPr/>
          </p:nvSpPr>
          <p:spPr bwMode="auto">
            <a:xfrm flipH="1" flipV="1">
              <a:off x="4191" y="2496"/>
              <a:ext cx="567" cy="78"/>
            </a:xfrm>
            <a:custGeom>
              <a:avLst/>
              <a:gdLst>
                <a:gd name="T0" fmla="*/ 0 w 567"/>
                <a:gd name="T1" fmla="*/ 65 h 78"/>
                <a:gd name="T2" fmla="*/ 301 w 567"/>
                <a:gd name="T3" fmla="*/ 2 h 78"/>
                <a:gd name="T4" fmla="*/ 567 w 567"/>
                <a:gd name="T5" fmla="*/ 78 h 78"/>
                <a:gd name="T6" fmla="*/ 0 60000 65536"/>
                <a:gd name="T7" fmla="*/ 0 60000 65536"/>
                <a:gd name="T8" fmla="*/ 0 60000 65536"/>
                <a:gd name="T9" fmla="*/ 0 w 567"/>
                <a:gd name="T10" fmla="*/ 0 h 78"/>
                <a:gd name="T11" fmla="*/ 567 w 567"/>
                <a:gd name="T12" fmla="*/ 78 h 78"/>
              </a:gdLst>
              <a:ahLst/>
              <a:cxnLst>
                <a:cxn ang="T6">
                  <a:pos x="T0" y="T1"/>
                </a:cxn>
                <a:cxn ang="T7">
                  <a:pos x="T2" y="T3"/>
                </a:cxn>
                <a:cxn ang="T8">
                  <a:pos x="T4" y="T5"/>
                </a:cxn>
              </a:cxnLst>
              <a:rect l="T9" t="T10" r="T11" b="T12"/>
              <a:pathLst>
                <a:path w="567" h="78">
                  <a:moveTo>
                    <a:pt x="0" y="65"/>
                  </a:moveTo>
                  <a:cubicBezTo>
                    <a:pt x="103" y="32"/>
                    <a:pt x="207" y="0"/>
                    <a:pt x="301" y="2"/>
                  </a:cubicBezTo>
                  <a:cubicBezTo>
                    <a:pt x="395" y="4"/>
                    <a:pt x="523" y="66"/>
                    <a:pt x="567" y="78"/>
                  </a:cubicBezTo>
                </a:path>
              </a:pathLst>
            </a:custGeom>
            <a:noFill/>
            <a:ln w="12700">
              <a:solidFill>
                <a:schemeClr val="tx1"/>
              </a:solidFill>
              <a:round/>
              <a:headEnd/>
              <a:tailEnd type="triangle" w="med" len="med"/>
            </a:ln>
          </p:spPr>
          <p:txBody>
            <a:bodyPr/>
            <a:lstStyle/>
            <a:p>
              <a:endParaRPr lang="en-US"/>
            </a:p>
          </p:txBody>
        </p:sp>
        <p:sp>
          <p:nvSpPr>
            <p:cNvPr id="6179" name="Text Box 34"/>
            <p:cNvSpPr txBox="1">
              <a:spLocks noChangeArrowheads="1"/>
            </p:cNvSpPr>
            <p:nvPr/>
          </p:nvSpPr>
          <p:spPr bwMode="auto">
            <a:xfrm>
              <a:off x="4243" y="2648"/>
              <a:ext cx="187" cy="212"/>
            </a:xfrm>
            <a:prstGeom prst="rect">
              <a:avLst/>
            </a:prstGeom>
            <a:noFill/>
            <a:ln w="9525">
              <a:noFill/>
              <a:miter lim="800000"/>
              <a:headEnd/>
              <a:tailEnd/>
            </a:ln>
          </p:spPr>
          <p:txBody>
            <a:bodyPr wrap="none">
              <a:spAutoFit/>
            </a:bodyPr>
            <a:lstStyle/>
            <a:p>
              <a:r>
                <a:rPr lang="en-US" sz="1600"/>
                <a:t>3</a:t>
              </a:r>
            </a:p>
          </p:txBody>
        </p:sp>
        <p:sp>
          <p:nvSpPr>
            <p:cNvPr id="6180" name="Freeform 35"/>
            <p:cNvSpPr>
              <a:spLocks/>
            </p:cNvSpPr>
            <p:nvPr/>
          </p:nvSpPr>
          <p:spPr bwMode="auto">
            <a:xfrm>
              <a:off x="4192" y="2799"/>
              <a:ext cx="567" cy="78"/>
            </a:xfrm>
            <a:custGeom>
              <a:avLst/>
              <a:gdLst>
                <a:gd name="T0" fmla="*/ 0 w 567"/>
                <a:gd name="T1" fmla="*/ 65 h 78"/>
                <a:gd name="T2" fmla="*/ 301 w 567"/>
                <a:gd name="T3" fmla="*/ 2 h 78"/>
                <a:gd name="T4" fmla="*/ 567 w 567"/>
                <a:gd name="T5" fmla="*/ 78 h 78"/>
                <a:gd name="T6" fmla="*/ 0 60000 65536"/>
                <a:gd name="T7" fmla="*/ 0 60000 65536"/>
                <a:gd name="T8" fmla="*/ 0 60000 65536"/>
                <a:gd name="T9" fmla="*/ 0 w 567"/>
                <a:gd name="T10" fmla="*/ 0 h 78"/>
                <a:gd name="T11" fmla="*/ 567 w 567"/>
                <a:gd name="T12" fmla="*/ 78 h 78"/>
              </a:gdLst>
              <a:ahLst/>
              <a:cxnLst>
                <a:cxn ang="T6">
                  <a:pos x="T0" y="T1"/>
                </a:cxn>
                <a:cxn ang="T7">
                  <a:pos x="T2" y="T3"/>
                </a:cxn>
                <a:cxn ang="T8">
                  <a:pos x="T4" y="T5"/>
                </a:cxn>
              </a:cxnLst>
              <a:rect l="T9" t="T10" r="T11" b="T12"/>
              <a:pathLst>
                <a:path w="567" h="78">
                  <a:moveTo>
                    <a:pt x="0" y="65"/>
                  </a:moveTo>
                  <a:cubicBezTo>
                    <a:pt x="103" y="32"/>
                    <a:pt x="207" y="0"/>
                    <a:pt x="301" y="2"/>
                  </a:cubicBezTo>
                  <a:cubicBezTo>
                    <a:pt x="395" y="4"/>
                    <a:pt x="523" y="66"/>
                    <a:pt x="567" y="78"/>
                  </a:cubicBezTo>
                </a:path>
              </a:pathLst>
            </a:custGeom>
            <a:noFill/>
            <a:ln w="12700">
              <a:solidFill>
                <a:schemeClr val="tx1"/>
              </a:solidFill>
              <a:round/>
              <a:headEnd/>
              <a:tailEnd type="triangle" w="med" len="med"/>
            </a:ln>
          </p:spPr>
          <p:txBody>
            <a:bodyPr/>
            <a:lstStyle/>
            <a:p>
              <a:endParaRPr lang="en-US"/>
            </a:p>
          </p:txBody>
        </p:sp>
        <p:sp>
          <p:nvSpPr>
            <p:cNvPr id="6181" name="Freeform 36"/>
            <p:cNvSpPr>
              <a:spLocks/>
            </p:cNvSpPr>
            <p:nvPr/>
          </p:nvSpPr>
          <p:spPr bwMode="auto">
            <a:xfrm flipH="1" flipV="1">
              <a:off x="4193" y="2965"/>
              <a:ext cx="567" cy="78"/>
            </a:xfrm>
            <a:custGeom>
              <a:avLst/>
              <a:gdLst>
                <a:gd name="T0" fmla="*/ 0 w 567"/>
                <a:gd name="T1" fmla="*/ 65 h 78"/>
                <a:gd name="T2" fmla="*/ 301 w 567"/>
                <a:gd name="T3" fmla="*/ 2 h 78"/>
                <a:gd name="T4" fmla="*/ 567 w 567"/>
                <a:gd name="T5" fmla="*/ 78 h 78"/>
                <a:gd name="T6" fmla="*/ 0 60000 65536"/>
                <a:gd name="T7" fmla="*/ 0 60000 65536"/>
                <a:gd name="T8" fmla="*/ 0 60000 65536"/>
                <a:gd name="T9" fmla="*/ 0 w 567"/>
                <a:gd name="T10" fmla="*/ 0 h 78"/>
                <a:gd name="T11" fmla="*/ 567 w 567"/>
                <a:gd name="T12" fmla="*/ 78 h 78"/>
              </a:gdLst>
              <a:ahLst/>
              <a:cxnLst>
                <a:cxn ang="T6">
                  <a:pos x="T0" y="T1"/>
                </a:cxn>
                <a:cxn ang="T7">
                  <a:pos x="T2" y="T3"/>
                </a:cxn>
                <a:cxn ang="T8">
                  <a:pos x="T4" y="T5"/>
                </a:cxn>
              </a:cxnLst>
              <a:rect l="T9" t="T10" r="T11" b="T12"/>
              <a:pathLst>
                <a:path w="567" h="78">
                  <a:moveTo>
                    <a:pt x="0" y="65"/>
                  </a:moveTo>
                  <a:cubicBezTo>
                    <a:pt x="103" y="32"/>
                    <a:pt x="207" y="0"/>
                    <a:pt x="301" y="2"/>
                  </a:cubicBezTo>
                  <a:cubicBezTo>
                    <a:pt x="395" y="4"/>
                    <a:pt x="523" y="66"/>
                    <a:pt x="567" y="78"/>
                  </a:cubicBezTo>
                </a:path>
              </a:pathLst>
            </a:custGeom>
            <a:noFill/>
            <a:ln w="12700">
              <a:solidFill>
                <a:schemeClr val="tx1"/>
              </a:solidFill>
              <a:round/>
              <a:headEnd/>
              <a:tailEnd type="triangle" w="med" len="med"/>
            </a:ln>
          </p:spPr>
          <p:txBody>
            <a:bodyPr/>
            <a:lstStyle/>
            <a:p>
              <a:endParaRPr lang="en-US"/>
            </a:p>
          </p:txBody>
        </p:sp>
        <p:sp>
          <p:nvSpPr>
            <p:cNvPr id="6182" name="Text Box 37"/>
            <p:cNvSpPr txBox="1">
              <a:spLocks noChangeArrowheads="1"/>
            </p:cNvSpPr>
            <p:nvPr/>
          </p:nvSpPr>
          <p:spPr bwMode="auto">
            <a:xfrm>
              <a:off x="3686" y="2270"/>
              <a:ext cx="187" cy="212"/>
            </a:xfrm>
            <a:prstGeom prst="rect">
              <a:avLst/>
            </a:prstGeom>
            <a:noFill/>
            <a:ln w="9525">
              <a:noFill/>
              <a:miter lim="800000"/>
              <a:headEnd/>
              <a:tailEnd/>
            </a:ln>
          </p:spPr>
          <p:txBody>
            <a:bodyPr wrap="none">
              <a:spAutoFit/>
            </a:bodyPr>
            <a:lstStyle/>
            <a:p>
              <a:r>
                <a:rPr lang="en-US" sz="1600"/>
                <a:t>5</a:t>
              </a:r>
            </a:p>
          </p:txBody>
        </p:sp>
        <p:sp>
          <p:nvSpPr>
            <p:cNvPr id="6183" name="Text Box 38"/>
            <p:cNvSpPr txBox="1">
              <a:spLocks noChangeArrowheads="1"/>
            </p:cNvSpPr>
            <p:nvPr/>
          </p:nvSpPr>
          <p:spPr bwMode="auto">
            <a:xfrm>
              <a:off x="4375" y="2148"/>
              <a:ext cx="187" cy="212"/>
            </a:xfrm>
            <a:prstGeom prst="rect">
              <a:avLst/>
            </a:prstGeom>
            <a:noFill/>
            <a:ln w="9525">
              <a:noFill/>
              <a:miter lim="800000"/>
              <a:headEnd/>
              <a:tailEnd/>
            </a:ln>
          </p:spPr>
          <p:txBody>
            <a:bodyPr wrap="none">
              <a:spAutoFit/>
            </a:bodyPr>
            <a:lstStyle/>
            <a:p>
              <a:r>
                <a:rPr lang="en-US" sz="1600"/>
                <a:t>6</a:t>
              </a:r>
            </a:p>
          </p:txBody>
        </p:sp>
        <p:sp>
          <p:nvSpPr>
            <p:cNvPr id="6184" name="Text Box 39"/>
            <p:cNvSpPr txBox="1">
              <a:spLocks noChangeArrowheads="1"/>
            </p:cNvSpPr>
            <p:nvPr/>
          </p:nvSpPr>
          <p:spPr bwMode="auto">
            <a:xfrm>
              <a:off x="5135" y="1990"/>
              <a:ext cx="187" cy="212"/>
            </a:xfrm>
            <a:prstGeom prst="rect">
              <a:avLst/>
            </a:prstGeom>
            <a:noFill/>
            <a:ln w="9525">
              <a:noFill/>
              <a:miter lim="800000"/>
              <a:headEnd/>
              <a:tailEnd/>
            </a:ln>
          </p:spPr>
          <p:txBody>
            <a:bodyPr wrap="none">
              <a:spAutoFit/>
            </a:bodyPr>
            <a:lstStyle/>
            <a:p>
              <a:r>
                <a:rPr lang="en-US" sz="1600"/>
                <a:t>4</a:t>
              </a:r>
            </a:p>
          </p:txBody>
        </p:sp>
        <p:sp>
          <p:nvSpPr>
            <p:cNvPr id="6185" name="Text Box 40"/>
            <p:cNvSpPr txBox="1">
              <a:spLocks noChangeArrowheads="1"/>
            </p:cNvSpPr>
            <p:nvPr/>
          </p:nvSpPr>
          <p:spPr bwMode="auto">
            <a:xfrm>
              <a:off x="5126" y="2643"/>
              <a:ext cx="187" cy="212"/>
            </a:xfrm>
            <a:prstGeom prst="rect">
              <a:avLst/>
            </a:prstGeom>
            <a:noFill/>
            <a:ln w="9525">
              <a:noFill/>
              <a:miter lim="800000"/>
              <a:headEnd/>
              <a:tailEnd/>
            </a:ln>
          </p:spPr>
          <p:txBody>
            <a:bodyPr wrap="none">
              <a:spAutoFit/>
            </a:bodyPr>
            <a:lstStyle/>
            <a:p>
              <a:r>
                <a:rPr lang="en-US" sz="1600"/>
                <a:t>7</a:t>
              </a:r>
            </a:p>
          </p:txBody>
        </p:sp>
        <p:sp>
          <p:nvSpPr>
            <p:cNvPr id="6186" name="Text Box 41"/>
            <p:cNvSpPr txBox="1">
              <a:spLocks noChangeArrowheads="1"/>
            </p:cNvSpPr>
            <p:nvPr/>
          </p:nvSpPr>
          <p:spPr bwMode="auto">
            <a:xfrm>
              <a:off x="3960" y="2103"/>
              <a:ext cx="188" cy="231"/>
            </a:xfrm>
            <a:prstGeom prst="rect">
              <a:avLst/>
            </a:prstGeom>
            <a:noFill/>
            <a:ln w="9525">
              <a:noFill/>
              <a:miter lim="800000"/>
              <a:headEnd/>
              <a:tailEnd/>
            </a:ln>
          </p:spPr>
          <p:txBody>
            <a:bodyPr wrap="none">
              <a:spAutoFit/>
            </a:bodyPr>
            <a:lstStyle/>
            <a:p>
              <a:r>
                <a:rPr lang="en-US"/>
                <a:t>c</a:t>
              </a:r>
            </a:p>
          </p:txBody>
        </p:sp>
        <p:sp>
          <p:nvSpPr>
            <p:cNvPr id="6187" name="Text Box 42"/>
            <p:cNvSpPr txBox="1">
              <a:spLocks noChangeArrowheads="1"/>
            </p:cNvSpPr>
            <p:nvPr/>
          </p:nvSpPr>
          <p:spPr bwMode="auto">
            <a:xfrm>
              <a:off x="4792" y="2116"/>
              <a:ext cx="196" cy="231"/>
            </a:xfrm>
            <a:prstGeom prst="rect">
              <a:avLst/>
            </a:prstGeom>
            <a:noFill/>
            <a:ln w="9525">
              <a:noFill/>
              <a:miter lim="800000"/>
              <a:headEnd/>
              <a:tailEnd/>
            </a:ln>
          </p:spPr>
          <p:txBody>
            <a:bodyPr wrap="none">
              <a:spAutoFit/>
            </a:bodyPr>
            <a:lstStyle/>
            <a:p>
              <a:r>
                <a:rPr lang="en-US"/>
                <a:t>d</a:t>
              </a:r>
            </a:p>
          </p:txBody>
        </p:sp>
        <p:sp>
          <p:nvSpPr>
            <p:cNvPr id="6188" name="Text Box 43"/>
            <p:cNvSpPr txBox="1">
              <a:spLocks noChangeArrowheads="1"/>
            </p:cNvSpPr>
            <p:nvPr/>
          </p:nvSpPr>
          <p:spPr bwMode="auto">
            <a:xfrm>
              <a:off x="5377" y="2107"/>
              <a:ext cx="196" cy="231"/>
            </a:xfrm>
            <a:prstGeom prst="rect">
              <a:avLst/>
            </a:prstGeom>
            <a:noFill/>
            <a:ln w="9525">
              <a:noFill/>
              <a:miter lim="800000"/>
              <a:headEnd/>
              <a:tailEnd/>
            </a:ln>
          </p:spPr>
          <p:txBody>
            <a:bodyPr wrap="none">
              <a:spAutoFit/>
            </a:bodyPr>
            <a:lstStyle/>
            <a:p>
              <a:r>
                <a:rPr lang="en-US"/>
                <a:t>g</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148">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148">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148">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148">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148">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5"/>
          <p:cNvSpPr>
            <a:spLocks noGrp="1"/>
          </p:cNvSpPr>
          <p:nvPr>
            <p:ph type="sldNum" sz="quarter" idx="12"/>
          </p:nvPr>
        </p:nvSpPr>
        <p:spPr>
          <a:noFill/>
        </p:spPr>
        <p:txBody>
          <a:bodyPr/>
          <a:lstStyle/>
          <a:p>
            <a:fld id="{06638922-4ADF-482D-AAF4-41D77855FB68}" type="slidenum">
              <a:rPr lang="en-US" smtClean="0"/>
              <a:pPr/>
              <a:t>40</a:t>
            </a:fld>
            <a:endParaRPr lang="en-US"/>
          </a:p>
        </p:txBody>
      </p:sp>
      <p:sp>
        <p:nvSpPr>
          <p:cNvPr id="24579" name="Rectangle 2"/>
          <p:cNvSpPr>
            <a:spLocks noGrp="1" noChangeArrowheads="1"/>
          </p:cNvSpPr>
          <p:nvPr>
            <p:ph type="title"/>
          </p:nvPr>
        </p:nvSpPr>
        <p:spPr/>
        <p:txBody>
          <a:bodyPr/>
          <a:lstStyle/>
          <a:p>
            <a:pPr eaLnBrk="1" hangingPunct="1"/>
            <a:r>
              <a:rPr lang="en-US"/>
              <a:t>DAG-SHORTEST-PATHS(G, w, s)</a:t>
            </a:r>
          </a:p>
        </p:txBody>
      </p:sp>
      <p:sp>
        <p:nvSpPr>
          <p:cNvPr id="799747" name="Rectangle 3"/>
          <p:cNvSpPr>
            <a:spLocks noGrp="1" noChangeArrowheads="1"/>
          </p:cNvSpPr>
          <p:nvPr>
            <p:ph type="body" idx="1"/>
          </p:nvPr>
        </p:nvSpPr>
        <p:spPr>
          <a:xfrm>
            <a:off x="350838" y="1214438"/>
            <a:ext cx="7118350" cy="5076825"/>
          </a:xfrm>
        </p:spPr>
        <p:txBody>
          <a:bodyPr/>
          <a:lstStyle/>
          <a:p>
            <a:pPr marL="533400" indent="-533400" eaLnBrk="1" hangingPunct="1">
              <a:lnSpc>
                <a:spcPct val="120000"/>
              </a:lnSpc>
              <a:buFontTx/>
              <a:buAutoNum type="arabicPeriod"/>
            </a:pPr>
            <a:r>
              <a:rPr lang="en-US" dirty="0"/>
              <a:t> topologically sort the vertices of G</a:t>
            </a:r>
          </a:p>
          <a:p>
            <a:pPr marL="533400" indent="-533400" eaLnBrk="1" hangingPunct="1">
              <a:lnSpc>
                <a:spcPct val="120000"/>
              </a:lnSpc>
              <a:buFontTx/>
              <a:buAutoNum type="arabicPeriod"/>
            </a:pPr>
            <a:r>
              <a:rPr lang="en-US" dirty="0"/>
              <a:t> INITIALIZE-SINGLE-SOURCE(</a:t>
            </a:r>
            <a:r>
              <a:rPr lang="en-US" dirty="0">
                <a:latin typeface="Comic Sans MS" pitchFamily="66" charset="0"/>
              </a:rPr>
              <a:t>V, s</a:t>
            </a:r>
            <a:r>
              <a:rPr lang="en-US" dirty="0"/>
              <a:t>)</a:t>
            </a:r>
          </a:p>
          <a:p>
            <a:pPr marL="533400" indent="-533400" eaLnBrk="1" hangingPunct="1">
              <a:lnSpc>
                <a:spcPct val="120000"/>
              </a:lnSpc>
              <a:buFontTx/>
              <a:buAutoNum type="arabicPeriod"/>
            </a:pPr>
            <a:r>
              <a:rPr lang="en-US" dirty="0"/>
              <a:t> </a:t>
            </a:r>
            <a:r>
              <a:rPr lang="en-US" b="1" dirty="0"/>
              <a:t>for </a:t>
            </a:r>
            <a:r>
              <a:rPr lang="en-US" dirty="0"/>
              <a:t>each vertex </a:t>
            </a:r>
            <a:r>
              <a:rPr lang="en-US" dirty="0">
                <a:latin typeface="Comic Sans MS" pitchFamily="66" charset="0"/>
              </a:rPr>
              <a:t>u</a:t>
            </a:r>
            <a:r>
              <a:rPr lang="en-US" dirty="0"/>
              <a:t>, taken in topologically              sorted order</a:t>
            </a:r>
          </a:p>
          <a:p>
            <a:pPr marL="533400" indent="-533400" eaLnBrk="1" hangingPunct="1">
              <a:lnSpc>
                <a:spcPct val="120000"/>
              </a:lnSpc>
              <a:buFontTx/>
              <a:buAutoNum type="arabicPeriod"/>
            </a:pPr>
            <a:r>
              <a:rPr lang="en-US" dirty="0"/>
              <a:t>       </a:t>
            </a:r>
            <a:r>
              <a:rPr lang="en-US" b="1" dirty="0"/>
              <a:t>do for </a:t>
            </a:r>
            <a:r>
              <a:rPr lang="en-US" dirty="0"/>
              <a:t>each vertex </a:t>
            </a:r>
            <a:r>
              <a:rPr lang="en-US" dirty="0">
                <a:latin typeface="Comic Sans MS" pitchFamily="66" charset="0"/>
              </a:rPr>
              <a:t>v </a:t>
            </a:r>
            <a:r>
              <a:rPr lang="en-US" dirty="0">
                <a:sym typeface="Symbol" pitchFamily="18" charset="2"/>
              </a:rPr>
              <a:t></a:t>
            </a:r>
            <a:r>
              <a:rPr lang="en-US" dirty="0"/>
              <a:t> </a:t>
            </a:r>
            <a:r>
              <a:rPr lang="en-US" dirty="0" err="1">
                <a:latin typeface="Comic Sans MS" pitchFamily="66" charset="0"/>
              </a:rPr>
              <a:t>Adj</a:t>
            </a:r>
            <a:r>
              <a:rPr lang="en-US" dirty="0">
                <a:latin typeface="Comic Sans MS" pitchFamily="66" charset="0"/>
              </a:rPr>
              <a:t>[u]</a:t>
            </a:r>
          </a:p>
          <a:p>
            <a:pPr marL="533400" indent="-533400" eaLnBrk="1" hangingPunct="1">
              <a:lnSpc>
                <a:spcPct val="120000"/>
              </a:lnSpc>
              <a:buFontTx/>
              <a:buAutoNum type="arabicPeriod"/>
            </a:pPr>
            <a:r>
              <a:rPr lang="en-US" dirty="0"/>
              <a:t>                  </a:t>
            </a:r>
            <a:r>
              <a:rPr lang="en-US" b="1" dirty="0"/>
              <a:t>do </a:t>
            </a:r>
            <a:r>
              <a:rPr lang="en-US" dirty="0"/>
              <a:t>RELAX(</a:t>
            </a:r>
            <a:r>
              <a:rPr lang="en-US" dirty="0">
                <a:latin typeface="Comic Sans MS" pitchFamily="66" charset="0"/>
              </a:rPr>
              <a:t>u, v, w</a:t>
            </a:r>
            <a:r>
              <a:rPr lang="en-US" dirty="0"/>
              <a:t>)</a:t>
            </a:r>
          </a:p>
          <a:p>
            <a:pPr marL="533400" indent="-533400" eaLnBrk="1" hangingPunct="1">
              <a:lnSpc>
                <a:spcPct val="120000"/>
              </a:lnSpc>
              <a:buFontTx/>
              <a:buNone/>
            </a:pPr>
            <a:endParaRPr lang="en-US" dirty="0"/>
          </a:p>
          <a:p>
            <a:pPr marL="533400" indent="-533400" eaLnBrk="1" hangingPunct="1">
              <a:lnSpc>
                <a:spcPct val="120000"/>
              </a:lnSpc>
              <a:buFontTx/>
              <a:buNone/>
            </a:pPr>
            <a:r>
              <a:rPr lang="en-US" dirty="0"/>
              <a:t>Running time: </a:t>
            </a:r>
            <a:r>
              <a:rPr lang="en-US" dirty="0">
                <a:sym typeface="Symbol" pitchFamily="18" charset="2"/>
              </a:rPr>
              <a:t>(V+E)</a:t>
            </a:r>
          </a:p>
        </p:txBody>
      </p:sp>
      <p:sp>
        <p:nvSpPr>
          <p:cNvPr id="799748" name="Text Box 4"/>
          <p:cNvSpPr txBox="1">
            <a:spLocks noChangeArrowheads="1"/>
          </p:cNvSpPr>
          <p:nvPr/>
        </p:nvSpPr>
        <p:spPr bwMode="auto">
          <a:xfrm>
            <a:off x="7419975" y="1320800"/>
            <a:ext cx="1196975" cy="457200"/>
          </a:xfrm>
          <a:prstGeom prst="rect">
            <a:avLst/>
          </a:prstGeom>
          <a:noFill/>
          <a:ln w="9525">
            <a:noFill/>
            <a:miter lim="800000"/>
            <a:headEnd/>
            <a:tailEnd/>
          </a:ln>
        </p:spPr>
        <p:txBody>
          <a:bodyPr wrap="none">
            <a:spAutoFit/>
          </a:bodyPr>
          <a:lstStyle/>
          <a:p>
            <a:r>
              <a:rPr lang="en-US" sz="2400">
                <a:sym typeface="Symbol" pitchFamily="18" charset="2"/>
              </a:rPr>
              <a:t>(V+E)</a:t>
            </a:r>
          </a:p>
        </p:txBody>
      </p:sp>
      <p:sp>
        <p:nvSpPr>
          <p:cNvPr id="799749" name="Text Box 5"/>
          <p:cNvSpPr txBox="1">
            <a:spLocks noChangeArrowheads="1"/>
          </p:cNvSpPr>
          <p:nvPr/>
        </p:nvSpPr>
        <p:spPr bwMode="auto">
          <a:xfrm>
            <a:off x="7419975" y="1912938"/>
            <a:ext cx="815975" cy="457200"/>
          </a:xfrm>
          <a:prstGeom prst="rect">
            <a:avLst/>
          </a:prstGeom>
          <a:noFill/>
          <a:ln w="9525">
            <a:noFill/>
            <a:miter lim="800000"/>
            <a:headEnd/>
            <a:tailEnd/>
          </a:ln>
        </p:spPr>
        <p:txBody>
          <a:bodyPr wrap="none">
            <a:spAutoFit/>
          </a:bodyPr>
          <a:lstStyle/>
          <a:p>
            <a:r>
              <a:rPr lang="en-US" sz="2400">
                <a:sym typeface="Symbol" pitchFamily="18" charset="2"/>
              </a:rPr>
              <a:t>(V)</a:t>
            </a:r>
          </a:p>
        </p:txBody>
      </p:sp>
      <p:sp>
        <p:nvSpPr>
          <p:cNvPr id="799750" name="Text Box 6"/>
          <p:cNvSpPr txBox="1">
            <a:spLocks noChangeArrowheads="1"/>
          </p:cNvSpPr>
          <p:nvPr/>
        </p:nvSpPr>
        <p:spPr bwMode="auto">
          <a:xfrm>
            <a:off x="7419975" y="2522538"/>
            <a:ext cx="815975" cy="457200"/>
          </a:xfrm>
          <a:prstGeom prst="rect">
            <a:avLst/>
          </a:prstGeom>
          <a:noFill/>
          <a:ln w="9525">
            <a:noFill/>
            <a:miter lim="800000"/>
            <a:headEnd/>
            <a:tailEnd/>
          </a:ln>
        </p:spPr>
        <p:txBody>
          <a:bodyPr wrap="none">
            <a:spAutoFit/>
          </a:bodyPr>
          <a:lstStyle/>
          <a:p>
            <a:r>
              <a:rPr lang="en-US" sz="2400">
                <a:sym typeface="Symbol" pitchFamily="18" charset="2"/>
              </a:rPr>
              <a:t>(V)</a:t>
            </a:r>
          </a:p>
        </p:txBody>
      </p:sp>
      <p:sp>
        <p:nvSpPr>
          <p:cNvPr id="799751" name="Text Box 7"/>
          <p:cNvSpPr txBox="1">
            <a:spLocks noChangeArrowheads="1"/>
          </p:cNvSpPr>
          <p:nvPr/>
        </p:nvSpPr>
        <p:spPr bwMode="auto">
          <a:xfrm>
            <a:off x="8201025" y="3306763"/>
            <a:ext cx="815975" cy="457200"/>
          </a:xfrm>
          <a:prstGeom prst="rect">
            <a:avLst/>
          </a:prstGeom>
          <a:noFill/>
          <a:ln w="9525">
            <a:noFill/>
            <a:miter lim="800000"/>
            <a:headEnd/>
            <a:tailEnd/>
          </a:ln>
        </p:spPr>
        <p:txBody>
          <a:bodyPr wrap="none">
            <a:spAutoFit/>
          </a:bodyPr>
          <a:lstStyle/>
          <a:p>
            <a:r>
              <a:rPr lang="en-US" sz="2400">
                <a:sym typeface="Symbol" pitchFamily="18" charset="2"/>
              </a:rPr>
              <a:t>(E)</a:t>
            </a:r>
          </a:p>
        </p:txBody>
      </p:sp>
      <p:sp>
        <p:nvSpPr>
          <p:cNvPr id="799752" name="AutoShape 8"/>
          <p:cNvSpPr>
            <a:spLocks/>
          </p:cNvSpPr>
          <p:nvPr/>
        </p:nvSpPr>
        <p:spPr bwMode="auto">
          <a:xfrm>
            <a:off x="8110538" y="2581275"/>
            <a:ext cx="109537" cy="2063750"/>
          </a:xfrm>
          <a:prstGeom prst="rightBrace">
            <a:avLst>
              <a:gd name="adj1" fmla="val 157006"/>
              <a:gd name="adj2" fmla="val 50000"/>
            </a:avLst>
          </a:prstGeom>
          <a:noFill/>
          <a:ln w="19050">
            <a:solidFill>
              <a:schemeClr val="tx1"/>
            </a:solidFill>
            <a:round/>
            <a:headEnd/>
            <a:tailEnd/>
          </a:ln>
        </p:spPr>
        <p:txBody>
          <a:bodyPr wrap="none" anchor="ctr"/>
          <a:lstStyle/>
          <a:p>
            <a:endParaRPr lang="en-US"/>
          </a:p>
        </p:txBody>
      </p:sp>
      <p:sp>
        <p:nvSpPr>
          <p:cNvPr id="799753" name="Line 9"/>
          <p:cNvSpPr>
            <a:spLocks noChangeShapeType="1"/>
          </p:cNvSpPr>
          <p:nvPr/>
        </p:nvSpPr>
        <p:spPr bwMode="auto">
          <a:xfrm flipH="1">
            <a:off x="6946900" y="1550988"/>
            <a:ext cx="439738" cy="0"/>
          </a:xfrm>
          <a:prstGeom prst="line">
            <a:avLst/>
          </a:prstGeom>
          <a:noFill/>
          <a:ln w="19050">
            <a:solidFill>
              <a:schemeClr val="tx1"/>
            </a:solidFill>
            <a:round/>
            <a:headEnd/>
            <a:tailEnd type="triangle" w="med" len="med"/>
          </a:ln>
        </p:spPr>
        <p:txBody>
          <a:bodyPr/>
          <a:lstStyle/>
          <a:p>
            <a:endParaRPr lang="en-US"/>
          </a:p>
        </p:txBody>
      </p:sp>
      <p:sp>
        <p:nvSpPr>
          <p:cNvPr id="799754" name="Line 10"/>
          <p:cNvSpPr>
            <a:spLocks noChangeShapeType="1"/>
          </p:cNvSpPr>
          <p:nvPr/>
        </p:nvSpPr>
        <p:spPr bwMode="auto">
          <a:xfrm flipH="1">
            <a:off x="6946900" y="2170113"/>
            <a:ext cx="439738" cy="0"/>
          </a:xfrm>
          <a:prstGeom prst="line">
            <a:avLst/>
          </a:prstGeom>
          <a:noFill/>
          <a:ln w="19050">
            <a:solidFill>
              <a:schemeClr val="tx1"/>
            </a:solidFill>
            <a:round/>
            <a:headEnd/>
            <a:tailEnd type="triangle" w="med" len="med"/>
          </a:ln>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9975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9974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9975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9974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9975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9975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9975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79974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9748" grpId="0"/>
      <p:bldP spid="799749" grpId="0"/>
      <p:bldP spid="799750" grpId="0"/>
      <p:bldP spid="799751" grpId="0"/>
      <p:bldP spid="799752" grpId="0" animBg="1"/>
      <p:bldP spid="799753" grpId="0" animBg="1"/>
      <p:bldP spid="799754"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5"/>
          <p:cNvSpPr>
            <a:spLocks noGrp="1"/>
          </p:cNvSpPr>
          <p:nvPr>
            <p:ph type="sldNum" sz="quarter" idx="12"/>
          </p:nvPr>
        </p:nvSpPr>
        <p:spPr>
          <a:noFill/>
        </p:spPr>
        <p:txBody>
          <a:bodyPr/>
          <a:lstStyle/>
          <a:p>
            <a:fld id="{E776668A-E3EC-4116-9C9B-CAE566032390}" type="slidenum">
              <a:rPr lang="en-US" smtClean="0"/>
              <a:pPr/>
              <a:t>41</a:t>
            </a:fld>
            <a:endParaRPr lang="en-US"/>
          </a:p>
        </p:txBody>
      </p:sp>
      <p:sp>
        <p:nvSpPr>
          <p:cNvPr id="28675" name="Rectangle 2"/>
          <p:cNvSpPr>
            <a:spLocks noGrp="1" noChangeArrowheads="1"/>
          </p:cNvSpPr>
          <p:nvPr>
            <p:ph type="title"/>
          </p:nvPr>
        </p:nvSpPr>
        <p:spPr/>
        <p:txBody>
          <a:bodyPr/>
          <a:lstStyle/>
          <a:p>
            <a:pPr eaLnBrk="1" hangingPunct="1"/>
            <a:r>
              <a:rPr lang="en-US"/>
              <a:t>Readings</a:t>
            </a:r>
          </a:p>
        </p:txBody>
      </p:sp>
      <p:sp>
        <p:nvSpPr>
          <p:cNvPr id="28676" name="Rectangle 3"/>
          <p:cNvSpPr>
            <a:spLocks noGrp="1" noChangeArrowheads="1"/>
          </p:cNvSpPr>
          <p:nvPr>
            <p:ph type="body" idx="1"/>
          </p:nvPr>
        </p:nvSpPr>
        <p:spPr/>
        <p:txBody>
          <a:bodyPr/>
          <a:lstStyle/>
          <a:p>
            <a:pPr eaLnBrk="1" hangingPunct="1"/>
            <a:r>
              <a:rPr lang="en-US"/>
              <a:t>Chapter 24</a:t>
            </a:r>
          </a:p>
          <a:p>
            <a:pPr eaLnBrk="1" hangingPunct="1"/>
            <a:r>
              <a:rPr lang="en-US"/>
              <a:t>Exercise </a:t>
            </a:r>
          </a:p>
          <a:p>
            <a:pPr lvl="1" eaLnBrk="1" hangingPunct="1"/>
            <a:r>
              <a:rPr lang="en-US"/>
              <a:t>24.1-6 – Find negative cycle</a:t>
            </a:r>
          </a:p>
          <a:p>
            <a:pPr lvl="1" eaLnBrk="1" hangingPunct="1"/>
            <a:r>
              <a:rPr lang="en-US"/>
              <a:t>24.2-4 – Total Number of paths in a DAG</a:t>
            </a:r>
          </a:p>
          <a:p>
            <a:pPr eaLnBrk="1" hangingPunct="1"/>
            <a:r>
              <a:rPr lang="en-US"/>
              <a:t>Difficult Problems (Solve these if you want</a:t>
            </a:r>
            <a:r>
              <a:rPr lang="en-US">
                <a:sym typeface="Wingdings" pitchFamily="2" charset="2"/>
              </a:rPr>
              <a:t>)</a:t>
            </a:r>
            <a:r>
              <a:rPr lang="en-US"/>
              <a:t>:</a:t>
            </a:r>
          </a:p>
          <a:p>
            <a:pPr lvl="1" eaLnBrk="1" hangingPunct="1"/>
            <a:r>
              <a:rPr lang="en-US"/>
              <a:t>24.3-6 modify dijkstra</a:t>
            </a:r>
          </a:p>
          <a:p>
            <a:pPr lvl="1" eaLnBrk="1" hangingPunct="1"/>
            <a:r>
              <a:rPr lang="en-US"/>
              <a:t>24-2 – nesting boxes</a:t>
            </a:r>
          </a:p>
          <a:p>
            <a:pPr lvl="1" eaLnBrk="1" hangingPunct="1"/>
            <a:r>
              <a:rPr lang="en-US"/>
              <a:t>24-3 - Arbitrage</a:t>
            </a:r>
          </a:p>
          <a:p>
            <a:pPr lvl="1" eaLnBrk="1" hangingPunct="1"/>
            <a:r>
              <a:rPr lang="en-US"/>
              <a:t>24.6 – Bitonic Shortest path</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5"/>
          <p:cNvSpPr>
            <a:spLocks noGrp="1"/>
          </p:cNvSpPr>
          <p:nvPr>
            <p:ph type="sldNum" sz="quarter" idx="12"/>
          </p:nvPr>
        </p:nvSpPr>
        <p:spPr>
          <a:noFill/>
        </p:spPr>
        <p:txBody>
          <a:bodyPr/>
          <a:lstStyle/>
          <a:p>
            <a:fld id="{1E3F3079-3409-47C3-AEB9-88541280AB52}" type="slidenum">
              <a:rPr lang="en-US" smtClean="0"/>
              <a:pPr/>
              <a:t>5</a:t>
            </a:fld>
            <a:endParaRPr lang="en-US"/>
          </a:p>
        </p:txBody>
      </p:sp>
      <p:sp>
        <p:nvSpPr>
          <p:cNvPr id="7171" name="Rectangle 2"/>
          <p:cNvSpPr>
            <a:spLocks noGrp="1" noChangeArrowheads="1"/>
          </p:cNvSpPr>
          <p:nvPr>
            <p:ph type="title"/>
          </p:nvPr>
        </p:nvSpPr>
        <p:spPr/>
        <p:txBody>
          <a:bodyPr/>
          <a:lstStyle/>
          <a:p>
            <a:pPr eaLnBrk="1" hangingPunct="1"/>
            <a:r>
              <a:rPr lang="en-US" b="1"/>
              <a:t>Cycles</a:t>
            </a:r>
          </a:p>
        </p:txBody>
      </p:sp>
      <p:sp>
        <p:nvSpPr>
          <p:cNvPr id="783363" name="Rectangle 3"/>
          <p:cNvSpPr>
            <a:spLocks noGrp="1" noChangeArrowheads="1"/>
          </p:cNvSpPr>
          <p:nvPr>
            <p:ph type="body" idx="1"/>
          </p:nvPr>
        </p:nvSpPr>
        <p:spPr/>
        <p:txBody>
          <a:bodyPr/>
          <a:lstStyle/>
          <a:p>
            <a:pPr eaLnBrk="1" hangingPunct="1">
              <a:lnSpc>
                <a:spcPct val="120000"/>
              </a:lnSpc>
            </a:pPr>
            <a:r>
              <a:rPr lang="en-US"/>
              <a:t>Can shortest paths contain cycles?</a:t>
            </a:r>
          </a:p>
          <a:p>
            <a:pPr eaLnBrk="1" hangingPunct="1">
              <a:lnSpc>
                <a:spcPct val="120000"/>
              </a:lnSpc>
            </a:pPr>
            <a:r>
              <a:rPr lang="en-US"/>
              <a:t>Negative-weight cycles</a:t>
            </a:r>
          </a:p>
          <a:p>
            <a:pPr eaLnBrk="1" hangingPunct="1">
              <a:lnSpc>
                <a:spcPct val="120000"/>
              </a:lnSpc>
            </a:pPr>
            <a:r>
              <a:rPr lang="en-US"/>
              <a:t>Positive-weight cycles:</a:t>
            </a:r>
          </a:p>
          <a:p>
            <a:pPr lvl="1" eaLnBrk="1" hangingPunct="1">
              <a:lnSpc>
                <a:spcPct val="120000"/>
              </a:lnSpc>
            </a:pPr>
            <a:r>
              <a:rPr lang="en-US"/>
              <a:t>By removing the cycle we can get a shorter path </a:t>
            </a:r>
          </a:p>
          <a:p>
            <a:pPr eaLnBrk="1" hangingPunct="1">
              <a:lnSpc>
                <a:spcPct val="120000"/>
              </a:lnSpc>
            </a:pPr>
            <a:r>
              <a:rPr lang="en-US"/>
              <a:t>We will assume that when we are finding shortest paths, the paths will have no cycles</a:t>
            </a:r>
          </a:p>
        </p:txBody>
      </p:sp>
      <p:sp>
        <p:nvSpPr>
          <p:cNvPr id="783364" name="Text Box 4"/>
          <p:cNvSpPr txBox="1">
            <a:spLocks noChangeArrowheads="1"/>
          </p:cNvSpPr>
          <p:nvPr/>
        </p:nvSpPr>
        <p:spPr bwMode="auto">
          <a:xfrm>
            <a:off x="4829175" y="1916113"/>
            <a:ext cx="660400" cy="457200"/>
          </a:xfrm>
          <a:prstGeom prst="rect">
            <a:avLst/>
          </a:prstGeom>
          <a:noFill/>
          <a:ln w="9525">
            <a:noFill/>
            <a:miter lim="800000"/>
            <a:headEnd/>
            <a:tailEnd/>
          </a:ln>
        </p:spPr>
        <p:txBody>
          <a:bodyPr wrap="none">
            <a:spAutoFit/>
          </a:bodyPr>
          <a:lstStyle/>
          <a:p>
            <a:r>
              <a:rPr lang="en-US" sz="2400">
                <a:latin typeface="Comic Sans MS" pitchFamily="66" charset="0"/>
              </a:rPr>
              <a:t>No!</a:t>
            </a:r>
          </a:p>
        </p:txBody>
      </p:sp>
      <p:sp>
        <p:nvSpPr>
          <p:cNvPr id="783365" name="Text Box 5"/>
          <p:cNvSpPr txBox="1">
            <a:spLocks noChangeArrowheads="1"/>
          </p:cNvSpPr>
          <p:nvPr/>
        </p:nvSpPr>
        <p:spPr bwMode="auto">
          <a:xfrm>
            <a:off x="4829175" y="2541588"/>
            <a:ext cx="660400" cy="457200"/>
          </a:xfrm>
          <a:prstGeom prst="rect">
            <a:avLst/>
          </a:prstGeom>
          <a:noFill/>
          <a:ln w="9525">
            <a:noFill/>
            <a:miter lim="800000"/>
            <a:headEnd/>
            <a:tailEnd/>
          </a:ln>
        </p:spPr>
        <p:txBody>
          <a:bodyPr wrap="none">
            <a:spAutoFit/>
          </a:bodyPr>
          <a:lstStyle/>
          <a:p>
            <a:r>
              <a:rPr lang="en-US" sz="2400">
                <a:latin typeface="Comic Sans MS" pitchFamily="66" charset="0"/>
              </a:rPr>
              <a:t>No!</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8336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8336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8336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8336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83363">
                                            <p:txEl>
                                              <p:pRg st="3" end="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8336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3364" grpId="0"/>
      <p:bldP spid="78336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5"/>
          <p:cNvSpPr>
            <a:spLocks noGrp="1"/>
          </p:cNvSpPr>
          <p:nvPr>
            <p:ph type="sldNum" sz="quarter" idx="12"/>
          </p:nvPr>
        </p:nvSpPr>
        <p:spPr>
          <a:noFill/>
        </p:spPr>
        <p:txBody>
          <a:bodyPr/>
          <a:lstStyle/>
          <a:p>
            <a:fld id="{EE2A3719-97A2-4A97-B4DF-E3FE404299A6}" type="slidenum">
              <a:rPr lang="en-US" smtClean="0"/>
              <a:pPr/>
              <a:t>6</a:t>
            </a:fld>
            <a:endParaRPr lang="en-US"/>
          </a:p>
        </p:txBody>
      </p:sp>
      <p:sp>
        <p:nvSpPr>
          <p:cNvPr id="8195" name="Rectangle 2"/>
          <p:cNvSpPr>
            <a:spLocks noGrp="1" noChangeArrowheads="1"/>
          </p:cNvSpPr>
          <p:nvPr>
            <p:ph type="title"/>
          </p:nvPr>
        </p:nvSpPr>
        <p:spPr/>
        <p:txBody>
          <a:bodyPr/>
          <a:lstStyle/>
          <a:p>
            <a:pPr eaLnBrk="1" hangingPunct="1"/>
            <a:r>
              <a:rPr lang="en-US"/>
              <a:t>Shortest-Path Representation</a:t>
            </a:r>
          </a:p>
        </p:txBody>
      </p:sp>
      <p:sp>
        <p:nvSpPr>
          <p:cNvPr id="784387" name="Rectangle 3"/>
          <p:cNvSpPr>
            <a:spLocks noGrp="1" noChangeArrowheads="1"/>
          </p:cNvSpPr>
          <p:nvPr>
            <p:ph type="body" idx="1"/>
          </p:nvPr>
        </p:nvSpPr>
        <p:spPr>
          <a:xfrm>
            <a:off x="239713" y="1214438"/>
            <a:ext cx="6829425" cy="5076825"/>
          </a:xfrm>
        </p:spPr>
        <p:txBody>
          <a:bodyPr/>
          <a:lstStyle/>
          <a:p>
            <a:pPr eaLnBrk="1" hangingPunct="1">
              <a:lnSpc>
                <a:spcPct val="110000"/>
              </a:lnSpc>
              <a:buFontTx/>
              <a:buNone/>
            </a:pPr>
            <a:r>
              <a:rPr lang="en-US"/>
              <a:t>For each vertex v </a:t>
            </a:r>
            <a:r>
              <a:rPr lang="en-US">
                <a:sym typeface="Symbol" pitchFamily="18" charset="2"/>
              </a:rPr>
              <a:t></a:t>
            </a:r>
            <a:r>
              <a:rPr lang="en-US"/>
              <a:t> V:</a:t>
            </a:r>
          </a:p>
          <a:p>
            <a:pPr eaLnBrk="1" hangingPunct="1">
              <a:lnSpc>
                <a:spcPct val="110000"/>
              </a:lnSpc>
            </a:pPr>
            <a:r>
              <a:rPr lang="en-US"/>
              <a:t>d[v] = δ(s, v): a </a:t>
            </a:r>
            <a:r>
              <a:rPr lang="en-US" b="1"/>
              <a:t>shortest-path estimate</a:t>
            </a:r>
            <a:endParaRPr lang="en-US"/>
          </a:p>
          <a:p>
            <a:pPr lvl="1" eaLnBrk="1" hangingPunct="1">
              <a:lnSpc>
                <a:spcPct val="110000"/>
              </a:lnSpc>
            </a:pPr>
            <a:r>
              <a:rPr lang="en-US"/>
              <a:t>Initially, d[v]=∞</a:t>
            </a:r>
          </a:p>
          <a:p>
            <a:pPr lvl="1" eaLnBrk="1" hangingPunct="1">
              <a:lnSpc>
                <a:spcPct val="110000"/>
              </a:lnSpc>
            </a:pPr>
            <a:r>
              <a:rPr lang="en-US"/>
              <a:t>Reduces as algorithms progress</a:t>
            </a:r>
          </a:p>
          <a:p>
            <a:pPr eaLnBrk="1" hangingPunct="1">
              <a:lnSpc>
                <a:spcPct val="110000"/>
              </a:lnSpc>
            </a:pPr>
            <a:r>
              <a:rPr lang="en-US">
                <a:sym typeface="Symbol" pitchFamily="18" charset="2"/>
              </a:rPr>
              <a:t></a:t>
            </a:r>
            <a:r>
              <a:rPr lang="en-US"/>
              <a:t>[v] = </a:t>
            </a:r>
            <a:r>
              <a:rPr lang="en-US" b="1"/>
              <a:t>predecessor</a:t>
            </a:r>
            <a:r>
              <a:rPr lang="en-US"/>
              <a:t> of </a:t>
            </a:r>
            <a:r>
              <a:rPr lang="en-US">
                <a:latin typeface="Comic Sans MS" pitchFamily="66" charset="0"/>
              </a:rPr>
              <a:t>v</a:t>
            </a:r>
            <a:r>
              <a:rPr lang="en-US"/>
              <a:t> on a shortest path from </a:t>
            </a:r>
            <a:r>
              <a:rPr lang="en-US">
                <a:latin typeface="Comic Sans MS" pitchFamily="66" charset="0"/>
              </a:rPr>
              <a:t>s</a:t>
            </a:r>
          </a:p>
          <a:p>
            <a:pPr lvl="1" eaLnBrk="1" hangingPunct="1">
              <a:lnSpc>
                <a:spcPct val="110000"/>
              </a:lnSpc>
            </a:pPr>
            <a:r>
              <a:rPr lang="en-US"/>
              <a:t>If no predecessor, </a:t>
            </a:r>
            <a:r>
              <a:rPr lang="en-US">
                <a:sym typeface="Symbol" pitchFamily="18" charset="2"/>
              </a:rPr>
              <a:t></a:t>
            </a:r>
            <a:r>
              <a:rPr lang="en-US"/>
              <a:t>[v] = NIL</a:t>
            </a:r>
          </a:p>
          <a:p>
            <a:pPr lvl="1" eaLnBrk="1" hangingPunct="1">
              <a:lnSpc>
                <a:spcPct val="110000"/>
              </a:lnSpc>
            </a:pPr>
            <a:r>
              <a:rPr lang="en-US">
                <a:sym typeface="Symbol" pitchFamily="18" charset="2"/>
              </a:rPr>
              <a:t></a:t>
            </a:r>
            <a:r>
              <a:rPr lang="en-US"/>
              <a:t> induces a tree—</a:t>
            </a:r>
            <a:r>
              <a:rPr lang="en-US" b="1"/>
              <a:t>shortest-path tree</a:t>
            </a:r>
          </a:p>
        </p:txBody>
      </p:sp>
      <p:grpSp>
        <p:nvGrpSpPr>
          <p:cNvPr id="8197" name="Group 4"/>
          <p:cNvGrpSpPr>
            <a:grpSpLocks/>
          </p:cNvGrpSpPr>
          <p:nvPr/>
        </p:nvGrpSpPr>
        <p:grpSpPr bwMode="auto">
          <a:xfrm>
            <a:off x="6153150" y="1676400"/>
            <a:ext cx="2998788" cy="2528888"/>
            <a:chOff x="3126" y="2141"/>
            <a:chExt cx="1889" cy="1593"/>
          </a:xfrm>
        </p:grpSpPr>
        <p:sp>
          <p:nvSpPr>
            <p:cNvPr id="8198" name="Line 5"/>
            <p:cNvSpPr>
              <a:spLocks noChangeShapeType="1"/>
            </p:cNvSpPr>
            <p:nvPr/>
          </p:nvSpPr>
          <p:spPr bwMode="auto">
            <a:xfrm flipV="1">
              <a:off x="3511" y="2574"/>
              <a:ext cx="261" cy="257"/>
            </a:xfrm>
            <a:prstGeom prst="line">
              <a:avLst/>
            </a:prstGeom>
            <a:noFill/>
            <a:ln w="76200">
              <a:solidFill>
                <a:srgbClr val="808080"/>
              </a:solidFill>
              <a:round/>
              <a:headEnd/>
              <a:tailEnd/>
            </a:ln>
          </p:spPr>
          <p:txBody>
            <a:bodyPr/>
            <a:lstStyle/>
            <a:p>
              <a:endParaRPr lang="en-US"/>
            </a:p>
          </p:txBody>
        </p:sp>
        <p:sp>
          <p:nvSpPr>
            <p:cNvPr id="8199" name="Line 6"/>
            <p:cNvSpPr>
              <a:spLocks noChangeShapeType="1"/>
            </p:cNvSpPr>
            <p:nvPr/>
          </p:nvSpPr>
          <p:spPr bwMode="auto">
            <a:xfrm rot="5400000" flipV="1">
              <a:off x="3507" y="3052"/>
              <a:ext cx="261" cy="257"/>
            </a:xfrm>
            <a:prstGeom prst="line">
              <a:avLst/>
            </a:prstGeom>
            <a:noFill/>
            <a:ln w="76200">
              <a:solidFill>
                <a:srgbClr val="808080"/>
              </a:solidFill>
              <a:round/>
              <a:headEnd/>
              <a:tailEnd/>
            </a:ln>
          </p:spPr>
          <p:txBody>
            <a:bodyPr/>
            <a:lstStyle/>
            <a:p>
              <a:endParaRPr lang="en-US"/>
            </a:p>
          </p:txBody>
        </p:sp>
        <p:sp>
          <p:nvSpPr>
            <p:cNvPr id="8200" name="Line 7"/>
            <p:cNvSpPr>
              <a:spLocks noChangeShapeType="1"/>
            </p:cNvSpPr>
            <p:nvPr/>
          </p:nvSpPr>
          <p:spPr bwMode="auto">
            <a:xfrm flipV="1">
              <a:off x="3996" y="2471"/>
              <a:ext cx="572" cy="0"/>
            </a:xfrm>
            <a:prstGeom prst="line">
              <a:avLst/>
            </a:prstGeom>
            <a:noFill/>
            <a:ln w="76200">
              <a:solidFill>
                <a:schemeClr val="bg2"/>
              </a:solidFill>
              <a:round/>
              <a:headEnd/>
              <a:tailEnd/>
            </a:ln>
          </p:spPr>
          <p:txBody>
            <a:bodyPr/>
            <a:lstStyle/>
            <a:p>
              <a:endParaRPr lang="en-US"/>
            </a:p>
          </p:txBody>
        </p:sp>
        <p:sp>
          <p:nvSpPr>
            <p:cNvPr id="8201" name="Line 8"/>
            <p:cNvSpPr>
              <a:spLocks noChangeShapeType="1"/>
            </p:cNvSpPr>
            <p:nvPr/>
          </p:nvSpPr>
          <p:spPr bwMode="auto">
            <a:xfrm flipV="1">
              <a:off x="3997" y="3417"/>
              <a:ext cx="572" cy="0"/>
            </a:xfrm>
            <a:prstGeom prst="line">
              <a:avLst/>
            </a:prstGeom>
            <a:noFill/>
            <a:ln w="76200">
              <a:solidFill>
                <a:schemeClr val="bg2"/>
              </a:solidFill>
              <a:round/>
              <a:headEnd/>
              <a:tailEnd/>
            </a:ln>
          </p:spPr>
          <p:txBody>
            <a:bodyPr/>
            <a:lstStyle/>
            <a:p>
              <a:endParaRPr lang="en-US"/>
            </a:p>
          </p:txBody>
        </p:sp>
        <p:grpSp>
          <p:nvGrpSpPr>
            <p:cNvPr id="8202" name="Group 9"/>
            <p:cNvGrpSpPr>
              <a:grpSpLocks/>
            </p:cNvGrpSpPr>
            <p:nvPr/>
          </p:nvGrpSpPr>
          <p:grpSpPr bwMode="auto">
            <a:xfrm>
              <a:off x="3126" y="2141"/>
              <a:ext cx="1889" cy="1593"/>
              <a:chOff x="3126" y="2141"/>
              <a:chExt cx="1889" cy="1593"/>
            </a:xfrm>
          </p:grpSpPr>
          <p:sp>
            <p:nvSpPr>
              <p:cNvPr id="8203" name="Oval 10"/>
              <p:cNvSpPr>
                <a:spLocks noChangeArrowheads="1"/>
              </p:cNvSpPr>
              <p:nvPr/>
            </p:nvSpPr>
            <p:spPr bwMode="auto">
              <a:xfrm>
                <a:off x="3303" y="2812"/>
                <a:ext cx="266" cy="265"/>
              </a:xfrm>
              <a:prstGeom prst="ellipse">
                <a:avLst/>
              </a:prstGeom>
              <a:noFill/>
              <a:ln w="19050">
                <a:solidFill>
                  <a:schemeClr val="tx1"/>
                </a:solidFill>
                <a:round/>
                <a:headEnd/>
                <a:tailEnd/>
              </a:ln>
            </p:spPr>
            <p:txBody>
              <a:bodyPr wrap="none" anchor="ctr"/>
              <a:lstStyle/>
              <a:p>
                <a:pPr algn="ctr"/>
                <a:r>
                  <a:rPr lang="en-US"/>
                  <a:t>0</a:t>
                </a:r>
              </a:p>
            </p:txBody>
          </p:sp>
          <p:sp>
            <p:nvSpPr>
              <p:cNvPr id="8204" name="Oval 11"/>
              <p:cNvSpPr>
                <a:spLocks noChangeArrowheads="1"/>
              </p:cNvSpPr>
              <p:nvPr/>
            </p:nvSpPr>
            <p:spPr bwMode="auto">
              <a:xfrm>
                <a:off x="3732" y="2347"/>
                <a:ext cx="266" cy="265"/>
              </a:xfrm>
              <a:prstGeom prst="ellipse">
                <a:avLst/>
              </a:prstGeom>
              <a:noFill/>
              <a:ln w="19050">
                <a:solidFill>
                  <a:schemeClr val="tx1"/>
                </a:solidFill>
                <a:round/>
                <a:headEnd/>
                <a:tailEnd/>
              </a:ln>
            </p:spPr>
            <p:txBody>
              <a:bodyPr wrap="none" anchor="ctr"/>
              <a:lstStyle/>
              <a:p>
                <a:pPr algn="ctr"/>
                <a:r>
                  <a:rPr lang="en-US"/>
                  <a:t>3</a:t>
                </a:r>
              </a:p>
            </p:txBody>
          </p:sp>
          <p:sp>
            <p:nvSpPr>
              <p:cNvPr id="8205" name="Oval 12"/>
              <p:cNvSpPr>
                <a:spLocks noChangeArrowheads="1"/>
              </p:cNvSpPr>
              <p:nvPr/>
            </p:nvSpPr>
            <p:spPr bwMode="auto">
              <a:xfrm>
                <a:off x="4564" y="2347"/>
                <a:ext cx="266" cy="265"/>
              </a:xfrm>
              <a:prstGeom prst="ellipse">
                <a:avLst/>
              </a:prstGeom>
              <a:noFill/>
              <a:ln w="19050">
                <a:solidFill>
                  <a:schemeClr val="tx1"/>
                </a:solidFill>
                <a:round/>
                <a:headEnd/>
                <a:tailEnd/>
              </a:ln>
            </p:spPr>
            <p:txBody>
              <a:bodyPr wrap="none" anchor="ctr"/>
              <a:lstStyle/>
              <a:p>
                <a:pPr algn="ctr"/>
                <a:r>
                  <a:rPr lang="en-US"/>
                  <a:t>9</a:t>
                </a:r>
              </a:p>
            </p:txBody>
          </p:sp>
          <p:sp>
            <p:nvSpPr>
              <p:cNvPr id="8206" name="Oval 13"/>
              <p:cNvSpPr>
                <a:spLocks noChangeArrowheads="1"/>
              </p:cNvSpPr>
              <p:nvPr/>
            </p:nvSpPr>
            <p:spPr bwMode="auto">
              <a:xfrm>
                <a:off x="3732" y="3278"/>
                <a:ext cx="266" cy="265"/>
              </a:xfrm>
              <a:prstGeom prst="ellipse">
                <a:avLst/>
              </a:prstGeom>
              <a:noFill/>
              <a:ln w="19050">
                <a:solidFill>
                  <a:schemeClr val="tx1"/>
                </a:solidFill>
                <a:round/>
                <a:headEnd/>
                <a:tailEnd/>
              </a:ln>
            </p:spPr>
            <p:txBody>
              <a:bodyPr wrap="none" anchor="ctr"/>
              <a:lstStyle/>
              <a:p>
                <a:pPr algn="ctr"/>
                <a:r>
                  <a:rPr lang="en-US"/>
                  <a:t>5</a:t>
                </a:r>
              </a:p>
            </p:txBody>
          </p:sp>
          <p:sp>
            <p:nvSpPr>
              <p:cNvPr id="8207" name="Oval 14"/>
              <p:cNvSpPr>
                <a:spLocks noChangeArrowheads="1"/>
              </p:cNvSpPr>
              <p:nvPr/>
            </p:nvSpPr>
            <p:spPr bwMode="auto">
              <a:xfrm>
                <a:off x="4564" y="3278"/>
                <a:ext cx="266" cy="265"/>
              </a:xfrm>
              <a:prstGeom prst="ellipse">
                <a:avLst/>
              </a:prstGeom>
              <a:noFill/>
              <a:ln w="19050">
                <a:solidFill>
                  <a:schemeClr val="tx1"/>
                </a:solidFill>
                <a:round/>
                <a:headEnd/>
                <a:tailEnd/>
              </a:ln>
            </p:spPr>
            <p:txBody>
              <a:bodyPr wrap="none" anchor="ctr"/>
              <a:lstStyle/>
              <a:p>
                <a:pPr algn="ctr"/>
                <a:r>
                  <a:rPr lang="en-US"/>
                  <a:t>11</a:t>
                </a:r>
              </a:p>
            </p:txBody>
          </p:sp>
          <p:sp>
            <p:nvSpPr>
              <p:cNvPr id="8208" name="Line 15"/>
              <p:cNvSpPr>
                <a:spLocks noChangeShapeType="1"/>
              </p:cNvSpPr>
              <p:nvPr/>
            </p:nvSpPr>
            <p:spPr bwMode="auto">
              <a:xfrm>
                <a:off x="3996" y="2472"/>
                <a:ext cx="581" cy="0"/>
              </a:xfrm>
              <a:prstGeom prst="line">
                <a:avLst/>
              </a:prstGeom>
              <a:noFill/>
              <a:ln w="19050">
                <a:solidFill>
                  <a:schemeClr val="tx1"/>
                </a:solidFill>
                <a:round/>
                <a:headEnd/>
                <a:tailEnd type="triangle" w="med" len="med"/>
              </a:ln>
            </p:spPr>
            <p:txBody>
              <a:bodyPr/>
              <a:lstStyle/>
              <a:p>
                <a:endParaRPr lang="en-US"/>
              </a:p>
            </p:txBody>
          </p:sp>
          <p:sp>
            <p:nvSpPr>
              <p:cNvPr id="8209" name="Line 16"/>
              <p:cNvSpPr>
                <a:spLocks noChangeShapeType="1"/>
              </p:cNvSpPr>
              <p:nvPr/>
            </p:nvSpPr>
            <p:spPr bwMode="auto">
              <a:xfrm flipV="1">
                <a:off x="3510" y="2574"/>
                <a:ext cx="261" cy="261"/>
              </a:xfrm>
              <a:prstGeom prst="line">
                <a:avLst/>
              </a:prstGeom>
              <a:noFill/>
              <a:ln w="19050">
                <a:solidFill>
                  <a:schemeClr val="tx1"/>
                </a:solidFill>
                <a:round/>
                <a:headEnd/>
                <a:tailEnd type="triangle" w="med" len="med"/>
              </a:ln>
            </p:spPr>
            <p:txBody>
              <a:bodyPr/>
              <a:lstStyle/>
              <a:p>
                <a:endParaRPr lang="en-US"/>
              </a:p>
            </p:txBody>
          </p:sp>
          <p:sp>
            <p:nvSpPr>
              <p:cNvPr id="8210" name="Line 17"/>
              <p:cNvSpPr>
                <a:spLocks noChangeShapeType="1"/>
              </p:cNvSpPr>
              <p:nvPr/>
            </p:nvSpPr>
            <p:spPr bwMode="auto">
              <a:xfrm>
                <a:off x="3511" y="3042"/>
                <a:ext cx="256" cy="270"/>
              </a:xfrm>
              <a:prstGeom prst="line">
                <a:avLst/>
              </a:prstGeom>
              <a:noFill/>
              <a:ln w="19050">
                <a:solidFill>
                  <a:schemeClr val="tx1"/>
                </a:solidFill>
                <a:round/>
                <a:headEnd/>
                <a:tailEnd type="triangle" w="med" len="med"/>
              </a:ln>
            </p:spPr>
            <p:txBody>
              <a:bodyPr/>
              <a:lstStyle/>
              <a:p>
                <a:endParaRPr lang="en-US"/>
              </a:p>
            </p:txBody>
          </p:sp>
          <p:sp>
            <p:nvSpPr>
              <p:cNvPr id="8211" name="Text Box 18"/>
              <p:cNvSpPr txBox="1">
                <a:spLocks noChangeArrowheads="1"/>
              </p:cNvSpPr>
              <p:nvPr/>
            </p:nvSpPr>
            <p:spPr bwMode="auto">
              <a:xfrm>
                <a:off x="3489" y="2541"/>
                <a:ext cx="187" cy="212"/>
              </a:xfrm>
              <a:prstGeom prst="rect">
                <a:avLst/>
              </a:prstGeom>
              <a:noFill/>
              <a:ln w="9525">
                <a:noFill/>
                <a:miter lim="800000"/>
                <a:headEnd/>
                <a:tailEnd/>
              </a:ln>
            </p:spPr>
            <p:txBody>
              <a:bodyPr wrap="none">
                <a:spAutoFit/>
              </a:bodyPr>
              <a:lstStyle/>
              <a:p>
                <a:r>
                  <a:rPr lang="en-US" sz="1600"/>
                  <a:t>3</a:t>
                </a:r>
              </a:p>
            </p:txBody>
          </p:sp>
          <p:sp>
            <p:nvSpPr>
              <p:cNvPr id="8212" name="Text Box 19"/>
              <p:cNvSpPr txBox="1">
                <a:spLocks noChangeArrowheads="1"/>
              </p:cNvSpPr>
              <p:nvPr/>
            </p:nvSpPr>
            <p:spPr bwMode="auto">
              <a:xfrm>
                <a:off x="4189" y="2273"/>
                <a:ext cx="187" cy="212"/>
              </a:xfrm>
              <a:prstGeom prst="rect">
                <a:avLst/>
              </a:prstGeom>
              <a:noFill/>
              <a:ln w="9525">
                <a:noFill/>
                <a:miter lim="800000"/>
                <a:headEnd/>
                <a:tailEnd/>
              </a:ln>
            </p:spPr>
            <p:txBody>
              <a:bodyPr wrap="none">
                <a:spAutoFit/>
              </a:bodyPr>
              <a:lstStyle/>
              <a:p>
                <a:r>
                  <a:rPr lang="en-US" sz="1600"/>
                  <a:t>6</a:t>
                </a:r>
              </a:p>
            </p:txBody>
          </p:sp>
          <p:sp>
            <p:nvSpPr>
              <p:cNvPr id="8213" name="Text Box 20"/>
              <p:cNvSpPr txBox="1">
                <a:spLocks noChangeArrowheads="1"/>
              </p:cNvSpPr>
              <p:nvPr/>
            </p:nvSpPr>
            <p:spPr bwMode="auto">
              <a:xfrm>
                <a:off x="3500" y="3109"/>
                <a:ext cx="187" cy="212"/>
              </a:xfrm>
              <a:prstGeom prst="rect">
                <a:avLst/>
              </a:prstGeom>
              <a:noFill/>
              <a:ln w="9525">
                <a:noFill/>
                <a:miter lim="800000"/>
                <a:headEnd/>
                <a:tailEnd/>
              </a:ln>
            </p:spPr>
            <p:txBody>
              <a:bodyPr wrap="none">
                <a:spAutoFit/>
              </a:bodyPr>
              <a:lstStyle/>
              <a:p>
                <a:r>
                  <a:rPr lang="en-US" sz="1600"/>
                  <a:t>5</a:t>
                </a:r>
              </a:p>
            </p:txBody>
          </p:sp>
          <p:sp>
            <p:nvSpPr>
              <p:cNvPr id="8214" name="Text Box 21"/>
              <p:cNvSpPr txBox="1">
                <a:spLocks noChangeArrowheads="1"/>
              </p:cNvSpPr>
              <p:nvPr/>
            </p:nvSpPr>
            <p:spPr bwMode="auto">
              <a:xfrm>
                <a:off x="4828" y="2942"/>
                <a:ext cx="187" cy="212"/>
              </a:xfrm>
              <a:prstGeom prst="rect">
                <a:avLst/>
              </a:prstGeom>
              <a:noFill/>
              <a:ln w="9525">
                <a:noFill/>
                <a:miter lim="800000"/>
                <a:headEnd/>
                <a:tailEnd/>
              </a:ln>
            </p:spPr>
            <p:txBody>
              <a:bodyPr wrap="none">
                <a:spAutoFit/>
              </a:bodyPr>
              <a:lstStyle/>
              <a:p>
                <a:r>
                  <a:rPr lang="en-US" sz="1600"/>
                  <a:t>7</a:t>
                </a:r>
              </a:p>
            </p:txBody>
          </p:sp>
          <p:sp>
            <p:nvSpPr>
              <p:cNvPr id="8215" name="Text Box 22"/>
              <p:cNvSpPr txBox="1">
                <a:spLocks noChangeArrowheads="1"/>
              </p:cNvSpPr>
              <p:nvPr/>
            </p:nvSpPr>
            <p:spPr bwMode="auto">
              <a:xfrm>
                <a:off x="4195" y="3389"/>
                <a:ext cx="187" cy="212"/>
              </a:xfrm>
              <a:prstGeom prst="rect">
                <a:avLst/>
              </a:prstGeom>
              <a:noFill/>
              <a:ln w="9525">
                <a:noFill/>
                <a:miter lim="800000"/>
                <a:headEnd/>
                <a:tailEnd/>
              </a:ln>
            </p:spPr>
            <p:txBody>
              <a:bodyPr wrap="none">
                <a:spAutoFit/>
              </a:bodyPr>
              <a:lstStyle/>
              <a:p>
                <a:r>
                  <a:rPr lang="en-US" sz="1600"/>
                  <a:t>6</a:t>
                </a:r>
              </a:p>
            </p:txBody>
          </p:sp>
          <p:sp>
            <p:nvSpPr>
              <p:cNvPr id="8216" name="Text Box 23"/>
              <p:cNvSpPr txBox="1">
                <a:spLocks noChangeArrowheads="1"/>
              </p:cNvSpPr>
              <p:nvPr/>
            </p:nvSpPr>
            <p:spPr bwMode="auto">
              <a:xfrm>
                <a:off x="3126" y="2824"/>
                <a:ext cx="188" cy="231"/>
              </a:xfrm>
              <a:prstGeom prst="rect">
                <a:avLst/>
              </a:prstGeom>
              <a:noFill/>
              <a:ln w="9525">
                <a:noFill/>
                <a:miter lim="800000"/>
                <a:headEnd/>
                <a:tailEnd/>
              </a:ln>
            </p:spPr>
            <p:txBody>
              <a:bodyPr wrap="none">
                <a:spAutoFit/>
              </a:bodyPr>
              <a:lstStyle/>
              <a:p>
                <a:r>
                  <a:rPr lang="en-US"/>
                  <a:t>s</a:t>
                </a:r>
              </a:p>
            </p:txBody>
          </p:sp>
          <p:sp>
            <p:nvSpPr>
              <p:cNvPr id="8217" name="Text Box 24"/>
              <p:cNvSpPr txBox="1">
                <a:spLocks noChangeArrowheads="1"/>
              </p:cNvSpPr>
              <p:nvPr/>
            </p:nvSpPr>
            <p:spPr bwMode="auto">
              <a:xfrm>
                <a:off x="3787" y="2141"/>
                <a:ext cx="156" cy="231"/>
              </a:xfrm>
              <a:prstGeom prst="rect">
                <a:avLst/>
              </a:prstGeom>
              <a:noFill/>
              <a:ln w="9525">
                <a:noFill/>
                <a:miter lim="800000"/>
                <a:headEnd/>
                <a:tailEnd/>
              </a:ln>
            </p:spPr>
            <p:txBody>
              <a:bodyPr wrap="none">
                <a:spAutoFit/>
              </a:bodyPr>
              <a:lstStyle/>
              <a:p>
                <a:r>
                  <a:rPr lang="en-US"/>
                  <a:t>t</a:t>
                </a:r>
              </a:p>
            </p:txBody>
          </p:sp>
          <p:sp>
            <p:nvSpPr>
              <p:cNvPr id="8218" name="Text Box 25"/>
              <p:cNvSpPr txBox="1">
                <a:spLocks noChangeArrowheads="1"/>
              </p:cNvSpPr>
              <p:nvPr/>
            </p:nvSpPr>
            <p:spPr bwMode="auto">
              <a:xfrm>
                <a:off x="4609" y="2141"/>
                <a:ext cx="188" cy="231"/>
              </a:xfrm>
              <a:prstGeom prst="rect">
                <a:avLst/>
              </a:prstGeom>
              <a:noFill/>
              <a:ln w="9525">
                <a:noFill/>
                <a:miter lim="800000"/>
                <a:headEnd/>
                <a:tailEnd/>
              </a:ln>
            </p:spPr>
            <p:txBody>
              <a:bodyPr wrap="none">
                <a:spAutoFit/>
              </a:bodyPr>
              <a:lstStyle/>
              <a:p>
                <a:r>
                  <a:rPr lang="en-US"/>
                  <a:t>x</a:t>
                </a:r>
              </a:p>
            </p:txBody>
          </p:sp>
          <p:sp>
            <p:nvSpPr>
              <p:cNvPr id="8219" name="Text Box 26"/>
              <p:cNvSpPr txBox="1">
                <a:spLocks noChangeArrowheads="1"/>
              </p:cNvSpPr>
              <p:nvPr/>
            </p:nvSpPr>
            <p:spPr bwMode="auto">
              <a:xfrm>
                <a:off x="3771" y="3503"/>
                <a:ext cx="188" cy="231"/>
              </a:xfrm>
              <a:prstGeom prst="rect">
                <a:avLst/>
              </a:prstGeom>
              <a:noFill/>
              <a:ln w="9525">
                <a:noFill/>
                <a:miter lim="800000"/>
                <a:headEnd/>
                <a:tailEnd/>
              </a:ln>
            </p:spPr>
            <p:txBody>
              <a:bodyPr wrap="none">
                <a:spAutoFit/>
              </a:bodyPr>
              <a:lstStyle/>
              <a:p>
                <a:r>
                  <a:rPr lang="en-US"/>
                  <a:t>y</a:t>
                </a:r>
              </a:p>
            </p:txBody>
          </p:sp>
          <p:sp>
            <p:nvSpPr>
              <p:cNvPr id="8220" name="Text Box 27"/>
              <p:cNvSpPr txBox="1">
                <a:spLocks noChangeArrowheads="1"/>
              </p:cNvSpPr>
              <p:nvPr/>
            </p:nvSpPr>
            <p:spPr bwMode="auto">
              <a:xfrm>
                <a:off x="4625" y="3503"/>
                <a:ext cx="188" cy="231"/>
              </a:xfrm>
              <a:prstGeom prst="rect">
                <a:avLst/>
              </a:prstGeom>
              <a:noFill/>
              <a:ln w="9525">
                <a:noFill/>
                <a:miter lim="800000"/>
                <a:headEnd/>
                <a:tailEnd/>
              </a:ln>
            </p:spPr>
            <p:txBody>
              <a:bodyPr wrap="none">
                <a:spAutoFit/>
              </a:bodyPr>
              <a:lstStyle/>
              <a:p>
                <a:r>
                  <a:rPr lang="en-US"/>
                  <a:t>z</a:t>
                </a:r>
              </a:p>
            </p:txBody>
          </p:sp>
          <p:sp>
            <p:nvSpPr>
              <p:cNvPr id="8221" name="Line 28"/>
              <p:cNvSpPr>
                <a:spLocks noChangeShapeType="1"/>
              </p:cNvSpPr>
              <p:nvPr/>
            </p:nvSpPr>
            <p:spPr bwMode="auto">
              <a:xfrm flipV="1">
                <a:off x="4002" y="3419"/>
                <a:ext cx="572" cy="0"/>
              </a:xfrm>
              <a:prstGeom prst="line">
                <a:avLst/>
              </a:prstGeom>
              <a:noFill/>
              <a:ln w="19050">
                <a:solidFill>
                  <a:schemeClr val="tx1"/>
                </a:solidFill>
                <a:round/>
                <a:headEnd/>
                <a:tailEnd type="triangle" w="med" len="med"/>
              </a:ln>
            </p:spPr>
            <p:txBody>
              <a:bodyPr/>
              <a:lstStyle/>
              <a:p>
                <a:endParaRPr lang="en-US"/>
              </a:p>
            </p:txBody>
          </p:sp>
          <p:sp>
            <p:nvSpPr>
              <p:cNvPr id="8222" name="Line 29"/>
              <p:cNvSpPr>
                <a:spLocks noChangeShapeType="1"/>
              </p:cNvSpPr>
              <p:nvPr/>
            </p:nvSpPr>
            <p:spPr bwMode="auto">
              <a:xfrm flipV="1">
                <a:off x="3933" y="2565"/>
                <a:ext cx="670" cy="725"/>
              </a:xfrm>
              <a:prstGeom prst="line">
                <a:avLst/>
              </a:prstGeom>
              <a:noFill/>
              <a:ln w="19050">
                <a:solidFill>
                  <a:schemeClr val="tx1"/>
                </a:solidFill>
                <a:round/>
                <a:headEnd/>
                <a:tailEnd type="triangle" w="med" len="med"/>
              </a:ln>
            </p:spPr>
            <p:txBody>
              <a:bodyPr/>
              <a:lstStyle/>
              <a:p>
                <a:endParaRPr lang="en-US"/>
              </a:p>
            </p:txBody>
          </p:sp>
          <p:sp>
            <p:nvSpPr>
              <p:cNvPr id="8223" name="Freeform 30"/>
              <p:cNvSpPr>
                <a:spLocks/>
              </p:cNvSpPr>
              <p:nvPr/>
            </p:nvSpPr>
            <p:spPr bwMode="auto">
              <a:xfrm>
                <a:off x="3739" y="2597"/>
                <a:ext cx="86" cy="688"/>
              </a:xfrm>
              <a:custGeom>
                <a:avLst/>
                <a:gdLst>
                  <a:gd name="T0" fmla="*/ 82 w 86"/>
                  <a:gd name="T1" fmla="*/ 0 h 688"/>
                  <a:gd name="T2" fmla="*/ 1 w 86"/>
                  <a:gd name="T3" fmla="*/ 297 h 688"/>
                  <a:gd name="T4" fmla="*/ 86 w 86"/>
                  <a:gd name="T5" fmla="*/ 688 h 688"/>
                  <a:gd name="T6" fmla="*/ 0 60000 65536"/>
                  <a:gd name="T7" fmla="*/ 0 60000 65536"/>
                  <a:gd name="T8" fmla="*/ 0 60000 65536"/>
                  <a:gd name="T9" fmla="*/ 0 w 86"/>
                  <a:gd name="T10" fmla="*/ 0 h 688"/>
                  <a:gd name="T11" fmla="*/ 86 w 86"/>
                  <a:gd name="T12" fmla="*/ 688 h 688"/>
                </a:gdLst>
                <a:ahLst/>
                <a:cxnLst>
                  <a:cxn ang="T6">
                    <a:pos x="T0" y="T1"/>
                  </a:cxn>
                  <a:cxn ang="T7">
                    <a:pos x="T2" y="T3"/>
                  </a:cxn>
                  <a:cxn ang="T8">
                    <a:pos x="T4" y="T5"/>
                  </a:cxn>
                </a:cxnLst>
                <a:rect l="T9" t="T10" r="T11" b="T12"/>
                <a:pathLst>
                  <a:path w="86" h="688">
                    <a:moveTo>
                      <a:pt x="82" y="0"/>
                    </a:moveTo>
                    <a:cubicBezTo>
                      <a:pt x="41" y="91"/>
                      <a:pt x="0" y="182"/>
                      <a:pt x="1" y="297"/>
                    </a:cubicBezTo>
                    <a:cubicBezTo>
                      <a:pt x="2" y="412"/>
                      <a:pt x="72" y="624"/>
                      <a:pt x="86" y="688"/>
                    </a:cubicBezTo>
                  </a:path>
                </a:pathLst>
              </a:custGeom>
              <a:noFill/>
              <a:ln w="19050">
                <a:solidFill>
                  <a:schemeClr val="tx1"/>
                </a:solidFill>
                <a:round/>
                <a:headEnd/>
                <a:tailEnd type="triangle" w="med" len="med"/>
              </a:ln>
            </p:spPr>
            <p:txBody>
              <a:bodyPr/>
              <a:lstStyle/>
              <a:p>
                <a:endParaRPr lang="en-US"/>
              </a:p>
            </p:txBody>
          </p:sp>
          <p:sp>
            <p:nvSpPr>
              <p:cNvPr id="8224" name="Freeform 31"/>
              <p:cNvSpPr>
                <a:spLocks/>
              </p:cNvSpPr>
              <p:nvPr/>
            </p:nvSpPr>
            <p:spPr bwMode="auto">
              <a:xfrm>
                <a:off x="4555" y="2608"/>
                <a:ext cx="86" cy="688"/>
              </a:xfrm>
              <a:custGeom>
                <a:avLst/>
                <a:gdLst>
                  <a:gd name="T0" fmla="*/ 82 w 86"/>
                  <a:gd name="T1" fmla="*/ 0 h 688"/>
                  <a:gd name="T2" fmla="*/ 1 w 86"/>
                  <a:gd name="T3" fmla="*/ 297 h 688"/>
                  <a:gd name="T4" fmla="*/ 86 w 86"/>
                  <a:gd name="T5" fmla="*/ 688 h 688"/>
                  <a:gd name="T6" fmla="*/ 0 60000 65536"/>
                  <a:gd name="T7" fmla="*/ 0 60000 65536"/>
                  <a:gd name="T8" fmla="*/ 0 60000 65536"/>
                  <a:gd name="T9" fmla="*/ 0 w 86"/>
                  <a:gd name="T10" fmla="*/ 0 h 688"/>
                  <a:gd name="T11" fmla="*/ 86 w 86"/>
                  <a:gd name="T12" fmla="*/ 688 h 688"/>
                </a:gdLst>
                <a:ahLst/>
                <a:cxnLst>
                  <a:cxn ang="T6">
                    <a:pos x="T0" y="T1"/>
                  </a:cxn>
                  <a:cxn ang="T7">
                    <a:pos x="T2" y="T3"/>
                  </a:cxn>
                  <a:cxn ang="T8">
                    <a:pos x="T4" y="T5"/>
                  </a:cxn>
                </a:cxnLst>
                <a:rect l="T9" t="T10" r="T11" b="T12"/>
                <a:pathLst>
                  <a:path w="86" h="688">
                    <a:moveTo>
                      <a:pt x="82" y="0"/>
                    </a:moveTo>
                    <a:cubicBezTo>
                      <a:pt x="41" y="91"/>
                      <a:pt x="0" y="182"/>
                      <a:pt x="1" y="297"/>
                    </a:cubicBezTo>
                    <a:cubicBezTo>
                      <a:pt x="2" y="412"/>
                      <a:pt x="72" y="624"/>
                      <a:pt x="86" y="688"/>
                    </a:cubicBezTo>
                  </a:path>
                </a:pathLst>
              </a:custGeom>
              <a:noFill/>
              <a:ln w="19050">
                <a:solidFill>
                  <a:schemeClr val="tx1"/>
                </a:solidFill>
                <a:round/>
                <a:headEnd/>
                <a:tailEnd type="triangle" w="med" len="med"/>
              </a:ln>
            </p:spPr>
            <p:txBody>
              <a:bodyPr/>
              <a:lstStyle/>
              <a:p>
                <a:endParaRPr lang="en-US"/>
              </a:p>
            </p:txBody>
          </p:sp>
          <p:sp>
            <p:nvSpPr>
              <p:cNvPr id="8225" name="Freeform 32"/>
              <p:cNvSpPr>
                <a:spLocks/>
              </p:cNvSpPr>
              <p:nvPr/>
            </p:nvSpPr>
            <p:spPr bwMode="auto">
              <a:xfrm rot="10800000">
                <a:off x="4750" y="2596"/>
                <a:ext cx="86" cy="688"/>
              </a:xfrm>
              <a:custGeom>
                <a:avLst/>
                <a:gdLst>
                  <a:gd name="T0" fmla="*/ 82 w 86"/>
                  <a:gd name="T1" fmla="*/ 0 h 688"/>
                  <a:gd name="T2" fmla="*/ 1 w 86"/>
                  <a:gd name="T3" fmla="*/ 297 h 688"/>
                  <a:gd name="T4" fmla="*/ 86 w 86"/>
                  <a:gd name="T5" fmla="*/ 688 h 688"/>
                  <a:gd name="T6" fmla="*/ 0 60000 65536"/>
                  <a:gd name="T7" fmla="*/ 0 60000 65536"/>
                  <a:gd name="T8" fmla="*/ 0 60000 65536"/>
                  <a:gd name="T9" fmla="*/ 0 w 86"/>
                  <a:gd name="T10" fmla="*/ 0 h 688"/>
                  <a:gd name="T11" fmla="*/ 86 w 86"/>
                  <a:gd name="T12" fmla="*/ 688 h 688"/>
                </a:gdLst>
                <a:ahLst/>
                <a:cxnLst>
                  <a:cxn ang="T6">
                    <a:pos x="T0" y="T1"/>
                  </a:cxn>
                  <a:cxn ang="T7">
                    <a:pos x="T2" y="T3"/>
                  </a:cxn>
                  <a:cxn ang="T8">
                    <a:pos x="T4" y="T5"/>
                  </a:cxn>
                </a:cxnLst>
                <a:rect l="T9" t="T10" r="T11" b="T12"/>
                <a:pathLst>
                  <a:path w="86" h="688">
                    <a:moveTo>
                      <a:pt x="82" y="0"/>
                    </a:moveTo>
                    <a:cubicBezTo>
                      <a:pt x="41" y="91"/>
                      <a:pt x="0" y="182"/>
                      <a:pt x="1" y="297"/>
                    </a:cubicBezTo>
                    <a:cubicBezTo>
                      <a:pt x="2" y="412"/>
                      <a:pt x="72" y="624"/>
                      <a:pt x="86" y="688"/>
                    </a:cubicBezTo>
                  </a:path>
                </a:pathLst>
              </a:custGeom>
              <a:noFill/>
              <a:ln w="19050">
                <a:solidFill>
                  <a:schemeClr val="tx1"/>
                </a:solidFill>
                <a:round/>
                <a:headEnd/>
                <a:tailEnd type="triangle" w="med" len="med"/>
              </a:ln>
            </p:spPr>
            <p:txBody>
              <a:bodyPr/>
              <a:lstStyle/>
              <a:p>
                <a:endParaRPr lang="en-US"/>
              </a:p>
            </p:txBody>
          </p:sp>
          <p:sp>
            <p:nvSpPr>
              <p:cNvPr id="8226" name="Freeform 33"/>
              <p:cNvSpPr>
                <a:spLocks/>
              </p:cNvSpPr>
              <p:nvPr/>
            </p:nvSpPr>
            <p:spPr bwMode="auto">
              <a:xfrm rot="10800000">
                <a:off x="3906" y="2593"/>
                <a:ext cx="86" cy="688"/>
              </a:xfrm>
              <a:custGeom>
                <a:avLst/>
                <a:gdLst>
                  <a:gd name="T0" fmla="*/ 82 w 86"/>
                  <a:gd name="T1" fmla="*/ 0 h 688"/>
                  <a:gd name="T2" fmla="*/ 1 w 86"/>
                  <a:gd name="T3" fmla="*/ 297 h 688"/>
                  <a:gd name="T4" fmla="*/ 86 w 86"/>
                  <a:gd name="T5" fmla="*/ 688 h 688"/>
                  <a:gd name="T6" fmla="*/ 0 60000 65536"/>
                  <a:gd name="T7" fmla="*/ 0 60000 65536"/>
                  <a:gd name="T8" fmla="*/ 0 60000 65536"/>
                  <a:gd name="T9" fmla="*/ 0 w 86"/>
                  <a:gd name="T10" fmla="*/ 0 h 688"/>
                  <a:gd name="T11" fmla="*/ 86 w 86"/>
                  <a:gd name="T12" fmla="*/ 688 h 688"/>
                </a:gdLst>
                <a:ahLst/>
                <a:cxnLst>
                  <a:cxn ang="T6">
                    <a:pos x="T0" y="T1"/>
                  </a:cxn>
                  <a:cxn ang="T7">
                    <a:pos x="T2" y="T3"/>
                  </a:cxn>
                  <a:cxn ang="T8">
                    <a:pos x="T4" y="T5"/>
                  </a:cxn>
                </a:cxnLst>
                <a:rect l="T9" t="T10" r="T11" b="T12"/>
                <a:pathLst>
                  <a:path w="86" h="688">
                    <a:moveTo>
                      <a:pt x="82" y="0"/>
                    </a:moveTo>
                    <a:cubicBezTo>
                      <a:pt x="41" y="91"/>
                      <a:pt x="0" y="182"/>
                      <a:pt x="1" y="297"/>
                    </a:cubicBezTo>
                    <a:cubicBezTo>
                      <a:pt x="2" y="412"/>
                      <a:pt x="72" y="624"/>
                      <a:pt x="86" y="688"/>
                    </a:cubicBezTo>
                  </a:path>
                </a:pathLst>
              </a:custGeom>
              <a:noFill/>
              <a:ln w="19050">
                <a:solidFill>
                  <a:schemeClr val="tx1"/>
                </a:solidFill>
                <a:round/>
                <a:headEnd/>
                <a:tailEnd type="triangle" w="med" len="med"/>
              </a:ln>
            </p:spPr>
            <p:txBody>
              <a:bodyPr/>
              <a:lstStyle/>
              <a:p>
                <a:endParaRPr lang="en-US"/>
              </a:p>
            </p:txBody>
          </p:sp>
          <p:sp>
            <p:nvSpPr>
              <p:cNvPr id="8227" name="Line 34"/>
              <p:cNvSpPr>
                <a:spLocks noChangeShapeType="1"/>
              </p:cNvSpPr>
              <p:nvPr/>
            </p:nvSpPr>
            <p:spPr bwMode="auto">
              <a:xfrm flipH="1" flipV="1">
                <a:off x="3555" y="2993"/>
                <a:ext cx="1031" cy="364"/>
              </a:xfrm>
              <a:prstGeom prst="line">
                <a:avLst/>
              </a:prstGeom>
              <a:noFill/>
              <a:ln w="19050">
                <a:solidFill>
                  <a:schemeClr val="tx1"/>
                </a:solidFill>
                <a:round/>
                <a:headEnd/>
                <a:tailEnd type="triangle" w="med" len="med"/>
              </a:ln>
            </p:spPr>
            <p:txBody>
              <a:bodyPr/>
              <a:lstStyle/>
              <a:p>
                <a:endParaRPr lang="en-US"/>
              </a:p>
            </p:txBody>
          </p:sp>
          <p:sp>
            <p:nvSpPr>
              <p:cNvPr id="8228" name="Text Box 35"/>
              <p:cNvSpPr txBox="1">
                <a:spLocks noChangeArrowheads="1"/>
              </p:cNvSpPr>
              <p:nvPr/>
            </p:nvSpPr>
            <p:spPr bwMode="auto">
              <a:xfrm>
                <a:off x="4408" y="2940"/>
                <a:ext cx="187" cy="212"/>
              </a:xfrm>
              <a:prstGeom prst="rect">
                <a:avLst/>
              </a:prstGeom>
              <a:noFill/>
              <a:ln w="9525">
                <a:noFill/>
                <a:miter lim="800000"/>
                <a:headEnd/>
                <a:tailEnd/>
              </a:ln>
            </p:spPr>
            <p:txBody>
              <a:bodyPr wrap="none">
                <a:spAutoFit/>
              </a:bodyPr>
              <a:lstStyle/>
              <a:p>
                <a:r>
                  <a:rPr lang="en-US" sz="1600"/>
                  <a:t>2</a:t>
                </a:r>
              </a:p>
            </p:txBody>
          </p:sp>
          <p:sp>
            <p:nvSpPr>
              <p:cNvPr id="8229" name="Text Box 36"/>
              <p:cNvSpPr txBox="1">
                <a:spLocks noChangeArrowheads="1"/>
              </p:cNvSpPr>
              <p:nvPr/>
            </p:nvSpPr>
            <p:spPr bwMode="auto">
              <a:xfrm>
                <a:off x="3593" y="2766"/>
                <a:ext cx="187" cy="212"/>
              </a:xfrm>
              <a:prstGeom prst="rect">
                <a:avLst/>
              </a:prstGeom>
              <a:noFill/>
              <a:ln w="9525">
                <a:noFill/>
                <a:miter lim="800000"/>
                <a:headEnd/>
                <a:tailEnd/>
              </a:ln>
            </p:spPr>
            <p:txBody>
              <a:bodyPr wrap="none">
                <a:spAutoFit/>
              </a:bodyPr>
              <a:lstStyle/>
              <a:p>
                <a:r>
                  <a:rPr lang="en-US" sz="1600"/>
                  <a:t>2</a:t>
                </a:r>
              </a:p>
            </p:txBody>
          </p:sp>
          <p:sp>
            <p:nvSpPr>
              <p:cNvPr id="8230" name="Text Box 37"/>
              <p:cNvSpPr txBox="1">
                <a:spLocks noChangeArrowheads="1"/>
              </p:cNvSpPr>
              <p:nvPr/>
            </p:nvSpPr>
            <p:spPr bwMode="auto">
              <a:xfrm>
                <a:off x="3939" y="2759"/>
                <a:ext cx="187" cy="212"/>
              </a:xfrm>
              <a:prstGeom prst="rect">
                <a:avLst/>
              </a:prstGeom>
              <a:noFill/>
              <a:ln w="9525">
                <a:noFill/>
                <a:miter lim="800000"/>
                <a:headEnd/>
                <a:tailEnd/>
              </a:ln>
            </p:spPr>
            <p:txBody>
              <a:bodyPr wrap="none">
                <a:spAutoFit/>
              </a:bodyPr>
              <a:lstStyle/>
              <a:p>
                <a:r>
                  <a:rPr lang="en-US" sz="1600"/>
                  <a:t>1</a:t>
                </a:r>
              </a:p>
            </p:txBody>
          </p:sp>
          <p:sp>
            <p:nvSpPr>
              <p:cNvPr id="8231" name="Text Box 38"/>
              <p:cNvSpPr txBox="1">
                <a:spLocks noChangeArrowheads="1"/>
              </p:cNvSpPr>
              <p:nvPr/>
            </p:nvSpPr>
            <p:spPr bwMode="auto">
              <a:xfrm>
                <a:off x="4221" y="2670"/>
                <a:ext cx="187" cy="212"/>
              </a:xfrm>
              <a:prstGeom prst="rect">
                <a:avLst/>
              </a:prstGeom>
              <a:noFill/>
              <a:ln w="9525">
                <a:noFill/>
                <a:miter lim="800000"/>
                <a:headEnd/>
                <a:tailEnd/>
              </a:ln>
            </p:spPr>
            <p:txBody>
              <a:bodyPr wrap="none">
                <a:spAutoFit/>
              </a:bodyPr>
              <a:lstStyle/>
              <a:p>
                <a:r>
                  <a:rPr lang="en-US" sz="1600"/>
                  <a:t>4</a:t>
                </a:r>
              </a:p>
            </p:txBody>
          </p:sp>
          <p:sp>
            <p:nvSpPr>
              <p:cNvPr id="8232" name="Text Box 39"/>
              <p:cNvSpPr txBox="1">
                <a:spLocks noChangeArrowheads="1"/>
              </p:cNvSpPr>
              <p:nvPr/>
            </p:nvSpPr>
            <p:spPr bwMode="auto">
              <a:xfrm>
                <a:off x="4234" y="3086"/>
                <a:ext cx="187" cy="212"/>
              </a:xfrm>
              <a:prstGeom prst="rect">
                <a:avLst/>
              </a:prstGeom>
              <a:noFill/>
              <a:ln w="9525">
                <a:noFill/>
                <a:miter lim="800000"/>
                <a:headEnd/>
                <a:tailEnd/>
              </a:ln>
            </p:spPr>
            <p:txBody>
              <a:bodyPr wrap="none">
                <a:spAutoFit/>
              </a:bodyPr>
              <a:lstStyle/>
              <a:p>
                <a:r>
                  <a:rPr lang="en-US" sz="1600"/>
                  <a:t>3</a:t>
                </a: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84387">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84387">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8438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5"/>
          <p:cNvSpPr>
            <a:spLocks noGrp="1"/>
          </p:cNvSpPr>
          <p:nvPr>
            <p:ph type="sldNum" sz="quarter" idx="12"/>
          </p:nvPr>
        </p:nvSpPr>
        <p:spPr>
          <a:noFill/>
        </p:spPr>
        <p:txBody>
          <a:bodyPr/>
          <a:lstStyle/>
          <a:p>
            <a:fld id="{2FBDA043-B540-4CAD-B394-52EEBA4C1A4F}" type="slidenum">
              <a:rPr lang="en-US" smtClean="0"/>
              <a:pPr/>
              <a:t>7</a:t>
            </a:fld>
            <a:endParaRPr lang="en-US"/>
          </a:p>
        </p:txBody>
      </p:sp>
      <p:sp>
        <p:nvSpPr>
          <p:cNvPr id="9219" name="Rectangle 2"/>
          <p:cNvSpPr>
            <a:spLocks noGrp="1" noChangeArrowheads="1"/>
          </p:cNvSpPr>
          <p:nvPr>
            <p:ph type="title"/>
          </p:nvPr>
        </p:nvSpPr>
        <p:spPr/>
        <p:txBody>
          <a:bodyPr/>
          <a:lstStyle/>
          <a:p>
            <a:pPr eaLnBrk="1" hangingPunct="1"/>
            <a:r>
              <a:rPr lang="en-US"/>
              <a:t>Initialization</a:t>
            </a:r>
          </a:p>
        </p:txBody>
      </p:sp>
      <p:sp>
        <p:nvSpPr>
          <p:cNvPr id="9220" name="Rectangle 3"/>
          <p:cNvSpPr>
            <a:spLocks noGrp="1" noChangeArrowheads="1"/>
          </p:cNvSpPr>
          <p:nvPr>
            <p:ph type="body" idx="1"/>
          </p:nvPr>
        </p:nvSpPr>
        <p:spPr/>
        <p:txBody>
          <a:bodyPr/>
          <a:lstStyle/>
          <a:p>
            <a:pPr marL="533400" indent="-533400" eaLnBrk="1" hangingPunct="1">
              <a:lnSpc>
                <a:spcPct val="120000"/>
              </a:lnSpc>
              <a:buFontTx/>
              <a:buNone/>
            </a:pPr>
            <a:r>
              <a:rPr lang="en-US">
                <a:solidFill>
                  <a:srgbClr val="DD0111"/>
                </a:solidFill>
                <a:latin typeface="Monotype Corsiva" pitchFamily="66" charset="0"/>
              </a:rPr>
              <a:t>Alg.: </a:t>
            </a:r>
            <a:r>
              <a:rPr lang="en-US"/>
              <a:t>INITIALIZE-SINGLE-SOURCE(V, s)</a:t>
            </a:r>
          </a:p>
          <a:p>
            <a:pPr marL="533400" indent="-533400" eaLnBrk="1" hangingPunct="1">
              <a:lnSpc>
                <a:spcPct val="120000"/>
              </a:lnSpc>
              <a:buFontTx/>
              <a:buAutoNum type="arabicPeriod"/>
            </a:pPr>
            <a:r>
              <a:rPr lang="en-US" b="1"/>
              <a:t> for </a:t>
            </a:r>
            <a:r>
              <a:rPr lang="en-US"/>
              <a:t>each v </a:t>
            </a:r>
            <a:r>
              <a:rPr lang="en-US">
                <a:sym typeface="Symbol" pitchFamily="18" charset="2"/>
              </a:rPr>
              <a:t></a:t>
            </a:r>
            <a:r>
              <a:rPr lang="en-US"/>
              <a:t> V</a:t>
            </a:r>
          </a:p>
          <a:p>
            <a:pPr marL="533400" indent="-533400" eaLnBrk="1" hangingPunct="1">
              <a:lnSpc>
                <a:spcPct val="120000"/>
              </a:lnSpc>
              <a:buFontTx/>
              <a:buAutoNum type="arabicPeriod"/>
            </a:pPr>
            <a:r>
              <a:rPr lang="en-US" b="1"/>
              <a:t>       do </a:t>
            </a:r>
            <a:r>
              <a:rPr lang="en-US"/>
              <a:t>d[v] ← </a:t>
            </a:r>
            <a:r>
              <a:rPr lang="en-US">
                <a:sym typeface="Symbol" pitchFamily="18" charset="2"/>
              </a:rPr>
              <a:t></a:t>
            </a:r>
          </a:p>
          <a:p>
            <a:pPr marL="533400" indent="-533400" eaLnBrk="1" hangingPunct="1">
              <a:lnSpc>
                <a:spcPct val="120000"/>
              </a:lnSpc>
              <a:buFontTx/>
              <a:buAutoNum type="arabicPeriod"/>
            </a:pPr>
            <a:r>
              <a:rPr lang="en-US">
                <a:sym typeface="Symbol" pitchFamily="18" charset="2"/>
              </a:rPr>
              <a:t>             </a:t>
            </a:r>
            <a:r>
              <a:rPr lang="en-US"/>
              <a:t>[v] ← NIL</a:t>
            </a:r>
          </a:p>
          <a:p>
            <a:pPr marL="533400" indent="-533400" eaLnBrk="1" hangingPunct="1">
              <a:lnSpc>
                <a:spcPct val="120000"/>
              </a:lnSpc>
              <a:buFontTx/>
              <a:buAutoNum type="arabicPeriod"/>
            </a:pPr>
            <a:r>
              <a:rPr lang="en-US"/>
              <a:t>d[s] ← 0</a:t>
            </a:r>
          </a:p>
          <a:p>
            <a:pPr marL="533400" indent="-533400" eaLnBrk="1" hangingPunct="1">
              <a:lnSpc>
                <a:spcPct val="120000"/>
              </a:lnSpc>
              <a:buFontTx/>
              <a:buNone/>
            </a:pPr>
            <a:endParaRPr lang="en-US"/>
          </a:p>
          <a:p>
            <a:pPr marL="533400" indent="-533400" eaLnBrk="1" hangingPunct="1">
              <a:lnSpc>
                <a:spcPct val="120000"/>
              </a:lnSpc>
            </a:pPr>
            <a:r>
              <a:rPr lang="en-US"/>
              <a:t>All the shortest-paths algorithms start with INITIALIZE-SINGLE-SOURCE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5"/>
          <p:cNvSpPr>
            <a:spLocks noGrp="1"/>
          </p:cNvSpPr>
          <p:nvPr>
            <p:ph type="sldNum" sz="quarter" idx="12"/>
          </p:nvPr>
        </p:nvSpPr>
        <p:spPr>
          <a:noFill/>
        </p:spPr>
        <p:txBody>
          <a:bodyPr/>
          <a:lstStyle/>
          <a:p>
            <a:fld id="{F1B1B508-A733-4AAD-9573-FE9BB218D753}" type="slidenum">
              <a:rPr lang="en-US" smtClean="0"/>
              <a:pPr/>
              <a:t>8</a:t>
            </a:fld>
            <a:endParaRPr lang="en-US"/>
          </a:p>
        </p:txBody>
      </p:sp>
      <p:sp>
        <p:nvSpPr>
          <p:cNvPr id="10243" name="Rectangle 2"/>
          <p:cNvSpPr>
            <a:spLocks noGrp="1" noChangeArrowheads="1"/>
          </p:cNvSpPr>
          <p:nvPr>
            <p:ph type="title"/>
          </p:nvPr>
        </p:nvSpPr>
        <p:spPr/>
        <p:txBody>
          <a:bodyPr/>
          <a:lstStyle/>
          <a:p>
            <a:pPr eaLnBrk="1" hangingPunct="1"/>
            <a:r>
              <a:rPr lang="en-US"/>
              <a:t>Relaxation</a:t>
            </a:r>
          </a:p>
        </p:txBody>
      </p:sp>
      <p:sp>
        <p:nvSpPr>
          <p:cNvPr id="786435" name="Rectangle 3"/>
          <p:cNvSpPr>
            <a:spLocks noGrp="1" noChangeArrowheads="1"/>
          </p:cNvSpPr>
          <p:nvPr>
            <p:ph type="body" idx="1"/>
          </p:nvPr>
        </p:nvSpPr>
        <p:spPr>
          <a:xfrm>
            <a:off x="112713" y="1062038"/>
            <a:ext cx="8229600" cy="2921000"/>
          </a:xfrm>
        </p:spPr>
        <p:txBody>
          <a:bodyPr/>
          <a:lstStyle/>
          <a:p>
            <a:pPr eaLnBrk="1" hangingPunct="1"/>
            <a:r>
              <a:rPr lang="en-US" b="1"/>
              <a:t>Relaxing </a:t>
            </a:r>
            <a:r>
              <a:rPr lang="en-US"/>
              <a:t>an edge (u, v) = testing whether we can improve the shortest path to v found so far by going through u</a:t>
            </a:r>
          </a:p>
          <a:p>
            <a:pPr lvl="1" eaLnBrk="1" hangingPunct="1">
              <a:buFontTx/>
              <a:buNone/>
            </a:pPr>
            <a:r>
              <a:rPr lang="en-US"/>
              <a:t>	If </a:t>
            </a:r>
            <a:r>
              <a:rPr lang="en-US">
                <a:latin typeface="Comic Sans MS" pitchFamily="66" charset="0"/>
              </a:rPr>
              <a:t>d[v] &gt; d[u] + w(u, v) </a:t>
            </a:r>
          </a:p>
          <a:p>
            <a:pPr lvl="1" eaLnBrk="1" hangingPunct="1">
              <a:buFontTx/>
              <a:buNone/>
            </a:pPr>
            <a:r>
              <a:rPr lang="en-US"/>
              <a:t>		 we can improve the shortest path to v </a:t>
            </a:r>
          </a:p>
          <a:p>
            <a:pPr lvl="1" eaLnBrk="1" hangingPunct="1">
              <a:buFontTx/>
              <a:buNone/>
            </a:pPr>
            <a:r>
              <a:rPr lang="en-US"/>
              <a:t>		 </a:t>
            </a:r>
            <a:r>
              <a:rPr lang="en-US">
                <a:sym typeface="Symbol" pitchFamily="18" charset="2"/>
              </a:rPr>
              <a:t></a:t>
            </a:r>
            <a:r>
              <a:rPr lang="en-US"/>
              <a:t> update d[v] and </a:t>
            </a:r>
            <a:r>
              <a:rPr lang="en-US">
                <a:sym typeface="Symbol" pitchFamily="18" charset="2"/>
              </a:rPr>
              <a:t></a:t>
            </a:r>
            <a:r>
              <a:rPr lang="en-US"/>
              <a:t>[v]</a:t>
            </a:r>
          </a:p>
        </p:txBody>
      </p:sp>
      <p:grpSp>
        <p:nvGrpSpPr>
          <p:cNvPr id="2" name="Group 4"/>
          <p:cNvGrpSpPr>
            <a:grpSpLocks/>
          </p:cNvGrpSpPr>
          <p:nvPr/>
        </p:nvGrpSpPr>
        <p:grpSpPr bwMode="auto">
          <a:xfrm>
            <a:off x="730250" y="4110038"/>
            <a:ext cx="1743075" cy="747712"/>
            <a:chOff x="717" y="2115"/>
            <a:chExt cx="1098" cy="471"/>
          </a:xfrm>
        </p:grpSpPr>
        <p:sp>
          <p:nvSpPr>
            <p:cNvPr id="10280" name="Oval 5"/>
            <p:cNvSpPr>
              <a:spLocks noChangeArrowheads="1"/>
            </p:cNvSpPr>
            <p:nvPr/>
          </p:nvSpPr>
          <p:spPr bwMode="auto">
            <a:xfrm>
              <a:off x="717" y="2321"/>
              <a:ext cx="266" cy="265"/>
            </a:xfrm>
            <a:prstGeom prst="ellipse">
              <a:avLst/>
            </a:prstGeom>
            <a:noFill/>
            <a:ln w="19050">
              <a:solidFill>
                <a:schemeClr val="tx1"/>
              </a:solidFill>
              <a:round/>
              <a:headEnd/>
              <a:tailEnd/>
            </a:ln>
          </p:spPr>
          <p:txBody>
            <a:bodyPr wrap="none" anchor="ctr"/>
            <a:lstStyle/>
            <a:p>
              <a:pPr algn="ctr"/>
              <a:r>
                <a:rPr lang="en-US"/>
                <a:t>5</a:t>
              </a:r>
            </a:p>
          </p:txBody>
        </p:sp>
        <p:sp>
          <p:nvSpPr>
            <p:cNvPr id="10281" name="Oval 6"/>
            <p:cNvSpPr>
              <a:spLocks noChangeArrowheads="1"/>
            </p:cNvSpPr>
            <p:nvPr/>
          </p:nvSpPr>
          <p:spPr bwMode="auto">
            <a:xfrm>
              <a:off x="1549" y="2321"/>
              <a:ext cx="266" cy="265"/>
            </a:xfrm>
            <a:prstGeom prst="ellipse">
              <a:avLst/>
            </a:prstGeom>
            <a:noFill/>
            <a:ln w="19050">
              <a:solidFill>
                <a:schemeClr val="tx1"/>
              </a:solidFill>
              <a:round/>
              <a:headEnd/>
              <a:tailEnd/>
            </a:ln>
          </p:spPr>
          <p:txBody>
            <a:bodyPr wrap="none" anchor="ctr"/>
            <a:lstStyle/>
            <a:p>
              <a:pPr algn="ctr"/>
              <a:r>
                <a:rPr lang="en-US"/>
                <a:t>9</a:t>
              </a:r>
            </a:p>
          </p:txBody>
        </p:sp>
        <p:sp>
          <p:nvSpPr>
            <p:cNvPr id="10282" name="Line 7"/>
            <p:cNvSpPr>
              <a:spLocks noChangeShapeType="1"/>
            </p:cNvSpPr>
            <p:nvPr/>
          </p:nvSpPr>
          <p:spPr bwMode="auto">
            <a:xfrm>
              <a:off x="981" y="2446"/>
              <a:ext cx="581" cy="0"/>
            </a:xfrm>
            <a:prstGeom prst="line">
              <a:avLst/>
            </a:prstGeom>
            <a:noFill/>
            <a:ln w="19050">
              <a:solidFill>
                <a:schemeClr val="tx1"/>
              </a:solidFill>
              <a:round/>
              <a:headEnd/>
              <a:tailEnd type="triangle" w="med" len="med"/>
            </a:ln>
          </p:spPr>
          <p:txBody>
            <a:bodyPr/>
            <a:lstStyle/>
            <a:p>
              <a:endParaRPr lang="en-US"/>
            </a:p>
          </p:txBody>
        </p:sp>
        <p:sp>
          <p:nvSpPr>
            <p:cNvPr id="10283" name="Text Box 8"/>
            <p:cNvSpPr txBox="1">
              <a:spLocks noChangeArrowheads="1"/>
            </p:cNvSpPr>
            <p:nvPr/>
          </p:nvSpPr>
          <p:spPr bwMode="auto">
            <a:xfrm>
              <a:off x="1174" y="2247"/>
              <a:ext cx="187" cy="212"/>
            </a:xfrm>
            <a:prstGeom prst="rect">
              <a:avLst/>
            </a:prstGeom>
            <a:noFill/>
            <a:ln w="9525">
              <a:noFill/>
              <a:miter lim="800000"/>
              <a:headEnd/>
              <a:tailEnd/>
            </a:ln>
          </p:spPr>
          <p:txBody>
            <a:bodyPr wrap="none">
              <a:spAutoFit/>
            </a:bodyPr>
            <a:lstStyle/>
            <a:p>
              <a:r>
                <a:rPr lang="en-US" sz="1600"/>
                <a:t>2</a:t>
              </a:r>
            </a:p>
          </p:txBody>
        </p:sp>
        <p:sp>
          <p:nvSpPr>
            <p:cNvPr id="10284" name="Text Box 9"/>
            <p:cNvSpPr txBox="1">
              <a:spLocks noChangeArrowheads="1"/>
            </p:cNvSpPr>
            <p:nvPr/>
          </p:nvSpPr>
          <p:spPr bwMode="auto">
            <a:xfrm>
              <a:off x="772" y="2115"/>
              <a:ext cx="196" cy="231"/>
            </a:xfrm>
            <a:prstGeom prst="rect">
              <a:avLst/>
            </a:prstGeom>
            <a:noFill/>
            <a:ln w="9525">
              <a:noFill/>
              <a:miter lim="800000"/>
              <a:headEnd/>
              <a:tailEnd/>
            </a:ln>
          </p:spPr>
          <p:txBody>
            <a:bodyPr wrap="none">
              <a:spAutoFit/>
            </a:bodyPr>
            <a:lstStyle/>
            <a:p>
              <a:r>
                <a:rPr lang="en-US"/>
                <a:t>u</a:t>
              </a:r>
            </a:p>
          </p:txBody>
        </p:sp>
        <p:sp>
          <p:nvSpPr>
            <p:cNvPr id="10285" name="Text Box 10"/>
            <p:cNvSpPr txBox="1">
              <a:spLocks noChangeArrowheads="1"/>
            </p:cNvSpPr>
            <p:nvPr/>
          </p:nvSpPr>
          <p:spPr bwMode="auto">
            <a:xfrm>
              <a:off x="1594" y="2115"/>
              <a:ext cx="188" cy="231"/>
            </a:xfrm>
            <a:prstGeom prst="rect">
              <a:avLst/>
            </a:prstGeom>
            <a:noFill/>
            <a:ln w="9525">
              <a:noFill/>
              <a:miter lim="800000"/>
              <a:headEnd/>
              <a:tailEnd/>
            </a:ln>
          </p:spPr>
          <p:txBody>
            <a:bodyPr wrap="none">
              <a:spAutoFit/>
            </a:bodyPr>
            <a:lstStyle/>
            <a:p>
              <a:r>
                <a:rPr lang="en-US"/>
                <a:t>v</a:t>
              </a:r>
            </a:p>
          </p:txBody>
        </p:sp>
      </p:grpSp>
      <p:grpSp>
        <p:nvGrpSpPr>
          <p:cNvPr id="3" name="Group 11"/>
          <p:cNvGrpSpPr>
            <a:grpSpLocks/>
          </p:cNvGrpSpPr>
          <p:nvPr/>
        </p:nvGrpSpPr>
        <p:grpSpPr bwMode="auto">
          <a:xfrm>
            <a:off x="730250" y="5626100"/>
            <a:ext cx="1743075" cy="747713"/>
            <a:chOff x="717" y="2115"/>
            <a:chExt cx="1098" cy="471"/>
          </a:xfrm>
        </p:grpSpPr>
        <p:sp>
          <p:nvSpPr>
            <p:cNvPr id="10274" name="Oval 12"/>
            <p:cNvSpPr>
              <a:spLocks noChangeArrowheads="1"/>
            </p:cNvSpPr>
            <p:nvPr/>
          </p:nvSpPr>
          <p:spPr bwMode="auto">
            <a:xfrm>
              <a:off x="717" y="2321"/>
              <a:ext cx="266" cy="265"/>
            </a:xfrm>
            <a:prstGeom prst="ellipse">
              <a:avLst/>
            </a:prstGeom>
            <a:noFill/>
            <a:ln w="19050">
              <a:solidFill>
                <a:schemeClr val="tx1"/>
              </a:solidFill>
              <a:round/>
              <a:headEnd/>
              <a:tailEnd/>
            </a:ln>
          </p:spPr>
          <p:txBody>
            <a:bodyPr wrap="none" anchor="ctr"/>
            <a:lstStyle/>
            <a:p>
              <a:pPr algn="ctr"/>
              <a:r>
                <a:rPr lang="en-US"/>
                <a:t>5</a:t>
              </a:r>
            </a:p>
          </p:txBody>
        </p:sp>
        <p:sp>
          <p:nvSpPr>
            <p:cNvPr id="10275" name="Oval 13"/>
            <p:cNvSpPr>
              <a:spLocks noChangeArrowheads="1"/>
            </p:cNvSpPr>
            <p:nvPr/>
          </p:nvSpPr>
          <p:spPr bwMode="auto">
            <a:xfrm>
              <a:off x="1549" y="2321"/>
              <a:ext cx="266" cy="265"/>
            </a:xfrm>
            <a:prstGeom prst="ellipse">
              <a:avLst/>
            </a:prstGeom>
            <a:noFill/>
            <a:ln w="19050">
              <a:solidFill>
                <a:schemeClr val="tx1"/>
              </a:solidFill>
              <a:round/>
              <a:headEnd/>
              <a:tailEnd/>
            </a:ln>
          </p:spPr>
          <p:txBody>
            <a:bodyPr wrap="none" anchor="ctr"/>
            <a:lstStyle/>
            <a:p>
              <a:pPr algn="ctr"/>
              <a:r>
                <a:rPr lang="en-US" b="1"/>
                <a:t>7</a:t>
              </a:r>
            </a:p>
          </p:txBody>
        </p:sp>
        <p:sp>
          <p:nvSpPr>
            <p:cNvPr id="10276" name="Line 14"/>
            <p:cNvSpPr>
              <a:spLocks noChangeShapeType="1"/>
            </p:cNvSpPr>
            <p:nvPr/>
          </p:nvSpPr>
          <p:spPr bwMode="auto">
            <a:xfrm>
              <a:off x="981" y="2446"/>
              <a:ext cx="581" cy="0"/>
            </a:xfrm>
            <a:prstGeom prst="line">
              <a:avLst/>
            </a:prstGeom>
            <a:noFill/>
            <a:ln w="19050">
              <a:solidFill>
                <a:schemeClr val="tx1"/>
              </a:solidFill>
              <a:round/>
              <a:headEnd/>
              <a:tailEnd type="triangle" w="med" len="med"/>
            </a:ln>
          </p:spPr>
          <p:txBody>
            <a:bodyPr/>
            <a:lstStyle/>
            <a:p>
              <a:endParaRPr lang="en-US"/>
            </a:p>
          </p:txBody>
        </p:sp>
        <p:sp>
          <p:nvSpPr>
            <p:cNvPr id="10277" name="Text Box 15"/>
            <p:cNvSpPr txBox="1">
              <a:spLocks noChangeArrowheads="1"/>
            </p:cNvSpPr>
            <p:nvPr/>
          </p:nvSpPr>
          <p:spPr bwMode="auto">
            <a:xfrm>
              <a:off x="1174" y="2247"/>
              <a:ext cx="187" cy="212"/>
            </a:xfrm>
            <a:prstGeom prst="rect">
              <a:avLst/>
            </a:prstGeom>
            <a:noFill/>
            <a:ln w="9525">
              <a:noFill/>
              <a:miter lim="800000"/>
              <a:headEnd/>
              <a:tailEnd/>
            </a:ln>
          </p:spPr>
          <p:txBody>
            <a:bodyPr wrap="none">
              <a:spAutoFit/>
            </a:bodyPr>
            <a:lstStyle/>
            <a:p>
              <a:r>
                <a:rPr lang="en-US" sz="1600"/>
                <a:t>2</a:t>
              </a:r>
            </a:p>
          </p:txBody>
        </p:sp>
        <p:sp>
          <p:nvSpPr>
            <p:cNvPr id="10278" name="Text Box 16"/>
            <p:cNvSpPr txBox="1">
              <a:spLocks noChangeArrowheads="1"/>
            </p:cNvSpPr>
            <p:nvPr/>
          </p:nvSpPr>
          <p:spPr bwMode="auto">
            <a:xfrm>
              <a:off x="772" y="2115"/>
              <a:ext cx="196" cy="231"/>
            </a:xfrm>
            <a:prstGeom prst="rect">
              <a:avLst/>
            </a:prstGeom>
            <a:noFill/>
            <a:ln w="9525">
              <a:noFill/>
              <a:miter lim="800000"/>
              <a:headEnd/>
              <a:tailEnd/>
            </a:ln>
          </p:spPr>
          <p:txBody>
            <a:bodyPr wrap="none">
              <a:spAutoFit/>
            </a:bodyPr>
            <a:lstStyle/>
            <a:p>
              <a:r>
                <a:rPr lang="en-US"/>
                <a:t>u</a:t>
              </a:r>
            </a:p>
          </p:txBody>
        </p:sp>
        <p:sp>
          <p:nvSpPr>
            <p:cNvPr id="10279" name="Text Box 17"/>
            <p:cNvSpPr txBox="1">
              <a:spLocks noChangeArrowheads="1"/>
            </p:cNvSpPr>
            <p:nvPr/>
          </p:nvSpPr>
          <p:spPr bwMode="auto">
            <a:xfrm>
              <a:off x="1594" y="2115"/>
              <a:ext cx="188" cy="231"/>
            </a:xfrm>
            <a:prstGeom prst="rect">
              <a:avLst/>
            </a:prstGeom>
            <a:noFill/>
            <a:ln w="9525">
              <a:noFill/>
              <a:miter lim="800000"/>
              <a:headEnd/>
              <a:tailEnd/>
            </a:ln>
          </p:spPr>
          <p:txBody>
            <a:bodyPr wrap="none">
              <a:spAutoFit/>
            </a:bodyPr>
            <a:lstStyle/>
            <a:p>
              <a:r>
                <a:rPr lang="en-US"/>
                <a:t>v</a:t>
              </a:r>
            </a:p>
          </p:txBody>
        </p:sp>
      </p:grpSp>
      <p:sp>
        <p:nvSpPr>
          <p:cNvPr id="786450" name="AutoShape 18"/>
          <p:cNvSpPr>
            <a:spLocks noChangeArrowheads="1"/>
          </p:cNvSpPr>
          <p:nvPr/>
        </p:nvSpPr>
        <p:spPr bwMode="auto">
          <a:xfrm rot="5400000">
            <a:off x="1097757" y="5168106"/>
            <a:ext cx="979488" cy="263525"/>
          </a:xfrm>
          <a:custGeom>
            <a:avLst/>
            <a:gdLst>
              <a:gd name="T0" fmla="*/ 33312386 w 21600"/>
              <a:gd name="T1" fmla="*/ 0 h 21600"/>
              <a:gd name="T2" fmla="*/ 0 w 21600"/>
              <a:gd name="T3" fmla="*/ 1607539 h 21600"/>
              <a:gd name="T4" fmla="*/ 33312386 w 21600"/>
              <a:gd name="T5" fmla="*/ 3215066 h 21600"/>
              <a:gd name="T6" fmla="*/ 44416511 w 21600"/>
              <a:gd name="T7" fmla="*/ 1607539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chemeClr val="accent1"/>
          </a:solidFill>
          <a:ln w="9525">
            <a:solidFill>
              <a:schemeClr val="tx1"/>
            </a:solidFill>
            <a:miter lim="800000"/>
            <a:headEnd/>
            <a:tailEnd/>
          </a:ln>
        </p:spPr>
        <p:txBody>
          <a:bodyPr wrap="none" anchor="ctr"/>
          <a:lstStyle/>
          <a:p>
            <a:endParaRPr lang="en-US"/>
          </a:p>
        </p:txBody>
      </p:sp>
      <p:sp>
        <p:nvSpPr>
          <p:cNvPr id="786451" name="Text Box 19"/>
          <p:cNvSpPr txBox="1">
            <a:spLocks noChangeArrowheads="1"/>
          </p:cNvSpPr>
          <p:nvPr/>
        </p:nvSpPr>
        <p:spPr bwMode="auto">
          <a:xfrm>
            <a:off x="1776413" y="5113338"/>
            <a:ext cx="1746250" cy="366712"/>
          </a:xfrm>
          <a:prstGeom prst="rect">
            <a:avLst/>
          </a:prstGeom>
          <a:noFill/>
          <a:ln w="9525">
            <a:noFill/>
            <a:miter lim="800000"/>
            <a:headEnd/>
            <a:tailEnd/>
          </a:ln>
        </p:spPr>
        <p:txBody>
          <a:bodyPr wrap="none">
            <a:spAutoFit/>
          </a:bodyPr>
          <a:lstStyle/>
          <a:p>
            <a:r>
              <a:rPr lang="en-US"/>
              <a:t>RELAX(u, v, w)</a:t>
            </a:r>
          </a:p>
        </p:txBody>
      </p:sp>
      <p:grpSp>
        <p:nvGrpSpPr>
          <p:cNvPr id="4" name="Group 20"/>
          <p:cNvGrpSpPr>
            <a:grpSpLocks/>
          </p:cNvGrpSpPr>
          <p:nvPr/>
        </p:nvGrpSpPr>
        <p:grpSpPr bwMode="auto">
          <a:xfrm>
            <a:off x="3833813" y="4119563"/>
            <a:ext cx="1743075" cy="747712"/>
            <a:chOff x="717" y="2115"/>
            <a:chExt cx="1098" cy="471"/>
          </a:xfrm>
        </p:grpSpPr>
        <p:sp>
          <p:nvSpPr>
            <p:cNvPr id="10268" name="Oval 21"/>
            <p:cNvSpPr>
              <a:spLocks noChangeArrowheads="1"/>
            </p:cNvSpPr>
            <p:nvPr/>
          </p:nvSpPr>
          <p:spPr bwMode="auto">
            <a:xfrm>
              <a:off x="717" y="2321"/>
              <a:ext cx="266" cy="265"/>
            </a:xfrm>
            <a:prstGeom prst="ellipse">
              <a:avLst/>
            </a:prstGeom>
            <a:noFill/>
            <a:ln w="19050">
              <a:solidFill>
                <a:schemeClr val="tx1"/>
              </a:solidFill>
              <a:round/>
              <a:headEnd/>
              <a:tailEnd/>
            </a:ln>
          </p:spPr>
          <p:txBody>
            <a:bodyPr wrap="none" anchor="ctr"/>
            <a:lstStyle/>
            <a:p>
              <a:pPr algn="ctr"/>
              <a:r>
                <a:rPr lang="en-US"/>
                <a:t>5</a:t>
              </a:r>
            </a:p>
          </p:txBody>
        </p:sp>
        <p:sp>
          <p:nvSpPr>
            <p:cNvPr id="10269" name="Oval 22"/>
            <p:cNvSpPr>
              <a:spLocks noChangeArrowheads="1"/>
            </p:cNvSpPr>
            <p:nvPr/>
          </p:nvSpPr>
          <p:spPr bwMode="auto">
            <a:xfrm>
              <a:off x="1549" y="2321"/>
              <a:ext cx="266" cy="265"/>
            </a:xfrm>
            <a:prstGeom prst="ellipse">
              <a:avLst/>
            </a:prstGeom>
            <a:noFill/>
            <a:ln w="19050">
              <a:solidFill>
                <a:schemeClr val="tx1"/>
              </a:solidFill>
              <a:round/>
              <a:headEnd/>
              <a:tailEnd/>
            </a:ln>
          </p:spPr>
          <p:txBody>
            <a:bodyPr wrap="none" anchor="ctr"/>
            <a:lstStyle/>
            <a:p>
              <a:pPr algn="ctr"/>
              <a:r>
                <a:rPr lang="en-US"/>
                <a:t>6</a:t>
              </a:r>
            </a:p>
          </p:txBody>
        </p:sp>
        <p:sp>
          <p:nvSpPr>
            <p:cNvPr id="10270" name="Line 23"/>
            <p:cNvSpPr>
              <a:spLocks noChangeShapeType="1"/>
            </p:cNvSpPr>
            <p:nvPr/>
          </p:nvSpPr>
          <p:spPr bwMode="auto">
            <a:xfrm>
              <a:off x="981" y="2446"/>
              <a:ext cx="581" cy="0"/>
            </a:xfrm>
            <a:prstGeom prst="line">
              <a:avLst/>
            </a:prstGeom>
            <a:noFill/>
            <a:ln w="19050">
              <a:solidFill>
                <a:schemeClr val="tx1"/>
              </a:solidFill>
              <a:round/>
              <a:headEnd/>
              <a:tailEnd type="triangle" w="med" len="med"/>
            </a:ln>
          </p:spPr>
          <p:txBody>
            <a:bodyPr/>
            <a:lstStyle/>
            <a:p>
              <a:endParaRPr lang="en-US"/>
            </a:p>
          </p:txBody>
        </p:sp>
        <p:sp>
          <p:nvSpPr>
            <p:cNvPr id="10271" name="Text Box 24"/>
            <p:cNvSpPr txBox="1">
              <a:spLocks noChangeArrowheads="1"/>
            </p:cNvSpPr>
            <p:nvPr/>
          </p:nvSpPr>
          <p:spPr bwMode="auto">
            <a:xfrm>
              <a:off x="1174" y="2247"/>
              <a:ext cx="187" cy="212"/>
            </a:xfrm>
            <a:prstGeom prst="rect">
              <a:avLst/>
            </a:prstGeom>
            <a:noFill/>
            <a:ln w="9525">
              <a:noFill/>
              <a:miter lim="800000"/>
              <a:headEnd/>
              <a:tailEnd/>
            </a:ln>
          </p:spPr>
          <p:txBody>
            <a:bodyPr wrap="none">
              <a:spAutoFit/>
            </a:bodyPr>
            <a:lstStyle/>
            <a:p>
              <a:r>
                <a:rPr lang="en-US" sz="1600"/>
                <a:t>2</a:t>
              </a:r>
            </a:p>
          </p:txBody>
        </p:sp>
        <p:sp>
          <p:nvSpPr>
            <p:cNvPr id="10272" name="Text Box 25"/>
            <p:cNvSpPr txBox="1">
              <a:spLocks noChangeArrowheads="1"/>
            </p:cNvSpPr>
            <p:nvPr/>
          </p:nvSpPr>
          <p:spPr bwMode="auto">
            <a:xfrm>
              <a:off x="772" y="2115"/>
              <a:ext cx="196" cy="231"/>
            </a:xfrm>
            <a:prstGeom prst="rect">
              <a:avLst/>
            </a:prstGeom>
            <a:noFill/>
            <a:ln w="9525">
              <a:noFill/>
              <a:miter lim="800000"/>
              <a:headEnd/>
              <a:tailEnd/>
            </a:ln>
          </p:spPr>
          <p:txBody>
            <a:bodyPr wrap="none">
              <a:spAutoFit/>
            </a:bodyPr>
            <a:lstStyle/>
            <a:p>
              <a:r>
                <a:rPr lang="en-US"/>
                <a:t>u</a:t>
              </a:r>
            </a:p>
          </p:txBody>
        </p:sp>
        <p:sp>
          <p:nvSpPr>
            <p:cNvPr id="10273" name="Text Box 26"/>
            <p:cNvSpPr txBox="1">
              <a:spLocks noChangeArrowheads="1"/>
            </p:cNvSpPr>
            <p:nvPr/>
          </p:nvSpPr>
          <p:spPr bwMode="auto">
            <a:xfrm>
              <a:off x="1594" y="2115"/>
              <a:ext cx="188" cy="231"/>
            </a:xfrm>
            <a:prstGeom prst="rect">
              <a:avLst/>
            </a:prstGeom>
            <a:noFill/>
            <a:ln w="9525">
              <a:noFill/>
              <a:miter lim="800000"/>
              <a:headEnd/>
              <a:tailEnd/>
            </a:ln>
          </p:spPr>
          <p:txBody>
            <a:bodyPr wrap="none">
              <a:spAutoFit/>
            </a:bodyPr>
            <a:lstStyle/>
            <a:p>
              <a:r>
                <a:rPr lang="en-US"/>
                <a:t>v</a:t>
              </a:r>
            </a:p>
          </p:txBody>
        </p:sp>
      </p:grpSp>
      <p:grpSp>
        <p:nvGrpSpPr>
          <p:cNvPr id="5" name="Group 27"/>
          <p:cNvGrpSpPr>
            <a:grpSpLocks/>
          </p:cNvGrpSpPr>
          <p:nvPr/>
        </p:nvGrpSpPr>
        <p:grpSpPr bwMode="auto">
          <a:xfrm>
            <a:off x="3833813" y="5635625"/>
            <a:ext cx="1743075" cy="747713"/>
            <a:chOff x="717" y="2115"/>
            <a:chExt cx="1098" cy="471"/>
          </a:xfrm>
        </p:grpSpPr>
        <p:sp>
          <p:nvSpPr>
            <p:cNvPr id="10262" name="Oval 28"/>
            <p:cNvSpPr>
              <a:spLocks noChangeArrowheads="1"/>
            </p:cNvSpPr>
            <p:nvPr/>
          </p:nvSpPr>
          <p:spPr bwMode="auto">
            <a:xfrm>
              <a:off x="717" y="2321"/>
              <a:ext cx="266" cy="265"/>
            </a:xfrm>
            <a:prstGeom prst="ellipse">
              <a:avLst/>
            </a:prstGeom>
            <a:noFill/>
            <a:ln w="19050">
              <a:solidFill>
                <a:schemeClr val="tx1"/>
              </a:solidFill>
              <a:round/>
              <a:headEnd/>
              <a:tailEnd/>
            </a:ln>
          </p:spPr>
          <p:txBody>
            <a:bodyPr wrap="none" anchor="ctr"/>
            <a:lstStyle/>
            <a:p>
              <a:pPr algn="ctr"/>
              <a:r>
                <a:rPr lang="en-US"/>
                <a:t>5</a:t>
              </a:r>
            </a:p>
          </p:txBody>
        </p:sp>
        <p:sp>
          <p:nvSpPr>
            <p:cNvPr id="10263" name="Oval 29"/>
            <p:cNvSpPr>
              <a:spLocks noChangeArrowheads="1"/>
            </p:cNvSpPr>
            <p:nvPr/>
          </p:nvSpPr>
          <p:spPr bwMode="auto">
            <a:xfrm>
              <a:off x="1549" y="2321"/>
              <a:ext cx="266" cy="265"/>
            </a:xfrm>
            <a:prstGeom prst="ellipse">
              <a:avLst/>
            </a:prstGeom>
            <a:noFill/>
            <a:ln w="19050">
              <a:solidFill>
                <a:schemeClr val="tx1"/>
              </a:solidFill>
              <a:round/>
              <a:headEnd/>
              <a:tailEnd/>
            </a:ln>
          </p:spPr>
          <p:txBody>
            <a:bodyPr wrap="none" anchor="ctr"/>
            <a:lstStyle/>
            <a:p>
              <a:pPr algn="ctr"/>
              <a:r>
                <a:rPr lang="en-US"/>
                <a:t>6</a:t>
              </a:r>
            </a:p>
          </p:txBody>
        </p:sp>
        <p:sp>
          <p:nvSpPr>
            <p:cNvPr id="10264" name="Line 30"/>
            <p:cNvSpPr>
              <a:spLocks noChangeShapeType="1"/>
            </p:cNvSpPr>
            <p:nvPr/>
          </p:nvSpPr>
          <p:spPr bwMode="auto">
            <a:xfrm>
              <a:off x="981" y="2446"/>
              <a:ext cx="581" cy="0"/>
            </a:xfrm>
            <a:prstGeom prst="line">
              <a:avLst/>
            </a:prstGeom>
            <a:noFill/>
            <a:ln w="19050">
              <a:solidFill>
                <a:schemeClr val="tx1"/>
              </a:solidFill>
              <a:round/>
              <a:headEnd/>
              <a:tailEnd type="triangle" w="med" len="med"/>
            </a:ln>
          </p:spPr>
          <p:txBody>
            <a:bodyPr/>
            <a:lstStyle/>
            <a:p>
              <a:endParaRPr lang="en-US"/>
            </a:p>
          </p:txBody>
        </p:sp>
        <p:sp>
          <p:nvSpPr>
            <p:cNvPr id="10265" name="Text Box 31"/>
            <p:cNvSpPr txBox="1">
              <a:spLocks noChangeArrowheads="1"/>
            </p:cNvSpPr>
            <p:nvPr/>
          </p:nvSpPr>
          <p:spPr bwMode="auto">
            <a:xfrm>
              <a:off x="1174" y="2247"/>
              <a:ext cx="187" cy="212"/>
            </a:xfrm>
            <a:prstGeom prst="rect">
              <a:avLst/>
            </a:prstGeom>
            <a:noFill/>
            <a:ln w="9525">
              <a:noFill/>
              <a:miter lim="800000"/>
              <a:headEnd/>
              <a:tailEnd/>
            </a:ln>
          </p:spPr>
          <p:txBody>
            <a:bodyPr wrap="none">
              <a:spAutoFit/>
            </a:bodyPr>
            <a:lstStyle/>
            <a:p>
              <a:r>
                <a:rPr lang="en-US" sz="1600"/>
                <a:t>2</a:t>
              </a:r>
            </a:p>
          </p:txBody>
        </p:sp>
        <p:sp>
          <p:nvSpPr>
            <p:cNvPr id="10266" name="Text Box 32"/>
            <p:cNvSpPr txBox="1">
              <a:spLocks noChangeArrowheads="1"/>
            </p:cNvSpPr>
            <p:nvPr/>
          </p:nvSpPr>
          <p:spPr bwMode="auto">
            <a:xfrm>
              <a:off x="772" y="2115"/>
              <a:ext cx="196" cy="231"/>
            </a:xfrm>
            <a:prstGeom prst="rect">
              <a:avLst/>
            </a:prstGeom>
            <a:noFill/>
            <a:ln w="9525">
              <a:noFill/>
              <a:miter lim="800000"/>
              <a:headEnd/>
              <a:tailEnd/>
            </a:ln>
          </p:spPr>
          <p:txBody>
            <a:bodyPr wrap="none">
              <a:spAutoFit/>
            </a:bodyPr>
            <a:lstStyle/>
            <a:p>
              <a:r>
                <a:rPr lang="en-US"/>
                <a:t>u</a:t>
              </a:r>
            </a:p>
          </p:txBody>
        </p:sp>
        <p:sp>
          <p:nvSpPr>
            <p:cNvPr id="10267" name="Text Box 33"/>
            <p:cNvSpPr txBox="1">
              <a:spLocks noChangeArrowheads="1"/>
            </p:cNvSpPr>
            <p:nvPr/>
          </p:nvSpPr>
          <p:spPr bwMode="auto">
            <a:xfrm>
              <a:off x="1594" y="2115"/>
              <a:ext cx="188" cy="231"/>
            </a:xfrm>
            <a:prstGeom prst="rect">
              <a:avLst/>
            </a:prstGeom>
            <a:noFill/>
            <a:ln w="9525">
              <a:noFill/>
              <a:miter lim="800000"/>
              <a:headEnd/>
              <a:tailEnd/>
            </a:ln>
          </p:spPr>
          <p:txBody>
            <a:bodyPr wrap="none">
              <a:spAutoFit/>
            </a:bodyPr>
            <a:lstStyle/>
            <a:p>
              <a:r>
                <a:rPr lang="en-US"/>
                <a:t>v</a:t>
              </a:r>
            </a:p>
          </p:txBody>
        </p:sp>
      </p:grpSp>
      <p:sp>
        <p:nvSpPr>
          <p:cNvPr id="786466" name="AutoShape 34"/>
          <p:cNvSpPr>
            <a:spLocks noChangeArrowheads="1"/>
          </p:cNvSpPr>
          <p:nvPr/>
        </p:nvSpPr>
        <p:spPr bwMode="auto">
          <a:xfrm rot="5400000">
            <a:off x="4201319" y="5177631"/>
            <a:ext cx="979488" cy="263525"/>
          </a:xfrm>
          <a:custGeom>
            <a:avLst/>
            <a:gdLst>
              <a:gd name="T0" fmla="*/ 33312386 w 21600"/>
              <a:gd name="T1" fmla="*/ 0 h 21600"/>
              <a:gd name="T2" fmla="*/ 0 w 21600"/>
              <a:gd name="T3" fmla="*/ 1607539 h 21600"/>
              <a:gd name="T4" fmla="*/ 33312386 w 21600"/>
              <a:gd name="T5" fmla="*/ 3215066 h 21600"/>
              <a:gd name="T6" fmla="*/ 44416511 w 21600"/>
              <a:gd name="T7" fmla="*/ 1607539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chemeClr val="accent1"/>
          </a:solidFill>
          <a:ln w="9525">
            <a:solidFill>
              <a:schemeClr val="tx1"/>
            </a:solidFill>
            <a:miter lim="800000"/>
            <a:headEnd/>
            <a:tailEnd/>
          </a:ln>
        </p:spPr>
        <p:txBody>
          <a:bodyPr wrap="none" anchor="ctr"/>
          <a:lstStyle/>
          <a:p>
            <a:endParaRPr lang="en-US"/>
          </a:p>
        </p:txBody>
      </p:sp>
      <p:sp>
        <p:nvSpPr>
          <p:cNvPr id="786467" name="Text Box 35"/>
          <p:cNvSpPr txBox="1">
            <a:spLocks noChangeArrowheads="1"/>
          </p:cNvSpPr>
          <p:nvPr/>
        </p:nvSpPr>
        <p:spPr bwMode="auto">
          <a:xfrm>
            <a:off x="4879975" y="5122863"/>
            <a:ext cx="1746250" cy="366712"/>
          </a:xfrm>
          <a:prstGeom prst="rect">
            <a:avLst/>
          </a:prstGeom>
          <a:noFill/>
          <a:ln w="9525">
            <a:noFill/>
            <a:miter lim="800000"/>
            <a:headEnd/>
            <a:tailEnd/>
          </a:ln>
        </p:spPr>
        <p:txBody>
          <a:bodyPr wrap="none">
            <a:spAutoFit/>
          </a:bodyPr>
          <a:lstStyle/>
          <a:p>
            <a:r>
              <a:rPr lang="en-US"/>
              <a:t>RELAX(u, v, w)</a:t>
            </a:r>
          </a:p>
        </p:txBody>
      </p:sp>
      <p:sp>
        <p:nvSpPr>
          <p:cNvPr id="786468" name="Rectangle 36"/>
          <p:cNvSpPr>
            <a:spLocks noChangeArrowheads="1"/>
          </p:cNvSpPr>
          <p:nvPr/>
        </p:nvSpPr>
        <p:spPr bwMode="auto">
          <a:xfrm>
            <a:off x="5626100" y="4241800"/>
            <a:ext cx="3390900" cy="822325"/>
          </a:xfrm>
          <a:prstGeom prst="rect">
            <a:avLst/>
          </a:prstGeom>
          <a:noFill/>
          <a:ln w="9525">
            <a:noFill/>
            <a:miter lim="800000"/>
            <a:headEnd/>
            <a:tailEnd/>
          </a:ln>
        </p:spPr>
        <p:txBody>
          <a:bodyPr>
            <a:spAutoFit/>
          </a:bodyPr>
          <a:lstStyle/>
          <a:p>
            <a:r>
              <a:rPr lang="en-US" sz="2400"/>
              <a:t>After relaxation:</a:t>
            </a:r>
          </a:p>
          <a:p>
            <a:pPr lvl="1"/>
            <a:r>
              <a:rPr lang="en-US" sz="2400">
                <a:latin typeface="Comic Sans MS" pitchFamily="66" charset="0"/>
              </a:rPr>
              <a:t>d[v] </a:t>
            </a:r>
            <a:r>
              <a:rPr lang="en-US" sz="2400">
                <a:latin typeface="Comic Sans MS" pitchFamily="66" charset="0"/>
                <a:sym typeface="Symbol" pitchFamily="18" charset="2"/>
              </a:rPr>
              <a:t></a:t>
            </a:r>
            <a:r>
              <a:rPr lang="en-US" sz="2400">
                <a:latin typeface="Comic Sans MS" pitchFamily="66" charset="0"/>
              </a:rPr>
              <a:t> d[u] + w(u, v)</a:t>
            </a:r>
          </a:p>
        </p:txBody>
      </p:sp>
      <p:grpSp>
        <p:nvGrpSpPr>
          <p:cNvPr id="6" name="Group 37"/>
          <p:cNvGrpSpPr>
            <a:grpSpLocks/>
          </p:cNvGrpSpPr>
          <p:nvPr/>
        </p:nvGrpSpPr>
        <p:grpSpPr bwMode="auto">
          <a:xfrm>
            <a:off x="258763" y="3787775"/>
            <a:ext cx="1908175" cy="684213"/>
            <a:chOff x="163" y="2242"/>
            <a:chExt cx="1202" cy="431"/>
          </a:xfrm>
        </p:grpSpPr>
        <p:sp>
          <p:nvSpPr>
            <p:cNvPr id="10259" name="Oval 38"/>
            <p:cNvSpPr>
              <a:spLocks noChangeArrowheads="1"/>
            </p:cNvSpPr>
            <p:nvPr/>
          </p:nvSpPr>
          <p:spPr bwMode="auto">
            <a:xfrm>
              <a:off x="163" y="2242"/>
              <a:ext cx="238" cy="225"/>
            </a:xfrm>
            <a:prstGeom prst="ellipse">
              <a:avLst/>
            </a:prstGeom>
            <a:solidFill>
              <a:schemeClr val="accent1"/>
            </a:solidFill>
            <a:ln w="19050">
              <a:solidFill>
                <a:schemeClr val="tx1"/>
              </a:solidFill>
              <a:round/>
              <a:headEnd/>
              <a:tailEnd/>
            </a:ln>
          </p:spPr>
          <p:txBody>
            <a:bodyPr wrap="none" anchor="ctr"/>
            <a:lstStyle/>
            <a:p>
              <a:pPr algn="ctr"/>
              <a:r>
                <a:rPr lang="en-US"/>
                <a:t>s</a:t>
              </a:r>
            </a:p>
          </p:txBody>
        </p:sp>
        <p:sp>
          <p:nvSpPr>
            <p:cNvPr id="10260" name="Freeform 39"/>
            <p:cNvSpPr>
              <a:spLocks/>
            </p:cNvSpPr>
            <p:nvPr/>
          </p:nvSpPr>
          <p:spPr bwMode="auto">
            <a:xfrm>
              <a:off x="369" y="2442"/>
              <a:ext cx="163" cy="231"/>
            </a:xfrm>
            <a:custGeom>
              <a:avLst/>
              <a:gdLst>
                <a:gd name="T0" fmla="*/ 0 w 163"/>
                <a:gd name="T1" fmla="*/ 0 h 231"/>
                <a:gd name="T2" fmla="*/ 57 w 163"/>
                <a:gd name="T3" fmla="*/ 25 h 231"/>
                <a:gd name="T4" fmla="*/ 69 w 163"/>
                <a:gd name="T5" fmla="*/ 81 h 231"/>
                <a:gd name="T6" fmla="*/ 113 w 163"/>
                <a:gd name="T7" fmla="*/ 131 h 231"/>
                <a:gd name="T8" fmla="*/ 151 w 163"/>
                <a:gd name="T9" fmla="*/ 200 h 231"/>
                <a:gd name="T10" fmla="*/ 163 w 163"/>
                <a:gd name="T11" fmla="*/ 231 h 231"/>
                <a:gd name="T12" fmla="*/ 0 60000 65536"/>
                <a:gd name="T13" fmla="*/ 0 60000 65536"/>
                <a:gd name="T14" fmla="*/ 0 60000 65536"/>
                <a:gd name="T15" fmla="*/ 0 60000 65536"/>
                <a:gd name="T16" fmla="*/ 0 60000 65536"/>
                <a:gd name="T17" fmla="*/ 0 60000 65536"/>
                <a:gd name="T18" fmla="*/ 0 w 163"/>
                <a:gd name="T19" fmla="*/ 0 h 231"/>
                <a:gd name="T20" fmla="*/ 163 w 163"/>
                <a:gd name="T21" fmla="*/ 231 h 231"/>
              </a:gdLst>
              <a:ahLst/>
              <a:cxnLst>
                <a:cxn ang="T12">
                  <a:pos x="T0" y="T1"/>
                </a:cxn>
                <a:cxn ang="T13">
                  <a:pos x="T2" y="T3"/>
                </a:cxn>
                <a:cxn ang="T14">
                  <a:pos x="T4" y="T5"/>
                </a:cxn>
                <a:cxn ang="T15">
                  <a:pos x="T6" y="T7"/>
                </a:cxn>
                <a:cxn ang="T16">
                  <a:pos x="T8" y="T9"/>
                </a:cxn>
                <a:cxn ang="T17">
                  <a:pos x="T10" y="T11"/>
                </a:cxn>
              </a:cxnLst>
              <a:rect l="T18" t="T19" r="T20" b="T21"/>
              <a:pathLst>
                <a:path w="163" h="231">
                  <a:moveTo>
                    <a:pt x="0" y="0"/>
                  </a:moveTo>
                  <a:cubicBezTo>
                    <a:pt x="19" y="12"/>
                    <a:pt x="36" y="18"/>
                    <a:pt x="57" y="25"/>
                  </a:cubicBezTo>
                  <a:cubicBezTo>
                    <a:pt x="72" y="48"/>
                    <a:pt x="79" y="55"/>
                    <a:pt x="69" y="81"/>
                  </a:cubicBezTo>
                  <a:cubicBezTo>
                    <a:pt x="77" y="116"/>
                    <a:pt x="80" y="121"/>
                    <a:pt x="113" y="131"/>
                  </a:cubicBezTo>
                  <a:cubicBezTo>
                    <a:pt x="145" y="153"/>
                    <a:pt x="130" y="169"/>
                    <a:pt x="151" y="200"/>
                  </a:cubicBezTo>
                  <a:cubicBezTo>
                    <a:pt x="158" y="223"/>
                    <a:pt x="154" y="213"/>
                    <a:pt x="163" y="231"/>
                  </a:cubicBezTo>
                </a:path>
              </a:pathLst>
            </a:custGeom>
            <a:noFill/>
            <a:ln w="9525">
              <a:solidFill>
                <a:schemeClr val="tx1"/>
              </a:solidFill>
              <a:round/>
              <a:headEnd/>
              <a:tailEnd type="triangle" w="med" len="med"/>
            </a:ln>
          </p:spPr>
          <p:txBody>
            <a:bodyPr/>
            <a:lstStyle/>
            <a:p>
              <a:endParaRPr lang="en-US"/>
            </a:p>
          </p:txBody>
        </p:sp>
        <p:sp>
          <p:nvSpPr>
            <p:cNvPr id="10261" name="Freeform 40"/>
            <p:cNvSpPr>
              <a:spLocks/>
            </p:cNvSpPr>
            <p:nvPr/>
          </p:nvSpPr>
          <p:spPr bwMode="auto">
            <a:xfrm>
              <a:off x="354" y="2413"/>
              <a:ext cx="1011" cy="242"/>
            </a:xfrm>
            <a:custGeom>
              <a:avLst/>
              <a:gdLst>
                <a:gd name="T0" fmla="*/ 28 w 1011"/>
                <a:gd name="T1" fmla="*/ 10 h 242"/>
                <a:gd name="T2" fmla="*/ 72 w 1011"/>
                <a:gd name="T3" fmla="*/ 29 h 242"/>
                <a:gd name="T4" fmla="*/ 109 w 1011"/>
                <a:gd name="T5" fmla="*/ 41 h 242"/>
                <a:gd name="T6" fmla="*/ 166 w 1011"/>
                <a:gd name="T7" fmla="*/ 22 h 242"/>
                <a:gd name="T8" fmla="*/ 291 w 1011"/>
                <a:gd name="T9" fmla="*/ 41 h 242"/>
                <a:gd name="T10" fmla="*/ 441 w 1011"/>
                <a:gd name="T11" fmla="*/ 85 h 242"/>
                <a:gd name="T12" fmla="*/ 610 w 1011"/>
                <a:gd name="T13" fmla="*/ 98 h 242"/>
                <a:gd name="T14" fmla="*/ 673 w 1011"/>
                <a:gd name="T15" fmla="*/ 116 h 242"/>
                <a:gd name="T16" fmla="*/ 823 w 1011"/>
                <a:gd name="T17" fmla="*/ 166 h 242"/>
                <a:gd name="T18" fmla="*/ 955 w 1011"/>
                <a:gd name="T19" fmla="*/ 210 h 242"/>
                <a:gd name="T20" fmla="*/ 992 w 1011"/>
                <a:gd name="T21" fmla="*/ 235 h 242"/>
                <a:gd name="T22" fmla="*/ 1011 w 1011"/>
                <a:gd name="T23" fmla="*/ 242 h 24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011"/>
                <a:gd name="T37" fmla="*/ 0 h 242"/>
                <a:gd name="T38" fmla="*/ 1011 w 1011"/>
                <a:gd name="T39" fmla="*/ 242 h 24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011" h="242">
                  <a:moveTo>
                    <a:pt x="28" y="10"/>
                  </a:moveTo>
                  <a:cubicBezTo>
                    <a:pt x="85" y="28"/>
                    <a:pt x="0" y="0"/>
                    <a:pt x="72" y="29"/>
                  </a:cubicBezTo>
                  <a:cubicBezTo>
                    <a:pt x="84" y="34"/>
                    <a:pt x="109" y="41"/>
                    <a:pt x="109" y="41"/>
                  </a:cubicBezTo>
                  <a:cubicBezTo>
                    <a:pt x="153" y="27"/>
                    <a:pt x="135" y="34"/>
                    <a:pt x="166" y="22"/>
                  </a:cubicBezTo>
                  <a:cubicBezTo>
                    <a:pt x="215" y="26"/>
                    <a:pt x="247" y="27"/>
                    <a:pt x="291" y="41"/>
                  </a:cubicBezTo>
                  <a:cubicBezTo>
                    <a:pt x="343" y="76"/>
                    <a:pt x="375" y="79"/>
                    <a:pt x="441" y="85"/>
                  </a:cubicBezTo>
                  <a:cubicBezTo>
                    <a:pt x="501" y="77"/>
                    <a:pt x="552" y="84"/>
                    <a:pt x="610" y="98"/>
                  </a:cubicBezTo>
                  <a:cubicBezTo>
                    <a:pt x="631" y="103"/>
                    <a:pt x="673" y="116"/>
                    <a:pt x="673" y="116"/>
                  </a:cubicBezTo>
                  <a:cubicBezTo>
                    <a:pt x="714" y="157"/>
                    <a:pt x="768" y="162"/>
                    <a:pt x="823" y="166"/>
                  </a:cubicBezTo>
                  <a:cubicBezTo>
                    <a:pt x="873" y="175"/>
                    <a:pt x="909" y="195"/>
                    <a:pt x="955" y="210"/>
                  </a:cubicBezTo>
                  <a:cubicBezTo>
                    <a:pt x="964" y="217"/>
                    <a:pt x="982" y="230"/>
                    <a:pt x="992" y="235"/>
                  </a:cubicBezTo>
                  <a:cubicBezTo>
                    <a:pt x="998" y="238"/>
                    <a:pt x="1011" y="242"/>
                    <a:pt x="1011" y="242"/>
                  </a:cubicBezTo>
                </a:path>
              </a:pathLst>
            </a:custGeom>
            <a:noFill/>
            <a:ln w="9525">
              <a:solidFill>
                <a:schemeClr val="tx1"/>
              </a:solidFill>
              <a:round/>
              <a:headEnd/>
              <a:tailEnd type="triangle" w="med" len="med"/>
            </a:ln>
          </p:spPr>
          <p:txBody>
            <a:bodyPr/>
            <a:lstStyle/>
            <a:p>
              <a:endParaRPr lang="en-US"/>
            </a:p>
          </p:txBody>
        </p:sp>
      </p:grpSp>
      <p:grpSp>
        <p:nvGrpSpPr>
          <p:cNvPr id="7" name="Group 41"/>
          <p:cNvGrpSpPr>
            <a:grpSpLocks/>
          </p:cNvGrpSpPr>
          <p:nvPr/>
        </p:nvGrpSpPr>
        <p:grpSpPr bwMode="auto">
          <a:xfrm>
            <a:off x="3351213" y="3787775"/>
            <a:ext cx="1908175" cy="684213"/>
            <a:chOff x="163" y="2242"/>
            <a:chExt cx="1202" cy="431"/>
          </a:xfrm>
        </p:grpSpPr>
        <p:sp>
          <p:nvSpPr>
            <p:cNvPr id="10256" name="Oval 42"/>
            <p:cNvSpPr>
              <a:spLocks noChangeArrowheads="1"/>
            </p:cNvSpPr>
            <p:nvPr/>
          </p:nvSpPr>
          <p:spPr bwMode="auto">
            <a:xfrm>
              <a:off x="163" y="2242"/>
              <a:ext cx="238" cy="225"/>
            </a:xfrm>
            <a:prstGeom prst="ellipse">
              <a:avLst/>
            </a:prstGeom>
            <a:solidFill>
              <a:schemeClr val="accent1"/>
            </a:solidFill>
            <a:ln w="19050">
              <a:solidFill>
                <a:schemeClr val="tx1"/>
              </a:solidFill>
              <a:round/>
              <a:headEnd/>
              <a:tailEnd/>
            </a:ln>
          </p:spPr>
          <p:txBody>
            <a:bodyPr wrap="none" anchor="ctr"/>
            <a:lstStyle/>
            <a:p>
              <a:pPr algn="ctr"/>
              <a:r>
                <a:rPr lang="en-US"/>
                <a:t>s</a:t>
              </a:r>
            </a:p>
          </p:txBody>
        </p:sp>
        <p:sp>
          <p:nvSpPr>
            <p:cNvPr id="10257" name="Freeform 43"/>
            <p:cNvSpPr>
              <a:spLocks/>
            </p:cNvSpPr>
            <p:nvPr/>
          </p:nvSpPr>
          <p:spPr bwMode="auto">
            <a:xfrm>
              <a:off x="369" y="2442"/>
              <a:ext cx="163" cy="231"/>
            </a:xfrm>
            <a:custGeom>
              <a:avLst/>
              <a:gdLst>
                <a:gd name="T0" fmla="*/ 0 w 163"/>
                <a:gd name="T1" fmla="*/ 0 h 231"/>
                <a:gd name="T2" fmla="*/ 57 w 163"/>
                <a:gd name="T3" fmla="*/ 25 h 231"/>
                <a:gd name="T4" fmla="*/ 69 w 163"/>
                <a:gd name="T5" fmla="*/ 81 h 231"/>
                <a:gd name="T6" fmla="*/ 113 w 163"/>
                <a:gd name="T7" fmla="*/ 131 h 231"/>
                <a:gd name="T8" fmla="*/ 151 w 163"/>
                <a:gd name="T9" fmla="*/ 200 h 231"/>
                <a:gd name="T10" fmla="*/ 163 w 163"/>
                <a:gd name="T11" fmla="*/ 231 h 231"/>
                <a:gd name="T12" fmla="*/ 0 60000 65536"/>
                <a:gd name="T13" fmla="*/ 0 60000 65536"/>
                <a:gd name="T14" fmla="*/ 0 60000 65536"/>
                <a:gd name="T15" fmla="*/ 0 60000 65536"/>
                <a:gd name="T16" fmla="*/ 0 60000 65536"/>
                <a:gd name="T17" fmla="*/ 0 60000 65536"/>
                <a:gd name="T18" fmla="*/ 0 w 163"/>
                <a:gd name="T19" fmla="*/ 0 h 231"/>
                <a:gd name="T20" fmla="*/ 163 w 163"/>
                <a:gd name="T21" fmla="*/ 231 h 231"/>
              </a:gdLst>
              <a:ahLst/>
              <a:cxnLst>
                <a:cxn ang="T12">
                  <a:pos x="T0" y="T1"/>
                </a:cxn>
                <a:cxn ang="T13">
                  <a:pos x="T2" y="T3"/>
                </a:cxn>
                <a:cxn ang="T14">
                  <a:pos x="T4" y="T5"/>
                </a:cxn>
                <a:cxn ang="T15">
                  <a:pos x="T6" y="T7"/>
                </a:cxn>
                <a:cxn ang="T16">
                  <a:pos x="T8" y="T9"/>
                </a:cxn>
                <a:cxn ang="T17">
                  <a:pos x="T10" y="T11"/>
                </a:cxn>
              </a:cxnLst>
              <a:rect l="T18" t="T19" r="T20" b="T21"/>
              <a:pathLst>
                <a:path w="163" h="231">
                  <a:moveTo>
                    <a:pt x="0" y="0"/>
                  </a:moveTo>
                  <a:cubicBezTo>
                    <a:pt x="19" y="12"/>
                    <a:pt x="36" y="18"/>
                    <a:pt x="57" y="25"/>
                  </a:cubicBezTo>
                  <a:cubicBezTo>
                    <a:pt x="72" y="48"/>
                    <a:pt x="79" y="55"/>
                    <a:pt x="69" y="81"/>
                  </a:cubicBezTo>
                  <a:cubicBezTo>
                    <a:pt x="77" y="116"/>
                    <a:pt x="80" y="121"/>
                    <a:pt x="113" y="131"/>
                  </a:cubicBezTo>
                  <a:cubicBezTo>
                    <a:pt x="145" y="153"/>
                    <a:pt x="130" y="169"/>
                    <a:pt x="151" y="200"/>
                  </a:cubicBezTo>
                  <a:cubicBezTo>
                    <a:pt x="158" y="223"/>
                    <a:pt x="154" y="213"/>
                    <a:pt x="163" y="231"/>
                  </a:cubicBezTo>
                </a:path>
              </a:pathLst>
            </a:custGeom>
            <a:noFill/>
            <a:ln w="9525">
              <a:solidFill>
                <a:schemeClr val="tx1"/>
              </a:solidFill>
              <a:round/>
              <a:headEnd/>
              <a:tailEnd type="triangle" w="med" len="med"/>
            </a:ln>
          </p:spPr>
          <p:txBody>
            <a:bodyPr/>
            <a:lstStyle/>
            <a:p>
              <a:endParaRPr lang="en-US"/>
            </a:p>
          </p:txBody>
        </p:sp>
        <p:sp>
          <p:nvSpPr>
            <p:cNvPr id="10258" name="Freeform 44"/>
            <p:cNvSpPr>
              <a:spLocks/>
            </p:cNvSpPr>
            <p:nvPr/>
          </p:nvSpPr>
          <p:spPr bwMode="auto">
            <a:xfrm>
              <a:off x="354" y="2413"/>
              <a:ext cx="1011" cy="242"/>
            </a:xfrm>
            <a:custGeom>
              <a:avLst/>
              <a:gdLst>
                <a:gd name="T0" fmla="*/ 28 w 1011"/>
                <a:gd name="T1" fmla="*/ 10 h 242"/>
                <a:gd name="T2" fmla="*/ 72 w 1011"/>
                <a:gd name="T3" fmla="*/ 29 h 242"/>
                <a:gd name="T4" fmla="*/ 109 w 1011"/>
                <a:gd name="T5" fmla="*/ 41 h 242"/>
                <a:gd name="T6" fmla="*/ 166 w 1011"/>
                <a:gd name="T7" fmla="*/ 22 h 242"/>
                <a:gd name="T8" fmla="*/ 291 w 1011"/>
                <a:gd name="T9" fmla="*/ 41 h 242"/>
                <a:gd name="T10" fmla="*/ 441 w 1011"/>
                <a:gd name="T11" fmla="*/ 85 h 242"/>
                <a:gd name="T12" fmla="*/ 610 w 1011"/>
                <a:gd name="T13" fmla="*/ 98 h 242"/>
                <a:gd name="T14" fmla="*/ 673 w 1011"/>
                <a:gd name="T15" fmla="*/ 116 h 242"/>
                <a:gd name="T16" fmla="*/ 823 w 1011"/>
                <a:gd name="T17" fmla="*/ 166 h 242"/>
                <a:gd name="T18" fmla="*/ 955 w 1011"/>
                <a:gd name="T19" fmla="*/ 210 h 242"/>
                <a:gd name="T20" fmla="*/ 992 w 1011"/>
                <a:gd name="T21" fmla="*/ 235 h 242"/>
                <a:gd name="T22" fmla="*/ 1011 w 1011"/>
                <a:gd name="T23" fmla="*/ 242 h 24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011"/>
                <a:gd name="T37" fmla="*/ 0 h 242"/>
                <a:gd name="T38" fmla="*/ 1011 w 1011"/>
                <a:gd name="T39" fmla="*/ 242 h 24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011" h="242">
                  <a:moveTo>
                    <a:pt x="28" y="10"/>
                  </a:moveTo>
                  <a:cubicBezTo>
                    <a:pt x="85" y="28"/>
                    <a:pt x="0" y="0"/>
                    <a:pt x="72" y="29"/>
                  </a:cubicBezTo>
                  <a:cubicBezTo>
                    <a:pt x="84" y="34"/>
                    <a:pt x="109" y="41"/>
                    <a:pt x="109" y="41"/>
                  </a:cubicBezTo>
                  <a:cubicBezTo>
                    <a:pt x="153" y="27"/>
                    <a:pt x="135" y="34"/>
                    <a:pt x="166" y="22"/>
                  </a:cubicBezTo>
                  <a:cubicBezTo>
                    <a:pt x="215" y="26"/>
                    <a:pt x="247" y="27"/>
                    <a:pt x="291" y="41"/>
                  </a:cubicBezTo>
                  <a:cubicBezTo>
                    <a:pt x="343" y="76"/>
                    <a:pt x="375" y="79"/>
                    <a:pt x="441" y="85"/>
                  </a:cubicBezTo>
                  <a:cubicBezTo>
                    <a:pt x="501" y="77"/>
                    <a:pt x="552" y="84"/>
                    <a:pt x="610" y="98"/>
                  </a:cubicBezTo>
                  <a:cubicBezTo>
                    <a:pt x="631" y="103"/>
                    <a:pt x="673" y="116"/>
                    <a:pt x="673" y="116"/>
                  </a:cubicBezTo>
                  <a:cubicBezTo>
                    <a:pt x="714" y="157"/>
                    <a:pt x="768" y="162"/>
                    <a:pt x="823" y="166"/>
                  </a:cubicBezTo>
                  <a:cubicBezTo>
                    <a:pt x="873" y="175"/>
                    <a:pt x="909" y="195"/>
                    <a:pt x="955" y="210"/>
                  </a:cubicBezTo>
                  <a:cubicBezTo>
                    <a:pt x="964" y="217"/>
                    <a:pt x="982" y="230"/>
                    <a:pt x="992" y="235"/>
                  </a:cubicBezTo>
                  <a:cubicBezTo>
                    <a:pt x="998" y="238"/>
                    <a:pt x="1011" y="242"/>
                    <a:pt x="1011" y="242"/>
                  </a:cubicBezTo>
                </a:path>
              </a:pathLst>
            </a:custGeom>
            <a:noFill/>
            <a:ln w="9525">
              <a:solidFill>
                <a:schemeClr val="tx1"/>
              </a:solidFill>
              <a:round/>
              <a:headEnd/>
              <a:tailEnd type="triangle" w="med" len="med"/>
            </a:ln>
          </p:spPr>
          <p:txBody>
            <a:bodyP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8645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8645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86435">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86435">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86435">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8646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78646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7864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6450" grpId="0" animBg="1"/>
      <p:bldP spid="786451" grpId="0"/>
      <p:bldP spid="786466" grpId="0" animBg="1"/>
      <p:bldP spid="786467" grpId="0"/>
      <p:bldP spid="78646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5"/>
          <p:cNvSpPr>
            <a:spLocks noGrp="1"/>
          </p:cNvSpPr>
          <p:nvPr>
            <p:ph type="sldNum" sz="quarter" idx="12"/>
          </p:nvPr>
        </p:nvSpPr>
        <p:spPr>
          <a:noFill/>
        </p:spPr>
        <p:txBody>
          <a:bodyPr/>
          <a:lstStyle/>
          <a:p>
            <a:fld id="{11DC3E01-D1D0-45D5-8DC1-02F020DA5C1D}" type="slidenum">
              <a:rPr lang="en-US" smtClean="0"/>
              <a:pPr/>
              <a:t>9</a:t>
            </a:fld>
            <a:endParaRPr lang="en-US"/>
          </a:p>
        </p:txBody>
      </p:sp>
      <p:sp>
        <p:nvSpPr>
          <p:cNvPr id="11267" name="Rectangle 2"/>
          <p:cNvSpPr>
            <a:spLocks noGrp="1" noChangeArrowheads="1"/>
          </p:cNvSpPr>
          <p:nvPr>
            <p:ph type="title"/>
          </p:nvPr>
        </p:nvSpPr>
        <p:spPr/>
        <p:txBody>
          <a:bodyPr/>
          <a:lstStyle/>
          <a:p>
            <a:pPr eaLnBrk="1" hangingPunct="1"/>
            <a:r>
              <a:rPr lang="en-US"/>
              <a:t>RELAX(u, v, w)</a:t>
            </a:r>
          </a:p>
        </p:txBody>
      </p:sp>
      <p:sp>
        <p:nvSpPr>
          <p:cNvPr id="11268" name="Rectangle 3"/>
          <p:cNvSpPr>
            <a:spLocks noGrp="1" noChangeArrowheads="1"/>
          </p:cNvSpPr>
          <p:nvPr>
            <p:ph type="body" idx="1"/>
          </p:nvPr>
        </p:nvSpPr>
        <p:spPr/>
        <p:txBody>
          <a:bodyPr/>
          <a:lstStyle/>
          <a:p>
            <a:pPr marL="533400" indent="-533400" eaLnBrk="1" hangingPunct="1">
              <a:buFontTx/>
              <a:buAutoNum type="arabicPeriod"/>
            </a:pPr>
            <a:r>
              <a:rPr lang="en-US" b="1"/>
              <a:t>if </a:t>
            </a:r>
            <a:r>
              <a:rPr lang="en-US">
                <a:latin typeface="Comic Sans MS" pitchFamily="66" charset="0"/>
              </a:rPr>
              <a:t>d[v] &gt; d[u] + w(u, v)</a:t>
            </a:r>
          </a:p>
          <a:p>
            <a:pPr marL="533400" indent="-533400" eaLnBrk="1" hangingPunct="1">
              <a:buFontTx/>
              <a:buAutoNum type="arabicPeriod"/>
            </a:pPr>
            <a:r>
              <a:rPr lang="en-US" b="1"/>
              <a:t>   then </a:t>
            </a:r>
            <a:r>
              <a:rPr lang="en-US">
                <a:latin typeface="Comic Sans MS" pitchFamily="66" charset="0"/>
              </a:rPr>
              <a:t>d[v] ← d[u] + w(u, v)</a:t>
            </a:r>
          </a:p>
          <a:p>
            <a:pPr marL="533400" indent="-533400" eaLnBrk="1" hangingPunct="1">
              <a:buFontTx/>
              <a:buAutoNum type="arabicPeriod"/>
            </a:pPr>
            <a:r>
              <a:rPr lang="en-US"/>
              <a:t>            </a:t>
            </a:r>
            <a:r>
              <a:rPr lang="en-US">
                <a:latin typeface="Comic Sans MS" pitchFamily="66" charset="0"/>
                <a:sym typeface="Symbol" pitchFamily="18" charset="2"/>
              </a:rPr>
              <a:t></a:t>
            </a:r>
            <a:r>
              <a:rPr lang="en-US">
                <a:latin typeface="Comic Sans MS" pitchFamily="66" charset="0"/>
              </a:rPr>
              <a:t>[v] ← u</a:t>
            </a:r>
          </a:p>
          <a:p>
            <a:pPr marL="533400" indent="-533400" eaLnBrk="1" hangingPunct="1"/>
            <a:endParaRPr lang="en-US"/>
          </a:p>
          <a:p>
            <a:pPr marL="533400" indent="-533400" eaLnBrk="1" hangingPunct="1"/>
            <a:r>
              <a:rPr lang="en-US"/>
              <a:t>All the single-source shortest-paths algorithms </a:t>
            </a:r>
          </a:p>
          <a:p>
            <a:pPr marL="914400" lvl="1" indent="-457200" eaLnBrk="1" hangingPunct="1"/>
            <a:r>
              <a:rPr lang="en-US"/>
              <a:t>start by calling INIT-SINGLE-SOURCE</a:t>
            </a:r>
          </a:p>
          <a:p>
            <a:pPr marL="914400" lvl="1" indent="-457200" eaLnBrk="1" hangingPunct="1"/>
            <a:r>
              <a:rPr lang="en-US"/>
              <a:t>then relax edges</a:t>
            </a:r>
          </a:p>
          <a:p>
            <a:pPr marL="533400" indent="-533400" eaLnBrk="1" hangingPunct="1"/>
            <a:r>
              <a:rPr lang="en-US"/>
              <a:t>The algorithms differ in the order and how many times they relax each edge</a:t>
            </a:r>
          </a:p>
        </p:txBody>
      </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4774</TotalTime>
  <Words>2215</Words>
  <Application>Microsoft Office PowerPoint</Application>
  <PresentationFormat>On-screen Show (4:3)</PresentationFormat>
  <Paragraphs>1000</Paragraphs>
  <Slides>41</Slides>
  <Notes>3</Notes>
  <HiddenSlides>0</HiddenSlides>
  <MMClips>0</MMClips>
  <ScaleCrop>false</ScaleCrop>
  <HeadingPairs>
    <vt:vector size="4" baseType="variant">
      <vt:variant>
        <vt:lpstr>Theme</vt:lpstr>
      </vt:variant>
      <vt:variant>
        <vt:i4>1</vt:i4>
      </vt:variant>
      <vt:variant>
        <vt:lpstr>Slide Titles</vt:lpstr>
      </vt:variant>
      <vt:variant>
        <vt:i4>41</vt:i4>
      </vt:variant>
    </vt:vector>
  </HeadingPairs>
  <TitlesOfParts>
    <vt:vector size="42" baseType="lpstr">
      <vt:lpstr>Default Design</vt:lpstr>
      <vt:lpstr>CSE246: Algorithms </vt:lpstr>
      <vt:lpstr>Negative-Weight Edges</vt:lpstr>
      <vt:lpstr>Negative-Weight Edges</vt:lpstr>
      <vt:lpstr>Negative-Weight Edges</vt:lpstr>
      <vt:lpstr>Cycles</vt:lpstr>
      <vt:lpstr>Shortest-Path Representation</vt:lpstr>
      <vt:lpstr>Initialization</vt:lpstr>
      <vt:lpstr>Relaxation</vt:lpstr>
      <vt:lpstr>RELAX(u, v, w)</vt:lpstr>
      <vt:lpstr>Bellman-Ford Algorithm</vt:lpstr>
      <vt:lpstr>BELLMAN-FORD(V, E, w, s)</vt:lpstr>
      <vt:lpstr>Example</vt:lpstr>
      <vt:lpstr>Bellman-Ford algorithm</vt:lpstr>
      <vt:lpstr>Bellman-Ford algorithm</vt:lpstr>
      <vt:lpstr>Bellman-Ford algorithm</vt:lpstr>
      <vt:lpstr>Bellman-Ford algorithm</vt:lpstr>
      <vt:lpstr>Bellman-Ford algorithm</vt:lpstr>
      <vt:lpstr>Bellman-Ford algorithm</vt:lpstr>
      <vt:lpstr>Detecting Negative Cycles</vt:lpstr>
      <vt:lpstr>BELLMAN-FORD(V, E, w, s)</vt:lpstr>
      <vt:lpstr>Single-source shortest paths</vt:lpstr>
      <vt:lpstr>Greedy algorithm vs Dynamic programming</vt:lpstr>
      <vt:lpstr>Shortest Path Properties</vt:lpstr>
      <vt:lpstr>Shortest Path Properties</vt:lpstr>
      <vt:lpstr>Shortest Path Properties</vt:lpstr>
      <vt:lpstr>Shortest Path Properties</vt:lpstr>
      <vt:lpstr>Shortest Path Properties</vt:lpstr>
      <vt:lpstr>Single-Source Shortest Paths in DAGs</vt:lpstr>
      <vt:lpstr>Key Property in DAGs</vt:lpstr>
      <vt:lpstr>Single-Source Shortest Paths in DAGs</vt:lpstr>
      <vt:lpstr>Single-Source Shortest Paths in DAGs</vt:lpstr>
      <vt:lpstr>Example</vt:lpstr>
      <vt:lpstr>Example</vt:lpstr>
      <vt:lpstr>Example</vt:lpstr>
      <vt:lpstr>Example</vt:lpstr>
      <vt:lpstr>Example</vt:lpstr>
      <vt:lpstr>Example</vt:lpstr>
      <vt:lpstr>Example</vt:lpstr>
      <vt:lpstr>Single-Source Shortest Paths in DAGs: Analysis</vt:lpstr>
      <vt:lpstr>DAG-SHORTEST-PATHS(G, w, s)</vt:lpstr>
      <vt:lpstr>Readings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CSE304 - Design and Analysis of Algorithms</dc:title>
  <dc:subject>Bellman Ford and DAG</dc:subject>
  <dc:creator>Syed Monowar Hossain</dc:creator>
  <cp:lastModifiedBy>Admin</cp:lastModifiedBy>
  <cp:revision>906</cp:revision>
  <dcterms:created xsi:type="dcterms:W3CDTF">2003-07-26T00:47:08Z</dcterms:created>
  <dcterms:modified xsi:type="dcterms:W3CDTF">2022-03-28T05:47:44Z</dcterms:modified>
</cp:coreProperties>
</file>