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473" r:id="rId2"/>
    <p:sldId id="811" r:id="rId3"/>
    <p:sldId id="832" r:id="rId4"/>
    <p:sldId id="1003" r:id="rId5"/>
    <p:sldId id="834" r:id="rId6"/>
    <p:sldId id="835" r:id="rId7"/>
    <p:sldId id="837" r:id="rId8"/>
    <p:sldId id="836" r:id="rId9"/>
    <p:sldId id="814" r:id="rId10"/>
    <p:sldId id="881" r:id="rId11"/>
    <p:sldId id="882" r:id="rId12"/>
    <p:sldId id="885" r:id="rId13"/>
    <p:sldId id="844" r:id="rId14"/>
    <p:sldId id="845" r:id="rId15"/>
    <p:sldId id="846" r:id="rId16"/>
    <p:sldId id="847" r:id="rId17"/>
    <p:sldId id="848" r:id="rId18"/>
    <p:sldId id="841" r:id="rId19"/>
    <p:sldId id="843" r:id="rId20"/>
    <p:sldId id="1009" r:id="rId21"/>
    <p:sldId id="1010" r:id="rId22"/>
    <p:sldId id="1011" r:id="rId23"/>
    <p:sldId id="1012" r:id="rId24"/>
    <p:sldId id="1013" r:id="rId25"/>
    <p:sldId id="1014" r:id="rId26"/>
    <p:sldId id="1015" r:id="rId27"/>
    <p:sldId id="1016" r:id="rId28"/>
    <p:sldId id="1017" r:id="rId29"/>
    <p:sldId id="1018" r:id="rId30"/>
    <p:sldId id="1019" r:id="rId31"/>
    <p:sldId id="1020" r:id="rId32"/>
    <p:sldId id="1021" r:id="rId33"/>
    <p:sldId id="1022" r:id="rId34"/>
    <p:sldId id="1023" r:id="rId35"/>
    <p:sldId id="1024" r:id="rId36"/>
    <p:sldId id="1025" r:id="rId37"/>
    <p:sldId id="1026" r:id="rId38"/>
    <p:sldId id="1027" r:id="rId39"/>
    <p:sldId id="950" r:id="rId40"/>
    <p:sldId id="934" r:id="rId41"/>
    <p:sldId id="935" r:id="rId42"/>
    <p:sldId id="936" r:id="rId43"/>
    <p:sldId id="951" r:id="rId44"/>
    <p:sldId id="952" r:id="rId45"/>
    <p:sldId id="953" r:id="rId46"/>
    <p:sldId id="954" r:id="rId47"/>
    <p:sldId id="942" r:id="rId48"/>
    <p:sldId id="943" r:id="rId49"/>
    <p:sldId id="944" r:id="rId50"/>
    <p:sldId id="945" r:id="rId51"/>
    <p:sldId id="946" r:id="rId52"/>
    <p:sldId id="1028" r:id="rId53"/>
    <p:sldId id="947" r:id="rId54"/>
    <p:sldId id="949" r:id="rId55"/>
    <p:sldId id="872" r:id="rId56"/>
    <p:sldId id="886" r:id="rId57"/>
    <p:sldId id="887" r:id="rId58"/>
    <p:sldId id="888" r:id="rId59"/>
    <p:sldId id="889" r:id="rId60"/>
    <p:sldId id="890" r:id="rId61"/>
    <p:sldId id="891" r:id="rId62"/>
    <p:sldId id="892" r:id="rId63"/>
    <p:sldId id="893" r:id="rId64"/>
    <p:sldId id="894" r:id="rId65"/>
    <p:sldId id="895" r:id="rId66"/>
    <p:sldId id="896" r:id="rId67"/>
    <p:sldId id="897" r:id="rId68"/>
    <p:sldId id="898" r:id="rId69"/>
    <p:sldId id="899" r:id="rId70"/>
    <p:sldId id="900" r:id="rId71"/>
    <p:sldId id="901" r:id="rId72"/>
    <p:sldId id="902" r:id="rId73"/>
    <p:sldId id="903" r:id="rId74"/>
    <p:sldId id="904" r:id="rId75"/>
    <p:sldId id="905" r:id="rId76"/>
    <p:sldId id="906" r:id="rId77"/>
    <p:sldId id="907" r:id="rId78"/>
    <p:sldId id="908" r:id="rId79"/>
    <p:sldId id="909" r:id="rId80"/>
    <p:sldId id="910" r:id="rId81"/>
    <p:sldId id="911" r:id="rId82"/>
    <p:sldId id="912" r:id="rId83"/>
    <p:sldId id="1001" r:id="rId84"/>
    <p:sldId id="1002" r:id="rId85"/>
  </p:sldIdLst>
  <p:sldSz cx="9144000" cy="6858000" type="screen4x3"/>
  <p:notesSz cx="68580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8080"/>
    <a:srgbClr val="CC0000"/>
    <a:srgbClr val="006699"/>
    <a:srgbClr val="0066FF"/>
    <a:srgbClr val="DD011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1C5F50-0096-4021-9C08-15AC526DB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3238"/>
            <a:ext cx="54864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C018F6-98B4-470A-979F-97319D24D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E7AE9-A537-4F7D-AB4A-BE55DCF8A58A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CF400-A0E0-4F62-A6CF-11A2DC52348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C485A-2FD3-4BBF-939D-D03AF5B50D6A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F6525-E78E-4618-9AE4-7D4C76CFF5DD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E9657-B896-4995-A535-24315C35BC01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2DA36-63F3-4AA5-8DB4-80F44B078189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32B8C-3D9C-44DC-A593-702FA8F690CE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F883A-A14E-40E0-9AEB-3C7E0BA00964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F03F7-67FB-4331-84E5-9C49860F2F3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E446F-95E0-4744-9253-B869CF9B123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4AB7A-7C22-48B8-9E0C-AEBA1D7FFAE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54AAB-E76D-4262-9A50-4A284F09BD64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68894-1E0A-4FB8-A73E-815D9A7618F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6E06C-03E8-41FB-B1BE-69F1FC71C09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B761E-9E25-4DA0-A547-01B43097D1B9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D55AE-D0A4-4940-A96A-642D6083502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43597-6FE1-4C13-9830-C3F06B345E3A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E61BB-F442-41B7-97A9-1BC14697B8DD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2A4FB-366D-4721-8AA5-3331F5EB76A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108AA-E385-4830-AECD-BAB52CFA15B8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9D7C3-A35A-47BA-99EF-19398B2A4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CD37-1226-4E2C-9B85-7BA6F9295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F6628-FF71-4266-A6CA-FF03B99F2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41788-6C4D-4FBE-9280-39B115FFE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FAEF-704E-4D30-9E49-4D20CBDB5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A57EF-FCF9-49EE-8626-56874F6345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52ECC-0D63-4BA2-9EC0-F732229BCAA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65DA9-7E43-4D50-BB4F-6B0A98BE8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BFB74-E9F4-448E-9E99-44BD3A18C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5ED6C-DBD1-4FE0-943A-95D5A3C23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C9EA1-4597-4FE7-BCF4-B2B8F7D2C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996D2-1257-4044-A5E9-1BAE9770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C0A39-DDE8-4C86-A5BC-96CBCD3BA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1A2-5611-49FC-BB93-BEE4A35B3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87231-5E39-4AD7-B795-96ED4D483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ED5A807-F903-4DF5-82B4-648AFCA8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47" r:id="rId3"/>
    <p:sldLayoutId id="2147483746" r:id="rId4"/>
    <p:sldLayoutId id="2147483745" r:id="rId5"/>
    <p:sldLayoutId id="2147483744" r:id="rId6"/>
    <p:sldLayoutId id="2147483743" r:id="rId7"/>
    <p:sldLayoutId id="2147483742" r:id="rId8"/>
    <p:sldLayoutId id="2147483741" r:id="rId9"/>
    <p:sldLayoutId id="2147483740" r:id="rId10"/>
    <p:sldLayoutId id="2147483739" r:id="rId11"/>
    <p:sldLayoutId id="2147483738" r:id="rId12"/>
    <p:sldLayoutId id="2147483737" r:id="rId13"/>
    <p:sldLayoutId id="2147483750" r:id="rId14"/>
    <p:sldLayoutId id="2147483751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71599"/>
            <a:ext cx="7772400" cy="3888464"/>
          </a:xfrm>
        </p:spPr>
        <p:txBody>
          <a:bodyPr/>
          <a:lstStyle/>
          <a:p>
            <a:pPr eaLnBrk="1" hangingPunct="1"/>
            <a:r>
              <a:rPr lang="en-US"/>
              <a:t>CSE 246 </a:t>
            </a:r>
            <a:r>
              <a:rPr lang="en-US" dirty="0"/>
              <a:t>: Algorithms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5BD900-9E4D-42D6-A0EE-D501CF28C360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10</a:t>
            </a:fld>
            <a:endParaRPr lang="en-US" altLang="zh-TW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41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pitchFamily="18" charset="-120"/>
              </a:rPr>
              <a:t>Longest increasing subsequence(LIS)</a:t>
            </a:r>
          </a:p>
        </p:txBody>
      </p:sp>
      <p:sp>
        <p:nvSpPr>
          <p:cNvPr id="1741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The longest increasing subsequence is to find a longest increasing subsequence of a given sequence of distinct integers </a:t>
            </a:r>
            <a:r>
              <a:rPr lang="en-US" altLang="zh-TW" i="1">
                <a:ea typeface="新細明體" pitchFamily="18" charset="-120"/>
              </a:rPr>
              <a:t>a</a:t>
            </a:r>
            <a:r>
              <a:rPr lang="en-US" altLang="zh-TW" i="1" baseline="-25000">
                <a:ea typeface="新細明體" pitchFamily="18" charset="-120"/>
              </a:rPr>
              <a:t>1</a:t>
            </a:r>
            <a:r>
              <a:rPr lang="en-US" altLang="zh-TW" i="1">
                <a:ea typeface="新細明體" pitchFamily="18" charset="-120"/>
              </a:rPr>
              <a:t>a</a:t>
            </a:r>
            <a:r>
              <a:rPr lang="en-US" altLang="zh-TW" i="1" baseline="-25000">
                <a:ea typeface="新細明體" pitchFamily="18" charset="-120"/>
              </a:rPr>
              <a:t>2</a:t>
            </a:r>
            <a:r>
              <a:rPr lang="en-US" altLang="zh-TW" i="1">
                <a:ea typeface="新細明體" pitchFamily="18" charset="-120"/>
              </a:rPr>
              <a:t>…a</a:t>
            </a:r>
            <a:r>
              <a:rPr lang="en-US" altLang="zh-TW" i="1" baseline="-25000">
                <a:ea typeface="新細明體" pitchFamily="18" charset="-120"/>
              </a:rPr>
              <a:t>n</a:t>
            </a:r>
            <a:r>
              <a:rPr lang="en-US" altLang="zh-TW" i="1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17413" name="Text Box 2053"/>
          <p:cNvSpPr txBox="1">
            <a:spLocks noChangeArrowheads="1"/>
          </p:cNvSpPr>
          <p:nvPr/>
        </p:nvSpPr>
        <p:spPr bwMode="auto">
          <a:xfrm>
            <a:off x="1066800" y="3200400"/>
            <a:ext cx="5715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TW" sz="2000" i="1">
                <a:ea typeface="新細明體" pitchFamily="18" charset="-120"/>
              </a:rPr>
              <a:t>e.g.</a:t>
            </a:r>
            <a:r>
              <a:rPr lang="en-US" altLang="zh-TW" sz="2000">
                <a:ea typeface="新細明體" pitchFamily="18" charset="-120"/>
              </a:rPr>
              <a:t>  </a:t>
            </a:r>
            <a:r>
              <a:rPr lang="en-US" altLang="zh-TW" sz="2000">
                <a:solidFill>
                  <a:srgbClr val="CC0000"/>
                </a:solidFill>
                <a:ea typeface="新細明體" pitchFamily="18" charset="-120"/>
              </a:rPr>
              <a:t>9   2   5   3   7   11   8   10   13   6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2   3   7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5   7   10   13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ea typeface="新細明體" pitchFamily="18" charset="-120"/>
              </a:rPr>
              <a:t>9   7   11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ea typeface="新細明體" pitchFamily="18" charset="-120"/>
              </a:rPr>
              <a:t>3   5   11   13</a:t>
            </a:r>
          </a:p>
        </p:txBody>
      </p:sp>
      <p:sp>
        <p:nvSpPr>
          <p:cNvPr id="17414" name="AutoShape 2055"/>
          <p:cNvSpPr>
            <a:spLocks/>
          </p:cNvSpPr>
          <p:nvPr/>
        </p:nvSpPr>
        <p:spPr bwMode="auto">
          <a:xfrm>
            <a:off x="3025775" y="372903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2056"/>
          <p:cNvSpPr txBox="1">
            <a:spLocks noChangeArrowheads="1"/>
          </p:cNvSpPr>
          <p:nvPr/>
        </p:nvSpPr>
        <p:spPr bwMode="auto">
          <a:xfrm>
            <a:off x="3505200" y="47244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6" name="Text Box 2057"/>
          <p:cNvSpPr txBox="1">
            <a:spLocks noChangeArrowheads="1"/>
          </p:cNvSpPr>
          <p:nvPr/>
        </p:nvSpPr>
        <p:spPr bwMode="auto">
          <a:xfrm>
            <a:off x="3468688" y="3833813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are increasing subsequences.</a:t>
            </a:r>
          </a:p>
        </p:txBody>
      </p:sp>
      <p:sp>
        <p:nvSpPr>
          <p:cNvPr id="17417" name="AutoShape 2059"/>
          <p:cNvSpPr>
            <a:spLocks/>
          </p:cNvSpPr>
          <p:nvPr/>
        </p:nvSpPr>
        <p:spPr bwMode="auto">
          <a:xfrm>
            <a:off x="3095625" y="4687888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2060"/>
          <p:cNvSpPr txBox="1">
            <a:spLocks noChangeArrowheads="1"/>
          </p:cNvSpPr>
          <p:nvPr/>
        </p:nvSpPr>
        <p:spPr bwMode="auto">
          <a:xfrm>
            <a:off x="3778250" y="4979988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are not increasing subsequences.</a:t>
            </a:r>
          </a:p>
        </p:txBody>
      </p:sp>
      <p:sp>
        <p:nvSpPr>
          <p:cNvPr id="17419" name="Line 2061"/>
          <p:cNvSpPr>
            <a:spLocks noChangeShapeType="1"/>
          </p:cNvSpPr>
          <p:nvPr/>
        </p:nvSpPr>
        <p:spPr bwMode="auto">
          <a:xfrm>
            <a:off x="2805113" y="4376738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2062"/>
          <p:cNvSpPr txBox="1">
            <a:spLocks noChangeArrowheads="1"/>
          </p:cNvSpPr>
          <p:nvPr/>
        </p:nvSpPr>
        <p:spPr bwMode="auto">
          <a:xfrm>
            <a:off x="3795713" y="4452938"/>
            <a:ext cx="3886200" cy="406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pitchFamily="18" charset="-120"/>
              </a:rPr>
              <a:t>We want to find a longest 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8EADB9-9C08-4686-8755-5302F39B0EDE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en-US" altLang="zh-TW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naive approach for LIS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04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Let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L[ </a:t>
            </a:r>
            <a:r>
              <a:rPr lang="en-US" altLang="zh-TW" b="1" dirty="0" err="1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 ]</a:t>
            </a:r>
            <a:r>
              <a:rPr lang="en-US" altLang="zh-TW" dirty="0">
                <a:ea typeface="新細明體" pitchFamily="18" charset="-120"/>
              </a:rPr>
              <a:t> be the length of a longest increasing subsequence ending at position </a:t>
            </a:r>
            <a:r>
              <a:rPr lang="en-US" altLang="zh-TW" i="1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470025" y="2133600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i="1" dirty="0">
                <a:latin typeface="Courier New" pitchFamily="49" charset="0"/>
                <a:ea typeface="新細明體" pitchFamily="18" charset="-120"/>
              </a:rPr>
              <a:t>L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1" i="1" dirty="0" err="1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] = 1 +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max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i="1" baseline="-25000" dirty="0">
                <a:latin typeface="Courier New" pitchFamily="49" charset="0"/>
                <a:ea typeface="新細明體" pitchFamily="18" charset="-120"/>
              </a:rPr>
              <a:t>j</a:t>
            </a:r>
            <a:r>
              <a:rPr lang="en-US" altLang="zh-TW" sz="2000" b="1" baseline="-25000" dirty="0"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2000" b="1" i="1" baseline="-25000" dirty="0">
                <a:latin typeface="Courier New" pitchFamily="49" charset="0"/>
                <a:ea typeface="新細明體" pitchFamily="18" charset="-120"/>
              </a:rPr>
              <a:t>0..i-1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{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L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j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] | </a:t>
            </a:r>
            <a:r>
              <a:rPr lang="en-US" altLang="zh-TW" sz="2000" b="1" i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000" b="1" i="1" baseline="-25000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j</a:t>
            </a:r>
            <a:r>
              <a:rPr lang="en-US" altLang="zh-TW" sz="2000" b="1" i="1" baseline="-25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i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&lt; </a:t>
            </a:r>
            <a:r>
              <a:rPr lang="en-US" altLang="zh-TW" sz="2000" b="1" i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000" b="1" i="1" baseline="-25000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}</a:t>
            </a:r>
            <a:br>
              <a:rPr lang="en-US" altLang="zh-TW" sz="2000" b="1" dirty="0">
                <a:latin typeface="Courier New" pitchFamily="49" charset="0"/>
                <a:ea typeface="新細明體" pitchFamily="18" charset="-120"/>
              </a:rPr>
            </a:b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(use a dummy </a:t>
            </a:r>
            <a:r>
              <a:rPr lang="en-US" altLang="zh-TW" sz="2000" b="1" i="1" dirty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000" b="1" i="1" baseline="-25000" dirty="0">
                <a:latin typeface="Courier New" pitchFamily="49" charset="0"/>
                <a:ea typeface="新細明體" pitchFamily="18" charset="-120"/>
              </a:rPr>
              <a:t>0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= minimum, and </a:t>
            </a:r>
            <a:r>
              <a:rPr lang="en-US" altLang="zh-TW" sz="2000" b="1" i="1" dirty="0">
                <a:latin typeface="Courier New" pitchFamily="49" charset="0"/>
                <a:ea typeface="新細明體" pitchFamily="18" charset="-120"/>
              </a:rPr>
              <a:t>L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[0]=0)</a:t>
            </a:r>
          </a:p>
        </p:txBody>
      </p:sp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1290638" y="2843213"/>
          <a:ext cx="6083300" cy="2389189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Input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Path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622" name="Rectangle 142"/>
          <p:cNvSpPr>
            <a:spLocks noChangeArrowheads="1"/>
          </p:cNvSpPr>
          <p:nvPr/>
        </p:nvSpPr>
        <p:spPr bwMode="auto">
          <a:xfrm>
            <a:off x="2852738" y="3838575"/>
            <a:ext cx="387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27" name="Rectangle 147"/>
          <p:cNvSpPr>
            <a:spLocks noChangeArrowheads="1"/>
          </p:cNvSpPr>
          <p:nvPr/>
        </p:nvSpPr>
        <p:spPr bwMode="auto">
          <a:xfrm>
            <a:off x="2843213" y="43275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20628" name="Rectangle 148"/>
          <p:cNvSpPr>
            <a:spLocks noChangeArrowheads="1"/>
          </p:cNvSpPr>
          <p:nvPr/>
        </p:nvSpPr>
        <p:spPr bwMode="auto">
          <a:xfrm>
            <a:off x="2843213" y="481647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29" name="Rectangle 149"/>
          <p:cNvSpPr>
            <a:spLocks noChangeArrowheads="1"/>
          </p:cNvSpPr>
          <p:nvPr/>
        </p:nvSpPr>
        <p:spPr bwMode="auto">
          <a:xfrm>
            <a:off x="3268663" y="3857625"/>
            <a:ext cx="387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30" name="Rectangle 150"/>
          <p:cNvSpPr>
            <a:spLocks noChangeArrowheads="1"/>
          </p:cNvSpPr>
          <p:nvPr/>
        </p:nvSpPr>
        <p:spPr bwMode="auto">
          <a:xfrm>
            <a:off x="3278188" y="43275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20631" name="Rectangle 151"/>
          <p:cNvSpPr>
            <a:spLocks noChangeArrowheads="1"/>
          </p:cNvSpPr>
          <p:nvPr/>
        </p:nvSpPr>
        <p:spPr bwMode="auto">
          <a:xfrm>
            <a:off x="3297238" y="47974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32" name="Rectangle 152"/>
          <p:cNvSpPr>
            <a:spLocks noChangeArrowheads="1"/>
          </p:cNvSpPr>
          <p:nvPr/>
        </p:nvSpPr>
        <p:spPr bwMode="auto">
          <a:xfrm>
            <a:off x="3722688" y="383063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33" name="Rectangle 153"/>
          <p:cNvSpPr>
            <a:spLocks noChangeArrowheads="1"/>
          </p:cNvSpPr>
          <p:nvPr/>
        </p:nvSpPr>
        <p:spPr bwMode="auto">
          <a:xfrm>
            <a:off x="3732213" y="432911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34" name="Rectangle 154"/>
          <p:cNvSpPr>
            <a:spLocks noChangeArrowheads="1"/>
          </p:cNvSpPr>
          <p:nvPr/>
        </p:nvSpPr>
        <p:spPr bwMode="auto">
          <a:xfrm>
            <a:off x="3741738" y="479901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35" name="Rectangle 155"/>
          <p:cNvSpPr>
            <a:spLocks noChangeArrowheads="1"/>
          </p:cNvSpPr>
          <p:nvPr/>
        </p:nvSpPr>
        <p:spPr bwMode="auto">
          <a:xfrm>
            <a:off x="4167188" y="3829050"/>
            <a:ext cx="387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36" name="Rectangle 156"/>
          <p:cNvSpPr>
            <a:spLocks noChangeArrowheads="1"/>
          </p:cNvSpPr>
          <p:nvPr/>
        </p:nvSpPr>
        <p:spPr bwMode="auto">
          <a:xfrm>
            <a:off x="4186238" y="432752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37" name="Rectangle 157"/>
          <p:cNvSpPr>
            <a:spLocks noChangeArrowheads="1"/>
          </p:cNvSpPr>
          <p:nvPr/>
        </p:nvSpPr>
        <p:spPr bwMode="auto">
          <a:xfrm>
            <a:off x="4186238" y="4816475"/>
            <a:ext cx="3619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20638" name="Rectangle 158"/>
          <p:cNvSpPr>
            <a:spLocks noChangeArrowheads="1"/>
          </p:cNvSpPr>
          <p:nvPr/>
        </p:nvSpPr>
        <p:spPr bwMode="auto">
          <a:xfrm>
            <a:off x="4630738" y="3840163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0639" name="Rectangle 159"/>
          <p:cNvSpPr>
            <a:spLocks noChangeArrowheads="1"/>
          </p:cNvSpPr>
          <p:nvPr/>
        </p:nvSpPr>
        <p:spPr bwMode="auto">
          <a:xfrm>
            <a:off x="4621213" y="431958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0640" name="Rectangle 160"/>
          <p:cNvSpPr>
            <a:spLocks noChangeArrowheads="1"/>
          </p:cNvSpPr>
          <p:nvPr/>
        </p:nvSpPr>
        <p:spPr bwMode="auto">
          <a:xfrm>
            <a:off x="4630738" y="48180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41" name="Rectangle 161"/>
          <p:cNvSpPr>
            <a:spLocks noChangeArrowheads="1"/>
          </p:cNvSpPr>
          <p:nvPr/>
        </p:nvSpPr>
        <p:spPr bwMode="auto">
          <a:xfrm>
            <a:off x="5099050" y="3859213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0642" name="Rectangle 162"/>
          <p:cNvSpPr>
            <a:spLocks noChangeArrowheads="1"/>
          </p:cNvSpPr>
          <p:nvPr/>
        </p:nvSpPr>
        <p:spPr bwMode="auto">
          <a:xfrm>
            <a:off x="5080000" y="43481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0643" name="Rectangle 163"/>
          <p:cNvSpPr>
            <a:spLocks noChangeArrowheads="1"/>
          </p:cNvSpPr>
          <p:nvPr/>
        </p:nvSpPr>
        <p:spPr bwMode="auto">
          <a:xfrm>
            <a:off x="5080000" y="48085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44" name="Rectangle 164"/>
          <p:cNvSpPr>
            <a:spLocks noChangeArrowheads="1"/>
          </p:cNvSpPr>
          <p:nvPr/>
        </p:nvSpPr>
        <p:spPr bwMode="auto">
          <a:xfrm>
            <a:off x="5516563" y="384968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0645" name="Rectangle 165"/>
          <p:cNvSpPr>
            <a:spLocks noChangeArrowheads="1"/>
          </p:cNvSpPr>
          <p:nvPr/>
        </p:nvSpPr>
        <p:spPr bwMode="auto">
          <a:xfrm>
            <a:off x="5526088" y="43386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0646" name="Rectangle 166"/>
          <p:cNvSpPr>
            <a:spLocks noChangeArrowheads="1"/>
          </p:cNvSpPr>
          <p:nvPr/>
        </p:nvSpPr>
        <p:spPr bwMode="auto">
          <a:xfrm>
            <a:off x="5526088" y="48085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47" name="Rectangle 167"/>
          <p:cNvSpPr>
            <a:spLocks noChangeArrowheads="1"/>
          </p:cNvSpPr>
          <p:nvPr/>
        </p:nvSpPr>
        <p:spPr bwMode="auto">
          <a:xfrm>
            <a:off x="5980113" y="384968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5</a:t>
            </a:r>
          </a:p>
        </p:txBody>
      </p:sp>
      <p:sp>
        <p:nvSpPr>
          <p:cNvPr id="20648" name="Rectangle 168"/>
          <p:cNvSpPr>
            <a:spLocks noChangeArrowheads="1"/>
          </p:cNvSpPr>
          <p:nvPr/>
        </p:nvSpPr>
        <p:spPr bwMode="auto">
          <a:xfrm>
            <a:off x="5997575" y="43481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7</a:t>
            </a:r>
          </a:p>
        </p:txBody>
      </p:sp>
      <p:sp>
        <p:nvSpPr>
          <p:cNvPr id="20649" name="Rectangle 169"/>
          <p:cNvSpPr>
            <a:spLocks noChangeArrowheads="1"/>
          </p:cNvSpPr>
          <p:nvPr/>
        </p:nvSpPr>
        <p:spPr bwMode="auto">
          <a:xfrm>
            <a:off x="6007100" y="482758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52" name="Rectangle 172"/>
          <p:cNvSpPr>
            <a:spLocks noChangeArrowheads="1"/>
          </p:cNvSpPr>
          <p:nvPr/>
        </p:nvSpPr>
        <p:spPr bwMode="auto">
          <a:xfrm>
            <a:off x="6457950" y="3821113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20653" name="Rectangle 173"/>
          <p:cNvSpPr>
            <a:spLocks noChangeArrowheads="1"/>
          </p:cNvSpPr>
          <p:nvPr/>
        </p:nvSpPr>
        <p:spPr bwMode="auto">
          <a:xfrm>
            <a:off x="6465888" y="432911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8</a:t>
            </a:r>
          </a:p>
        </p:txBody>
      </p:sp>
      <p:sp>
        <p:nvSpPr>
          <p:cNvPr id="20654" name="Rectangle 174"/>
          <p:cNvSpPr>
            <a:spLocks noChangeArrowheads="1"/>
          </p:cNvSpPr>
          <p:nvPr/>
        </p:nvSpPr>
        <p:spPr bwMode="auto">
          <a:xfrm>
            <a:off x="6465888" y="4818063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655" name="Rectangle 175"/>
          <p:cNvSpPr>
            <a:spLocks noChangeArrowheads="1"/>
          </p:cNvSpPr>
          <p:nvPr/>
        </p:nvSpPr>
        <p:spPr bwMode="auto">
          <a:xfrm>
            <a:off x="6954838" y="3830638"/>
            <a:ext cx="3873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3</a:t>
            </a:r>
          </a:p>
        </p:txBody>
      </p:sp>
      <p:sp>
        <p:nvSpPr>
          <p:cNvPr id="20656" name="Rectangle 176"/>
          <p:cNvSpPr>
            <a:spLocks noChangeArrowheads="1"/>
          </p:cNvSpPr>
          <p:nvPr/>
        </p:nvSpPr>
        <p:spPr bwMode="auto">
          <a:xfrm>
            <a:off x="6972300" y="43386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4</a:t>
            </a:r>
          </a:p>
        </p:txBody>
      </p:sp>
      <p:sp>
        <p:nvSpPr>
          <p:cNvPr id="20657" name="Rectangle 177"/>
          <p:cNvSpPr>
            <a:spLocks noChangeArrowheads="1"/>
          </p:cNvSpPr>
          <p:nvPr/>
        </p:nvSpPr>
        <p:spPr bwMode="auto">
          <a:xfrm>
            <a:off x="6972300" y="4770438"/>
            <a:ext cx="3619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2</a:t>
            </a:r>
          </a:p>
        </p:txBody>
      </p:sp>
      <p:sp>
        <p:nvSpPr>
          <p:cNvPr id="20700" name="Line 220"/>
          <p:cNvSpPr>
            <a:spLocks noChangeShapeType="1"/>
          </p:cNvSpPr>
          <p:nvPr/>
        </p:nvSpPr>
        <p:spPr bwMode="auto">
          <a:xfrm flipH="1" flipV="1">
            <a:off x="2570163" y="3694113"/>
            <a:ext cx="458787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1" name="Line 221"/>
          <p:cNvSpPr>
            <a:spLocks noChangeShapeType="1"/>
          </p:cNvSpPr>
          <p:nvPr/>
        </p:nvSpPr>
        <p:spPr bwMode="auto">
          <a:xfrm flipH="1" flipV="1">
            <a:off x="2589213" y="3694113"/>
            <a:ext cx="896937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2" name="Line 222"/>
          <p:cNvSpPr>
            <a:spLocks noChangeShapeType="1"/>
          </p:cNvSpPr>
          <p:nvPr/>
        </p:nvSpPr>
        <p:spPr bwMode="auto">
          <a:xfrm flipH="1">
            <a:off x="3422650" y="3703638"/>
            <a:ext cx="511175" cy="1587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3" name="Line 223"/>
          <p:cNvSpPr>
            <a:spLocks noChangeShapeType="1"/>
          </p:cNvSpPr>
          <p:nvPr/>
        </p:nvSpPr>
        <p:spPr bwMode="auto">
          <a:xfrm flipH="1">
            <a:off x="3482975" y="3692525"/>
            <a:ext cx="887413" cy="11113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4" name="Line 224"/>
          <p:cNvSpPr>
            <a:spLocks noChangeShapeType="1"/>
          </p:cNvSpPr>
          <p:nvPr/>
        </p:nvSpPr>
        <p:spPr bwMode="auto">
          <a:xfrm flipH="1">
            <a:off x="4286250" y="3654425"/>
            <a:ext cx="55245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5" name="Line 225"/>
          <p:cNvSpPr>
            <a:spLocks noChangeShapeType="1"/>
          </p:cNvSpPr>
          <p:nvPr/>
        </p:nvSpPr>
        <p:spPr bwMode="auto">
          <a:xfrm flipH="1">
            <a:off x="3910013" y="3746500"/>
            <a:ext cx="9382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6" name="Line 226"/>
          <p:cNvSpPr>
            <a:spLocks noChangeShapeType="1"/>
          </p:cNvSpPr>
          <p:nvPr/>
        </p:nvSpPr>
        <p:spPr bwMode="auto">
          <a:xfrm flipH="1">
            <a:off x="4783138" y="3675063"/>
            <a:ext cx="55245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7" name="Line 227"/>
          <p:cNvSpPr>
            <a:spLocks noChangeShapeType="1"/>
          </p:cNvSpPr>
          <p:nvPr/>
        </p:nvSpPr>
        <p:spPr bwMode="auto">
          <a:xfrm flipH="1">
            <a:off x="4792663" y="3686175"/>
            <a:ext cx="928687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8" name="Line 228"/>
          <p:cNvSpPr>
            <a:spLocks noChangeShapeType="1"/>
          </p:cNvSpPr>
          <p:nvPr/>
        </p:nvSpPr>
        <p:spPr bwMode="auto">
          <a:xfrm flipH="1">
            <a:off x="5665788" y="3686175"/>
            <a:ext cx="6334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9" name="Line 229"/>
          <p:cNvSpPr>
            <a:spLocks noChangeShapeType="1"/>
          </p:cNvSpPr>
          <p:nvPr/>
        </p:nvSpPr>
        <p:spPr bwMode="auto">
          <a:xfrm flipH="1">
            <a:off x="6132513" y="3695700"/>
            <a:ext cx="63341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0" name="Line 230"/>
          <p:cNvSpPr>
            <a:spLocks noChangeShapeType="1"/>
          </p:cNvSpPr>
          <p:nvPr/>
        </p:nvSpPr>
        <p:spPr bwMode="auto">
          <a:xfrm flipH="1">
            <a:off x="4375150" y="3648075"/>
            <a:ext cx="2817813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1" name="Line 231"/>
          <p:cNvSpPr>
            <a:spLocks noChangeShapeType="1"/>
          </p:cNvSpPr>
          <p:nvPr/>
        </p:nvSpPr>
        <p:spPr bwMode="auto">
          <a:xfrm flipH="1">
            <a:off x="3927475" y="3738563"/>
            <a:ext cx="3265488" cy="9525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2" name="Text Box 57"/>
          <p:cNvSpPr txBox="1">
            <a:spLocks noChangeArrowheads="1"/>
          </p:cNvSpPr>
          <p:nvPr/>
        </p:nvSpPr>
        <p:spPr bwMode="auto">
          <a:xfrm>
            <a:off x="533400" y="5335588"/>
            <a:ext cx="63246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The subsequence 2, 3, 7, 8, 10, 13 is a longest increasing subsequence.</a:t>
            </a:r>
          </a:p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This method runs in </a:t>
            </a:r>
            <a:r>
              <a:rPr lang="en-US" altLang="zh-TW" sz="2400" i="1">
                <a:ea typeface="新細明體" pitchFamily="18" charset="-120"/>
              </a:rPr>
              <a:t>O</a:t>
            </a:r>
            <a:r>
              <a:rPr lang="en-US" altLang="zh-TW" sz="2400">
                <a:ea typeface="新細明體" pitchFamily="18" charset="-120"/>
              </a:rPr>
              <a:t>(</a:t>
            </a:r>
            <a:r>
              <a:rPr lang="en-US" altLang="zh-TW" sz="2400" i="1">
                <a:ea typeface="新細明體" pitchFamily="18" charset="-120"/>
              </a:rPr>
              <a:t>n</a:t>
            </a:r>
            <a:r>
              <a:rPr lang="en-US" altLang="zh-TW" sz="2400" i="1" baseline="30000">
                <a:ea typeface="新細明體" pitchFamily="18" charset="-120"/>
              </a:rPr>
              <a:t>2</a:t>
            </a:r>
            <a:r>
              <a:rPr lang="en-US" altLang="zh-TW" sz="2400">
                <a:ea typeface="新細明體" pitchFamily="18" charset="-120"/>
              </a:rPr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0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0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0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0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0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0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20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2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20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20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20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20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  <p:bldP spid="24581" grpId="0"/>
      <p:bldP spid="20622" grpId="0"/>
      <p:bldP spid="20627" grpId="0"/>
      <p:bldP spid="20628" grpId="0"/>
      <p:bldP spid="20629" grpId="0"/>
      <p:bldP spid="20630" grpId="0"/>
      <p:bldP spid="20631" grpId="0"/>
      <p:bldP spid="20632" grpId="0"/>
      <p:bldP spid="20633" grpId="0"/>
      <p:bldP spid="20634" grpId="0"/>
      <p:bldP spid="20635" grpId="0"/>
      <p:bldP spid="20636" grpId="0"/>
      <p:bldP spid="20637" grpId="0"/>
      <p:bldP spid="20638" grpId="0"/>
      <p:bldP spid="20639" grpId="0"/>
      <p:bldP spid="20640" grpId="0"/>
      <p:bldP spid="20641" grpId="0"/>
      <p:bldP spid="20642" grpId="0"/>
      <p:bldP spid="20643" grpId="0"/>
      <p:bldP spid="20644" grpId="0"/>
      <p:bldP spid="20645" grpId="0"/>
      <p:bldP spid="20646" grpId="0"/>
      <p:bldP spid="20647" grpId="0"/>
      <p:bldP spid="20648" grpId="0"/>
      <p:bldP spid="20649" grpId="0"/>
      <p:bldP spid="20652" grpId="0"/>
      <p:bldP spid="20653" grpId="0"/>
      <p:bldP spid="20654" grpId="0"/>
      <p:bldP spid="20655" grpId="0"/>
      <p:bldP spid="20656" grpId="0"/>
      <p:bldP spid="20657" grpId="0"/>
      <p:bldP spid="20700" grpId="0" animBg="1"/>
      <p:bldP spid="20700" grpId="1" animBg="1"/>
      <p:bldP spid="20701" grpId="0" animBg="1"/>
      <p:bldP spid="20701" grpId="1" animBg="1"/>
      <p:bldP spid="20702" grpId="0" animBg="1"/>
      <p:bldP spid="20702" grpId="1" animBg="1"/>
      <p:bldP spid="20703" grpId="0" animBg="1"/>
      <p:bldP spid="20703" grpId="1" animBg="1"/>
      <p:bldP spid="20704" grpId="0" animBg="1"/>
      <p:bldP spid="20704" grpId="1" animBg="1"/>
      <p:bldP spid="20705" grpId="0" animBg="1"/>
      <p:bldP spid="20705" grpId="1" animBg="1"/>
      <p:bldP spid="20706" grpId="0" animBg="1"/>
      <p:bldP spid="20706" grpId="1" animBg="1"/>
      <p:bldP spid="20707" grpId="0" animBg="1"/>
      <p:bldP spid="20707" grpId="1" animBg="1"/>
      <p:bldP spid="20708" grpId="0" animBg="1"/>
      <p:bldP spid="20708" grpId="1" animBg="1"/>
      <p:bldP spid="20709" grpId="0" animBg="1"/>
      <p:bldP spid="20709" grpId="1" animBg="1"/>
      <p:bldP spid="20710" grpId="0" animBg="1"/>
      <p:bldP spid="20710" grpId="1" animBg="1"/>
      <p:bldP spid="20711" grpId="0" animBg="1"/>
      <p:bldP spid="20711" grpId="1" animBg="1"/>
      <p:bldP spid="207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252C54-837E-4E32-B7AC-83B4283E9475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en-US" altLang="zh-TW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An </a:t>
            </a:r>
            <a:r>
              <a:rPr lang="en-US" altLang="zh-TW" i="1" dirty="0">
                <a:ea typeface="新細明體" pitchFamily="18" charset="-120"/>
              </a:rPr>
              <a:t>O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n </a:t>
            </a:r>
            <a:r>
              <a:rPr lang="en-US" altLang="zh-TW" dirty="0">
                <a:ea typeface="新細明體" pitchFamily="18" charset="-120"/>
              </a:rPr>
              <a:t>log 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 method for LIS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Define </a:t>
            </a:r>
            <a:r>
              <a:rPr lang="en-US" altLang="zh-TW" i="1" dirty="0" err="1">
                <a:solidFill>
                  <a:srgbClr val="FF0000"/>
                </a:solidFill>
                <a:ea typeface="新細明體" pitchFamily="18" charset="-120"/>
              </a:rPr>
              <a:t>BestEnd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[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k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]</a:t>
            </a:r>
            <a:r>
              <a:rPr lang="en-US" altLang="zh-TW" dirty="0">
                <a:ea typeface="新細明體" pitchFamily="18" charset="-120"/>
              </a:rPr>
              <a:t> to be the smallest number of an increasing subsequence of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length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k</a:t>
            </a:r>
            <a:r>
              <a:rPr lang="en-US" altLang="zh-TW" dirty="0">
                <a:ea typeface="新細明體" pitchFamily="18" charset="-120"/>
              </a:rPr>
              <a:t>.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itchFamily="18" charset="-120"/>
              </a:rPr>
              <a:t>9   2   5   3  7  11   8    10  13   6</a:t>
            </a:r>
          </a:p>
          <a:p>
            <a:pPr>
              <a:spcBef>
                <a:spcPct val="50000"/>
              </a:spcBef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3716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9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18288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2860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22860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5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27432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2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27432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3200400" y="35814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3200400" y="40386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3200400" y="4495800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36576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2</a:t>
            </a: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36576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6576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36576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11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42672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2</a:t>
            </a:r>
          </a:p>
        </p:txBody>
      </p:sp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42672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3</a:t>
            </a: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42672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502" name="Text Box 21"/>
          <p:cNvSpPr txBox="1">
            <a:spLocks noChangeArrowheads="1"/>
          </p:cNvSpPr>
          <p:nvPr/>
        </p:nvSpPr>
        <p:spPr bwMode="auto">
          <a:xfrm>
            <a:off x="42672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49530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49530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>
            <a:off x="49530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506" name="Text Box 25"/>
          <p:cNvSpPr txBox="1">
            <a:spLocks noChangeArrowheads="1"/>
          </p:cNvSpPr>
          <p:nvPr/>
        </p:nvSpPr>
        <p:spPr bwMode="auto">
          <a:xfrm>
            <a:off x="49530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49530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10</a:t>
            </a: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55626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55626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7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55626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8</a:t>
            </a:r>
          </a:p>
        </p:txBody>
      </p:sp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55626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10</a:t>
            </a:r>
          </a:p>
        </p:txBody>
      </p:sp>
      <p:sp>
        <p:nvSpPr>
          <p:cNvPr id="20513" name="Text Box 32"/>
          <p:cNvSpPr txBox="1">
            <a:spLocks noChangeArrowheads="1"/>
          </p:cNvSpPr>
          <p:nvPr/>
        </p:nvSpPr>
        <p:spPr bwMode="auto">
          <a:xfrm>
            <a:off x="5562600" y="5867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13</a:t>
            </a:r>
          </a:p>
        </p:txBody>
      </p:sp>
      <p:sp>
        <p:nvSpPr>
          <p:cNvPr id="20514" name="Text Box 33"/>
          <p:cNvSpPr txBox="1">
            <a:spLocks noChangeArrowheads="1"/>
          </p:cNvSpPr>
          <p:nvPr/>
        </p:nvSpPr>
        <p:spPr bwMode="auto">
          <a:xfrm>
            <a:off x="61722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2</a:t>
            </a:r>
          </a:p>
        </p:txBody>
      </p:sp>
      <p:sp>
        <p:nvSpPr>
          <p:cNvPr id="20515" name="Text Box 34"/>
          <p:cNvSpPr txBox="1">
            <a:spLocks noChangeArrowheads="1"/>
          </p:cNvSpPr>
          <p:nvPr/>
        </p:nvSpPr>
        <p:spPr bwMode="auto">
          <a:xfrm>
            <a:off x="6172200" y="40386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3</a:t>
            </a:r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6172200" y="44958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6</a:t>
            </a:r>
          </a:p>
        </p:txBody>
      </p:sp>
      <p:sp>
        <p:nvSpPr>
          <p:cNvPr id="20517" name="Text Box 36"/>
          <p:cNvSpPr txBox="1">
            <a:spLocks noChangeArrowheads="1"/>
          </p:cNvSpPr>
          <p:nvPr/>
        </p:nvSpPr>
        <p:spPr bwMode="auto">
          <a:xfrm>
            <a:off x="6172200" y="4953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8</a:t>
            </a:r>
          </a:p>
        </p:txBody>
      </p:sp>
      <p:sp>
        <p:nvSpPr>
          <p:cNvPr id="20518" name="Text Box 37"/>
          <p:cNvSpPr txBox="1">
            <a:spLocks noChangeArrowheads="1"/>
          </p:cNvSpPr>
          <p:nvPr/>
        </p:nvSpPr>
        <p:spPr bwMode="auto">
          <a:xfrm>
            <a:off x="6172200" y="5410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bg1"/>
                </a:solidFill>
                <a:ea typeface="新細明體" pitchFamily="18" charset="-120"/>
              </a:rPr>
              <a:t>10</a:t>
            </a:r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6172200" y="5867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bg1"/>
                </a:solidFill>
                <a:ea typeface="新細明體" pitchFamily="18" charset="-120"/>
              </a:rPr>
              <a:t>13</a:t>
            </a:r>
          </a:p>
        </p:txBody>
      </p:sp>
      <p:sp>
        <p:nvSpPr>
          <p:cNvPr id="20520" name="Line 39"/>
          <p:cNvSpPr>
            <a:spLocks noChangeShapeType="1"/>
          </p:cNvSpPr>
          <p:nvPr/>
        </p:nvSpPr>
        <p:spPr bwMode="auto">
          <a:xfrm flipH="1">
            <a:off x="67818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1" name="Line 40"/>
          <p:cNvSpPr>
            <a:spLocks noChangeShapeType="1"/>
          </p:cNvSpPr>
          <p:nvPr/>
        </p:nvSpPr>
        <p:spPr bwMode="auto">
          <a:xfrm flipH="1">
            <a:off x="67818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2" name="Line 41"/>
          <p:cNvSpPr>
            <a:spLocks noChangeShapeType="1"/>
          </p:cNvSpPr>
          <p:nvPr/>
        </p:nvSpPr>
        <p:spPr bwMode="auto">
          <a:xfrm flipH="1">
            <a:off x="67818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3" name="Line 42"/>
          <p:cNvSpPr>
            <a:spLocks noChangeShapeType="1"/>
          </p:cNvSpPr>
          <p:nvPr/>
        </p:nvSpPr>
        <p:spPr bwMode="auto">
          <a:xfrm flipH="1">
            <a:off x="67818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4" name="Line 43"/>
          <p:cNvSpPr>
            <a:spLocks noChangeShapeType="1"/>
          </p:cNvSpPr>
          <p:nvPr/>
        </p:nvSpPr>
        <p:spPr bwMode="auto">
          <a:xfrm flipH="1">
            <a:off x="67818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5" name="Line 44"/>
          <p:cNvSpPr>
            <a:spLocks noChangeShapeType="1"/>
          </p:cNvSpPr>
          <p:nvPr/>
        </p:nvSpPr>
        <p:spPr bwMode="auto">
          <a:xfrm flipH="1">
            <a:off x="67818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26" name="Text Box 45"/>
          <p:cNvSpPr txBox="1">
            <a:spLocks noChangeArrowheads="1"/>
          </p:cNvSpPr>
          <p:nvPr/>
        </p:nvSpPr>
        <p:spPr bwMode="auto">
          <a:xfrm>
            <a:off x="7162800" y="3581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[1]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27" name="Text Box 46"/>
          <p:cNvSpPr txBox="1">
            <a:spLocks noChangeArrowheads="1"/>
          </p:cNvSpPr>
          <p:nvPr/>
        </p:nvSpPr>
        <p:spPr bwMode="auto">
          <a:xfrm>
            <a:off x="7162800" y="4038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[2]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28" name="Text Box 47"/>
          <p:cNvSpPr txBox="1">
            <a:spLocks noChangeArrowheads="1"/>
          </p:cNvSpPr>
          <p:nvPr/>
        </p:nvSpPr>
        <p:spPr bwMode="auto">
          <a:xfrm>
            <a:off x="7162800" y="44958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[3]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29" name="Text Box 48"/>
          <p:cNvSpPr txBox="1">
            <a:spLocks noChangeArrowheads="1"/>
          </p:cNvSpPr>
          <p:nvPr/>
        </p:nvSpPr>
        <p:spPr bwMode="auto">
          <a:xfrm>
            <a:off x="7162800" y="49530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[4]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30" name="Text Box 49"/>
          <p:cNvSpPr txBox="1">
            <a:spLocks noChangeArrowheads="1"/>
          </p:cNvSpPr>
          <p:nvPr/>
        </p:nvSpPr>
        <p:spPr bwMode="auto">
          <a:xfrm>
            <a:off x="7162800" y="54102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[5]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31" name="Text Box 50"/>
          <p:cNvSpPr txBox="1">
            <a:spLocks noChangeArrowheads="1"/>
          </p:cNvSpPr>
          <p:nvPr/>
        </p:nvSpPr>
        <p:spPr bwMode="auto">
          <a:xfrm>
            <a:off x="7162800" y="58674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 err="1">
                <a:ea typeface="新細明體" pitchFamily="18" charset="-120"/>
              </a:rPr>
              <a:t>BestEnd</a:t>
            </a:r>
            <a:r>
              <a:rPr lang="en-US" altLang="zh-TW" dirty="0">
                <a:ea typeface="新細明體" pitchFamily="18" charset="-120"/>
              </a:rPr>
              <a:t>[6]</a:t>
            </a:r>
            <a:endParaRPr lang="en-US" altLang="zh-TW" i="1" dirty="0">
              <a:ea typeface="新細明體" pitchFamily="18" charset="-120"/>
            </a:endParaRPr>
          </a:p>
        </p:txBody>
      </p:sp>
      <p:sp>
        <p:nvSpPr>
          <p:cNvPr id="20532" name="Line 51"/>
          <p:cNvSpPr>
            <a:spLocks noChangeShapeType="1"/>
          </p:cNvSpPr>
          <p:nvPr/>
        </p:nvSpPr>
        <p:spPr bwMode="auto">
          <a:xfrm>
            <a:off x="25908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3" name="Line 52"/>
          <p:cNvSpPr>
            <a:spLocks noChangeShapeType="1"/>
          </p:cNvSpPr>
          <p:nvPr/>
        </p:nvSpPr>
        <p:spPr bwMode="auto">
          <a:xfrm>
            <a:off x="3048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4" name="Line 53"/>
          <p:cNvSpPr>
            <a:spLocks noChangeShapeType="1"/>
          </p:cNvSpPr>
          <p:nvPr/>
        </p:nvSpPr>
        <p:spPr bwMode="auto">
          <a:xfrm>
            <a:off x="35052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5" name="Line 54"/>
          <p:cNvSpPr>
            <a:spLocks noChangeShapeType="1"/>
          </p:cNvSpPr>
          <p:nvPr/>
        </p:nvSpPr>
        <p:spPr bwMode="auto">
          <a:xfrm>
            <a:off x="4114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6" name="Line 55"/>
          <p:cNvSpPr>
            <a:spLocks noChangeShapeType="1"/>
          </p:cNvSpPr>
          <p:nvPr/>
        </p:nvSpPr>
        <p:spPr bwMode="auto">
          <a:xfrm>
            <a:off x="47244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7" name="Line 56"/>
          <p:cNvSpPr>
            <a:spLocks noChangeShapeType="1"/>
          </p:cNvSpPr>
          <p:nvPr/>
        </p:nvSpPr>
        <p:spPr bwMode="auto">
          <a:xfrm>
            <a:off x="5410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8" name="Line 57"/>
          <p:cNvSpPr>
            <a:spLocks noChangeShapeType="1"/>
          </p:cNvSpPr>
          <p:nvPr/>
        </p:nvSpPr>
        <p:spPr bwMode="auto">
          <a:xfrm>
            <a:off x="60198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39" name="Line 58"/>
          <p:cNvSpPr>
            <a:spLocks noChangeShapeType="1"/>
          </p:cNvSpPr>
          <p:nvPr/>
        </p:nvSpPr>
        <p:spPr bwMode="auto">
          <a:xfrm>
            <a:off x="65532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20540" name="Text Box 59"/>
          <p:cNvSpPr txBox="1">
            <a:spLocks noChangeArrowheads="1"/>
          </p:cNvSpPr>
          <p:nvPr/>
        </p:nvSpPr>
        <p:spPr bwMode="auto">
          <a:xfrm>
            <a:off x="228600" y="5181600"/>
            <a:ext cx="33528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For each position, we perform a binary search to update </a:t>
            </a:r>
            <a:r>
              <a:rPr lang="en-US" altLang="zh-TW" i="1">
                <a:ea typeface="新細明體" pitchFamily="18" charset="-120"/>
              </a:rPr>
              <a:t>BestEnd. </a:t>
            </a:r>
            <a:r>
              <a:rPr lang="en-US" altLang="zh-TW">
                <a:ea typeface="新細明體" pitchFamily="18" charset="-120"/>
              </a:rPr>
              <a:t>Therefore, the running time is </a:t>
            </a:r>
            <a:r>
              <a:rPr lang="en-US" altLang="zh-TW" i="1">
                <a:solidFill>
                  <a:schemeClr val="tx2"/>
                </a:solidFill>
                <a:ea typeface="新細明體" pitchFamily="18" charset="-120"/>
              </a:rPr>
              <a:t>O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(</a:t>
            </a:r>
            <a:r>
              <a:rPr lang="en-US" altLang="zh-TW" i="1">
                <a:solidFill>
                  <a:schemeClr val="tx2"/>
                </a:solidFill>
                <a:ea typeface="新細明體" pitchFamily="18" charset="-120"/>
              </a:rPr>
              <a:t>n 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log </a:t>
            </a:r>
            <a:r>
              <a:rPr lang="en-US" altLang="zh-TW" i="1">
                <a:solidFill>
                  <a:schemeClr val="tx2"/>
                </a:solidFill>
                <a:ea typeface="新細明體" pitchFamily="18" charset="-120"/>
              </a:rPr>
              <a:t>n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 animBg="1"/>
      <p:bldP spid="20497" grpId="0" animBg="1"/>
      <p:bldP spid="20498" grpId="0" animBg="1"/>
      <p:bldP spid="20499" grpId="0" animBg="1"/>
      <p:bldP spid="20500" grpId="0" animBg="1"/>
      <p:bldP spid="20501" grpId="0" animBg="1"/>
      <p:bldP spid="20502" grpId="0" animBg="1"/>
      <p:bldP spid="20503" grpId="0" animBg="1"/>
      <p:bldP spid="20504" grpId="0" animBg="1"/>
      <p:bldP spid="20505" grpId="0" animBg="1"/>
      <p:bldP spid="20506" grpId="0" animBg="1"/>
      <p:bldP spid="20507" grpId="0" animBg="1"/>
      <p:bldP spid="20508" grpId="0" animBg="1"/>
      <p:bldP spid="20509" grpId="0" animBg="1"/>
      <p:bldP spid="20510" grpId="0" animBg="1"/>
      <p:bldP spid="20511" grpId="0" animBg="1"/>
      <p:bldP spid="20512" grpId="0" animBg="1"/>
      <p:bldP spid="20513" grpId="0" animBg="1"/>
      <p:bldP spid="20514" grpId="0" animBg="1"/>
      <p:bldP spid="20515" grpId="0" animBg="1"/>
      <p:bldP spid="20516" grpId="0" animBg="1"/>
      <p:bldP spid="20517" grpId="0" animBg="1"/>
      <p:bldP spid="20518" grpId="0" animBg="1"/>
      <p:bldP spid="20519" grpId="0" animBg="1"/>
      <p:bldP spid="20520" grpId="0" animBg="1"/>
      <p:bldP spid="20521" grpId="0" animBg="1"/>
      <p:bldP spid="20522" grpId="0" animBg="1"/>
      <p:bldP spid="20523" grpId="0" animBg="1"/>
      <p:bldP spid="20524" grpId="0" animBg="1"/>
      <p:bldP spid="20525" grpId="0" animBg="1"/>
      <p:bldP spid="20526" grpId="0"/>
      <p:bldP spid="20527" grpId="0"/>
      <p:bldP spid="20528" grpId="0"/>
      <p:bldP spid="20529" grpId="0"/>
      <p:bldP spid="20530" grpId="0"/>
      <p:bldP spid="20531" grpId="0"/>
      <p:bldP spid="20532" grpId="0" animBg="1"/>
      <p:bldP spid="20533" grpId="0" animBg="1"/>
      <p:bldP spid="20534" grpId="0" animBg="1"/>
      <p:bldP spid="20535" grpId="0" animBg="1"/>
      <p:bldP spid="20535" grpId="1" animBg="1"/>
      <p:bldP spid="20536" grpId="0" animBg="1"/>
      <p:bldP spid="20537" grpId="0" animBg="1"/>
      <p:bldP spid="20537" grpId="1" animBg="1"/>
      <p:bldP spid="20538" grpId="0" animBg="1"/>
      <p:bldP spid="20539" grpId="0" animBg="1"/>
      <p:bldP spid="205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D6A2F5-46F8-4245-8AA5-6C6A85C46EB9}" type="slidenum">
              <a:rPr lang="en-US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0-1 Knapsack Problem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Thief has a knapsack of capacity </a:t>
            </a:r>
            <a:r>
              <a:rPr lang="en-US">
                <a:latin typeface="Comic Sans MS" pitchFamily="66" charset="0"/>
              </a:rPr>
              <a:t>W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There are </a:t>
            </a:r>
            <a:r>
              <a:rPr lang="en-US">
                <a:latin typeface="Comic Sans MS" pitchFamily="66" charset="0"/>
              </a:rPr>
              <a:t>n</a:t>
            </a:r>
            <a:r>
              <a:rPr lang="en-US"/>
              <a:t> items: for </a:t>
            </a:r>
            <a:r>
              <a:rPr lang="en-US">
                <a:latin typeface="Comic Sans MS" pitchFamily="66" charset="0"/>
              </a:rPr>
              <a:t>i</a:t>
            </a:r>
            <a:r>
              <a:rPr lang="en-US"/>
              <a:t>-th item value </a:t>
            </a:r>
            <a:r>
              <a:rPr lang="en-US">
                <a:latin typeface="Comic Sans MS" pitchFamily="66" charset="0"/>
              </a:rPr>
              <a:t>v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/>
              <a:t> and weight </a:t>
            </a:r>
            <a:r>
              <a:rPr lang="en-US">
                <a:latin typeface="Comic Sans MS" pitchFamily="66" charset="0"/>
              </a:rPr>
              <a:t>w</a:t>
            </a:r>
            <a:r>
              <a:rPr lang="en-US" baseline="-25000">
                <a:latin typeface="Comic Sans MS" pitchFamily="66" charset="0"/>
              </a:rPr>
              <a:t>i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Goal: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find </a:t>
            </a:r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/>
              <a:t> such that for all </a:t>
            </a:r>
            <a:r>
              <a:rPr lang="en-US">
                <a:latin typeface="Comic Sans MS" pitchFamily="66" charset="0"/>
                <a:sym typeface="Symbol" pitchFamily="18" charset="2"/>
              </a:rPr>
              <a:t>x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>
                <a:latin typeface="Comic Sans MS" pitchFamily="66" charset="0"/>
                <a:sym typeface="Symbol" pitchFamily="18" charset="2"/>
              </a:rPr>
              <a:t> = {0, 1}, i = 1, 2, .., n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>
                <a:sym typeface="Symbol" pitchFamily="18" charset="2"/>
              </a:rPr>
              <a:t>		</a:t>
            </a:r>
            <a:r>
              <a:rPr lang="en-US">
                <a:latin typeface="Comic Sans MS" pitchFamily="66" charset="0"/>
                <a:sym typeface="Symbol" pitchFamily="18" charset="2"/>
              </a:rPr>
              <a:t> w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>
                <a:latin typeface="Comic Sans MS" pitchFamily="66" charset="0"/>
                <a:sym typeface="Symbol" pitchFamily="18" charset="2"/>
              </a:rPr>
              <a:t>x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>
                <a:latin typeface="Comic Sans MS" pitchFamily="66" charset="0"/>
                <a:sym typeface="Symbol" pitchFamily="18" charset="2"/>
              </a:rPr>
              <a:t>  W</a:t>
            </a:r>
            <a:r>
              <a:rPr lang="en-US">
                <a:sym typeface="Symbol" pitchFamily="18" charset="2"/>
              </a:rPr>
              <a:t> and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>
                <a:latin typeface="Comic Sans MS" pitchFamily="66" charset="0"/>
                <a:sym typeface="Symbol" pitchFamily="18" charset="2"/>
              </a:rPr>
              <a:t>		 x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>
                <a:latin typeface="Comic Sans MS" pitchFamily="66" charset="0"/>
                <a:sym typeface="Symbol" pitchFamily="18" charset="2"/>
              </a:rPr>
              <a:t>v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is maximum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F61EDA-28C2-4AA8-94DE-6A0B687470DD}" type="slidenum">
              <a:rPr lang="en-US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  <p:sp>
        <p:nvSpPr>
          <p:cNvPr id="700418" name="AutoShape 2"/>
          <p:cNvSpPr>
            <a:spLocks noChangeArrowheads="1"/>
          </p:cNvSpPr>
          <p:nvPr/>
        </p:nvSpPr>
        <p:spPr bwMode="auto">
          <a:xfrm>
            <a:off x="5207000" y="1579563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0-1 Knapsack - Greedy Strategy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0763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/>
              <a:t> 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26631" name="AutoShape 6"/>
          <p:cNvSpPr>
            <a:spLocks noChangeArrowheads="1"/>
          </p:cNvSpPr>
          <p:nvPr/>
        </p:nvSpPr>
        <p:spPr bwMode="auto">
          <a:xfrm>
            <a:off x="682625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1535113" y="2947988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26633" name="AutoShape 8"/>
          <p:cNvSpPr>
            <a:spLocks noChangeArrowheads="1"/>
          </p:cNvSpPr>
          <p:nvPr/>
        </p:nvSpPr>
        <p:spPr bwMode="auto">
          <a:xfrm>
            <a:off x="2570163" y="2490788"/>
            <a:ext cx="277812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26634" name="AutoShape 9"/>
          <p:cNvSpPr>
            <a:spLocks noChangeArrowheads="1"/>
          </p:cNvSpPr>
          <p:nvPr/>
        </p:nvSpPr>
        <p:spPr bwMode="auto">
          <a:xfrm>
            <a:off x="3541713" y="1576388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434975" y="30591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Item 1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257300" y="25765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Item 2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2351088" y="2117725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Item 3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525463" y="39274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$60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1308100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$100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2351088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$120</a:t>
            </a:r>
          </a:p>
        </p:txBody>
      </p:sp>
      <p:sp>
        <p:nvSpPr>
          <p:cNvPr id="700432" name="AutoShape 16"/>
          <p:cNvSpPr>
            <a:spLocks noChangeArrowheads="1"/>
          </p:cNvSpPr>
          <p:nvPr/>
        </p:nvSpPr>
        <p:spPr bwMode="auto">
          <a:xfrm>
            <a:off x="5207000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700433" name="AutoShape 17"/>
          <p:cNvSpPr>
            <a:spLocks noChangeArrowheads="1"/>
          </p:cNvSpPr>
          <p:nvPr/>
        </p:nvSpPr>
        <p:spPr bwMode="auto">
          <a:xfrm>
            <a:off x="5205413" y="2493963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5592763" y="34845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5564188" y="2792413"/>
            <a:ext cx="635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$100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700436" name="Line 20"/>
          <p:cNvSpPr>
            <a:spLocks noChangeShapeType="1"/>
          </p:cNvSpPr>
          <p:nvPr/>
        </p:nvSpPr>
        <p:spPr bwMode="auto">
          <a:xfrm>
            <a:off x="5062538" y="3959225"/>
            <a:ext cx="1243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5492750" y="3987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246938" y="1581150"/>
            <a:ext cx="1243012" cy="2744788"/>
            <a:chOff x="3816" y="1499"/>
            <a:chExt cx="783" cy="1729"/>
          </a:xfrm>
        </p:grpSpPr>
        <p:sp>
          <p:nvSpPr>
            <p:cNvPr id="26652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6653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20</a:t>
              </a:r>
            </a:p>
          </p:txBody>
        </p:sp>
        <p:sp>
          <p:nvSpPr>
            <p:cNvPr id="26654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$100</a:t>
              </a:r>
            </a:p>
          </p:txBody>
        </p:sp>
        <p:sp>
          <p:nvSpPr>
            <p:cNvPr id="26655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$120</a:t>
              </a:r>
            </a:p>
            <a:p>
              <a:endParaRPr lang="en-US" sz="800"/>
            </a:p>
            <a:p>
              <a:r>
                <a:rPr lang="en-US" sz="1600"/>
                <a:t>  +</a:t>
              </a:r>
            </a:p>
          </p:txBody>
        </p:sp>
        <p:sp>
          <p:nvSpPr>
            <p:cNvPr id="26656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$220</a:t>
              </a:r>
            </a:p>
          </p:txBody>
        </p:sp>
        <p:sp>
          <p:nvSpPr>
            <p:cNvPr id="26658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30</a:t>
              </a:r>
            </a:p>
          </p:txBody>
        </p:sp>
      </p:grpSp>
      <p:sp>
        <p:nvSpPr>
          <p:cNvPr id="26648" name="Text Box 30"/>
          <p:cNvSpPr txBox="1">
            <a:spLocks noChangeArrowheads="1"/>
          </p:cNvSpPr>
          <p:nvPr/>
        </p:nvSpPr>
        <p:spPr bwMode="auto">
          <a:xfrm>
            <a:off x="27940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$6/pound</a:t>
            </a:r>
          </a:p>
        </p:txBody>
      </p:sp>
      <p:sp>
        <p:nvSpPr>
          <p:cNvPr id="26649" name="Text Box 31"/>
          <p:cNvSpPr txBox="1">
            <a:spLocks noChangeArrowheads="1"/>
          </p:cNvSpPr>
          <p:nvPr/>
        </p:nvSpPr>
        <p:spPr bwMode="auto">
          <a:xfrm>
            <a:off x="12382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$5/pound</a:t>
            </a:r>
          </a:p>
        </p:txBody>
      </p:sp>
      <p:sp>
        <p:nvSpPr>
          <p:cNvPr id="26650" name="Text Box 32"/>
          <p:cNvSpPr txBox="1">
            <a:spLocks noChangeArrowheads="1"/>
          </p:cNvSpPr>
          <p:nvPr/>
        </p:nvSpPr>
        <p:spPr bwMode="auto">
          <a:xfrm>
            <a:off x="22034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$4/pound</a:t>
            </a:r>
          </a:p>
        </p:txBody>
      </p:sp>
      <p:sp>
        <p:nvSpPr>
          <p:cNvPr id="700449" name="Rectangle 33"/>
          <p:cNvSpPr>
            <a:spLocks noChangeArrowheads="1"/>
          </p:cNvSpPr>
          <p:nvPr/>
        </p:nvSpPr>
        <p:spPr bwMode="auto">
          <a:xfrm>
            <a:off x="395288" y="4683125"/>
            <a:ext cx="8229600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None of the solutions involving the greedy choice (item 1) leads to an optimal solution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The greedy choice property does not 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 animBg="1"/>
      <p:bldP spid="700432" grpId="0" animBg="1"/>
      <p:bldP spid="700433" grpId="0" animBg="1"/>
      <p:bldP spid="700434" grpId="0"/>
      <p:bldP spid="700435" grpId="0"/>
      <p:bldP spid="700436" grpId="0" animBg="1"/>
      <p:bldP spid="700437" grpId="0"/>
      <p:bldP spid="7004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426A5E-23D7-4242-80D7-FEA35DA0E3CD}" type="slidenum">
              <a:rPr lang="en-US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0-1 Knapsack - Dynamic Programming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>
                <a:latin typeface="Comic Sans MS" pitchFamily="66" charset="0"/>
              </a:rPr>
              <a:t>P(i, w)</a:t>
            </a:r>
            <a:r>
              <a:rPr lang="en-US"/>
              <a:t> –  the maximum profit that can be 			obtained from items </a:t>
            </a:r>
            <a:r>
              <a:rPr lang="en-US">
                <a:latin typeface="Comic Sans MS" pitchFamily="66" charset="0"/>
              </a:rPr>
              <a:t>1</a:t>
            </a:r>
            <a:r>
              <a:rPr lang="en-US"/>
              <a:t> to </a:t>
            </a:r>
            <a:r>
              <a:rPr lang="en-US">
                <a:latin typeface="Comic Sans MS" pitchFamily="66" charset="0"/>
              </a:rPr>
              <a:t>i</a:t>
            </a:r>
            <a:r>
              <a:rPr lang="en-US"/>
              <a:t>, if the 			knapsack has size </a:t>
            </a:r>
            <a:r>
              <a:rPr lang="en-US">
                <a:latin typeface="Comic Sans MS" pitchFamily="66" charset="0"/>
              </a:rPr>
              <a:t>w</a:t>
            </a:r>
            <a:endParaRPr lang="en-US"/>
          </a:p>
          <a:p>
            <a:pPr eaLnBrk="1" hangingPunct="1">
              <a:lnSpc>
                <a:spcPct val="150000"/>
              </a:lnSpc>
            </a:pPr>
            <a:r>
              <a:rPr lang="en-US"/>
              <a:t>Case 1: thief takes item i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/>
              <a:t>		 </a:t>
            </a:r>
            <a:r>
              <a:rPr lang="en-US">
                <a:latin typeface="Comic Sans MS" pitchFamily="66" charset="0"/>
              </a:rPr>
              <a:t>P(i, w) =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Case 2: thief does not take item i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/>
              <a:t>		 </a:t>
            </a:r>
            <a:r>
              <a:rPr lang="en-US">
                <a:latin typeface="Comic Sans MS" pitchFamily="66" charset="0"/>
              </a:rPr>
              <a:t>P(i, w) =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865438" y="4084638"/>
            <a:ext cx="278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v</a:t>
            </a:r>
            <a:r>
              <a:rPr lang="en-US" sz="2800" baseline="-25000">
                <a:latin typeface="Comic Sans MS" pitchFamily="66" charset="0"/>
              </a:rPr>
              <a:t>i</a:t>
            </a:r>
            <a:r>
              <a:rPr lang="en-US" sz="2800">
                <a:latin typeface="Comic Sans MS" pitchFamily="66" charset="0"/>
              </a:rPr>
              <a:t> + P(i - 1, w-w</a:t>
            </a:r>
            <a:r>
              <a:rPr lang="en-US" sz="2800" baseline="-25000">
                <a:latin typeface="Comic Sans MS" pitchFamily="66" charset="0"/>
              </a:rPr>
              <a:t>i</a:t>
            </a:r>
            <a:r>
              <a:rPr lang="en-US" sz="2800">
                <a:latin typeface="Comic Sans MS" pitchFamily="66" charset="0"/>
              </a:rPr>
              <a:t>)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2865438" y="5568950"/>
            <a:ext cx="169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P(i - 1, 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38E152-6705-4680-8152-1B54150AEE10}" type="slidenum">
              <a:rPr lang="en-US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702466" name="Rectangle 2"/>
          <p:cNvSpPr>
            <a:spLocks noChangeArrowheads="1"/>
          </p:cNvSpPr>
          <p:nvPr/>
        </p:nvSpPr>
        <p:spPr bwMode="auto">
          <a:xfrm>
            <a:off x="4651375" y="4895850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0-1 Knapsack - Dynamic Programming</a:t>
            </a:r>
          </a:p>
        </p:txBody>
      </p:sp>
      <p:graphicFrame>
        <p:nvGraphicFramePr>
          <p:cNvPr id="702468" name="Group 4"/>
          <p:cNvGraphicFramePr>
            <a:graphicFrameLocks noGrp="1"/>
          </p:cNvGraphicFramePr>
          <p:nvPr/>
        </p:nvGraphicFramePr>
        <p:xfrm>
          <a:off x="765175" y="3079750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75" name="Text Box 102"/>
          <p:cNvSpPr txBox="1">
            <a:spLocks noChangeArrowheads="1"/>
          </p:cNvSpPr>
          <p:nvPr/>
        </p:nvSpPr>
        <p:spPr bwMode="auto">
          <a:xfrm>
            <a:off x="887413" y="2713038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  <a:r>
              <a:rPr lang="en-US" baseline="-25000">
                <a:latin typeface="Comic Sans MS" pitchFamily="66" charset="0"/>
              </a:rPr>
              <a:t>: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8776" name="Text Box 103"/>
          <p:cNvSpPr txBox="1">
            <a:spLocks noChangeArrowheads="1"/>
          </p:cNvSpPr>
          <p:nvPr/>
        </p:nvSpPr>
        <p:spPr bwMode="auto">
          <a:xfrm>
            <a:off x="384175" y="586581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77" name="Text Box 104"/>
          <p:cNvSpPr txBox="1">
            <a:spLocks noChangeArrowheads="1"/>
          </p:cNvSpPr>
          <p:nvPr/>
        </p:nvSpPr>
        <p:spPr bwMode="auto">
          <a:xfrm>
            <a:off x="1425575" y="2713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78" name="Text Box 105"/>
          <p:cNvSpPr txBox="1">
            <a:spLocks noChangeArrowheads="1"/>
          </p:cNvSpPr>
          <p:nvPr/>
        </p:nvSpPr>
        <p:spPr bwMode="auto">
          <a:xfrm>
            <a:off x="2867025" y="2698750"/>
            <a:ext cx="773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 - w</a:t>
            </a:r>
            <a:r>
              <a:rPr 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28779" name="Text Box 106"/>
          <p:cNvSpPr txBox="1">
            <a:spLocks noChangeArrowheads="1"/>
          </p:cNvSpPr>
          <p:nvPr/>
        </p:nvSpPr>
        <p:spPr bwMode="auto">
          <a:xfrm>
            <a:off x="6410325" y="2684463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80" name="Text Box 107"/>
          <p:cNvSpPr txBox="1">
            <a:spLocks noChangeArrowheads="1"/>
          </p:cNvSpPr>
          <p:nvPr/>
        </p:nvSpPr>
        <p:spPr bwMode="auto">
          <a:xfrm>
            <a:off x="312738" y="4437063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i-1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81" name="Text Box 108"/>
          <p:cNvSpPr txBox="1">
            <a:spLocks noChangeArrowheads="1"/>
          </p:cNvSpPr>
          <p:nvPr/>
        </p:nvSpPr>
        <p:spPr bwMode="auto">
          <a:xfrm>
            <a:off x="374650" y="3162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  <a:endParaRPr lang="en-US" baseline="-25000">
              <a:latin typeface="Comic Sans MS" pitchFamily="66" charset="0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133475" y="3576638"/>
            <a:ext cx="6513513" cy="366712"/>
            <a:chOff x="644" y="1968"/>
            <a:chExt cx="4103" cy="231"/>
          </a:xfrm>
        </p:grpSpPr>
        <p:sp>
          <p:nvSpPr>
            <p:cNvPr id="28802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first</a:t>
              </a:r>
            </a:p>
          </p:txBody>
        </p:sp>
      </p:grpSp>
      <p:sp>
        <p:nvSpPr>
          <p:cNvPr id="28783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350838" y="2036763"/>
            <a:ext cx="8229600" cy="71913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66" charset="0"/>
              </a:rPr>
              <a:t>P(i, w) = max {v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 + P(i - 1, w-w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), P(i - 1, w) }  </a:t>
            </a:r>
          </a:p>
        </p:txBody>
      </p:sp>
      <p:sp>
        <p:nvSpPr>
          <p:cNvPr id="28784" name="AutoShape 113"/>
          <p:cNvSpPr>
            <a:spLocks/>
          </p:cNvSpPr>
          <p:nvPr/>
        </p:nvSpPr>
        <p:spPr bwMode="auto">
          <a:xfrm rot="5400000">
            <a:off x="4313237" y="631826"/>
            <a:ext cx="142875" cy="2514600"/>
          </a:xfrm>
          <a:prstGeom prst="leftBrace">
            <a:avLst>
              <a:gd name="adj1" fmla="val 1466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Text Box 114"/>
          <p:cNvSpPr txBox="1">
            <a:spLocks noChangeArrowheads="1"/>
          </p:cNvSpPr>
          <p:nvPr/>
        </p:nvSpPr>
        <p:spPr bwMode="auto">
          <a:xfrm>
            <a:off x="3536950" y="1403350"/>
            <a:ext cx="185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Item </a:t>
            </a:r>
            <a:r>
              <a:rPr lang="en-US">
                <a:latin typeface="Comic Sans MS" pitchFamily="66" charset="0"/>
              </a:rPr>
              <a:t>i </a:t>
            </a:r>
            <a:r>
              <a:rPr lang="en-US"/>
              <a:t>was taken</a:t>
            </a:r>
          </a:p>
        </p:txBody>
      </p:sp>
      <p:sp>
        <p:nvSpPr>
          <p:cNvPr id="28786" name="Text Box 115"/>
          <p:cNvSpPr txBox="1">
            <a:spLocks noChangeArrowheads="1"/>
          </p:cNvSpPr>
          <p:nvPr/>
        </p:nvSpPr>
        <p:spPr bwMode="auto">
          <a:xfrm>
            <a:off x="5678488" y="1403350"/>
            <a:ext cx="2233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Item </a:t>
            </a:r>
            <a:r>
              <a:rPr lang="en-US">
                <a:latin typeface="Comic Sans MS" pitchFamily="66" charset="0"/>
              </a:rPr>
              <a:t>i </a:t>
            </a:r>
            <a:r>
              <a:rPr lang="en-US"/>
              <a:t>was not taken</a:t>
            </a:r>
          </a:p>
        </p:txBody>
      </p:sp>
      <p:sp>
        <p:nvSpPr>
          <p:cNvPr id="28787" name="Text Box 116"/>
          <p:cNvSpPr txBox="1">
            <a:spLocks noChangeArrowheads="1"/>
          </p:cNvSpPr>
          <p:nvPr/>
        </p:nvSpPr>
        <p:spPr bwMode="auto">
          <a:xfrm>
            <a:off x="411163" y="49180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8788" name="Text Box 117"/>
          <p:cNvSpPr txBox="1">
            <a:spLocks noChangeArrowheads="1"/>
          </p:cNvSpPr>
          <p:nvPr/>
        </p:nvSpPr>
        <p:spPr bwMode="auto">
          <a:xfrm>
            <a:off x="4778375" y="2716213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-25000">
              <a:latin typeface="Comic Sans MS" pitchFamily="66" charset="0"/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654550" y="4440238"/>
            <a:ext cx="549275" cy="669925"/>
            <a:chOff x="2932" y="2512"/>
            <a:chExt cx="346" cy="422"/>
          </a:xfrm>
        </p:grpSpPr>
        <p:sp>
          <p:nvSpPr>
            <p:cNvPr id="28800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2978150" y="4449763"/>
            <a:ext cx="1951038" cy="646112"/>
            <a:chOff x="1876" y="2518"/>
            <a:chExt cx="1229" cy="407"/>
          </a:xfrm>
        </p:grpSpPr>
        <p:sp>
          <p:nvSpPr>
            <p:cNvPr id="28798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9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133475" y="4040188"/>
            <a:ext cx="6881813" cy="366712"/>
            <a:chOff x="644" y="2260"/>
            <a:chExt cx="4335" cy="231"/>
          </a:xfrm>
        </p:grpSpPr>
        <p:sp>
          <p:nvSpPr>
            <p:cNvPr id="28796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7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133475" y="4645025"/>
            <a:ext cx="5751513" cy="1365250"/>
            <a:chOff x="644" y="2641"/>
            <a:chExt cx="3623" cy="860"/>
          </a:xfrm>
        </p:grpSpPr>
        <p:sp>
          <p:nvSpPr>
            <p:cNvPr id="28794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5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93" name="AutoShape 130"/>
          <p:cNvSpPr>
            <a:spLocks/>
          </p:cNvSpPr>
          <p:nvPr/>
        </p:nvSpPr>
        <p:spPr bwMode="auto">
          <a:xfrm rot="5400000">
            <a:off x="6611144" y="1096169"/>
            <a:ext cx="128587" cy="1635125"/>
          </a:xfrm>
          <a:prstGeom prst="leftBrace">
            <a:avLst>
              <a:gd name="adj1" fmla="val 1059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2BE680-FA6A-4687-A029-8C0D7F8A9EBA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-114300" y="508000"/>
            <a:ext cx="66341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P(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, w) = max {v</a:t>
            </a:r>
            <a:r>
              <a:rPr lang="en-US" sz="2400" baseline="-25000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 + P(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- 1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, w-</a:t>
            </a:r>
            <a:r>
              <a:rPr lang="en-US" sz="2400" dirty="0" err="1">
                <a:solidFill>
                  <a:schemeClr val="accent2"/>
                </a:solidFill>
                <a:latin typeface="Comic Sans MS" pitchFamily="66" charset="0"/>
              </a:rPr>
              <a:t>w</a:t>
            </a:r>
            <a:r>
              <a:rPr lang="en-US" sz="2400" baseline="-25000" dirty="0" err="1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), P(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- 1</a:t>
            </a:r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, w) }</a:t>
            </a:r>
            <a:r>
              <a:rPr lang="en-US" sz="2800" dirty="0">
                <a:solidFill>
                  <a:schemeClr val="accent2"/>
                </a:solidFill>
                <a:latin typeface="Comic Sans MS" pitchFamily="66" charset="0"/>
              </a:rPr>
              <a:t>  </a:t>
            </a:r>
          </a:p>
        </p:txBody>
      </p:sp>
      <p:graphicFrame>
        <p:nvGraphicFramePr>
          <p:cNvPr id="703491" name="Group 3"/>
          <p:cNvGraphicFramePr>
            <a:graphicFrameLocks noGrp="1"/>
          </p:cNvGraphicFramePr>
          <p:nvPr>
            <p:ph idx="1"/>
          </p:nvPr>
        </p:nvGraphicFramePr>
        <p:xfrm>
          <a:off x="508000" y="1841500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3535" name="Group 47"/>
          <p:cNvGraphicFramePr>
            <a:graphicFrameLocks noGrp="1"/>
          </p:cNvGraphicFramePr>
          <p:nvPr/>
        </p:nvGraphicFramePr>
        <p:xfrm>
          <a:off x="6278563" y="109538"/>
          <a:ext cx="2697162" cy="1882775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70" name="Text Box 73"/>
          <p:cNvSpPr txBox="1">
            <a:spLocks noChangeArrowheads="1"/>
          </p:cNvSpPr>
          <p:nvPr/>
        </p:nvSpPr>
        <p:spPr bwMode="auto">
          <a:xfrm>
            <a:off x="601663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29771" name="Text Box 74"/>
          <p:cNvSpPr txBox="1">
            <a:spLocks noChangeArrowheads="1"/>
          </p:cNvSpPr>
          <p:nvPr/>
        </p:nvSpPr>
        <p:spPr bwMode="auto">
          <a:xfrm>
            <a:off x="1243013" y="1465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1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2" name="Text Box 75"/>
          <p:cNvSpPr txBox="1">
            <a:spLocks noChangeArrowheads="1"/>
          </p:cNvSpPr>
          <p:nvPr/>
        </p:nvSpPr>
        <p:spPr bwMode="auto">
          <a:xfrm>
            <a:off x="184467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3" name="Text Box 76"/>
          <p:cNvSpPr txBox="1">
            <a:spLocks noChangeArrowheads="1"/>
          </p:cNvSpPr>
          <p:nvPr/>
        </p:nvSpPr>
        <p:spPr bwMode="auto">
          <a:xfrm>
            <a:off x="244475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4" name="Text Box 77"/>
          <p:cNvSpPr txBox="1">
            <a:spLocks noChangeArrowheads="1"/>
          </p:cNvSpPr>
          <p:nvPr/>
        </p:nvSpPr>
        <p:spPr bwMode="auto">
          <a:xfrm>
            <a:off x="300990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5" name="Text Box 78"/>
          <p:cNvSpPr txBox="1">
            <a:spLocks noChangeArrowheads="1"/>
          </p:cNvSpPr>
          <p:nvPr/>
        </p:nvSpPr>
        <p:spPr bwMode="auto">
          <a:xfrm>
            <a:off x="361632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5</a:t>
            </a:r>
            <a:endParaRPr lang="en-US" baseline="-250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776" name="Text Box 79"/>
          <p:cNvSpPr txBox="1">
            <a:spLocks noChangeArrowheads="1"/>
          </p:cNvSpPr>
          <p:nvPr/>
        </p:nvSpPr>
        <p:spPr bwMode="auto">
          <a:xfrm>
            <a:off x="217488" y="230822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777" name="Text Box 80"/>
          <p:cNvSpPr txBox="1">
            <a:spLocks noChangeArrowheads="1"/>
          </p:cNvSpPr>
          <p:nvPr/>
        </p:nvSpPr>
        <p:spPr bwMode="auto">
          <a:xfrm>
            <a:off x="180975" y="2724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778" name="Text Box 81"/>
          <p:cNvSpPr txBox="1">
            <a:spLocks noChangeArrowheads="1"/>
          </p:cNvSpPr>
          <p:nvPr/>
        </p:nvSpPr>
        <p:spPr bwMode="auto">
          <a:xfrm>
            <a:off x="180975" y="31448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en-US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779" name="Text Box 82"/>
          <p:cNvSpPr txBox="1">
            <a:spLocks noChangeArrowheads="1"/>
          </p:cNvSpPr>
          <p:nvPr/>
        </p:nvSpPr>
        <p:spPr bwMode="auto">
          <a:xfrm>
            <a:off x="180975" y="3563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4</a:t>
            </a:r>
            <a:endParaRPr lang="en-US" baseline="-25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780" name="Text Box 83"/>
          <p:cNvSpPr txBox="1">
            <a:spLocks noChangeArrowheads="1"/>
          </p:cNvSpPr>
          <p:nvPr/>
        </p:nvSpPr>
        <p:spPr bwMode="auto">
          <a:xfrm>
            <a:off x="5441950" y="111125"/>
            <a:ext cx="814388" cy="3667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W = 5</a:t>
            </a:r>
            <a:endParaRPr lang="en-US" baseline="-2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9781" name="Text Box 84"/>
          <p:cNvSpPr txBox="1">
            <a:spLocks noChangeArrowheads="1"/>
          </p:cNvSpPr>
          <p:nvPr/>
        </p:nvSpPr>
        <p:spPr bwMode="auto">
          <a:xfrm>
            <a:off x="134938" y="187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703573" name="Text Box 85"/>
          <p:cNvSpPr txBox="1">
            <a:spLocks noChangeArrowheads="1"/>
          </p:cNvSpPr>
          <p:nvPr/>
        </p:nvSpPr>
        <p:spPr bwMode="auto">
          <a:xfrm>
            <a:off x="1736725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4" name="Text Box 86"/>
          <p:cNvSpPr txBox="1">
            <a:spLocks noChangeArrowheads="1"/>
          </p:cNvSpPr>
          <p:nvPr/>
        </p:nvSpPr>
        <p:spPr bwMode="auto">
          <a:xfrm>
            <a:off x="2328863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5" name="Text Box 87"/>
          <p:cNvSpPr txBox="1">
            <a:spLocks noChangeArrowheads="1"/>
          </p:cNvSpPr>
          <p:nvPr/>
        </p:nvSpPr>
        <p:spPr bwMode="auto">
          <a:xfrm>
            <a:off x="2914650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6" name="Text Box 88"/>
          <p:cNvSpPr txBox="1">
            <a:spLocks noChangeArrowheads="1"/>
          </p:cNvSpPr>
          <p:nvPr/>
        </p:nvSpPr>
        <p:spPr bwMode="auto">
          <a:xfrm>
            <a:off x="3514725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7" name="Text Box 89"/>
          <p:cNvSpPr txBox="1">
            <a:spLocks noChangeArrowheads="1"/>
          </p:cNvSpPr>
          <p:nvPr/>
        </p:nvSpPr>
        <p:spPr bwMode="auto">
          <a:xfrm>
            <a:off x="1165225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3578" name="Text Box 90"/>
          <p:cNvSpPr txBox="1">
            <a:spLocks noChangeArrowheads="1"/>
          </p:cNvSpPr>
          <p:nvPr/>
        </p:nvSpPr>
        <p:spPr bwMode="auto">
          <a:xfrm>
            <a:off x="1735138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79" name="Text Box 91"/>
          <p:cNvSpPr txBox="1">
            <a:spLocks noChangeArrowheads="1"/>
          </p:cNvSpPr>
          <p:nvPr/>
        </p:nvSpPr>
        <p:spPr bwMode="auto">
          <a:xfrm>
            <a:off x="233045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03580" name="Text Box 92"/>
          <p:cNvSpPr txBox="1">
            <a:spLocks noChangeArrowheads="1"/>
          </p:cNvSpPr>
          <p:nvPr/>
        </p:nvSpPr>
        <p:spPr bwMode="auto">
          <a:xfrm>
            <a:off x="290830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03581" name="Text Box 93"/>
          <p:cNvSpPr txBox="1">
            <a:spLocks noChangeArrowheads="1"/>
          </p:cNvSpPr>
          <p:nvPr/>
        </p:nvSpPr>
        <p:spPr bwMode="auto">
          <a:xfrm>
            <a:off x="3502025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03582" name="Text Box 94"/>
          <p:cNvSpPr txBox="1">
            <a:spLocks noChangeArrowheads="1"/>
          </p:cNvSpPr>
          <p:nvPr/>
        </p:nvSpPr>
        <p:spPr bwMode="auto">
          <a:xfrm>
            <a:off x="116681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3583" name="Text Box 95"/>
          <p:cNvSpPr txBox="1">
            <a:spLocks noChangeArrowheads="1"/>
          </p:cNvSpPr>
          <p:nvPr/>
        </p:nvSpPr>
        <p:spPr bwMode="auto">
          <a:xfrm>
            <a:off x="1736725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703584" name="Text Box 96"/>
          <p:cNvSpPr txBox="1">
            <a:spLocks noChangeArrowheads="1"/>
          </p:cNvSpPr>
          <p:nvPr/>
        </p:nvSpPr>
        <p:spPr bwMode="auto">
          <a:xfrm>
            <a:off x="233203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703585" name="Text Box 97"/>
          <p:cNvSpPr txBox="1">
            <a:spLocks noChangeArrowheads="1"/>
          </p:cNvSpPr>
          <p:nvPr/>
        </p:nvSpPr>
        <p:spPr bwMode="auto">
          <a:xfrm>
            <a:off x="292576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703586" name="Text Box 98"/>
          <p:cNvSpPr txBox="1">
            <a:spLocks noChangeArrowheads="1"/>
          </p:cNvSpPr>
          <p:nvPr/>
        </p:nvSpPr>
        <p:spPr bwMode="auto">
          <a:xfrm>
            <a:off x="351948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703587" name="Text Box 99"/>
          <p:cNvSpPr txBox="1">
            <a:spLocks noChangeArrowheads="1"/>
          </p:cNvSpPr>
          <p:nvPr/>
        </p:nvSpPr>
        <p:spPr bwMode="auto">
          <a:xfrm>
            <a:off x="115411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3588" name="Text Box 100"/>
          <p:cNvSpPr txBox="1">
            <a:spLocks noChangeArrowheads="1"/>
          </p:cNvSpPr>
          <p:nvPr/>
        </p:nvSpPr>
        <p:spPr bwMode="auto">
          <a:xfrm>
            <a:off x="1724025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03589" name="Text Box 101"/>
          <p:cNvSpPr txBox="1">
            <a:spLocks noChangeArrowheads="1"/>
          </p:cNvSpPr>
          <p:nvPr/>
        </p:nvSpPr>
        <p:spPr bwMode="auto">
          <a:xfrm>
            <a:off x="231933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703590" name="Text Box 102"/>
          <p:cNvSpPr txBox="1">
            <a:spLocks noChangeArrowheads="1"/>
          </p:cNvSpPr>
          <p:nvPr/>
        </p:nvSpPr>
        <p:spPr bwMode="auto">
          <a:xfrm>
            <a:off x="291306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703591" name="Text Box 103"/>
          <p:cNvSpPr txBox="1">
            <a:spLocks noChangeArrowheads="1"/>
          </p:cNvSpPr>
          <p:nvPr/>
        </p:nvSpPr>
        <p:spPr bwMode="auto">
          <a:xfrm>
            <a:off x="350678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grpSp>
        <p:nvGrpSpPr>
          <p:cNvPr id="29801" name="Group 104"/>
          <p:cNvGrpSpPr>
            <a:grpSpLocks/>
          </p:cNvGrpSpPr>
          <p:nvPr/>
        </p:nvGrpSpPr>
        <p:grpSpPr bwMode="auto">
          <a:xfrm>
            <a:off x="4071938" y="1865313"/>
            <a:ext cx="1130300" cy="2119312"/>
            <a:chOff x="2565" y="971"/>
            <a:chExt cx="712" cy="1335"/>
          </a:xfrm>
        </p:grpSpPr>
        <p:sp>
          <p:nvSpPr>
            <p:cNvPr id="29884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1) = </a:t>
              </a:r>
            </a:p>
          </p:txBody>
        </p:sp>
        <p:sp>
          <p:nvSpPr>
            <p:cNvPr id="29885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2) = </a:t>
              </a:r>
            </a:p>
          </p:txBody>
        </p:sp>
        <p:sp>
          <p:nvSpPr>
            <p:cNvPr id="29886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3) = </a:t>
              </a:r>
            </a:p>
          </p:txBody>
        </p:sp>
        <p:sp>
          <p:nvSpPr>
            <p:cNvPr id="29887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4) = </a:t>
              </a:r>
            </a:p>
          </p:txBody>
        </p:sp>
        <p:sp>
          <p:nvSpPr>
            <p:cNvPr id="29888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P(1, 5) = </a:t>
              </a:r>
            </a:p>
          </p:txBody>
        </p:sp>
      </p:grpSp>
      <p:grpSp>
        <p:nvGrpSpPr>
          <p:cNvPr id="29802" name="Group 110"/>
          <p:cNvGrpSpPr>
            <a:grpSpLocks/>
          </p:cNvGrpSpPr>
          <p:nvPr/>
        </p:nvGrpSpPr>
        <p:grpSpPr bwMode="auto">
          <a:xfrm>
            <a:off x="22225" y="4192588"/>
            <a:ext cx="1066800" cy="2139950"/>
            <a:chOff x="14" y="2437"/>
            <a:chExt cx="672" cy="1348"/>
          </a:xfrm>
        </p:grpSpPr>
        <p:sp>
          <p:nvSpPr>
            <p:cNvPr id="29879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1)= </a:t>
              </a:r>
            </a:p>
          </p:txBody>
        </p:sp>
        <p:sp>
          <p:nvSpPr>
            <p:cNvPr id="29880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2)= </a:t>
              </a:r>
            </a:p>
          </p:txBody>
        </p:sp>
        <p:sp>
          <p:nvSpPr>
            <p:cNvPr id="29881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3)= </a:t>
              </a:r>
            </a:p>
          </p:txBody>
        </p:sp>
        <p:sp>
          <p:nvSpPr>
            <p:cNvPr id="29882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4)= </a:t>
              </a:r>
            </a:p>
          </p:txBody>
        </p:sp>
        <p:sp>
          <p:nvSpPr>
            <p:cNvPr id="29883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 5)= </a:t>
              </a:r>
            </a:p>
          </p:txBody>
        </p:sp>
      </p:grpSp>
      <p:sp>
        <p:nvSpPr>
          <p:cNvPr id="29803" name="Line 116"/>
          <p:cNvSpPr>
            <a:spLocks noChangeShapeType="1"/>
          </p:cNvSpPr>
          <p:nvPr/>
        </p:nvSpPr>
        <p:spPr bwMode="auto">
          <a:xfrm flipH="1">
            <a:off x="6083300" y="4021138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04" name="Line 117"/>
          <p:cNvSpPr>
            <a:spLocks noChangeShapeType="1"/>
          </p:cNvSpPr>
          <p:nvPr/>
        </p:nvSpPr>
        <p:spPr bwMode="auto">
          <a:xfrm flipH="1">
            <a:off x="3144838" y="4060825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805" name="Group 118"/>
          <p:cNvGrpSpPr>
            <a:grpSpLocks/>
          </p:cNvGrpSpPr>
          <p:nvPr/>
        </p:nvGrpSpPr>
        <p:grpSpPr bwMode="auto">
          <a:xfrm>
            <a:off x="3143250" y="4192588"/>
            <a:ext cx="1066800" cy="2139950"/>
            <a:chOff x="1980" y="2437"/>
            <a:chExt cx="672" cy="1348"/>
          </a:xfrm>
        </p:grpSpPr>
        <p:sp>
          <p:nvSpPr>
            <p:cNvPr id="29874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1)= </a:t>
              </a:r>
            </a:p>
          </p:txBody>
        </p:sp>
        <p:sp>
          <p:nvSpPr>
            <p:cNvPr id="29875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2)= </a:t>
              </a:r>
            </a:p>
          </p:txBody>
        </p:sp>
        <p:sp>
          <p:nvSpPr>
            <p:cNvPr id="29876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3)= </a:t>
              </a:r>
            </a:p>
          </p:txBody>
        </p:sp>
        <p:sp>
          <p:nvSpPr>
            <p:cNvPr id="29877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4)= </a:t>
              </a:r>
            </a:p>
          </p:txBody>
        </p:sp>
        <p:sp>
          <p:nvSpPr>
            <p:cNvPr id="29878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 5)= </a:t>
              </a:r>
            </a:p>
          </p:txBody>
        </p:sp>
      </p:grpSp>
      <p:grpSp>
        <p:nvGrpSpPr>
          <p:cNvPr id="29806" name="Group 124"/>
          <p:cNvGrpSpPr>
            <a:grpSpLocks/>
          </p:cNvGrpSpPr>
          <p:nvPr/>
        </p:nvGrpSpPr>
        <p:grpSpPr bwMode="auto">
          <a:xfrm>
            <a:off x="6037263" y="4192588"/>
            <a:ext cx="1066800" cy="2138362"/>
            <a:chOff x="3803" y="2437"/>
            <a:chExt cx="672" cy="1347"/>
          </a:xfrm>
        </p:grpSpPr>
        <p:sp>
          <p:nvSpPr>
            <p:cNvPr id="29869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1)= </a:t>
              </a:r>
            </a:p>
          </p:txBody>
        </p:sp>
        <p:sp>
          <p:nvSpPr>
            <p:cNvPr id="29870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2)= </a:t>
              </a:r>
            </a:p>
          </p:txBody>
        </p:sp>
        <p:sp>
          <p:nvSpPr>
            <p:cNvPr id="29871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3)= </a:t>
              </a:r>
            </a:p>
          </p:txBody>
        </p:sp>
        <p:sp>
          <p:nvSpPr>
            <p:cNvPr id="29872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4)= </a:t>
              </a:r>
            </a:p>
          </p:txBody>
        </p:sp>
        <p:sp>
          <p:nvSpPr>
            <p:cNvPr id="29873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965200" y="2109788"/>
            <a:ext cx="6124575" cy="568325"/>
            <a:chOff x="608" y="1125"/>
            <a:chExt cx="3858" cy="358"/>
          </a:xfrm>
        </p:grpSpPr>
        <p:sp>
          <p:nvSpPr>
            <p:cNvPr id="29867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29868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493838" y="2095500"/>
            <a:ext cx="5595937" cy="1012825"/>
            <a:chOff x="941" y="1116"/>
            <a:chExt cx="3525" cy="638"/>
          </a:xfrm>
        </p:grpSpPr>
        <p:sp>
          <p:nvSpPr>
            <p:cNvPr id="29865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29866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085975" y="2117725"/>
            <a:ext cx="5003800" cy="1428750"/>
            <a:chOff x="1314" y="1130"/>
            <a:chExt cx="3152" cy="900"/>
          </a:xfrm>
        </p:grpSpPr>
        <p:sp>
          <p:nvSpPr>
            <p:cNvPr id="29863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29864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651125" y="2103438"/>
            <a:ext cx="4438650" cy="1866900"/>
            <a:chOff x="1670" y="1121"/>
            <a:chExt cx="2796" cy="1176"/>
          </a:xfrm>
        </p:grpSpPr>
        <p:sp>
          <p:nvSpPr>
            <p:cNvPr id="29861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29862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885825" y="2574925"/>
            <a:ext cx="2051050" cy="1984375"/>
            <a:chOff x="558" y="1418"/>
            <a:chExt cx="1292" cy="1250"/>
          </a:xfrm>
        </p:grpSpPr>
        <p:sp>
          <p:nvSpPr>
            <p:cNvPr id="29859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max{10+0, 0} = 10</a:t>
              </a:r>
            </a:p>
          </p:txBody>
        </p:sp>
        <p:sp>
          <p:nvSpPr>
            <p:cNvPr id="29860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885825" y="2552700"/>
            <a:ext cx="2178050" cy="2462213"/>
            <a:chOff x="558" y="1404"/>
            <a:chExt cx="1372" cy="1551"/>
          </a:xfrm>
        </p:grpSpPr>
        <p:sp>
          <p:nvSpPr>
            <p:cNvPr id="29857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max{10+0, 12} = 12</a:t>
              </a:r>
            </a:p>
          </p:txBody>
        </p:sp>
        <p:sp>
          <p:nvSpPr>
            <p:cNvPr id="29858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885825" y="2566988"/>
            <a:ext cx="2305050" cy="2870200"/>
            <a:chOff x="558" y="1413"/>
            <a:chExt cx="1452" cy="1808"/>
          </a:xfrm>
        </p:grpSpPr>
        <p:sp>
          <p:nvSpPr>
            <p:cNvPr id="29855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29856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885825" y="2552700"/>
            <a:ext cx="2305050" cy="3332163"/>
            <a:chOff x="558" y="1404"/>
            <a:chExt cx="1452" cy="2099"/>
          </a:xfrm>
        </p:grpSpPr>
        <p:sp>
          <p:nvSpPr>
            <p:cNvPr id="29853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29854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885825" y="2589213"/>
            <a:ext cx="2708275" cy="3743325"/>
            <a:chOff x="558" y="1427"/>
            <a:chExt cx="1706" cy="2358"/>
          </a:xfrm>
        </p:grpSpPr>
        <p:sp>
          <p:nvSpPr>
            <p:cNvPr id="29851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29852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214438" y="2974975"/>
            <a:ext cx="4105275" cy="1584325"/>
            <a:chOff x="765" y="1670"/>
            <a:chExt cx="2586" cy="998"/>
          </a:xfrm>
        </p:grpSpPr>
        <p:sp>
          <p:nvSpPr>
            <p:cNvPr id="29849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P(2,1) = 10</a:t>
              </a:r>
            </a:p>
          </p:txBody>
        </p:sp>
        <p:sp>
          <p:nvSpPr>
            <p:cNvPr id="29850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779588" y="3003550"/>
            <a:ext cx="3540125" cy="2009775"/>
            <a:chOff x="1121" y="1688"/>
            <a:chExt cx="2230" cy="1266"/>
          </a:xfrm>
        </p:grpSpPr>
        <p:sp>
          <p:nvSpPr>
            <p:cNvPr id="29847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P(2,2) = 12</a:t>
              </a:r>
            </a:p>
          </p:txBody>
        </p:sp>
        <p:sp>
          <p:nvSpPr>
            <p:cNvPr id="29848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373313" y="2981325"/>
            <a:ext cx="3676650" cy="2455863"/>
            <a:chOff x="1495" y="1674"/>
            <a:chExt cx="2316" cy="1547"/>
          </a:xfrm>
        </p:grpSpPr>
        <p:sp>
          <p:nvSpPr>
            <p:cNvPr id="29845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max{20+0, 22}=22</a:t>
              </a:r>
            </a:p>
          </p:txBody>
        </p:sp>
        <p:sp>
          <p:nvSpPr>
            <p:cNvPr id="29846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536700" y="2938463"/>
            <a:ext cx="4576763" cy="2946400"/>
            <a:chOff x="968" y="1647"/>
            <a:chExt cx="2883" cy="1856"/>
          </a:xfrm>
        </p:grpSpPr>
        <p:sp>
          <p:nvSpPr>
            <p:cNvPr id="29843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max{20+10,22}=30</a:t>
              </a:r>
            </a:p>
          </p:txBody>
        </p:sp>
        <p:sp>
          <p:nvSpPr>
            <p:cNvPr id="29844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128838" y="2909888"/>
            <a:ext cx="3984625" cy="3421062"/>
            <a:chOff x="1341" y="1629"/>
            <a:chExt cx="2510" cy="2155"/>
          </a:xfrm>
        </p:grpSpPr>
        <p:sp>
          <p:nvSpPr>
            <p:cNvPr id="29841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max{20+12,22}=32</a:t>
              </a:r>
            </a:p>
          </p:txBody>
        </p:sp>
        <p:sp>
          <p:nvSpPr>
            <p:cNvPr id="29842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214438" y="3432175"/>
            <a:ext cx="7040562" cy="1127125"/>
            <a:chOff x="765" y="1958"/>
            <a:chExt cx="4435" cy="710"/>
          </a:xfrm>
        </p:grpSpPr>
        <p:sp>
          <p:nvSpPr>
            <p:cNvPr id="29839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P(3,1) = 10</a:t>
              </a:r>
            </a:p>
          </p:txBody>
        </p:sp>
        <p:sp>
          <p:nvSpPr>
            <p:cNvPr id="29840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00113" y="3309938"/>
            <a:ext cx="8212137" cy="1704975"/>
            <a:chOff x="567" y="1881"/>
            <a:chExt cx="5173" cy="1074"/>
          </a:xfrm>
        </p:grpSpPr>
        <p:sp>
          <p:nvSpPr>
            <p:cNvPr id="29837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max{15+0, 12} = 15</a:t>
              </a:r>
            </a:p>
          </p:txBody>
        </p:sp>
        <p:sp>
          <p:nvSpPr>
            <p:cNvPr id="29838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536700" y="3346450"/>
            <a:ext cx="7575550" cy="2089150"/>
            <a:chOff x="968" y="1904"/>
            <a:chExt cx="4772" cy="1316"/>
          </a:xfrm>
        </p:grpSpPr>
        <p:sp>
          <p:nvSpPr>
            <p:cNvPr id="29835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max{15+10, 22}=25</a:t>
              </a:r>
            </a:p>
          </p:txBody>
        </p:sp>
        <p:sp>
          <p:nvSpPr>
            <p:cNvPr id="29836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2965450" y="3395663"/>
            <a:ext cx="6146800" cy="2489200"/>
            <a:chOff x="1868" y="1935"/>
            <a:chExt cx="3872" cy="1568"/>
          </a:xfrm>
        </p:grpSpPr>
        <p:sp>
          <p:nvSpPr>
            <p:cNvPr id="29833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max{15+12, 30}=30</a:t>
              </a:r>
            </a:p>
          </p:txBody>
        </p:sp>
        <p:sp>
          <p:nvSpPr>
            <p:cNvPr id="29834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657475" y="3375025"/>
            <a:ext cx="6454775" cy="2955925"/>
            <a:chOff x="1674" y="1922"/>
            <a:chExt cx="4066" cy="1862"/>
          </a:xfrm>
        </p:grpSpPr>
        <p:sp>
          <p:nvSpPr>
            <p:cNvPr id="29831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max{15+22, 32}=37</a:t>
              </a:r>
            </a:p>
          </p:txBody>
        </p:sp>
        <p:sp>
          <p:nvSpPr>
            <p:cNvPr id="29832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219200" y="1865313"/>
            <a:ext cx="5076825" cy="796925"/>
            <a:chOff x="768" y="971"/>
            <a:chExt cx="3198" cy="502"/>
          </a:xfrm>
        </p:grpSpPr>
        <p:sp>
          <p:nvSpPr>
            <p:cNvPr id="29828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829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P(0, 1) = 0</a:t>
              </a:r>
            </a:p>
          </p:txBody>
        </p:sp>
        <p:sp>
          <p:nvSpPr>
            <p:cNvPr id="29830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27" name="Text Box 191"/>
          <p:cNvSpPr txBox="1">
            <a:spLocks noChangeArrowheads="1"/>
          </p:cNvSpPr>
          <p:nvPr/>
        </p:nvSpPr>
        <p:spPr bwMode="auto">
          <a:xfrm>
            <a:off x="276225" y="107950"/>
            <a:ext cx="4350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Example: 0-1 Knapsack </a:t>
            </a:r>
          </a:p>
        </p:txBody>
      </p:sp>
      <p:sp>
        <p:nvSpPr>
          <p:cNvPr id="125" name="Line 132"/>
          <p:cNvSpPr>
            <a:spLocks noChangeShapeType="1"/>
          </p:cNvSpPr>
          <p:nvPr/>
        </p:nvSpPr>
        <p:spPr bwMode="auto">
          <a:xfrm flipH="1" flipV="1">
            <a:off x="129308" y="1717963"/>
            <a:ext cx="402583" cy="130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26" name="Text Box 73"/>
          <p:cNvSpPr txBox="1">
            <a:spLocks noChangeArrowheads="1"/>
          </p:cNvSpPr>
          <p:nvPr/>
        </p:nvSpPr>
        <p:spPr bwMode="auto">
          <a:xfrm>
            <a:off x="236840" y="1396003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</p:txBody>
      </p:sp>
      <p:sp>
        <p:nvSpPr>
          <p:cNvPr id="127" name="Text Box 84"/>
          <p:cNvSpPr txBox="1">
            <a:spLocks noChangeArrowheads="1"/>
          </p:cNvSpPr>
          <p:nvPr/>
        </p:nvSpPr>
        <p:spPr bwMode="auto">
          <a:xfrm>
            <a:off x="47202" y="1702390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73" grpId="0"/>
      <p:bldP spid="703574" grpId="0"/>
      <p:bldP spid="703575" grpId="0"/>
      <p:bldP spid="703576" grpId="0"/>
      <p:bldP spid="703577" grpId="0"/>
      <p:bldP spid="703578" grpId="0"/>
      <p:bldP spid="703579" grpId="0"/>
      <p:bldP spid="703580" grpId="0"/>
      <p:bldP spid="703581" grpId="0"/>
      <p:bldP spid="703582" grpId="0"/>
      <p:bldP spid="703583" grpId="0"/>
      <p:bldP spid="703584" grpId="0"/>
      <p:bldP spid="703585" grpId="0"/>
      <p:bldP spid="703586" grpId="0"/>
      <p:bldP spid="703587" grpId="0"/>
      <p:bldP spid="703588" grpId="0"/>
      <p:bldP spid="703589" grpId="0"/>
      <p:bldP spid="703590" grpId="0"/>
      <p:bldP spid="7035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A2600A-4CF7-48BD-8827-30C3B77DAC6D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461375" cy="906462"/>
          </a:xfrm>
        </p:spPr>
        <p:txBody>
          <a:bodyPr/>
          <a:lstStyle/>
          <a:p>
            <a:pPr algn="l" eaLnBrk="1" hangingPunct="1"/>
            <a:r>
              <a:rPr lang="en-US"/>
              <a:t>Reconstructing the Optimal Solution</a:t>
            </a:r>
          </a:p>
        </p:txBody>
      </p:sp>
      <p:graphicFrame>
        <p:nvGraphicFramePr>
          <p:cNvPr id="659459" name="Group 3"/>
          <p:cNvGraphicFramePr>
            <a:graphicFrameLocks noGrp="1"/>
          </p:cNvGraphicFramePr>
          <p:nvPr>
            <p:ph idx="1"/>
          </p:nvPr>
        </p:nvGraphicFramePr>
        <p:xfrm>
          <a:off x="1639888" y="1738313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8" name="Text Box 47"/>
          <p:cNvSpPr txBox="1">
            <a:spLocks noChangeArrowheads="1"/>
          </p:cNvSpPr>
          <p:nvPr/>
        </p:nvSpPr>
        <p:spPr bwMode="auto">
          <a:xfrm>
            <a:off x="1733550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30769" name="Text Box 48"/>
          <p:cNvSpPr txBox="1">
            <a:spLocks noChangeArrowheads="1"/>
          </p:cNvSpPr>
          <p:nvPr/>
        </p:nvSpPr>
        <p:spPr bwMode="auto">
          <a:xfrm>
            <a:off x="2374900" y="13620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0" name="Text Box 49"/>
          <p:cNvSpPr txBox="1">
            <a:spLocks noChangeArrowheads="1"/>
          </p:cNvSpPr>
          <p:nvPr/>
        </p:nvSpPr>
        <p:spPr bwMode="auto">
          <a:xfrm>
            <a:off x="297656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1" name="Text Box 50"/>
          <p:cNvSpPr txBox="1">
            <a:spLocks noChangeArrowheads="1"/>
          </p:cNvSpPr>
          <p:nvPr/>
        </p:nvSpPr>
        <p:spPr bwMode="auto">
          <a:xfrm>
            <a:off x="357663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2" name="Text Box 51"/>
          <p:cNvSpPr txBox="1">
            <a:spLocks noChangeArrowheads="1"/>
          </p:cNvSpPr>
          <p:nvPr/>
        </p:nvSpPr>
        <p:spPr bwMode="auto">
          <a:xfrm>
            <a:off x="414178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3" name="Text Box 52"/>
          <p:cNvSpPr txBox="1">
            <a:spLocks noChangeArrowheads="1"/>
          </p:cNvSpPr>
          <p:nvPr/>
        </p:nvSpPr>
        <p:spPr bwMode="auto">
          <a:xfrm>
            <a:off x="474821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4" name="Text Box 53"/>
          <p:cNvSpPr txBox="1">
            <a:spLocks noChangeArrowheads="1"/>
          </p:cNvSpPr>
          <p:nvPr/>
        </p:nvSpPr>
        <p:spPr bwMode="auto">
          <a:xfrm>
            <a:off x="1349375" y="2205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5" name="Text Box 54"/>
          <p:cNvSpPr txBox="1">
            <a:spLocks noChangeArrowheads="1"/>
          </p:cNvSpPr>
          <p:nvPr/>
        </p:nvSpPr>
        <p:spPr bwMode="auto">
          <a:xfrm>
            <a:off x="1312863" y="2620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6" name="Text Box 55"/>
          <p:cNvSpPr txBox="1">
            <a:spLocks noChangeArrowheads="1"/>
          </p:cNvSpPr>
          <p:nvPr/>
        </p:nvSpPr>
        <p:spPr bwMode="auto">
          <a:xfrm>
            <a:off x="1312863" y="3041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7" name="Text Box 56"/>
          <p:cNvSpPr txBox="1">
            <a:spLocks noChangeArrowheads="1"/>
          </p:cNvSpPr>
          <p:nvPr/>
        </p:nvSpPr>
        <p:spPr bwMode="auto">
          <a:xfrm>
            <a:off x="1312863" y="34607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0778" name="Text Box 57"/>
          <p:cNvSpPr txBox="1">
            <a:spLocks noChangeArrowheads="1"/>
          </p:cNvSpPr>
          <p:nvPr/>
        </p:nvSpPr>
        <p:spPr bwMode="auto">
          <a:xfrm>
            <a:off x="1266825" y="1770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30779" name="Text Box 58"/>
          <p:cNvSpPr txBox="1">
            <a:spLocks noChangeArrowheads="1"/>
          </p:cNvSpPr>
          <p:nvPr/>
        </p:nvSpPr>
        <p:spPr bwMode="auto">
          <a:xfrm>
            <a:off x="2868613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0" name="Text Box 59"/>
          <p:cNvSpPr txBox="1">
            <a:spLocks noChangeArrowheads="1"/>
          </p:cNvSpPr>
          <p:nvPr/>
        </p:nvSpPr>
        <p:spPr bwMode="auto">
          <a:xfrm>
            <a:off x="3460750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1" name="Text Box 60"/>
          <p:cNvSpPr txBox="1">
            <a:spLocks noChangeArrowheads="1"/>
          </p:cNvSpPr>
          <p:nvPr/>
        </p:nvSpPr>
        <p:spPr bwMode="auto">
          <a:xfrm>
            <a:off x="4046538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2" name="Text Box 61"/>
          <p:cNvSpPr txBox="1">
            <a:spLocks noChangeArrowheads="1"/>
          </p:cNvSpPr>
          <p:nvPr/>
        </p:nvSpPr>
        <p:spPr bwMode="auto">
          <a:xfrm>
            <a:off x="4646613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3" name="Text Box 62"/>
          <p:cNvSpPr txBox="1">
            <a:spLocks noChangeArrowheads="1"/>
          </p:cNvSpPr>
          <p:nvPr/>
        </p:nvSpPr>
        <p:spPr bwMode="auto">
          <a:xfrm>
            <a:off x="2297113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84" name="Text Box 63"/>
          <p:cNvSpPr txBox="1">
            <a:spLocks noChangeArrowheads="1"/>
          </p:cNvSpPr>
          <p:nvPr/>
        </p:nvSpPr>
        <p:spPr bwMode="auto">
          <a:xfrm>
            <a:off x="2867025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85" name="Text Box 64"/>
          <p:cNvSpPr txBox="1">
            <a:spLocks noChangeArrowheads="1"/>
          </p:cNvSpPr>
          <p:nvPr/>
        </p:nvSpPr>
        <p:spPr bwMode="auto">
          <a:xfrm>
            <a:off x="346233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30786" name="Text Box 65"/>
          <p:cNvSpPr txBox="1">
            <a:spLocks noChangeArrowheads="1"/>
          </p:cNvSpPr>
          <p:nvPr/>
        </p:nvSpPr>
        <p:spPr bwMode="auto">
          <a:xfrm>
            <a:off x="404018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30787" name="Text Box 66"/>
          <p:cNvSpPr txBox="1">
            <a:spLocks noChangeArrowheads="1"/>
          </p:cNvSpPr>
          <p:nvPr/>
        </p:nvSpPr>
        <p:spPr bwMode="auto">
          <a:xfrm>
            <a:off x="4633913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30788" name="Text Box 67"/>
          <p:cNvSpPr txBox="1">
            <a:spLocks noChangeArrowheads="1"/>
          </p:cNvSpPr>
          <p:nvPr/>
        </p:nvSpPr>
        <p:spPr bwMode="auto">
          <a:xfrm>
            <a:off x="229870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89" name="Text Box 68"/>
          <p:cNvSpPr txBox="1">
            <a:spLocks noChangeArrowheads="1"/>
          </p:cNvSpPr>
          <p:nvPr/>
        </p:nvSpPr>
        <p:spPr bwMode="auto">
          <a:xfrm>
            <a:off x="2868613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0790" name="Text Box 69"/>
          <p:cNvSpPr txBox="1">
            <a:spLocks noChangeArrowheads="1"/>
          </p:cNvSpPr>
          <p:nvPr/>
        </p:nvSpPr>
        <p:spPr bwMode="auto">
          <a:xfrm>
            <a:off x="346392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30791" name="Text Box 70"/>
          <p:cNvSpPr txBox="1">
            <a:spLocks noChangeArrowheads="1"/>
          </p:cNvSpPr>
          <p:nvPr/>
        </p:nvSpPr>
        <p:spPr bwMode="auto">
          <a:xfrm>
            <a:off x="405765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0792" name="Text Box 71"/>
          <p:cNvSpPr txBox="1">
            <a:spLocks noChangeArrowheads="1"/>
          </p:cNvSpPr>
          <p:nvPr/>
        </p:nvSpPr>
        <p:spPr bwMode="auto">
          <a:xfrm>
            <a:off x="465137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30793" name="Text Box 72"/>
          <p:cNvSpPr txBox="1">
            <a:spLocks noChangeArrowheads="1"/>
          </p:cNvSpPr>
          <p:nvPr/>
        </p:nvSpPr>
        <p:spPr bwMode="auto">
          <a:xfrm>
            <a:off x="228600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94" name="Text Box 73"/>
          <p:cNvSpPr txBox="1">
            <a:spLocks noChangeArrowheads="1"/>
          </p:cNvSpPr>
          <p:nvPr/>
        </p:nvSpPr>
        <p:spPr bwMode="auto">
          <a:xfrm>
            <a:off x="2855913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30795" name="Text Box 74"/>
          <p:cNvSpPr txBox="1">
            <a:spLocks noChangeArrowheads="1"/>
          </p:cNvSpPr>
          <p:nvPr/>
        </p:nvSpPr>
        <p:spPr bwMode="auto">
          <a:xfrm>
            <a:off x="3451225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30796" name="Text Box 75"/>
          <p:cNvSpPr txBox="1">
            <a:spLocks noChangeArrowheads="1"/>
          </p:cNvSpPr>
          <p:nvPr/>
        </p:nvSpPr>
        <p:spPr bwMode="auto">
          <a:xfrm>
            <a:off x="404495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0797" name="Text Box 76"/>
          <p:cNvSpPr txBox="1">
            <a:spLocks noChangeArrowheads="1"/>
          </p:cNvSpPr>
          <p:nvPr/>
        </p:nvSpPr>
        <p:spPr bwMode="auto">
          <a:xfrm>
            <a:off x="4638675" y="3446463"/>
            <a:ext cx="438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30798" name="Line 77"/>
          <p:cNvSpPr>
            <a:spLocks noChangeShapeType="1"/>
          </p:cNvSpPr>
          <p:nvPr/>
        </p:nvSpPr>
        <p:spPr bwMode="auto">
          <a:xfrm flipH="1" flipV="1">
            <a:off x="2097088" y="2006600"/>
            <a:ext cx="92075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99" name="Line 78"/>
          <p:cNvSpPr>
            <a:spLocks noChangeShapeType="1"/>
          </p:cNvSpPr>
          <p:nvPr/>
        </p:nvSpPr>
        <p:spPr bwMode="auto">
          <a:xfrm flipH="1" flipV="1">
            <a:off x="2625725" y="1992313"/>
            <a:ext cx="9207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0" name="Line 79"/>
          <p:cNvSpPr>
            <a:spLocks noChangeShapeType="1"/>
          </p:cNvSpPr>
          <p:nvPr/>
        </p:nvSpPr>
        <p:spPr bwMode="auto">
          <a:xfrm flipH="1" flipV="1">
            <a:off x="3217863" y="2014538"/>
            <a:ext cx="9715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1" name="Line 80"/>
          <p:cNvSpPr>
            <a:spLocks noChangeShapeType="1"/>
          </p:cNvSpPr>
          <p:nvPr/>
        </p:nvSpPr>
        <p:spPr bwMode="auto">
          <a:xfrm flipH="1" flipV="1">
            <a:off x="3783013" y="2000250"/>
            <a:ext cx="98583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2" name="Line 81"/>
          <p:cNvSpPr>
            <a:spLocks noChangeShapeType="1"/>
          </p:cNvSpPr>
          <p:nvPr/>
        </p:nvSpPr>
        <p:spPr bwMode="auto">
          <a:xfrm flipH="1" flipV="1">
            <a:off x="2074863" y="2471738"/>
            <a:ext cx="3286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3" name="Line 82"/>
          <p:cNvSpPr>
            <a:spLocks noChangeShapeType="1"/>
          </p:cNvSpPr>
          <p:nvPr/>
        </p:nvSpPr>
        <p:spPr bwMode="auto">
          <a:xfrm flipV="1">
            <a:off x="2925763" y="244951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4" name="Line 83"/>
          <p:cNvSpPr>
            <a:spLocks noChangeShapeType="1"/>
          </p:cNvSpPr>
          <p:nvPr/>
        </p:nvSpPr>
        <p:spPr bwMode="auto">
          <a:xfrm flipH="1" flipV="1">
            <a:off x="3260725" y="2463800"/>
            <a:ext cx="307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5" name="Line 84"/>
          <p:cNvSpPr>
            <a:spLocks noChangeShapeType="1"/>
          </p:cNvSpPr>
          <p:nvPr/>
        </p:nvSpPr>
        <p:spPr bwMode="auto">
          <a:xfrm flipH="1" flipV="1">
            <a:off x="3811588" y="2449513"/>
            <a:ext cx="328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6" name="Line 85"/>
          <p:cNvSpPr>
            <a:spLocks noChangeShapeType="1"/>
          </p:cNvSpPr>
          <p:nvPr/>
        </p:nvSpPr>
        <p:spPr bwMode="auto">
          <a:xfrm flipH="1" flipV="1">
            <a:off x="4454525" y="2486025"/>
            <a:ext cx="2714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7" name="Line 86"/>
          <p:cNvSpPr>
            <a:spLocks noChangeShapeType="1"/>
          </p:cNvSpPr>
          <p:nvPr/>
        </p:nvSpPr>
        <p:spPr bwMode="auto">
          <a:xfrm flipV="1">
            <a:off x="2346325" y="287178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8" name="Line 87"/>
          <p:cNvSpPr>
            <a:spLocks noChangeShapeType="1"/>
          </p:cNvSpPr>
          <p:nvPr/>
        </p:nvSpPr>
        <p:spPr bwMode="auto">
          <a:xfrm flipV="1">
            <a:off x="2911475" y="290036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9" name="Line 88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0" name="Line 89"/>
          <p:cNvSpPr>
            <a:spLocks noChangeShapeType="1"/>
          </p:cNvSpPr>
          <p:nvPr/>
        </p:nvSpPr>
        <p:spPr bwMode="auto">
          <a:xfrm flipH="1" flipV="1">
            <a:off x="2668588" y="2835275"/>
            <a:ext cx="145732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1" name="Line 90"/>
          <p:cNvSpPr>
            <a:spLocks noChangeShapeType="1"/>
          </p:cNvSpPr>
          <p:nvPr/>
        </p:nvSpPr>
        <p:spPr bwMode="auto">
          <a:xfrm flipH="1" flipV="1">
            <a:off x="3260725" y="2806700"/>
            <a:ext cx="14573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2" name="Line 91"/>
          <p:cNvSpPr>
            <a:spLocks noChangeShapeType="1"/>
          </p:cNvSpPr>
          <p:nvPr/>
        </p:nvSpPr>
        <p:spPr bwMode="auto">
          <a:xfrm flipV="1">
            <a:off x="2346325" y="332898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3" name="Line 92"/>
          <p:cNvSpPr>
            <a:spLocks noChangeShapeType="1"/>
          </p:cNvSpPr>
          <p:nvPr/>
        </p:nvSpPr>
        <p:spPr bwMode="auto">
          <a:xfrm flipH="1" flipV="1">
            <a:off x="2032000" y="3206750"/>
            <a:ext cx="9080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4" name="Line 93"/>
          <p:cNvSpPr>
            <a:spLocks noChangeShapeType="1"/>
          </p:cNvSpPr>
          <p:nvPr/>
        </p:nvSpPr>
        <p:spPr bwMode="auto">
          <a:xfrm flipH="1" flipV="1">
            <a:off x="2668588" y="3243263"/>
            <a:ext cx="8493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5" name="Line 94"/>
          <p:cNvSpPr>
            <a:spLocks noChangeShapeType="1"/>
          </p:cNvSpPr>
          <p:nvPr/>
        </p:nvSpPr>
        <p:spPr bwMode="auto">
          <a:xfrm flipV="1">
            <a:off x="4097338" y="32924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6" name="Line 95"/>
          <p:cNvSpPr>
            <a:spLocks noChangeShapeType="1"/>
          </p:cNvSpPr>
          <p:nvPr/>
        </p:nvSpPr>
        <p:spPr bwMode="auto">
          <a:xfrm flipH="1" flipV="1">
            <a:off x="3789363" y="3271838"/>
            <a:ext cx="9080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7" name="Text Box 96"/>
          <p:cNvSpPr txBox="1">
            <a:spLocks noChangeArrowheads="1"/>
          </p:cNvSpPr>
          <p:nvPr/>
        </p:nvSpPr>
        <p:spPr bwMode="auto">
          <a:xfrm>
            <a:off x="2363788" y="2192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0818" name="Line 97"/>
          <p:cNvSpPr>
            <a:spLocks noChangeShapeType="1"/>
          </p:cNvSpPr>
          <p:nvPr/>
        </p:nvSpPr>
        <p:spPr bwMode="auto">
          <a:xfrm flipV="1">
            <a:off x="2351088" y="20494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9554" name="Rectangle 98"/>
          <p:cNvSpPr>
            <a:spLocks noChangeArrowheads="1"/>
          </p:cNvSpPr>
          <p:nvPr/>
        </p:nvSpPr>
        <p:spPr bwMode="auto">
          <a:xfrm>
            <a:off x="323850" y="4135438"/>
            <a:ext cx="8229600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Start at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P(n, 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When you go left-up 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800">
                <a:solidFill>
                  <a:schemeClr val="accent2"/>
                </a:solidFill>
              </a:rPr>
              <a:t>item i has been taken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When you go straight up 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 item i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3789363" y="1712913"/>
            <a:ext cx="3328987" cy="1836737"/>
            <a:chOff x="2387" y="1079"/>
            <a:chExt cx="2097" cy="1157"/>
          </a:xfrm>
        </p:grpSpPr>
        <p:sp>
          <p:nvSpPr>
            <p:cNvPr id="30828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4</a:t>
              </a:r>
            </a:p>
          </p:txBody>
        </p:sp>
      </p:grpSp>
      <p:sp>
        <p:nvSpPr>
          <p:cNvPr id="659558" name="Line 102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260725" y="2330450"/>
            <a:ext cx="3857625" cy="457200"/>
            <a:chOff x="2054" y="1468"/>
            <a:chExt cx="2430" cy="288"/>
          </a:xfrm>
        </p:grpSpPr>
        <p:sp>
          <p:nvSpPr>
            <p:cNvPr id="30826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2</a:t>
              </a:r>
            </a:p>
          </p:txBody>
        </p:sp>
        <p:sp>
          <p:nvSpPr>
            <p:cNvPr id="30827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097088" y="2005013"/>
            <a:ext cx="5021262" cy="1401762"/>
            <a:chOff x="1321" y="1263"/>
            <a:chExt cx="3163" cy="883"/>
          </a:xfrm>
        </p:grpSpPr>
        <p:sp>
          <p:nvSpPr>
            <p:cNvPr id="30824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723369-6BC0-4412-BD17-C577E28260CB}" type="slidenum">
              <a:rPr lang="en-US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Overlapping Subproblems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352925" y="3589338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1508" name="Group 4"/>
          <p:cNvGraphicFramePr>
            <a:graphicFrameLocks noGrp="1"/>
          </p:cNvGraphicFramePr>
          <p:nvPr/>
        </p:nvGraphicFramePr>
        <p:xfrm>
          <a:off x="1577975" y="2225675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47" name="Text Box 102"/>
          <p:cNvSpPr txBox="1">
            <a:spLocks noChangeArrowheads="1"/>
          </p:cNvSpPr>
          <p:nvPr/>
        </p:nvSpPr>
        <p:spPr bwMode="auto">
          <a:xfrm>
            <a:off x="1700213" y="1858963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  <a:r>
              <a:rPr lang="en-US" baseline="-25000">
                <a:latin typeface="Comic Sans MS" pitchFamily="66" charset="0"/>
              </a:rPr>
              <a:t>: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1848" name="Text Box 103"/>
          <p:cNvSpPr txBox="1">
            <a:spLocks noChangeArrowheads="1"/>
          </p:cNvSpPr>
          <p:nvPr/>
        </p:nvSpPr>
        <p:spPr bwMode="auto">
          <a:xfrm>
            <a:off x="1196975" y="5011738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49" name="Text Box 104"/>
          <p:cNvSpPr txBox="1">
            <a:spLocks noChangeArrowheads="1"/>
          </p:cNvSpPr>
          <p:nvPr/>
        </p:nvSpPr>
        <p:spPr bwMode="auto">
          <a:xfrm>
            <a:off x="2238375" y="1858963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0" name="Text Box 105"/>
          <p:cNvSpPr txBox="1">
            <a:spLocks noChangeArrowheads="1"/>
          </p:cNvSpPr>
          <p:nvPr/>
        </p:nvSpPr>
        <p:spPr bwMode="auto">
          <a:xfrm>
            <a:off x="7223125" y="1830388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1" name="Text Box 106"/>
          <p:cNvSpPr txBox="1">
            <a:spLocks noChangeArrowheads="1"/>
          </p:cNvSpPr>
          <p:nvPr/>
        </p:nvSpPr>
        <p:spPr bwMode="auto">
          <a:xfrm>
            <a:off x="1125538" y="3582988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i-1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2" name="Text Box 107"/>
          <p:cNvSpPr txBox="1">
            <a:spLocks noChangeArrowheads="1"/>
          </p:cNvSpPr>
          <p:nvPr/>
        </p:nvSpPr>
        <p:spPr bwMode="auto">
          <a:xfrm>
            <a:off x="1187450" y="2308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3" name="Rectangle 108"/>
          <p:cNvSpPr>
            <a:spLocks noGrp="1" noChangeArrowheads="1"/>
          </p:cNvSpPr>
          <p:nvPr>
            <p:ph type="body" idx="1"/>
          </p:nvPr>
        </p:nvSpPr>
        <p:spPr>
          <a:xfrm>
            <a:off x="322263" y="1350963"/>
            <a:ext cx="8229600" cy="71913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66" charset="0"/>
              </a:rPr>
              <a:t>P(i, w) = max {v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 + P(i - 1, w-w</a:t>
            </a:r>
            <a:r>
              <a:rPr lang="en-US" baseline="-25000">
                <a:latin typeface="Comic Sans MS" pitchFamily="66" charset="0"/>
              </a:rPr>
              <a:t>i</a:t>
            </a:r>
            <a:r>
              <a:rPr lang="en-US">
                <a:latin typeface="Comic Sans MS" pitchFamily="66" charset="0"/>
              </a:rPr>
              <a:t>), P(i - 1, w) }  </a:t>
            </a:r>
          </a:p>
        </p:txBody>
      </p:sp>
      <p:sp>
        <p:nvSpPr>
          <p:cNvPr id="31854" name="Text Box 109"/>
          <p:cNvSpPr txBox="1">
            <a:spLocks noChangeArrowheads="1"/>
          </p:cNvSpPr>
          <p:nvPr/>
        </p:nvSpPr>
        <p:spPr bwMode="auto">
          <a:xfrm>
            <a:off x="1223963" y="4064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5" name="Text Box 110"/>
          <p:cNvSpPr txBox="1">
            <a:spLocks noChangeArrowheads="1"/>
          </p:cNvSpPr>
          <p:nvPr/>
        </p:nvSpPr>
        <p:spPr bwMode="auto">
          <a:xfrm>
            <a:off x="4448175" y="1819275"/>
            <a:ext cx="34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1856" name="Text Box 111"/>
          <p:cNvSpPr txBox="1">
            <a:spLocks noChangeArrowheads="1"/>
          </p:cNvSpPr>
          <p:nvPr/>
        </p:nvSpPr>
        <p:spPr bwMode="auto">
          <a:xfrm>
            <a:off x="965200" y="5513388"/>
            <a:ext cx="7286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Monotype Corsiva" pitchFamily="66" charset="0"/>
              </a:rPr>
              <a:t>E.g.</a:t>
            </a:r>
            <a:r>
              <a:rPr lang="en-US" sz="2800" dirty="0"/>
              <a:t>: all the </a:t>
            </a:r>
            <a:r>
              <a:rPr lang="en-US" sz="2800" dirty="0" err="1"/>
              <a:t>subproblems</a:t>
            </a:r>
            <a:r>
              <a:rPr lang="en-US" sz="2800" dirty="0"/>
              <a:t> shown in red may depend on </a:t>
            </a:r>
            <a:r>
              <a:rPr lang="en-US" sz="2800" dirty="0">
                <a:latin typeface="Comic Sans MS" pitchFamily="66" charset="0"/>
              </a:rPr>
              <a:t>P(i-1, w)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0DD19E-1944-4B76-B1F5-52F4CD5026E1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Programming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435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An algorithm design technique (like divide and conquer)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Divide and conquer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Partition the problem into independent </a:t>
            </a:r>
            <a:r>
              <a:rPr lang="en-US" dirty="0" err="1"/>
              <a:t>subproblems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Solve the </a:t>
            </a:r>
            <a:r>
              <a:rPr lang="en-US" dirty="0" err="1"/>
              <a:t>subproblems</a:t>
            </a:r>
            <a:r>
              <a:rPr lang="en-US" dirty="0"/>
              <a:t> recursively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Combine the solutions to solve the original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4586" name="Line 41"/>
            <p:cNvSpPr>
              <a:spLocks noChangeShapeType="1"/>
            </p:cNvSpPr>
            <p:nvPr/>
          </p:nvSpPr>
          <p:spPr bwMode="auto">
            <a:xfrm>
              <a:off x="9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42"/>
            <p:cNvSpPr>
              <a:spLocks noChangeShapeType="1"/>
            </p:cNvSpPr>
            <p:nvPr/>
          </p:nvSpPr>
          <p:spPr bwMode="auto">
            <a:xfrm>
              <a:off x="960" y="10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44"/>
            <p:cNvSpPr>
              <a:spLocks noChangeShapeType="1"/>
            </p:cNvSpPr>
            <p:nvPr/>
          </p:nvSpPr>
          <p:spPr bwMode="auto">
            <a:xfrm>
              <a:off x="196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45"/>
            <p:cNvSpPr>
              <a:spLocks noChangeShapeType="1"/>
            </p:cNvSpPr>
            <p:nvPr/>
          </p:nvSpPr>
          <p:spPr bwMode="auto">
            <a:xfrm>
              <a:off x="2496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46"/>
            <p:cNvSpPr>
              <a:spLocks noChangeShapeType="1"/>
            </p:cNvSpPr>
            <p:nvPr/>
          </p:nvSpPr>
          <p:spPr bwMode="auto">
            <a:xfrm>
              <a:off x="3024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47"/>
            <p:cNvSpPr>
              <a:spLocks noChangeShapeType="1"/>
            </p:cNvSpPr>
            <p:nvPr/>
          </p:nvSpPr>
          <p:spPr bwMode="auto">
            <a:xfrm>
              <a:off x="3552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48"/>
            <p:cNvSpPr txBox="1">
              <a:spLocks noChangeArrowheads="1"/>
            </p:cNvSpPr>
            <p:nvPr/>
          </p:nvSpPr>
          <p:spPr bwMode="auto">
            <a:xfrm>
              <a:off x="1104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4" name="Text Box 49"/>
            <p:cNvSpPr txBox="1">
              <a:spLocks noChangeArrowheads="1"/>
            </p:cNvSpPr>
            <p:nvPr/>
          </p:nvSpPr>
          <p:spPr bwMode="auto">
            <a:xfrm>
              <a:off x="1584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5" name="Text Box 50"/>
            <p:cNvSpPr txBox="1">
              <a:spLocks noChangeArrowheads="1"/>
            </p:cNvSpPr>
            <p:nvPr/>
          </p:nvSpPr>
          <p:spPr bwMode="auto">
            <a:xfrm>
              <a:off x="2112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6" name="Text Box 5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7" name="Text Box 52"/>
            <p:cNvSpPr txBox="1">
              <a:spLocks noChangeArrowheads="1"/>
            </p:cNvSpPr>
            <p:nvPr/>
          </p:nvSpPr>
          <p:spPr bwMode="auto">
            <a:xfrm>
              <a:off x="3696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8" name="Text Box 5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599" name="Line 54"/>
            <p:cNvSpPr>
              <a:spLocks noChangeShapeType="1"/>
            </p:cNvSpPr>
            <p:nvPr/>
          </p:nvSpPr>
          <p:spPr bwMode="auto">
            <a:xfrm>
              <a:off x="408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55"/>
            <p:cNvSpPr>
              <a:spLocks noChangeShapeType="1"/>
            </p:cNvSpPr>
            <p:nvPr/>
          </p:nvSpPr>
          <p:spPr bwMode="auto">
            <a:xfrm>
              <a:off x="960" y="134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56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57"/>
            <p:cNvSpPr>
              <a:spLocks noChangeShapeType="1"/>
            </p:cNvSpPr>
            <p:nvPr/>
          </p:nvSpPr>
          <p:spPr bwMode="auto">
            <a:xfrm>
              <a:off x="960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58"/>
            <p:cNvSpPr>
              <a:spLocks noChangeShapeType="1"/>
            </p:cNvSpPr>
            <p:nvPr/>
          </p:nvSpPr>
          <p:spPr bwMode="auto">
            <a:xfrm>
              <a:off x="960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59"/>
            <p:cNvSpPr>
              <a:spLocks noChangeShapeType="1"/>
            </p:cNvSpPr>
            <p:nvPr/>
          </p:nvSpPr>
          <p:spPr bwMode="auto">
            <a:xfrm>
              <a:off x="960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60"/>
            <p:cNvSpPr txBox="1">
              <a:spLocks noChangeArrowheads="1"/>
            </p:cNvSpPr>
            <p:nvPr/>
          </p:nvSpPr>
          <p:spPr bwMode="auto">
            <a:xfrm>
              <a:off x="652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606" name="Text Box 61"/>
            <p:cNvSpPr txBox="1">
              <a:spLocks noChangeArrowheads="1"/>
            </p:cNvSpPr>
            <p:nvPr/>
          </p:nvSpPr>
          <p:spPr bwMode="auto">
            <a:xfrm>
              <a:off x="652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24607" name="Text Box 62"/>
            <p:cNvSpPr txBox="1">
              <a:spLocks noChangeArrowheads="1"/>
            </p:cNvSpPr>
            <p:nvPr/>
          </p:nvSpPr>
          <p:spPr bwMode="auto">
            <a:xfrm>
              <a:off x="652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24608" name="Text Box 63"/>
            <p:cNvSpPr txBox="1">
              <a:spLocks noChangeArrowheads="1"/>
            </p:cNvSpPr>
            <p:nvPr/>
          </p:nvSpPr>
          <p:spPr bwMode="auto">
            <a:xfrm>
              <a:off x="652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24609" name="Text Box 64"/>
            <p:cNvSpPr txBox="1">
              <a:spLocks noChangeArrowheads="1"/>
            </p:cNvSpPr>
            <p:nvPr/>
          </p:nvSpPr>
          <p:spPr bwMode="auto">
            <a:xfrm>
              <a:off x="3168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4</a:t>
              </a:r>
            </a:p>
          </p:txBody>
        </p:sp>
        <p:sp>
          <p:nvSpPr>
            <p:cNvPr id="24610" name="Text Box 65"/>
            <p:cNvSpPr txBox="1">
              <a:spLocks noChangeArrowheads="1"/>
            </p:cNvSpPr>
            <p:nvPr/>
          </p:nvSpPr>
          <p:spPr bwMode="auto">
            <a:xfrm>
              <a:off x="3696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5</a:t>
              </a:r>
            </a:p>
          </p:txBody>
        </p:sp>
        <p:sp>
          <p:nvSpPr>
            <p:cNvPr id="24611" name="Text Box 66"/>
            <p:cNvSpPr txBox="1">
              <a:spLocks noChangeArrowheads="1"/>
            </p:cNvSpPr>
            <p:nvPr/>
          </p:nvSpPr>
          <p:spPr bwMode="auto">
            <a:xfrm>
              <a:off x="1104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4612" name="Text Box 67"/>
            <p:cNvSpPr txBox="1">
              <a:spLocks noChangeArrowheads="1"/>
            </p:cNvSpPr>
            <p:nvPr/>
          </p:nvSpPr>
          <p:spPr bwMode="auto">
            <a:xfrm>
              <a:off x="1584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1</a:t>
              </a:r>
            </a:p>
          </p:txBody>
        </p:sp>
        <p:sp>
          <p:nvSpPr>
            <p:cNvPr id="24613" name="Text Box 68"/>
            <p:cNvSpPr txBox="1">
              <a:spLocks noChangeArrowheads="1"/>
            </p:cNvSpPr>
            <p:nvPr/>
          </p:nvSpPr>
          <p:spPr bwMode="auto">
            <a:xfrm>
              <a:off x="2112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2</a:t>
              </a:r>
            </a:p>
          </p:txBody>
        </p:sp>
        <p:sp>
          <p:nvSpPr>
            <p:cNvPr id="24614" name="Text Box 69"/>
            <p:cNvSpPr txBox="1">
              <a:spLocks noChangeArrowheads="1"/>
            </p:cNvSpPr>
            <p:nvPr/>
          </p:nvSpPr>
          <p:spPr bwMode="auto">
            <a:xfrm>
              <a:off x="2640" y="8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3</a:t>
              </a:r>
            </a:p>
          </p:txBody>
        </p:sp>
        <p:sp>
          <p:nvSpPr>
            <p:cNvPr id="24615" name="Text Box 70"/>
            <p:cNvSpPr txBox="1">
              <a:spLocks noChangeArrowheads="1"/>
            </p:cNvSpPr>
            <p:nvPr/>
          </p:nvSpPr>
          <p:spPr bwMode="auto">
            <a:xfrm>
              <a:off x="652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4</a:t>
              </a:r>
            </a:p>
          </p:txBody>
        </p:sp>
        <p:sp>
          <p:nvSpPr>
            <p:cNvPr id="24616" name="Text Box 71"/>
            <p:cNvSpPr txBox="1">
              <a:spLocks noChangeArrowheads="1"/>
            </p:cNvSpPr>
            <p:nvPr/>
          </p:nvSpPr>
          <p:spPr bwMode="auto">
            <a:xfrm>
              <a:off x="662" y="76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i\W</a:t>
              </a:r>
            </a:p>
          </p:txBody>
        </p:sp>
      </p:grpSp>
      <p:sp>
        <p:nvSpPr>
          <p:cNvPr id="24585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1267485" y="4876549"/>
            <a:ext cx="693495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Let’s run 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the </a:t>
            </a:r>
            <a:r>
              <a:rPr lang="en-US" altLang="zh-CN" sz="2000" b="0" dirty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algorithm on the following data:</a:t>
            </a:r>
          </a:p>
          <a:p>
            <a:pPr eaLnBrk="0" hangingPunct="0"/>
            <a:endParaRPr lang="en-US" altLang="zh-CN" sz="2000" b="0" dirty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n = 4 (# of elements), W = 5 (max weight)</a:t>
            </a:r>
          </a:p>
          <a:p>
            <a:pPr eaLnBrk="0" hangingPunct="0"/>
            <a:r>
              <a:rPr lang="en-US" altLang="zh-CN" sz="2000" b="0" dirty="0">
                <a:latin typeface="Times New Roman" pitchFamily="18" charset="0"/>
                <a:ea typeface="SimSun" pitchFamily="2" charset="-122"/>
              </a:rPr>
              <a:t>Elements (weight, profit (benefit) ): (2,3), (3,4), (4,5), (5,6)</a:t>
            </a:r>
            <a:endParaRPr lang="en-US" altLang="zh-CN" sz="1400" b="0" dirty="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05" name="Text Box 38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07" name="Rectangle 41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25608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=-1</a:t>
            </a:r>
          </a:p>
        </p:txBody>
      </p:sp>
      <p:sp>
        <p:nvSpPr>
          <p:cNvPr id="25609" name="Line 47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48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49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50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51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52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53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54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7" name="Text Box 55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8" name="Text Box 56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19" name="Text Box 57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0" name="Text Box 58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1" name="Text Box 59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2" name="Line 71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72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73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74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75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76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Text Box 79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29" name="Text Box 80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5630" name="Text Box 81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5631" name="Text Box 82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5632" name="Text Box 83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5633" name="Text Box 84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5634" name="Text Box 85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35" name="Text Box 86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25636" name="Text Box 87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sp>
        <p:nvSpPr>
          <p:cNvPr id="25637" name="Text Box 88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5638" name="Text Box 89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5639" name="Text Box 90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i\W</a:t>
            </a:r>
          </a:p>
        </p:txBody>
      </p:sp>
      <p:sp>
        <p:nvSpPr>
          <p:cNvPr id="25640" name="Text Box 103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41" name="Text Box 104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25642" name="Text Box 105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191594" name="Line 106"/>
          <p:cNvSpPr>
            <a:spLocks noChangeShapeType="1"/>
          </p:cNvSpPr>
          <p:nvPr/>
        </p:nvSpPr>
        <p:spPr bwMode="auto">
          <a:xfrm>
            <a:off x="2514600" y="243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8" grpId="0" autoUpdateAnimBg="0"/>
      <p:bldP spid="1915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41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21336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46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6635" name="Text Box 43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6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7" name="Text Box 4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8" name="Text Box 4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6639" name="Text Box 5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6641" name="Line 5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" name="Line 5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" name="Line 5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" name="Line 5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Line 5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Line 5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Line 5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Text Box 5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4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0" name="Text Box 6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1" name="Text Box 6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2" name="Text Box 6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3" name="Text Box 6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54" name="Line 6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5" name="Line 6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6" name="Line 6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7" name="Line 6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8" name="Line 6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9" name="Line 7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0" name="Text Box 7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61" name="Text Box 7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6662" name="Text Box 7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6663" name="Text Box 7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6664" name="Text Box 7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6665" name="Text Box 7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6666" name="Text Box 7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6667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6668" name="Text Box 7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6669" name="Text Box 8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6670" name="Text Box 8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6671" name="Text Box 8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6632" name="Text Box 87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=0</a:t>
            </a:r>
          </a:p>
        </p:txBody>
      </p:sp>
      <p:sp>
        <p:nvSpPr>
          <p:cNvPr id="26634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  <p:bldP spid="1495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29718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766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7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8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768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768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768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769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769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769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769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769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769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769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7656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=1</a:t>
            </a:r>
          </a:p>
        </p:txBody>
      </p:sp>
      <p:sp>
        <p:nvSpPr>
          <p:cNvPr id="27657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7658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7659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utoUpdateAnimBg="0"/>
      <p:bldP spid="1925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38100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868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869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69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0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1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871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871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871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871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871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871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871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871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872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872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8680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=2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8682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8683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868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utoUpdateAnimBg="0"/>
      <p:bldP spid="1935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6482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971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2971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971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2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3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973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973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973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974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2974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2974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2974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2974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2974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2974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29704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=3</a:t>
            </a:r>
          </a:p>
        </p:txBody>
      </p:sp>
      <p:sp>
        <p:nvSpPr>
          <p:cNvPr id="29705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2970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8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970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  <p:bldP spid="1945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073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073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074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4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5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6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076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076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076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076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076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076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076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076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077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077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0725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=-2</a:t>
            </a:r>
          </a:p>
        </p:txBody>
      </p:sp>
      <p:sp>
        <p:nvSpPr>
          <p:cNvPr id="3072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0728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0729" name="Rectangle 51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0730" name="Text Box 52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95637" name="Line 53"/>
          <p:cNvSpPr>
            <a:spLocks noChangeShapeType="1"/>
          </p:cNvSpPr>
          <p:nvPr/>
        </p:nvSpPr>
        <p:spPr bwMode="auto">
          <a:xfrm>
            <a:off x="25146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24828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0733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073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7" grpId="0" animBg="1"/>
      <p:bldP spid="1956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17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17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17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17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17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17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17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17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17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17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17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17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17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174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=-1</a:t>
            </a:r>
          </a:p>
        </p:txBody>
      </p:sp>
      <p:sp>
        <p:nvSpPr>
          <p:cNvPr id="3175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175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175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1753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1754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33528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332105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1757" name="Text Box 51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1758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1759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7" grpId="0" animBg="1"/>
      <p:bldP spid="19665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278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79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0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1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281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281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281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281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281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281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281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281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282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282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277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=0</a:t>
            </a:r>
          </a:p>
        </p:txBody>
      </p:sp>
      <p:sp>
        <p:nvSpPr>
          <p:cNvPr id="3277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7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2778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79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2780" name="Text Box 53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197686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7687" name="Line 55"/>
          <p:cNvSpPr>
            <a:spLocks noChangeShapeType="1"/>
          </p:cNvSpPr>
          <p:nvPr/>
        </p:nvSpPr>
        <p:spPr bwMode="auto">
          <a:xfrm>
            <a:off x="20574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278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6" grpId="0" autoUpdateAnimBg="0"/>
      <p:bldP spid="1976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381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381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381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2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3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383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38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383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384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384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384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384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384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384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384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379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=1</a:t>
            </a:r>
          </a:p>
        </p:txBody>
      </p:sp>
      <p:sp>
        <p:nvSpPr>
          <p:cNvPr id="3379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79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1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3802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3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3804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8708" name="Line 52"/>
          <p:cNvSpPr>
            <a:spLocks noChangeShapeType="1"/>
          </p:cNvSpPr>
          <p:nvPr/>
        </p:nvSpPr>
        <p:spPr bwMode="auto">
          <a:xfrm>
            <a:off x="28956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3808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380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7" grpId="0" autoUpdateAnimBg="0"/>
      <p:bldP spid="1987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127AF4-6C50-4D0D-874C-22F5D366ABFD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3</a:t>
            </a:fld>
            <a:endParaRPr lang="en-US" altLang="zh-TW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Programming </a:t>
            </a:r>
            <a:r>
              <a:rPr lang="en-US" altLang="zh-TW" dirty="0">
                <a:ea typeface="新細明體" pitchFamily="18" charset="-120"/>
              </a:rPr>
              <a:t>- Two key ingredients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Two key ingredients for an optimization problem to be suitable for a dynamic-programming solution: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914400" y="4038600"/>
            <a:ext cx="2743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2133600" y="3733800"/>
            <a:ext cx="342900" cy="1219200"/>
          </a:xfrm>
          <a:custGeom>
            <a:avLst/>
            <a:gdLst>
              <a:gd name="T0" fmla="*/ 0 w 312"/>
              <a:gd name="T1" fmla="*/ 0 h 912"/>
              <a:gd name="T2" fmla="*/ 2147483647 w 312"/>
              <a:gd name="T3" fmla="*/ 2147483647 h 912"/>
              <a:gd name="T4" fmla="*/ 2147483647 w 312"/>
              <a:gd name="T5" fmla="*/ 2147483647 h 912"/>
              <a:gd name="T6" fmla="*/ 0 60000 65536"/>
              <a:gd name="T7" fmla="*/ 0 60000 65536"/>
              <a:gd name="T8" fmla="*/ 0 60000 65536"/>
              <a:gd name="T9" fmla="*/ 0 w 312"/>
              <a:gd name="T10" fmla="*/ 0 h 912"/>
              <a:gd name="T11" fmla="*/ 312 w 31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9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 flipV="1">
            <a:off x="1752600" y="4572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236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9600" y="5334000"/>
            <a:ext cx="3733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Each substructure is optimal.</a:t>
            </a:r>
          </a:p>
          <a:p>
            <a:pPr algn="ctr"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(Principle of optimality)</a:t>
            </a:r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5257800" y="3581400"/>
            <a:ext cx="22098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6019800" y="3810000"/>
            <a:ext cx="23622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3"/>
          <p:cNvSpPr>
            <a:spLocks noChangeArrowheads="1"/>
          </p:cNvSpPr>
          <p:nvPr/>
        </p:nvSpPr>
        <p:spPr bwMode="auto">
          <a:xfrm>
            <a:off x="5257800" y="4038600"/>
            <a:ext cx="24384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838200" y="3124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1. optimal substructures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4648200" y="3124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2. overlapping subproblems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4724400" y="4876800"/>
            <a:ext cx="4419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Subproblems are dependent.</a:t>
            </a:r>
          </a:p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(otherwise, a divide-and-conquer approach is the choice.)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483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483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484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4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5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6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486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486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486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486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486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486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486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486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487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487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482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i=2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 =2</a:t>
            </a:r>
          </a:p>
        </p:txBody>
      </p:sp>
      <p:sp>
        <p:nvSpPr>
          <p:cNvPr id="3482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5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4826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27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4828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99732" name="Line 52"/>
          <p:cNvSpPr>
            <a:spLocks noChangeShapeType="1"/>
          </p:cNvSpPr>
          <p:nvPr/>
        </p:nvSpPr>
        <p:spPr bwMode="auto">
          <a:xfrm>
            <a:off x="37338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483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4833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483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1" grpId="0" autoUpdateAnimBg="0"/>
      <p:bldP spid="1997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586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586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587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7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7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8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9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589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589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589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589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589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589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589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589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589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590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584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1..3</a:t>
            </a:r>
          </a:p>
          <a:p>
            <a:pPr eaLnBrk="0" hangingPunct="0">
              <a:lnSpc>
                <a:spcPct val="110000"/>
              </a:lnSpc>
            </a:pPr>
            <a:endParaRPr lang="zh-CN" altLang="en-US" sz="28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584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49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50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585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585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5853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5854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5855" name="Rectangle 57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5856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0764" name="Text Box 60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0769" name="Line 65"/>
          <p:cNvSpPr>
            <a:spLocks noChangeShapeType="1"/>
          </p:cNvSpPr>
          <p:nvPr/>
        </p:nvSpPr>
        <p:spPr bwMode="auto">
          <a:xfrm>
            <a:off x="2538413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70" name="Text Box 66"/>
          <p:cNvSpPr txBox="1">
            <a:spLocks noChangeArrowheads="1"/>
          </p:cNvSpPr>
          <p:nvPr/>
        </p:nvSpPr>
        <p:spPr bwMode="auto">
          <a:xfrm>
            <a:off x="2506663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0771" name="Line 67"/>
          <p:cNvSpPr>
            <a:spLocks noChangeShapeType="1"/>
          </p:cNvSpPr>
          <p:nvPr/>
        </p:nvSpPr>
        <p:spPr bwMode="auto">
          <a:xfrm>
            <a:off x="3352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72" name="Line 68"/>
          <p:cNvSpPr>
            <a:spLocks noChangeShapeType="1"/>
          </p:cNvSpPr>
          <p:nvPr/>
        </p:nvSpPr>
        <p:spPr bwMode="auto">
          <a:xfrm>
            <a:off x="4191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64" grpId="0" autoUpdateAnimBg="0"/>
      <p:bldP spid="200765" grpId="0" autoUpdateAnimBg="0"/>
      <p:bldP spid="200769" grpId="0" animBg="1"/>
      <p:bldP spid="200770" grpId="0" autoUpdateAnimBg="0"/>
      <p:bldP spid="200771" grpId="0" animBg="1"/>
      <p:bldP spid="2007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688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8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8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9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689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689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0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1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691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691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691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691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691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691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692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692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692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692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686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3687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3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4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6875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76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687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6878" name="Rectangle 53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6879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6880" name="Text Box 61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6881" name="Text Box 62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6882" name="Text Box 63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1793" name="Line 65"/>
          <p:cNvSpPr>
            <a:spLocks noChangeShapeType="1"/>
          </p:cNvSpPr>
          <p:nvPr/>
        </p:nvSpPr>
        <p:spPr bwMode="auto">
          <a:xfrm>
            <a:off x="2057400" y="3276600"/>
            <a:ext cx="2971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794" name="Text Box 66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5" name="Text Box 6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b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688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3" grpId="0" animBg="1"/>
      <p:bldP spid="20179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791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791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791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2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3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793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794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794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794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794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794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794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794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794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794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789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=1</a:t>
            </a:r>
          </a:p>
        </p:txBody>
      </p:sp>
      <p:sp>
        <p:nvSpPr>
          <p:cNvPr id="3789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89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789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90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2" name="Rectangle 52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7903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7904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7905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7906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7907" name="Text Box 59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7908" name="Text Box 60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5899150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791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3" grpId="0" animBg="1"/>
      <p:bldP spid="20281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894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894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894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5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6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897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897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897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897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897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897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897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897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897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897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891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1..4</a:t>
            </a:r>
          </a:p>
          <a:p>
            <a:pPr eaLnBrk="0" hangingPunct="0">
              <a:lnSpc>
                <a:spcPct val="110000"/>
              </a:lnSpc>
            </a:pPr>
            <a:endParaRPr lang="zh-CN" altLang="en-US" sz="28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891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1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892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2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2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26" name="Text Box 52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V[i-1,w]</a:t>
            </a:r>
          </a:p>
          <a:p>
            <a:pPr eaLnBrk="0" hangingPunct="0"/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8927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2538413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2506663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0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3352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41910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8935" name="Text Box 6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8936" name="Text Box 6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8937" name="Text Box 6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8938" name="Text Box 65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499745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3843" name="Line 67"/>
          <p:cNvSpPr>
            <a:spLocks noChangeShapeType="1"/>
          </p:cNvSpPr>
          <p:nvPr/>
        </p:nvSpPr>
        <p:spPr bwMode="auto">
          <a:xfrm>
            <a:off x="499745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Rectangle 68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8942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31" grpId="0" autoUpdateAnimBg="0"/>
      <p:bldP spid="203832" grpId="0" autoUpdateAnimBg="0"/>
      <p:bldP spid="203833" grpId="0" animBg="1"/>
      <p:bldP spid="203834" grpId="0" autoUpdateAnimBg="0"/>
      <p:bldP spid="203835" grpId="0" animBg="1"/>
      <p:bldP spid="203836" grpId="0" animBg="1"/>
      <p:bldP spid="203842" grpId="0" autoUpdateAnimBg="0"/>
      <p:bldP spid="2038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Items: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1: (2,3)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2: (3,4)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3: (4,5) </a:t>
            </a:r>
          </a:p>
          <a:p>
            <a:pPr eaLnBrk="0" hangingPunct="0"/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4: (5,6)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996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sp>
          <p:nvSpPr>
            <p:cNvPr id="3996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997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7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8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9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999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999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3999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3999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5</a:t>
                </a:r>
              </a:p>
            </p:txBody>
          </p:sp>
          <p:sp>
            <p:nvSpPr>
              <p:cNvPr id="3999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0</a:t>
                </a:r>
              </a:p>
            </p:txBody>
          </p:sp>
          <p:sp>
            <p:nvSpPr>
              <p:cNvPr id="3999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1</a:t>
                </a:r>
              </a:p>
            </p:txBody>
          </p:sp>
          <p:sp>
            <p:nvSpPr>
              <p:cNvPr id="3999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2</a:t>
                </a:r>
              </a:p>
            </p:txBody>
          </p:sp>
          <p:sp>
            <p:nvSpPr>
              <p:cNvPr id="3999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3</a:t>
                </a:r>
              </a:p>
            </p:txBody>
          </p:sp>
          <p:sp>
            <p:nvSpPr>
              <p:cNvPr id="4000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4</a:t>
                </a:r>
              </a:p>
            </p:txBody>
          </p:sp>
          <p:sp>
            <p:nvSpPr>
              <p:cNvPr id="4000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  <a:ea typeface="SimSun" pitchFamily="2" charset="-122"/>
                  </a:rPr>
                  <a:t>i\W</a:t>
                </a:r>
              </a:p>
            </p:txBody>
          </p:sp>
        </p:grpSp>
      </p:grpSp>
      <p:sp>
        <p:nvSpPr>
          <p:cNvPr id="3994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i=4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b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=6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5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w- w</a:t>
            </a:r>
            <a:r>
              <a:rPr lang="en-US" altLang="zh-CN" sz="28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800" b="0">
                <a:latin typeface="Times New Roman" pitchFamily="18" charset="0"/>
                <a:ea typeface="SimSun" pitchFamily="2" charset="-122"/>
              </a:rPr>
              <a:t>=0</a:t>
            </a:r>
          </a:p>
        </p:txBody>
      </p:sp>
      <p:sp>
        <p:nvSpPr>
          <p:cNvPr id="3994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4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4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4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50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9951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52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53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54" name="Text Box 5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 &lt;= w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item i can be part of the solution</a:t>
            </a:r>
            <a:endParaRPr lang="en-US" altLang="zh-CN" sz="2000" b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if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 &gt;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+ V[i-1,w- w</a:t>
            </a:r>
            <a:r>
              <a:rPr lang="en-US" altLang="zh-CN" sz="2000" b="0" baseline="-25000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else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            </a:t>
            </a: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V[i,w] = V[i-1,w]</a:t>
            </a:r>
          </a:p>
          <a:p>
            <a:pPr eaLnBrk="0" hangingPunct="0"/>
            <a:r>
              <a:rPr lang="en-US" altLang="zh-CN" sz="2000" b="0">
                <a:latin typeface="Times New Roman" pitchFamily="18" charset="0"/>
                <a:ea typeface="SimSun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ea typeface="SimSun" pitchFamily="2" charset="-122"/>
              </a:rPr>
              <a:t> &gt; w </a:t>
            </a:r>
          </a:p>
        </p:txBody>
      </p:sp>
      <p:sp>
        <p:nvSpPr>
          <p:cNvPr id="39955" name="Text Box 58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204859" name="Line 59"/>
          <p:cNvSpPr>
            <a:spLocks noChangeShapeType="1"/>
          </p:cNvSpPr>
          <p:nvPr/>
        </p:nvSpPr>
        <p:spPr bwMode="auto">
          <a:xfrm>
            <a:off x="5899150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7</a:t>
            </a:r>
            <a:endParaRPr lang="en-US" altLang="zh-CN" sz="24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9958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7</a:t>
            </a:r>
          </a:p>
        </p:txBody>
      </p:sp>
      <p:sp>
        <p:nvSpPr>
          <p:cNvPr id="39959" name="Text Box 62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0</a:t>
            </a:r>
          </a:p>
        </p:txBody>
      </p:sp>
      <p:sp>
        <p:nvSpPr>
          <p:cNvPr id="39960" name="Text Box 63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3</a:t>
            </a:r>
          </a:p>
        </p:txBody>
      </p:sp>
      <p:sp>
        <p:nvSpPr>
          <p:cNvPr id="39961" name="Text Box 64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4</a:t>
            </a:r>
          </a:p>
        </p:txBody>
      </p:sp>
      <p:sp>
        <p:nvSpPr>
          <p:cNvPr id="39962" name="Text Box 65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0">
                <a:latin typeface="Times New Roman" pitchFamily="18" charset="0"/>
                <a:ea typeface="SimSun" pitchFamily="2" charset="-122"/>
              </a:rPr>
              <a:t>5</a:t>
            </a:r>
          </a:p>
        </p:txBody>
      </p:sp>
      <p:sp>
        <p:nvSpPr>
          <p:cNvPr id="39963" name="Rectangle 66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ea typeface="SimSun" pitchFamily="2" charset="-122"/>
            </a:endParaRPr>
          </a:p>
        </p:txBody>
      </p:sp>
      <p:sp>
        <p:nvSpPr>
          <p:cNvPr id="3996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In 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9" grpId="0" animBg="1"/>
      <p:bldP spid="20486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1371600"/>
            <a:ext cx="7878762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V[0,w] = 0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for i = 1 to 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V[i,0] = 0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for i = 1 to 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	if w</a:t>
            </a:r>
            <a:r>
              <a:rPr lang="en-US" altLang="zh-CN" sz="2400" baseline="-25000">
                <a:ea typeface="SimSun" pitchFamily="2" charset="-122"/>
              </a:rPr>
              <a:t>i</a:t>
            </a:r>
            <a:r>
              <a:rPr lang="en-US" altLang="zh-CN" sz="2400">
                <a:ea typeface="SimSun" pitchFamily="2" charset="-122"/>
              </a:rPr>
              <a:t> &lt;= w </a:t>
            </a:r>
            <a:r>
              <a:rPr lang="en-US" altLang="zh-CN" sz="2400">
                <a:solidFill>
                  <a:srgbClr val="008000"/>
                </a:solidFill>
                <a:ea typeface="SimSun" pitchFamily="2" charset="-122"/>
              </a:rPr>
              <a:t>// item i can be part of the solution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		if b</a:t>
            </a:r>
            <a:r>
              <a:rPr lang="en-US" altLang="zh-CN" sz="2400" baseline="-25000">
                <a:ea typeface="SimSun" pitchFamily="2" charset="-122"/>
              </a:rPr>
              <a:t>i</a:t>
            </a:r>
            <a:r>
              <a:rPr lang="en-US" altLang="zh-CN" sz="2400">
                <a:ea typeface="SimSun" pitchFamily="2" charset="-122"/>
              </a:rPr>
              <a:t> + V[i-1,w-w</a:t>
            </a:r>
            <a:r>
              <a:rPr lang="en-US" altLang="zh-CN" sz="2400" baseline="-25000">
                <a:ea typeface="SimSun" pitchFamily="2" charset="-122"/>
              </a:rPr>
              <a:t>i</a:t>
            </a:r>
            <a:r>
              <a:rPr lang="en-US" altLang="zh-CN" sz="2400">
                <a:ea typeface="SimSun" pitchFamily="2" charset="-122"/>
              </a:rPr>
              <a:t>] &gt; V[i-1,w]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			V[i,w] = b</a:t>
            </a:r>
            <a:r>
              <a:rPr lang="en-US" altLang="zh-CN" sz="2400" baseline="-25000">
                <a:ea typeface="SimSun" pitchFamily="2" charset="-122"/>
              </a:rPr>
              <a:t>i</a:t>
            </a:r>
            <a:r>
              <a:rPr lang="en-US" altLang="zh-CN" sz="2400">
                <a:ea typeface="SimSun" pitchFamily="2" charset="-122"/>
              </a:rPr>
              <a:t> + V[i-1,w- w</a:t>
            </a:r>
            <a:r>
              <a:rPr lang="en-US" altLang="zh-CN" sz="2400" baseline="-25000">
                <a:ea typeface="SimSun" pitchFamily="2" charset="-122"/>
              </a:rPr>
              <a:t>i</a:t>
            </a:r>
            <a:r>
              <a:rPr lang="en-US" altLang="zh-CN" sz="2400">
                <a:ea typeface="SimSun" pitchFamily="2" charset="-122"/>
              </a:rPr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		else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			V[i,w] = V[i-1,w]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	else V[i,w] = V[i-1,w]  </a:t>
            </a:r>
            <a:r>
              <a:rPr lang="en-US" altLang="zh-CN" sz="2400">
                <a:solidFill>
                  <a:srgbClr val="008000"/>
                </a:solidFill>
                <a:ea typeface="SimSun" pitchFamily="2" charset="-122"/>
              </a:rPr>
              <a:t>// w</a:t>
            </a:r>
            <a:r>
              <a:rPr lang="en-US" altLang="zh-CN" sz="2400" baseline="-25000">
                <a:solidFill>
                  <a:srgbClr val="008000"/>
                </a:solidFill>
                <a:ea typeface="SimSun" pitchFamily="2" charset="-122"/>
              </a:rPr>
              <a:t>i</a:t>
            </a:r>
            <a:r>
              <a:rPr lang="en-US" altLang="zh-CN" sz="2400">
                <a:solidFill>
                  <a:srgbClr val="008000"/>
                </a:solidFill>
                <a:ea typeface="SimSun" pitchFamily="2" charset="-122"/>
              </a:rPr>
              <a:t> &gt; w 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0-1 Knapsack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28750"/>
            <a:ext cx="7772400" cy="3124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V[0,w] = 0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for i = 1 to 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V[i,0] = 0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for i = 1 to 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SimSun" pitchFamily="2" charset="-122"/>
              </a:rPr>
              <a:t>		&lt; the rest of the code &gt;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79525" y="4572000"/>
            <a:ext cx="7216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What is the running time of this algorithm?</a:t>
            </a:r>
            <a:endParaRPr lang="en-US" altLang="zh-CN" sz="24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251325" y="152400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O(W)</a:t>
            </a:r>
            <a:endParaRPr lang="en-US" altLang="zh-CN" sz="32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800600" y="363855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O(W)</a:t>
            </a:r>
            <a:endParaRPr lang="en-US" altLang="zh-CN" sz="3200" b="0">
              <a:solidFill>
                <a:schemeClr val="hlin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43400" y="3028950"/>
            <a:ext cx="2601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Repeat </a:t>
            </a:r>
            <a:r>
              <a:rPr lang="en-US" altLang="zh-CN" sz="3200" b="0" i="1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 times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47800" y="5238750"/>
            <a:ext cx="1538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O(n*W)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203325" y="5715000"/>
            <a:ext cx="6967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3200" b="0" dirty="0">
                <a:latin typeface="Times New Roman" pitchFamily="18" charset="0"/>
                <a:ea typeface="SimSun" pitchFamily="2" charset="-122"/>
              </a:rPr>
              <a:t>Remember that the brute-force algorithm </a:t>
            </a:r>
          </a:p>
          <a:p>
            <a:pPr eaLnBrk="0" hangingPunct="0"/>
            <a:r>
              <a:rPr lang="en-US" altLang="zh-CN" sz="3200" b="0" dirty="0">
                <a:latin typeface="Times New Roman" pitchFamily="18" charset="0"/>
                <a:ea typeface="SimSun" pitchFamily="2" charset="-122"/>
              </a:rPr>
              <a:t>takes O(2</a:t>
            </a:r>
            <a:r>
              <a:rPr lang="en-US" altLang="zh-CN" sz="3200" b="0" baseline="30000" dirty="0">
                <a:latin typeface="Times New Roman" pitchFamily="18" charset="0"/>
                <a:ea typeface="SimSun" pitchFamily="2" charset="-122"/>
              </a:rPr>
              <a:t>n</a:t>
            </a:r>
            <a:r>
              <a:rPr lang="en-US" altLang="zh-CN" sz="3200" b="0" dirty="0">
                <a:latin typeface="Times New Roman" pitchFamily="18" charset="0"/>
                <a:ea typeface="SimSun" pitchFamily="2" charset="-122"/>
              </a:rPr>
              <a:t>)</a:t>
            </a:r>
            <a:endParaRPr lang="en-US" altLang="zh-CN" sz="2400" b="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Running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0" grpId="0" autoUpdateAnimBg="0"/>
      <p:bldP spid="118791" grpId="0" autoUpdateAnimBg="0"/>
      <p:bldP spid="118792" grpId="0" autoUpdateAnimBg="0"/>
      <p:bldP spid="11879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8768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Dynamic programming is a useful technique of solving certain kind of problems</a:t>
            </a:r>
          </a:p>
          <a:p>
            <a:r>
              <a:rPr lang="en-US" altLang="zh-CN" dirty="0">
                <a:ea typeface="SimSun" pitchFamily="2" charset="-122"/>
              </a:rPr>
              <a:t>When the solution can be </a:t>
            </a:r>
            <a:r>
              <a:rPr lang="en-US" altLang="zh-CN" i="1" dirty="0">
                <a:ea typeface="SimSun" pitchFamily="2" charset="-122"/>
              </a:rPr>
              <a:t>recursively</a:t>
            </a:r>
            <a:r>
              <a:rPr lang="en-US" altLang="zh-CN" dirty="0">
                <a:ea typeface="SimSun" pitchFamily="2" charset="-122"/>
              </a:rPr>
              <a:t> described in terms of partial solutions, we can store these partial solutions and re-use them as necessary (memorization)</a:t>
            </a:r>
          </a:p>
          <a:p>
            <a:r>
              <a:rPr lang="en-US" altLang="zh-CN" dirty="0">
                <a:ea typeface="SimSun" pitchFamily="2" charset="-122"/>
              </a:rPr>
              <a:t>Running time of dynamic programming algorithm vs. naïve algorithm: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0-1 Knapsack problem: </a:t>
            </a:r>
            <a:r>
              <a:rPr lang="en-US" altLang="zh-CN" b="1" dirty="0">
                <a:solidFill>
                  <a:schemeClr val="tx1"/>
                </a:solidFill>
                <a:ea typeface="SimSun" pitchFamily="2" charset="-122"/>
              </a:rPr>
              <a:t>O(W*n)</a:t>
            </a:r>
            <a:r>
              <a:rPr lang="en-US" altLang="zh-CN" dirty="0">
                <a:ea typeface="SimSun" pitchFamily="2" charset="-122"/>
              </a:rPr>
              <a:t> vs. </a:t>
            </a:r>
            <a:r>
              <a:rPr lang="en-US" altLang="zh-CN" b="1" dirty="0">
                <a:solidFill>
                  <a:schemeClr val="tx1"/>
                </a:solidFill>
                <a:ea typeface="SimSun" pitchFamily="2" charset="-122"/>
              </a:rPr>
              <a:t>O(2</a:t>
            </a:r>
            <a:r>
              <a:rPr lang="en-US" altLang="zh-CN" b="1" baseline="30000" dirty="0">
                <a:solidFill>
                  <a:schemeClr val="tx1"/>
                </a:solidFill>
                <a:ea typeface="SimSun" pitchFamily="2" charset="-12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SimSun" pitchFamily="2" charset="-122"/>
              </a:rPr>
              <a:t>)</a:t>
            </a:r>
            <a:endParaRPr lang="en-US" altLang="zh-CN" baseline="30000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Conclusion we achieved till now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7109470-E7B4-47FF-B0A7-8F007E4DA995}" type="slidenum">
              <a:rPr lang="en-US" sz="1400"/>
              <a:pPr algn="r"/>
              <a:t>39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4238" y="228600"/>
            <a:ext cx="8259762" cy="1143000"/>
          </a:xfrm>
        </p:spPr>
        <p:txBody>
          <a:bodyPr/>
          <a:lstStyle/>
          <a:p>
            <a:pPr eaLnBrk="1" hangingPunct="1"/>
            <a:r>
              <a:rPr lang="en-US" sz="3600"/>
              <a:t>Longest Common Subsequence (LCS)</a:t>
            </a:r>
          </a:p>
        </p:txBody>
      </p:sp>
      <p:sp>
        <p:nvSpPr>
          <p:cNvPr id="206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81200"/>
            <a:ext cx="8153400" cy="4876800"/>
          </a:xfrm>
        </p:spPr>
        <p:txBody>
          <a:bodyPr/>
          <a:lstStyle/>
          <a:p>
            <a:pPr eaLnBrk="1" hangingPunct="1">
              <a:buFont typeface="Monotype Sorts"/>
              <a:buChar char="•"/>
            </a:pPr>
            <a:r>
              <a:rPr lang="en-US">
                <a:latin typeface="Times New Roman" pitchFamily="18" charset="0"/>
              </a:rPr>
              <a:t>Application: comparison of two DNA strings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/>
              <a:buChar char="•"/>
            </a:pPr>
            <a:r>
              <a:rPr lang="en-US">
                <a:latin typeface="Times New Roman" pitchFamily="18" charset="0"/>
              </a:rPr>
              <a:t>Ex: X= {A B C B D A B }, Y= {B D C A B A}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/>
              <a:buChar char="•"/>
            </a:pPr>
            <a:r>
              <a:rPr lang="en-US">
                <a:latin typeface="Times New Roman" pitchFamily="18" charset="0"/>
              </a:rPr>
              <a:t>Longest Common Subsequence: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/>
              <a:buChar char="•"/>
            </a:pPr>
            <a:r>
              <a:rPr lang="en-US">
                <a:latin typeface="Times New Roman" pitchFamily="18" charset="0"/>
              </a:rPr>
              <a:t>X =  A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D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A</a:t>
            </a:r>
            <a:r>
              <a:rPr lang="en-US">
                <a:latin typeface="Times New Roman" pitchFamily="18" charset="0"/>
              </a:rPr>
              <a:t> B</a:t>
            </a:r>
          </a:p>
          <a:p>
            <a:pPr eaLnBrk="1" hangingPunct="1">
              <a:buFont typeface="Monotype Sorts"/>
              <a:buChar char="•"/>
            </a:pPr>
            <a:r>
              <a:rPr lang="en-US">
                <a:latin typeface="Times New Roman" pitchFamily="18" charset="0"/>
              </a:rPr>
              <a:t>Y = 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D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C</a:t>
            </a:r>
            <a:r>
              <a:rPr lang="en-US">
                <a:latin typeface="Times New Roman" pitchFamily="18" charset="0"/>
              </a:rPr>
              <a:t> A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B</a:t>
            </a:r>
            <a:r>
              <a:rPr lang="en-US"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33CC33"/>
                </a:solidFill>
                <a:latin typeface="Times New Roman" pitchFamily="18" charset="0"/>
              </a:rPr>
              <a:t>A</a:t>
            </a:r>
          </a:p>
          <a:p>
            <a:pPr eaLnBrk="1" hangingPunct="1">
              <a:buFont typeface="Monotype Sorts"/>
              <a:buChar char="•"/>
            </a:pPr>
            <a:r>
              <a:rPr lang="en-US">
                <a:latin typeface="Times New Roman" pitchFamily="18" charset="0"/>
              </a:rPr>
              <a:t>Brute force algorithm would compare each subsequence of X with the symbols in 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AA9110-5D9F-4A03-8E68-F803104440FA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en-US" altLang="zh-TW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Three basic components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development of a dynamic-programming algorithm has three basic components: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The recurrence relation (for defining the value of an optimal solution);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The tabular computation (for computing the value of an optimal solution);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dirty="0" err="1">
                <a:ea typeface="新細明體" pitchFamily="18" charset="-120"/>
              </a:rPr>
              <a:t>traceback</a:t>
            </a:r>
            <a:r>
              <a:rPr lang="en-US" altLang="zh-TW" dirty="0">
                <a:ea typeface="新細明體" pitchFamily="18" charset="-120"/>
              </a:rPr>
              <a:t> (for delivering an optimal solution). </a:t>
            </a: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A210A8E-47D2-4D04-A5CF-E4F5767BF785}" type="slidenum">
              <a:rPr lang="en-US" sz="1400"/>
              <a:pPr algn="r"/>
              <a:t>40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Longest Common Subsequence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/>
            <a:r>
              <a:rPr lang="en-US"/>
              <a:t>Given two sequences</a:t>
            </a:r>
          </a:p>
          <a:p>
            <a:pPr eaLnBrk="1" hangingPunct="1">
              <a:buFontTx/>
              <a:buNone/>
            </a:pPr>
            <a:r>
              <a:rPr lang="en-US"/>
              <a:t>		X = </a:t>
            </a:r>
            <a:r>
              <a:rPr lang="en-US">
                <a:sym typeface="Symbol" pitchFamily="18" charset="2"/>
              </a:rPr>
              <a:t>x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x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…, x</a:t>
            </a:r>
            <a:r>
              <a:rPr lang="en-US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>
                <a:sym typeface="Symbol" pitchFamily="18" charset="2"/>
              </a:rPr>
              <a:t>		</a:t>
            </a:r>
            <a:r>
              <a:rPr lang="en-US"/>
              <a:t>Y = </a:t>
            </a:r>
            <a:r>
              <a:rPr lang="en-US">
                <a:sym typeface="Symbol" pitchFamily="18" charset="2"/>
              </a:rPr>
              <a:t>y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y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…, y</a:t>
            </a:r>
            <a:r>
              <a:rPr lang="en-US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>
                <a:sym typeface="Symbol" pitchFamily="18" charset="2"/>
              </a:rPr>
              <a:t>	find a maximum length common subsequence (LCS) of X and Y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  <a:latin typeface="Monotype Corsiva" pitchFamily="66" charset="0"/>
                <a:sym typeface="Symbol" pitchFamily="18" charset="2"/>
              </a:rPr>
              <a:t>E.g.:</a:t>
            </a:r>
            <a:r>
              <a:rPr lang="en-US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>
                <a:sym typeface="Symbol" pitchFamily="18" charset="2"/>
              </a:rPr>
              <a:t>		X = A, B, C, B, D, A, B</a:t>
            </a:r>
          </a:p>
          <a:p>
            <a:pPr eaLnBrk="1" hangingPunct="1"/>
            <a:r>
              <a:rPr lang="en-US">
                <a:sym typeface="Symbol" pitchFamily="18" charset="2"/>
              </a:rPr>
              <a:t>Subsequences of X: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A subset of elements in the sequence taken in order</a:t>
            </a:r>
          </a:p>
          <a:p>
            <a:pPr eaLnBrk="1" hangingPunct="1">
              <a:buFontTx/>
              <a:buNone/>
            </a:pPr>
            <a:r>
              <a:rPr lang="en-US">
                <a:sym typeface="Symbol" pitchFamily="18" charset="2"/>
              </a:rPr>
              <a:t>	 	A, B, D, B, C, D, B,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A14BC01-523D-4686-A5F6-B9D360263388}" type="slidenum">
              <a:rPr lang="en-US" sz="1400"/>
              <a:pPr algn="r"/>
              <a:t>41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>
                <a:sym typeface="Symbol" pitchFamily="18" charset="2"/>
              </a:rPr>
              <a:t>X = A, B, C, B, D, A, B       X = A, B, C, B, D, A, B</a:t>
            </a:r>
          </a:p>
          <a:p>
            <a:pPr eaLnBrk="1" hangingPunct="1">
              <a:buFontTx/>
              <a:buNone/>
            </a:pPr>
            <a:endParaRPr lang="en-US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>
                <a:sym typeface="Symbol" pitchFamily="18" charset="2"/>
              </a:rPr>
              <a:t>Y = B, D, C, A, B, A	        Y = B, D, C, A, B, A</a:t>
            </a:r>
          </a:p>
          <a:p>
            <a:pPr eaLnBrk="1" hangingPunct="1"/>
            <a:endParaRPr lang="en-US">
              <a:sym typeface="Symbol" pitchFamily="18" charset="2"/>
            </a:endParaRPr>
          </a:p>
          <a:p>
            <a:pPr eaLnBrk="1" hangingPunct="1"/>
            <a:r>
              <a:rPr lang="en-US">
                <a:sym typeface="Symbol" pitchFamily="18" charset="2"/>
              </a:rPr>
              <a:t>B, C, B, A and B, D, A, B are longest common subsequences of X and Y (length = 4) </a:t>
            </a:r>
          </a:p>
          <a:p>
            <a:pPr eaLnBrk="1" hangingPunct="1"/>
            <a:endParaRPr lang="en-US">
              <a:sym typeface="Symbol" pitchFamily="18" charset="2"/>
            </a:endParaRPr>
          </a:p>
          <a:p>
            <a:pPr eaLnBrk="1" hangingPunct="1"/>
            <a:r>
              <a:rPr lang="en-US">
                <a:sym typeface="Symbol" pitchFamily="18" charset="2"/>
              </a:rPr>
              <a:t>B, C, A, however is not a LCS of X and Y</a:t>
            </a: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flipH="1">
            <a:off x="1336675" y="2195513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>
            <a:off x="2200275" y="21748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>
            <a:off x="2643188" y="221773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 flipH="1">
            <a:off x="3514725" y="2166938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 flipH="1">
            <a:off x="5772150" y="2174875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6243638" y="2152650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7094538" y="2132013"/>
            <a:ext cx="877887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>
            <a:off x="7586663" y="2146300"/>
            <a:ext cx="808037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6" grpId="0" animBg="1"/>
      <p:bldP spid="648197" grpId="0" animBg="1"/>
      <p:bldP spid="648198" grpId="0" animBg="1"/>
      <p:bldP spid="648199" grpId="0" animBg="1"/>
      <p:bldP spid="648200" grpId="0" animBg="1"/>
      <p:bldP spid="648201" grpId="0" animBg="1"/>
      <p:bldP spid="648202" grpId="0" animBg="1"/>
      <p:bldP spid="6482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F6FDA0-6C46-46DE-A38D-0CF25E4AA272}" type="slidenum">
              <a:rPr lang="en-US" sz="1400"/>
              <a:pPr algn="r"/>
              <a:t>42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Brute-Force Solution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There are </a:t>
            </a:r>
            <a:r>
              <a:rPr lang="en-US">
                <a:latin typeface="Comic Sans MS" pitchFamily="66" charset="0"/>
              </a:rPr>
              <a:t>2</a:t>
            </a:r>
            <a:r>
              <a:rPr lang="en-US" baseline="30000">
                <a:latin typeface="Comic Sans MS" pitchFamily="66" charset="0"/>
              </a:rPr>
              <a:t>m</a:t>
            </a:r>
            <a:r>
              <a:rPr lang="en-US"/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Each subsequence takes </a:t>
            </a:r>
            <a:r>
              <a:rPr lang="en-US">
                <a:latin typeface="Comic Sans MS" pitchFamily="66" charset="0"/>
                <a:sym typeface="Symbol" pitchFamily="18" charset="2"/>
              </a:rPr>
              <a:t></a:t>
            </a:r>
            <a:r>
              <a:rPr lang="en-US">
                <a:latin typeface="Comic Sans MS" pitchFamily="66" charset="0"/>
              </a:rPr>
              <a:t>(n)</a:t>
            </a:r>
            <a:r>
              <a:rPr lang="en-US"/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Running time: </a:t>
            </a:r>
            <a:r>
              <a:rPr lang="en-US">
                <a:latin typeface="Comic Sans MS" pitchFamily="66" charset="0"/>
                <a:sym typeface="Symbol" pitchFamily="18" charset="2"/>
              </a:rPr>
              <a:t></a:t>
            </a:r>
            <a:r>
              <a:rPr lang="en-US">
                <a:latin typeface="Comic Sans MS" pitchFamily="66" charset="0"/>
              </a:rPr>
              <a:t>(n2</a:t>
            </a:r>
            <a:r>
              <a:rPr lang="en-US" baseline="30000">
                <a:latin typeface="Comic Sans MS" pitchFamily="66" charset="0"/>
              </a:rPr>
              <a:t>m</a:t>
            </a:r>
            <a:r>
              <a:rPr lang="en-US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0DBE4C2-8526-4480-B53F-BD69BC4296C5}" type="slidenum">
              <a:rPr lang="en-US" sz="1400"/>
              <a:pPr algn="r"/>
              <a:t>43</a:t>
            </a:fld>
            <a:endParaRPr lang="en-US" sz="14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LCS Algorithm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558925"/>
            <a:ext cx="8153400" cy="5299075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First we’ll find the length of LCS. Later we’ll modify the algorithm to find LCS itself.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Define </a:t>
            </a:r>
            <a:r>
              <a:rPr lang="en-US" i="1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lang="en-US" i="1" baseline="-25000">
                <a:solidFill>
                  <a:srgbClr val="990033"/>
                </a:solidFill>
                <a:latin typeface="Times New Roman" pitchFamily="18" charset="0"/>
              </a:rPr>
              <a:t>i</a:t>
            </a:r>
            <a:r>
              <a:rPr lang="en-US" i="1">
                <a:solidFill>
                  <a:srgbClr val="990033"/>
                </a:solidFill>
                <a:latin typeface="Times New Roman" pitchFamily="18" charset="0"/>
              </a:rPr>
              <a:t>, Y</a:t>
            </a:r>
            <a:r>
              <a:rPr lang="en-US" i="1" baseline="-25000">
                <a:solidFill>
                  <a:srgbClr val="990033"/>
                </a:solidFill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 to be the prefixes of X and Y of length </a:t>
            </a:r>
            <a:r>
              <a:rPr lang="en-US" i="1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and </a:t>
            </a:r>
            <a:r>
              <a:rPr lang="en-US" i="1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 respectively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Define </a:t>
            </a:r>
            <a:r>
              <a:rPr lang="en-US" i="1">
                <a:solidFill>
                  <a:srgbClr val="990033"/>
                </a:solidFill>
                <a:latin typeface="Times New Roman" pitchFamily="18" charset="0"/>
              </a:rPr>
              <a:t>c[i,j]</a:t>
            </a:r>
            <a:r>
              <a:rPr lang="en-US">
                <a:latin typeface="Times New Roman" pitchFamily="18" charset="0"/>
              </a:rPr>
              <a:t> to be the length of LCS of </a:t>
            </a:r>
            <a:r>
              <a:rPr lang="en-US" i="1">
                <a:solidFill>
                  <a:srgbClr val="990033"/>
                </a:solidFill>
                <a:latin typeface="Times New Roman" pitchFamily="18" charset="0"/>
              </a:rPr>
              <a:t>X</a:t>
            </a:r>
            <a:r>
              <a:rPr lang="en-US" i="1" baseline="-25000">
                <a:solidFill>
                  <a:srgbClr val="990033"/>
                </a:solidFill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and </a:t>
            </a:r>
            <a:r>
              <a:rPr lang="en-US" i="1">
                <a:solidFill>
                  <a:srgbClr val="990033"/>
                </a:solidFill>
                <a:latin typeface="Times New Roman" pitchFamily="18" charset="0"/>
              </a:rPr>
              <a:t>Y</a:t>
            </a:r>
            <a:r>
              <a:rPr lang="en-US" i="1" baseline="-25000">
                <a:solidFill>
                  <a:srgbClr val="990033"/>
                </a:solidFill>
                <a:latin typeface="Times New Roman" pitchFamily="18" charset="0"/>
              </a:rPr>
              <a:t>j</a:t>
            </a:r>
            <a:endParaRPr lang="en-US">
              <a:solidFill>
                <a:srgbClr val="990033"/>
              </a:solidFill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Then the length of LCS of X and Y will be </a:t>
            </a:r>
            <a:r>
              <a:rPr lang="en-US" i="1">
                <a:solidFill>
                  <a:srgbClr val="990033"/>
                </a:solidFill>
                <a:latin typeface="Times New Roman" pitchFamily="18" charset="0"/>
              </a:rPr>
              <a:t>c[m,n]</a:t>
            </a:r>
            <a:endParaRPr lang="en-US">
              <a:solidFill>
                <a:srgbClr val="990033"/>
              </a:solidFill>
            </a:endParaRP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1219200" y="5257800"/>
          <a:ext cx="7102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7102475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0FA234-E4F4-4428-885C-BBFF0819D35C}" type="slidenum">
              <a:rPr lang="en-US" sz="1400"/>
              <a:pPr algn="r"/>
              <a:t>44</a:t>
            </a:fld>
            <a:endParaRPr 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LCS recursive solution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286000"/>
            <a:ext cx="8153400" cy="434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We start with </a:t>
            </a:r>
            <a:r>
              <a:rPr lang="en-US" i="1">
                <a:latin typeface="Times New Roman" pitchFamily="18" charset="0"/>
              </a:rPr>
              <a:t>i = j = 0</a:t>
            </a:r>
            <a:r>
              <a:rPr lang="en-US">
                <a:latin typeface="Times New Roman" pitchFamily="18" charset="0"/>
              </a:rPr>
              <a:t> (empty substrings of x and y)</a:t>
            </a:r>
          </a:p>
          <a:p>
            <a:pPr eaLnBrk="1" hangingPunct="1"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Since X</a:t>
            </a:r>
            <a:r>
              <a:rPr lang="en-US" i="1" baseline="-25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and Y</a:t>
            </a:r>
            <a:r>
              <a:rPr lang="en-US" i="1" baseline="-25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are empty strings, their LCS is always empty (i.e. </a:t>
            </a:r>
            <a:r>
              <a:rPr lang="en-US" i="1">
                <a:latin typeface="Times New Roman" pitchFamily="18" charset="0"/>
              </a:rPr>
              <a:t>c[0,0] = 0</a:t>
            </a:r>
            <a:r>
              <a:rPr lang="en-US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LCS of empty string and any other string is empty, so for every i and j: </a:t>
            </a:r>
            <a:r>
              <a:rPr lang="en-US" i="1">
                <a:latin typeface="Times New Roman" pitchFamily="18" charset="0"/>
              </a:rPr>
              <a:t>c[0, j] = c[i,0] = 0</a:t>
            </a:r>
            <a:endParaRPr lang="en-US" sz="400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6800" y="116205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6205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51F8BBE-6E2D-4559-98B1-E3662D6D74E0}" type="slidenum">
              <a:rPr lang="en-US" sz="1400"/>
              <a:pPr algn="r"/>
              <a:t>45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LCS recursive solution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514600"/>
            <a:ext cx="8153400" cy="434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When we calculate </a:t>
            </a:r>
            <a:r>
              <a:rPr lang="en-US" i="1">
                <a:latin typeface="Times New Roman" pitchFamily="18" charset="0"/>
              </a:rPr>
              <a:t>c[i,j],</a:t>
            </a:r>
            <a:r>
              <a:rPr lang="en-US">
                <a:latin typeface="Times New Roman" pitchFamily="18" charset="0"/>
              </a:rPr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b="1">
                <a:latin typeface="Times New Roman" pitchFamily="18" charset="0"/>
              </a:rPr>
              <a:t>First case: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x[i]=y[j]</a:t>
            </a:r>
            <a:r>
              <a:rPr lang="en-US">
                <a:latin typeface="Times New Roman" pitchFamily="18" charset="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one more symbol in strings X and Y matches, so the length of LCS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i="1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and Y</a:t>
            </a:r>
            <a:r>
              <a:rPr lang="en-US" i="1" baseline="-25000">
                <a:latin typeface="Times New Roman" pitchFamily="18" charset="0"/>
              </a:rPr>
              <a:t>j</a:t>
            </a:r>
            <a:r>
              <a:rPr lang="en-US" i="1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equals to the length of LCS of smaller strings X</a:t>
            </a:r>
            <a:r>
              <a:rPr lang="en-US" i="1" baseline="-25000">
                <a:latin typeface="Times New Roman" pitchFamily="18" charset="0"/>
              </a:rPr>
              <a:t>i-1</a:t>
            </a:r>
            <a:r>
              <a:rPr lang="en-US">
                <a:latin typeface="Times New Roman" pitchFamily="18" charset="0"/>
              </a:rPr>
              <a:t> and Y</a:t>
            </a:r>
            <a:r>
              <a:rPr lang="en-US" i="1" baseline="-25000">
                <a:latin typeface="Times New Roman" pitchFamily="18" charset="0"/>
              </a:rPr>
              <a:t>i-1</a:t>
            </a:r>
            <a:r>
              <a:rPr lang="en-US">
                <a:latin typeface="Times New Roman" pitchFamily="18" charset="0"/>
              </a:rPr>
              <a:t> , plus 1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66800" y="118110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8110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9F5A995-2ED5-4719-BE5A-ACA8BA760AEA}" type="slidenum">
              <a:rPr lang="en-US" sz="1400"/>
              <a:pPr algn="r"/>
              <a:t>46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LCS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514600"/>
            <a:ext cx="8153400" cy="3352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>
                <a:latin typeface="Times New Roman" pitchFamily="18" charset="0"/>
              </a:rPr>
              <a:t>Second case: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x[i] != y[j]</a:t>
            </a:r>
          </a:p>
          <a:p>
            <a:pPr lvl="1" eaLnBrk="1" hangingPunct="1">
              <a:lnSpc>
                <a:spcPct val="130000"/>
              </a:lnSpc>
            </a:pPr>
            <a:r>
              <a:rPr lang="en-US">
                <a:latin typeface="Times New Roman" pitchFamily="18" charset="0"/>
              </a:rPr>
              <a:t>As symbols don’t match, our solution is not improved, and the length of LCS(X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 , Y</a:t>
            </a:r>
            <a:r>
              <a:rPr lang="en-US" baseline="-25000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) is the same as before (i.e. maximum of LCS(X</a:t>
            </a:r>
            <a:r>
              <a:rPr lang="en-US" baseline="-25000">
                <a:latin typeface="Times New Roman" pitchFamily="18" charset="0"/>
              </a:rPr>
              <a:t>i</a:t>
            </a:r>
            <a:r>
              <a:rPr lang="en-US">
                <a:latin typeface="Times New Roman" pitchFamily="18" charset="0"/>
              </a:rPr>
              <a:t>, Y</a:t>
            </a:r>
            <a:r>
              <a:rPr lang="en-US" baseline="-25000">
                <a:latin typeface="Times New Roman" pitchFamily="18" charset="0"/>
              </a:rPr>
              <a:t>j-1</a:t>
            </a:r>
            <a:r>
              <a:rPr lang="en-US">
                <a:latin typeface="Times New Roman" pitchFamily="18" charset="0"/>
              </a:rPr>
              <a:t>) and LCS(X</a:t>
            </a:r>
            <a:r>
              <a:rPr lang="en-US" baseline="-25000">
                <a:latin typeface="Times New Roman" pitchFamily="18" charset="0"/>
              </a:rPr>
              <a:t>i-1</a:t>
            </a:r>
            <a:r>
              <a:rPr lang="en-US">
                <a:latin typeface="Times New Roman" pitchFamily="18" charset="0"/>
              </a:rPr>
              <a:t>,Y</a:t>
            </a:r>
            <a:r>
              <a:rPr lang="en-US" baseline="-25000">
                <a:latin typeface="Times New Roman" pitchFamily="18" charset="0"/>
              </a:rPr>
              <a:t>j</a:t>
            </a:r>
            <a:r>
              <a:rPr lang="en-US">
                <a:latin typeface="Times New Roman" pitchFamily="18" charset="0"/>
              </a:rPr>
              <a:t>)</a:t>
            </a:r>
            <a:endParaRPr lang="en-US">
              <a:solidFill>
                <a:schemeClr val="accent1"/>
              </a:solidFill>
              <a:latin typeface="Times New Roman" pitchFamily="18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76313" y="1366838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366838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90600" y="5943600"/>
            <a:ext cx="7507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33"/>
                </a:solidFill>
              </a:rPr>
              <a:t>Why not just take the length of LCS(X</a:t>
            </a:r>
            <a:r>
              <a:rPr lang="en-US" sz="2800" baseline="-25000">
                <a:solidFill>
                  <a:srgbClr val="990033"/>
                </a:solidFill>
              </a:rPr>
              <a:t>i-1</a:t>
            </a:r>
            <a:r>
              <a:rPr lang="en-US" sz="2800">
                <a:solidFill>
                  <a:srgbClr val="990033"/>
                </a:solidFill>
              </a:rPr>
              <a:t>, Y</a:t>
            </a:r>
            <a:r>
              <a:rPr lang="en-US" sz="2800" baseline="-25000">
                <a:solidFill>
                  <a:srgbClr val="990033"/>
                </a:solidFill>
              </a:rPr>
              <a:t>j-1</a:t>
            </a:r>
            <a:r>
              <a:rPr lang="en-US" sz="2800">
                <a:solidFill>
                  <a:srgbClr val="990033"/>
                </a:solidFill>
              </a:rPr>
              <a:t>) ?</a:t>
            </a:r>
            <a:endParaRPr lang="en-US" sz="160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build="p"/>
      <p:bldP spid="1741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79FFE6A-AA85-4C06-AFF3-44085B3AE431}" type="slidenum">
              <a:rPr lang="en-US" sz="1400"/>
              <a:pPr algn="r"/>
              <a:t>47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3. Computing the Length of the LCS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2296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>
                <a:latin typeface="Comic Sans MS" pitchFamily="66" charset="0"/>
                <a:sym typeface="Symbol" pitchFamily="18" charset="2"/>
              </a:rPr>
              <a:t>			0				if i = 0 or j = 0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mic Sans MS" pitchFamily="66" charset="0"/>
                <a:sym typeface="Symbol" pitchFamily="18" charset="2"/>
              </a:rPr>
              <a:t>c[i, j] = 	c[i-1, j-1] + 1			if x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mic Sans MS" pitchFamily="66" charset="0"/>
                <a:sym typeface="Symbol" pitchFamily="18" charset="2"/>
              </a:rPr>
              <a:t>			max(c[i, j-1], c[i-1, j])	if x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j</a:t>
            </a:r>
            <a:endParaRPr lang="en-US"/>
          </a:p>
        </p:txBody>
      </p:sp>
      <p:sp>
        <p:nvSpPr>
          <p:cNvPr id="36869" name="AutoShape 4"/>
          <p:cNvSpPr>
            <a:spLocks/>
          </p:cNvSpPr>
          <p:nvPr/>
        </p:nvSpPr>
        <p:spPr bwMode="auto">
          <a:xfrm>
            <a:off x="2019300" y="1243013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52788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21" name="Text Box 56"/>
          <p:cNvSpPr txBox="1">
            <a:spLocks noChangeArrowheads="1"/>
          </p:cNvSpPr>
          <p:nvPr/>
        </p:nvSpPr>
        <p:spPr bwMode="auto">
          <a:xfrm>
            <a:off x="3338513" y="2884488"/>
            <a:ext cx="411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j: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6922" name="Text Box 57"/>
          <p:cNvSpPr txBox="1">
            <a:spLocks noChangeArrowheads="1"/>
          </p:cNvSpPr>
          <p:nvPr/>
        </p:nvSpPr>
        <p:spPr bwMode="auto">
          <a:xfrm>
            <a:off x="2727325" y="55848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m</a:t>
            </a:r>
          </a:p>
        </p:txBody>
      </p:sp>
      <p:sp>
        <p:nvSpPr>
          <p:cNvPr id="36923" name="Text Box 58"/>
          <p:cNvSpPr txBox="1">
            <a:spLocks noChangeArrowheads="1"/>
          </p:cNvSpPr>
          <p:nvPr/>
        </p:nvSpPr>
        <p:spPr bwMode="auto">
          <a:xfrm>
            <a:off x="3876675" y="2884488"/>
            <a:ext cx="37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36924" name="Text Box 59"/>
          <p:cNvSpPr txBox="1">
            <a:spLocks noChangeArrowheads="1"/>
          </p:cNvSpPr>
          <p:nvPr/>
        </p:nvSpPr>
        <p:spPr bwMode="auto">
          <a:xfrm>
            <a:off x="4438650" y="2884488"/>
            <a:ext cx="396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36925" name="Text Box 60"/>
          <p:cNvSpPr txBox="1">
            <a:spLocks noChangeArrowheads="1"/>
          </p:cNvSpPr>
          <p:nvPr/>
        </p:nvSpPr>
        <p:spPr bwMode="auto">
          <a:xfrm>
            <a:off x="6097588" y="2884488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n</a:t>
            </a:r>
          </a:p>
        </p:txBody>
      </p:sp>
      <p:sp>
        <p:nvSpPr>
          <p:cNvPr id="36926" name="Text Box 61"/>
          <p:cNvSpPr txBox="1">
            <a:spLocks noChangeArrowheads="1"/>
          </p:cNvSpPr>
          <p:nvPr/>
        </p:nvSpPr>
        <p:spPr bwMode="auto">
          <a:xfrm>
            <a:off x="2801938" y="36972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36927" name="Text Box 62"/>
          <p:cNvSpPr txBox="1">
            <a:spLocks noChangeArrowheads="1"/>
          </p:cNvSpPr>
          <p:nvPr/>
        </p:nvSpPr>
        <p:spPr bwMode="auto">
          <a:xfrm>
            <a:off x="2765425" y="4140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36928" name="Text Box 63"/>
          <p:cNvSpPr txBox="1">
            <a:spLocks noChangeArrowheads="1"/>
          </p:cNvSpPr>
          <p:nvPr/>
        </p:nvSpPr>
        <p:spPr bwMode="auto">
          <a:xfrm>
            <a:off x="2765425" y="333375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36929" name="Text Box 64"/>
          <p:cNvSpPr txBox="1">
            <a:spLocks noChangeArrowheads="1"/>
          </p:cNvSpPr>
          <p:nvPr/>
        </p:nvSpPr>
        <p:spPr bwMode="auto">
          <a:xfrm>
            <a:off x="4787900" y="603408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36930" name="Text Box 65"/>
          <p:cNvSpPr txBox="1">
            <a:spLocks noChangeArrowheads="1"/>
          </p:cNvSpPr>
          <p:nvPr/>
        </p:nvSpPr>
        <p:spPr bwMode="auto">
          <a:xfrm>
            <a:off x="6653213" y="44561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36931" name="Text Box 66"/>
          <p:cNvSpPr txBox="1">
            <a:spLocks noChangeArrowheads="1"/>
          </p:cNvSpPr>
          <p:nvPr/>
        </p:nvSpPr>
        <p:spPr bwMode="auto">
          <a:xfrm>
            <a:off x="3340100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36932" name="Text Box 67"/>
          <p:cNvSpPr txBox="1">
            <a:spLocks noChangeArrowheads="1"/>
          </p:cNvSpPr>
          <p:nvPr/>
        </p:nvSpPr>
        <p:spPr bwMode="auto">
          <a:xfrm>
            <a:off x="3878263" y="2608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6933" name="Text Box 68"/>
          <p:cNvSpPr txBox="1">
            <a:spLocks noChangeArrowheads="1"/>
          </p:cNvSpPr>
          <p:nvPr/>
        </p:nvSpPr>
        <p:spPr bwMode="auto">
          <a:xfrm>
            <a:off x="4440238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6934" name="Text Box 69"/>
          <p:cNvSpPr txBox="1">
            <a:spLocks noChangeArrowheads="1"/>
          </p:cNvSpPr>
          <p:nvPr/>
        </p:nvSpPr>
        <p:spPr bwMode="auto">
          <a:xfrm>
            <a:off x="6099175" y="260826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36935" name="Text Box 70"/>
          <p:cNvSpPr txBox="1">
            <a:spLocks noChangeArrowheads="1"/>
          </p:cNvSpPr>
          <p:nvPr/>
        </p:nvSpPr>
        <p:spPr bwMode="auto">
          <a:xfrm>
            <a:off x="2347913" y="55864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</a:t>
            </a:r>
          </a:p>
        </p:txBody>
      </p:sp>
      <p:sp>
        <p:nvSpPr>
          <p:cNvPr id="36936" name="Text Box 71"/>
          <p:cNvSpPr txBox="1">
            <a:spLocks noChangeArrowheads="1"/>
          </p:cNvSpPr>
          <p:nvPr/>
        </p:nvSpPr>
        <p:spPr bwMode="auto">
          <a:xfrm>
            <a:off x="2422525" y="36988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6937" name="Text Box 72"/>
          <p:cNvSpPr txBox="1">
            <a:spLocks noChangeArrowheads="1"/>
          </p:cNvSpPr>
          <p:nvPr/>
        </p:nvSpPr>
        <p:spPr bwMode="auto">
          <a:xfrm>
            <a:off x="2386013" y="4141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6938" name="Text Box 73"/>
          <p:cNvSpPr txBox="1">
            <a:spLocks noChangeArrowheads="1"/>
          </p:cNvSpPr>
          <p:nvPr/>
        </p:nvSpPr>
        <p:spPr bwMode="auto">
          <a:xfrm>
            <a:off x="2386013" y="3335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889375" y="4756150"/>
            <a:ext cx="2463800" cy="979488"/>
            <a:chOff x="2219" y="2979"/>
            <a:chExt cx="1552" cy="617"/>
          </a:xfrm>
        </p:grpSpPr>
        <p:sp>
          <p:nvSpPr>
            <p:cNvPr id="36946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14750"/>
            <a:ext cx="3389313" cy="366713"/>
            <a:chOff x="2219" y="2323"/>
            <a:chExt cx="2135" cy="231"/>
          </a:xfrm>
        </p:grpSpPr>
        <p:sp>
          <p:nvSpPr>
            <p:cNvPr id="36944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36942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A347D3E-6879-488B-B6EB-892318A67B47}" type="slidenum">
              <a:rPr lang="en-US" sz="1400"/>
              <a:pPr algn="r"/>
              <a:t>48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Additional Information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038" y="1214438"/>
            <a:ext cx="48133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		 0			if i,j = 0</a:t>
            </a:r>
          </a:p>
          <a:p>
            <a:pPr eaLnBrk="1" hangingPunct="1">
              <a:buFontTx/>
              <a:buNone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c[i, j] =  </a:t>
            </a:r>
            <a:r>
              <a:rPr lang="en-US" sz="20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c[i-1, j-1] + 1		if x</a:t>
            </a:r>
            <a:r>
              <a:rPr lang="en-US" sz="2000" baseline="-250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0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 = y</a:t>
            </a:r>
            <a:r>
              <a:rPr lang="en-US" sz="2000" baseline="-2500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		 max(c[i, j-1], c[i-1, j])	if x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j</a:t>
            </a:r>
            <a:endParaRPr lang="en-US" sz="2000"/>
          </a:p>
        </p:txBody>
      </p:sp>
      <p:sp>
        <p:nvSpPr>
          <p:cNvPr id="37893" name="AutoShape 4"/>
          <p:cNvSpPr>
            <a:spLocks/>
          </p:cNvSpPr>
          <p:nvPr/>
        </p:nvSpPr>
        <p:spPr bwMode="auto">
          <a:xfrm>
            <a:off x="987425" y="11430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56389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45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j: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7946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47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48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49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50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51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52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37953" name="Text Box 64"/>
          <p:cNvSpPr txBox="1">
            <a:spLocks noChangeArrowheads="1"/>
          </p:cNvSpPr>
          <p:nvPr/>
        </p:nvSpPr>
        <p:spPr bwMode="auto">
          <a:xfrm>
            <a:off x="2943310" y="60071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37954" name="Text Box 65"/>
          <p:cNvSpPr txBox="1">
            <a:spLocks noChangeArrowheads="1"/>
          </p:cNvSpPr>
          <p:nvPr/>
        </p:nvSpPr>
        <p:spPr bwMode="auto">
          <a:xfrm>
            <a:off x="4627563" y="456492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7955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37956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7957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7958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37959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</a:t>
            </a:r>
          </a:p>
        </p:txBody>
      </p:sp>
      <p:sp>
        <p:nvSpPr>
          <p:cNvPr id="37960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7961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7962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656458" name="Rectangle 74"/>
          <p:cNvSpPr>
            <a:spLocks noChangeArrowheads="1"/>
          </p:cNvSpPr>
          <p:nvPr/>
        </p:nvSpPr>
        <p:spPr bwMode="auto">
          <a:xfrm>
            <a:off x="5292725" y="1158875"/>
            <a:ext cx="401955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A matrix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b[i, j]</a:t>
            </a:r>
            <a:r>
              <a:rPr lang="en-US" sz="2400">
                <a:solidFill>
                  <a:schemeClr val="accent2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For a subproblem [i, j] it tells us what choice was made to obtain the optimal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If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= y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j</a:t>
            </a:r>
            <a:endParaRPr lang="en-US" sz="240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</a:t>
            </a:r>
            <a:r>
              <a:rPr 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  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Else, if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		         c[i - 1, j] ≥ c[i, j-1]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		</a:t>
            </a:r>
            <a:r>
              <a:rPr 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 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		</a:t>
            </a:r>
            <a:r>
              <a:rPr 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 ”</a:t>
            </a:r>
            <a:endParaRPr lang="en-US" sz="2400">
              <a:solidFill>
                <a:srgbClr val="336699"/>
              </a:solidFill>
            </a:endParaRPr>
          </a:p>
        </p:txBody>
      </p:sp>
      <p:sp>
        <p:nvSpPr>
          <p:cNvPr id="656459" name="Line 75"/>
          <p:cNvSpPr>
            <a:spLocks noChangeShapeType="1"/>
          </p:cNvSpPr>
          <p:nvPr/>
        </p:nvSpPr>
        <p:spPr bwMode="auto">
          <a:xfrm flipH="1" flipV="1">
            <a:off x="7593013" y="3617913"/>
            <a:ext cx="276225" cy="276225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65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37966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37967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37968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656464" name="Line 80"/>
          <p:cNvSpPr>
            <a:spLocks noChangeShapeType="1"/>
          </p:cNvSpPr>
          <p:nvPr/>
        </p:nvSpPr>
        <p:spPr bwMode="auto">
          <a:xfrm flipH="1" flipV="1">
            <a:off x="2842787" y="4617266"/>
            <a:ext cx="204824" cy="165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70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b &amp; c: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37973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c[i,j-1]</a:t>
              </a:r>
            </a:p>
          </p:txBody>
        </p:sp>
        <p:sp>
          <p:nvSpPr>
            <p:cNvPr id="37974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600" dirty="0"/>
                <a:t>c[i-1,j]</a:t>
              </a:r>
            </a:p>
          </p:txBody>
        </p:sp>
      </p:grpSp>
      <p:sp>
        <p:nvSpPr>
          <p:cNvPr id="656469" name="Line 85"/>
          <p:cNvSpPr>
            <a:spLocks noChangeShapeType="1"/>
          </p:cNvSpPr>
          <p:nvPr/>
        </p:nvSpPr>
        <p:spPr bwMode="auto">
          <a:xfrm flipV="1">
            <a:off x="3128963" y="4660900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59" grpId="0" animBg="1"/>
      <p:bldP spid="656464" grpId="0" animBg="1"/>
      <p:bldP spid="6564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8D2B4-780F-4A81-9A61-BAB0AD486BBC}" type="slidenum">
              <a:rPr lang="en-US" sz="1400"/>
              <a:pPr algn="r"/>
              <a:t>49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LCS-LENGTH(X, Y, m, n)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for 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 ← 1</a:t>
            </a:r>
            <a:r>
              <a:rPr lang="en-US" sz="2000" dirty="0"/>
              <a:t> </a:t>
            </a:r>
            <a:r>
              <a:rPr lang="en-US" sz="2000" b="1" dirty="0"/>
              <a:t>to </a:t>
            </a:r>
            <a:r>
              <a:rPr lang="en-US" sz="2000" dirty="0">
                <a:latin typeface="Comic Sans MS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     do </a:t>
            </a:r>
            <a:r>
              <a:rPr lang="en-US" sz="2000" dirty="0">
                <a:latin typeface="Comic Sans MS" pitchFamily="66" charset="0"/>
              </a:rPr>
              <a:t>c[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, 0]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for </a:t>
            </a:r>
            <a:r>
              <a:rPr lang="en-US" sz="2000" dirty="0">
                <a:latin typeface="Comic Sans MS" pitchFamily="66" charset="0"/>
              </a:rPr>
              <a:t>j ← 0 </a:t>
            </a:r>
            <a:r>
              <a:rPr lang="en-US" sz="2000" b="1" dirty="0"/>
              <a:t>to </a:t>
            </a:r>
            <a:r>
              <a:rPr lang="en-US" sz="2000" dirty="0">
                <a:latin typeface="Comic Sans MS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    do </a:t>
            </a:r>
            <a:r>
              <a:rPr lang="en-US" sz="2000" dirty="0">
                <a:latin typeface="Comic Sans MS" pitchFamily="66" charset="0"/>
              </a:rPr>
              <a:t>c[0, j]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for 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 ← 1</a:t>
            </a:r>
            <a:r>
              <a:rPr lang="en-US" sz="2000" dirty="0"/>
              <a:t> </a:t>
            </a:r>
            <a:r>
              <a:rPr lang="en-US" sz="2000" b="1" dirty="0"/>
              <a:t>to </a:t>
            </a:r>
            <a:r>
              <a:rPr lang="en-US" sz="2000" dirty="0">
                <a:latin typeface="Comic Sans MS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      do for </a:t>
            </a:r>
            <a:r>
              <a:rPr lang="en-US" sz="2000" dirty="0">
                <a:latin typeface="Comic Sans MS" pitchFamily="66" charset="0"/>
              </a:rPr>
              <a:t>j ← 1</a:t>
            </a:r>
            <a:r>
              <a:rPr lang="en-US" sz="2000" dirty="0"/>
              <a:t> </a:t>
            </a:r>
            <a:r>
              <a:rPr lang="en-US" sz="2000" b="1" dirty="0"/>
              <a:t>to </a:t>
            </a:r>
            <a:r>
              <a:rPr lang="en-US" sz="2000" dirty="0">
                <a:latin typeface="Comic Sans MS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	          do if </a:t>
            </a:r>
            <a:r>
              <a:rPr lang="en-US" sz="2000" dirty="0">
                <a:latin typeface="Comic Sans MS" pitchFamily="66" charset="0"/>
              </a:rPr>
              <a:t>x</a:t>
            </a:r>
            <a:r>
              <a:rPr lang="en-US" sz="2000" baseline="-25000" dirty="0">
                <a:latin typeface="Comic Sans MS" pitchFamily="66" charset="0"/>
              </a:rPr>
              <a:t>i </a:t>
            </a:r>
            <a:r>
              <a:rPr lang="en-US" sz="2000" dirty="0">
                <a:latin typeface="Comic Sans MS" pitchFamily="66" charset="0"/>
              </a:rPr>
              <a:t>= </a:t>
            </a:r>
            <a:r>
              <a:rPr lang="en-US" sz="2000" dirty="0" err="1">
                <a:latin typeface="Comic Sans MS" pitchFamily="66" charset="0"/>
              </a:rPr>
              <a:t>y</a:t>
            </a:r>
            <a:r>
              <a:rPr lang="en-US" sz="2000" baseline="-25000" dirty="0" err="1">
                <a:latin typeface="Comic Sans MS" pitchFamily="66" charset="0"/>
              </a:rPr>
              <a:t>j</a:t>
            </a:r>
            <a:endParaRPr lang="en-US" sz="2000" baseline="-25000" dirty="0">
              <a:latin typeface="Comic Sans MS" pitchFamily="66" charset="0"/>
            </a:endParaRP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		     then </a:t>
            </a:r>
            <a:r>
              <a:rPr lang="en-US" sz="2000" dirty="0">
                <a:latin typeface="Comic Sans MS" pitchFamily="66" charset="0"/>
              </a:rPr>
              <a:t>c[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, j] ← c[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 - 1, j - 1] + 1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 			 </a:t>
            </a:r>
            <a:r>
              <a:rPr lang="en-US" sz="2000" dirty="0">
                <a:latin typeface="Comic Sans MS" pitchFamily="66" charset="0"/>
              </a:rPr>
              <a:t>b[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, j ] ← “    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		     else if </a:t>
            </a:r>
            <a:r>
              <a:rPr lang="en-US" sz="2000" dirty="0">
                <a:latin typeface="Comic Sans MS" pitchFamily="66" charset="0"/>
              </a:rPr>
              <a:t>c[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 - 1, j] ≥ c[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			   then </a:t>
            </a:r>
            <a:r>
              <a:rPr lang="en-US" sz="2000" dirty="0">
                <a:latin typeface="Comic Sans MS" pitchFamily="66" charset="0"/>
              </a:rPr>
              <a:t>c[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, j] ← c[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 - 1, j]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 			            </a:t>
            </a:r>
            <a:r>
              <a:rPr lang="en-US" sz="2000" dirty="0">
                <a:latin typeface="Comic Sans MS" pitchFamily="66" charset="0"/>
              </a:rPr>
              <a:t>b[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, j] ← “↑”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 			   else </a:t>
            </a:r>
            <a:r>
              <a:rPr lang="en-US" sz="2000" dirty="0">
                <a:latin typeface="Comic Sans MS" pitchFamily="66" charset="0"/>
              </a:rPr>
              <a:t>c[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, j] ← c[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 			           </a:t>
            </a:r>
            <a:r>
              <a:rPr lang="en-US" sz="2000" dirty="0">
                <a:latin typeface="Comic Sans MS" pitchFamily="66" charset="0"/>
              </a:rPr>
              <a:t>b[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, j] ← “←”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return </a:t>
            </a:r>
            <a:r>
              <a:rPr lang="en-US" sz="2000" dirty="0">
                <a:latin typeface="Comic Sans MS" pitchFamily="66" charset="0"/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66" charset="0"/>
              </a:rPr>
              <a:t>b</a:t>
            </a:r>
          </a:p>
        </p:txBody>
      </p:sp>
      <p:sp>
        <p:nvSpPr>
          <p:cNvPr id="657412" name="Line 4"/>
          <p:cNvSpPr>
            <a:spLocks noChangeShapeType="1"/>
          </p:cNvSpPr>
          <p:nvPr/>
        </p:nvSpPr>
        <p:spPr bwMode="auto">
          <a:xfrm flipH="1" flipV="1">
            <a:off x="4600575" y="3990975"/>
            <a:ext cx="185738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7413" name="AutoShape 5"/>
          <p:cNvSpPr>
            <a:spLocks/>
          </p:cNvSpPr>
          <p:nvPr/>
        </p:nvSpPr>
        <p:spPr bwMode="auto">
          <a:xfrm>
            <a:off x="3294063" y="1250950"/>
            <a:ext cx="171450" cy="1357313"/>
          </a:xfrm>
          <a:prstGeom prst="rightBrace">
            <a:avLst>
              <a:gd name="adj1" fmla="val 65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7415" name="AutoShape 7"/>
          <p:cNvSpPr>
            <a:spLocks/>
          </p:cNvSpPr>
          <p:nvPr/>
        </p:nvSpPr>
        <p:spPr bwMode="auto">
          <a:xfrm>
            <a:off x="6196013" y="3128963"/>
            <a:ext cx="100012" cy="1071562"/>
          </a:xfrm>
          <a:prstGeom prst="rightBrace">
            <a:avLst>
              <a:gd name="adj1" fmla="val 89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6337300" y="3449638"/>
            <a:ext cx="165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Case 1: x</a:t>
            </a:r>
            <a:r>
              <a:rPr lang="en-US" baseline="-25000"/>
              <a:t>i</a:t>
            </a:r>
            <a:r>
              <a:rPr lang="en-US"/>
              <a:t> = y</a:t>
            </a:r>
            <a:r>
              <a:rPr lang="en-US" baseline="-25000"/>
              <a:t>j</a:t>
            </a:r>
            <a:r>
              <a:rPr lang="en-US"/>
              <a:t> </a:t>
            </a:r>
          </a:p>
        </p:txBody>
      </p:sp>
      <p:sp>
        <p:nvSpPr>
          <p:cNvPr id="657417" name="AutoShape 9"/>
          <p:cNvSpPr>
            <a:spLocks/>
          </p:cNvSpPr>
          <p:nvPr/>
        </p:nvSpPr>
        <p:spPr bwMode="auto">
          <a:xfrm>
            <a:off x="6218238" y="4381500"/>
            <a:ext cx="77787" cy="1608138"/>
          </a:xfrm>
          <a:prstGeom prst="rightBrace">
            <a:avLst>
              <a:gd name="adj1" fmla="val 172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6337300" y="4984750"/>
            <a:ext cx="164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Case 2: x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y</a:t>
            </a:r>
            <a:r>
              <a:rPr lang="en-US" baseline="-25000"/>
              <a:t>j</a:t>
            </a:r>
            <a:r>
              <a:rPr lang="en-US"/>
              <a:t> </a:t>
            </a:r>
          </a:p>
        </p:txBody>
      </p:sp>
      <p:sp>
        <p:nvSpPr>
          <p:cNvPr id="657419" name="Text Box 11"/>
          <p:cNvSpPr txBox="1">
            <a:spLocks noChangeArrowheads="1"/>
          </p:cNvSpPr>
          <p:nvPr/>
        </p:nvSpPr>
        <p:spPr bwMode="auto">
          <a:xfrm>
            <a:off x="5280025" y="5959475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Running time: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(mn)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394484" y="645296"/>
            <a:ext cx="5749516" cy="33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= 0 or j = 0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return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j] = “   ”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then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PRINT-LCS(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b, X,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- 1, j - 1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       print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x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elseif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j] = “↑”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       then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PRINT-LCS(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b, X,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- 1, j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       else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PRINT-LCS(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b, X,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j - 1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call: PRINT-LCS(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b, X, length[X], length[Y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]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/>
      <p:bldP spid="657413" grpId="0" animBg="1"/>
      <p:bldP spid="657415" grpId="0" animBg="1"/>
      <p:bldP spid="657416" grpId="0"/>
      <p:bldP spid="657417" grpId="0" animBg="1"/>
      <p:bldP spid="657418" grpId="0"/>
      <p:bldP spid="657419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0942C4-F1BF-4DC1-AC21-BE4C4AF606C0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5</a:t>
            </a:fld>
            <a:endParaRPr lang="en-US" altLang="zh-TW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Fibonacci numbers</a:t>
            </a:r>
          </a:p>
        </p:txBody>
      </p:sp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685800" y="3571875"/>
            <a:ext cx="25558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3100">
                <a:solidFill>
                  <a:srgbClr val="FFFF00"/>
                </a:solidFill>
                <a:ea typeface="新細明體" pitchFamily="18" charset="-120"/>
              </a:rPr>
              <a:t> 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685800" y="4573588"/>
            <a:ext cx="10414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3100">
                <a:solidFill>
                  <a:srgbClr val="FFFF00"/>
                </a:solidFill>
                <a:ea typeface="新細明體" pitchFamily="18" charset="-120"/>
              </a:rPr>
              <a:t>         </a:t>
            </a:r>
            <a:endParaRPr lang="en-US" altLang="zh-TW">
              <a:ea typeface="新細明體" pitchFamily="18" charset="-120"/>
            </a:endParaRPr>
          </a:p>
        </p:txBody>
      </p:sp>
      <p:grpSp>
        <p:nvGrpSpPr>
          <p:cNvPr id="12294" name="Group 39"/>
          <p:cNvGrpSpPr>
            <a:grpSpLocks/>
          </p:cNvGrpSpPr>
          <p:nvPr/>
        </p:nvGrpSpPr>
        <p:grpSpPr bwMode="auto">
          <a:xfrm>
            <a:off x="1752600" y="3581400"/>
            <a:ext cx="3911600" cy="1933575"/>
            <a:chOff x="1548" y="2485"/>
            <a:chExt cx="2464" cy="1218"/>
          </a:xfrm>
        </p:grpSpPr>
        <p:sp>
          <p:nvSpPr>
            <p:cNvPr id="12297" name="Rectangle 13"/>
            <p:cNvSpPr>
              <a:spLocks noChangeArrowheads="1"/>
            </p:cNvSpPr>
            <p:nvPr/>
          </p:nvSpPr>
          <p:spPr bwMode="auto">
            <a:xfrm>
              <a:off x="3950" y="3258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.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298" name="Rectangle 14"/>
            <p:cNvSpPr>
              <a:spLocks noChangeArrowheads="1"/>
            </p:cNvSpPr>
            <p:nvPr/>
          </p:nvSpPr>
          <p:spPr bwMode="auto">
            <a:xfrm>
              <a:off x="3827" y="3258"/>
              <a:ext cx="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299" name="Rectangle 15"/>
            <p:cNvSpPr>
              <a:spLocks noChangeArrowheads="1"/>
            </p:cNvSpPr>
            <p:nvPr/>
          </p:nvSpPr>
          <p:spPr bwMode="auto">
            <a:xfrm>
              <a:off x="3195" y="3258"/>
              <a:ext cx="41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for  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0" name="Rectangle 16"/>
            <p:cNvSpPr>
              <a:spLocks noChangeArrowheads="1"/>
            </p:cNvSpPr>
            <p:nvPr/>
          </p:nvSpPr>
          <p:spPr bwMode="auto">
            <a:xfrm>
              <a:off x="2958" y="3258"/>
              <a:ext cx="24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    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1" name="Rectangle 17"/>
            <p:cNvSpPr>
              <a:spLocks noChangeArrowheads="1"/>
            </p:cNvSpPr>
            <p:nvPr/>
          </p:nvSpPr>
          <p:spPr bwMode="auto">
            <a:xfrm>
              <a:off x="2837" y="3405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2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2" name="Rectangle 18"/>
            <p:cNvSpPr>
              <a:spLocks noChangeArrowheads="1"/>
            </p:cNvSpPr>
            <p:nvPr/>
          </p:nvSpPr>
          <p:spPr bwMode="auto">
            <a:xfrm>
              <a:off x="2235" y="3405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3" name="Rectangle 19"/>
            <p:cNvSpPr>
              <a:spLocks noChangeArrowheads="1"/>
            </p:cNvSpPr>
            <p:nvPr/>
          </p:nvSpPr>
          <p:spPr bwMode="auto">
            <a:xfrm>
              <a:off x="1910" y="2886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4" name="Rectangle 20"/>
            <p:cNvSpPr>
              <a:spLocks noChangeArrowheads="1"/>
            </p:cNvSpPr>
            <p:nvPr/>
          </p:nvSpPr>
          <p:spPr bwMode="auto">
            <a:xfrm>
              <a:off x="1657" y="3033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5" name="Rectangle 21"/>
            <p:cNvSpPr>
              <a:spLocks noChangeArrowheads="1"/>
            </p:cNvSpPr>
            <p:nvPr/>
          </p:nvSpPr>
          <p:spPr bwMode="auto">
            <a:xfrm>
              <a:off x="1975" y="2513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6" name="Rectangle 22"/>
            <p:cNvSpPr>
              <a:spLocks noChangeArrowheads="1"/>
            </p:cNvSpPr>
            <p:nvPr/>
          </p:nvSpPr>
          <p:spPr bwMode="auto">
            <a:xfrm>
              <a:off x="1680" y="2661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ea typeface="新細明體" pitchFamily="18" charset="-120"/>
                </a:rPr>
                <a:t>0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7" name="Rectangle 23"/>
            <p:cNvSpPr>
              <a:spLocks noChangeArrowheads="1"/>
            </p:cNvSpPr>
            <p:nvPr/>
          </p:nvSpPr>
          <p:spPr bwMode="auto">
            <a:xfrm>
              <a:off x="3675" y="3230"/>
              <a:ext cx="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8" name="Rectangle 24"/>
            <p:cNvSpPr>
              <a:spLocks noChangeArrowheads="1"/>
            </p:cNvSpPr>
            <p:nvPr/>
          </p:nvSpPr>
          <p:spPr bwMode="auto">
            <a:xfrm>
              <a:off x="2709" y="337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-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2356" y="323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+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0" name="Rectangle 26"/>
            <p:cNvSpPr>
              <a:spLocks noChangeArrowheads="1"/>
            </p:cNvSpPr>
            <p:nvPr/>
          </p:nvSpPr>
          <p:spPr bwMode="auto">
            <a:xfrm>
              <a:off x="2133" y="3377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-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1" name="Rectangle 27"/>
            <p:cNvSpPr>
              <a:spLocks noChangeArrowheads="1"/>
            </p:cNvSpPr>
            <p:nvPr/>
          </p:nvSpPr>
          <p:spPr bwMode="auto">
            <a:xfrm>
              <a:off x="1777" y="323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=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2" name="Rectangle 28"/>
            <p:cNvSpPr>
              <a:spLocks noChangeArrowheads="1"/>
            </p:cNvSpPr>
            <p:nvPr/>
          </p:nvSpPr>
          <p:spPr bwMode="auto">
            <a:xfrm>
              <a:off x="1785" y="2858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=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3" name="Rectangle 29"/>
            <p:cNvSpPr>
              <a:spLocks noChangeArrowheads="1"/>
            </p:cNvSpPr>
            <p:nvPr/>
          </p:nvSpPr>
          <p:spPr bwMode="auto">
            <a:xfrm>
              <a:off x="1827" y="248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>
                  <a:solidFill>
                    <a:srgbClr val="000000"/>
                  </a:solidFill>
                  <a:latin typeface="Symbol" pitchFamily="18" charset="2"/>
                  <a:ea typeface="新細明體" pitchFamily="18" charset="-120"/>
                </a:rPr>
                <a:t>=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4" name="Rectangle 30"/>
            <p:cNvSpPr>
              <a:spLocks noChangeArrowheads="1"/>
            </p:cNvSpPr>
            <p:nvPr/>
          </p:nvSpPr>
          <p:spPr bwMode="auto">
            <a:xfrm>
              <a:off x="3589" y="3258"/>
              <a:ext cx="36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i&gt;1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5" name="Rectangle 31"/>
            <p:cNvSpPr>
              <a:spLocks noChangeArrowheads="1"/>
            </p:cNvSpPr>
            <p:nvPr/>
          </p:nvSpPr>
          <p:spPr bwMode="auto">
            <a:xfrm>
              <a:off x="2641" y="3405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6" name="Rectangle 32"/>
            <p:cNvSpPr>
              <a:spLocks noChangeArrowheads="1"/>
            </p:cNvSpPr>
            <p:nvPr/>
          </p:nvSpPr>
          <p:spPr bwMode="auto">
            <a:xfrm>
              <a:off x="2512" y="325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7" name="Rectangle 33"/>
            <p:cNvSpPr>
              <a:spLocks noChangeArrowheads="1"/>
            </p:cNvSpPr>
            <p:nvPr/>
          </p:nvSpPr>
          <p:spPr bwMode="auto">
            <a:xfrm>
              <a:off x="2065" y="3405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8" name="Rectangle 34"/>
            <p:cNvSpPr>
              <a:spLocks noChangeArrowheads="1"/>
            </p:cNvSpPr>
            <p:nvPr/>
          </p:nvSpPr>
          <p:spPr bwMode="auto">
            <a:xfrm>
              <a:off x="1936" y="325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19" name="Rectangle 35"/>
            <p:cNvSpPr>
              <a:spLocks noChangeArrowheads="1"/>
            </p:cNvSpPr>
            <p:nvPr/>
          </p:nvSpPr>
          <p:spPr bwMode="auto">
            <a:xfrm>
              <a:off x="1677" y="3390"/>
              <a:ext cx="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i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20" name="Rectangle 36"/>
            <p:cNvSpPr>
              <a:spLocks noChangeArrowheads="1"/>
            </p:cNvSpPr>
            <p:nvPr/>
          </p:nvSpPr>
          <p:spPr bwMode="auto">
            <a:xfrm>
              <a:off x="1548" y="3258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21" name="Rectangle 37"/>
            <p:cNvSpPr>
              <a:spLocks noChangeArrowheads="1"/>
            </p:cNvSpPr>
            <p:nvPr/>
          </p:nvSpPr>
          <p:spPr bwMode="auto">
            <a:xfrm>
              <a:off x="1548" y="2886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548" y="2513"/>
              <a:ext cx="1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100" i="1">
                  <a:solidFill>
                    <a:srgbClr val="000000"/>
                  </a:solidFill>
                  <a:ea typeface="新細明體" pitchFamily="18" charset="-120"/>
                </a:rPr>
                <a:t>F</a:t>
              </a:r>
              <a:endParaRPr lang="en-US" altLang="zh-TW">
                <a:ea typeface="新細明體" pitchFamily="18" charset="-120"/>
              </a:endParaRPr>
            </a:p>
          </p:txBody>
        </p:sp>
      </p:grpSp>
      <p:sp>
        <p:nvSpPr>
          <p:cNvPr id="12295" name="Rectangle 41"/>
          <p:cNvSpPr>
            <a:spLocks noChangeArrowheads="1"/>
          </p:cNvSpPr>
          <p:nvPr/>
        </p:nvSpPr>
        <p:spPr bwMode="auto">
          <a:xfrm>
            <a:off x="685800" y="5819775"/>
            <a:ext cx="115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300">
                <a:solidFill>
                  <a:srgbClr val="FFFF00"/>
                </a:solidFill>
                <a:ea typeface="新細明體" pitchFamily="18" charset="-120"/>
              </a:rPr>
              <a:t> 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12296" name="Text Box 43"/>
          <p:cNvSpPr txBox="1">
            <a:spLocks noChangeArrowheads="1"/>
          </p:cNvSpPr>
          <p:nvPr/>
        </p:nvSpPr>
        <p:spPr bwMode="auto">
          <a:xfrm>
            <a:off x="609600" y="21336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>
                <a:ea typeface="新細明體" pitchFamily="18" charset="-120"/>
              </a:rPr>
              <a:t>The </a:t>
            </a:r>
            <a:r>
              <a:rPr lang="en-US" altLang="zh-TW" sz="3200" i="1">
                <a:ea typeface="新細明體" pitchFamily="18" charset="-120"/>
              </a:rPr>
              <a:t>Fibonacci numbers</a:t>
            </a:r>
            <a:r>
              <a:rPr lang="en-US" altLang="zh-TW" sz="3200">
                <a:ea typeface="新細明體" pitchFamily="18" charset="-120"/>
              </a:rPr>
              <a:t> are defined by the following recurrence: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C37AE8-9527-4211-B9DA-251426E59002}" type="slidenum">
              <a:rPr lang="en-US" sz="1400"/>
              <a:pPr algn="r"/>
              <a:t>50</a:t>
            </a:fld>
            <a:endParaRPr 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121" y="1542548"/>
            <a:ext cx="2996272" cy="63028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X = A, B, C, B, D, A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Y =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B, D, C, A, B, A</a:t>
            </a:r>
          </a:p>
        </p:txBody>
      </p:sp>
      <p:sp>
        <p:nvSpPr>
          <p:cNvPr id="39941" name="AutoShape 4"/>
          <p:cNvSpPr>
            <a:spLocks/>
          </p:cNvSpPr>
          <p:nvPr/>
        </p:nvSpPr>
        <p:spPr bwMode="auto">
          <a:xfrm>
            <a:off x="4133850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58437" name="Group 5"/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16" name="Rectangle 79"/>
          <p:cNvSpPr>
            <a:spLocks noChangeArrowheads="1"/>
          </p:cNvSpPr>
          <p:nvPr/>
        </p:nvSpPr>
        <p:spPr bwMode="auto">
          <a:xfrm>
            <a:off x="2647950" y="1111250"/>
            <a:ext cx="63515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		        0			       if i = 0 or j = 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c[i, j] =   c[i-1, j-1] + 1	       if x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j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		        max(c[i, j-1], c[i-1, j])  if x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j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40017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40018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0019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0020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0021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0022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0023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0024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j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025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0026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0027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0028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0029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0030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0031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0032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0033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0034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40035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0036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0037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0038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40039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0040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0041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0042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0043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0044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0045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0046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40131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2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3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4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5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6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40123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4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5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6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7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8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29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0130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658558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658559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658560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40121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22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64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40119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20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40117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18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1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658572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658573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40115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16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7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2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40107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108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010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0113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0114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10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11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12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40097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0105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0106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98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099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100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0101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0103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0104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02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40089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0090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0095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0096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91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92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93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094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40079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080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81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082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0083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0087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0088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84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0085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0086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186"/>
          <p:cNvGrpSpPr>
            <a:grpSpLocks/>
          </p:cNvGrpSpPr>
          <p:nvPr/>
        </p:nvGrpSpPr>
        <p:grpSpPr bwMode="auto">
          <a:xfrm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40069" name="Group 187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0077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0078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70" name="Text Box 190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71" name="Text Box 191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072" name="Text Box 192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40073" name="Group 193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0075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0076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74" name="Text Box 196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0066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40067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</a:rPr>
                <a:t>If 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x</a:t>
              </a:r>
              <a:r>
                <a:rPr lang="en-US" sz="2400" baseline="-250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= </a:t>
              </a:r>
              <a:r>
                <a:rPr lang="en-US" sz="2400" dirty="0" err="1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y</a:t>
              </a:r>
              <a:r>
                <a:rPr lang="en-US" sz="2400" baseline="-25000" dirty="0" err="1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j</a:t>
              </a:r>
              <a:endParaRPr lang="en-US" sz="24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 baseline="-250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	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</a:t>
              </a:r>
              <a:r>
                <a:rPr lang="en-US" sz="2400" dirty="0" err="1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, j] = “  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  <a:sym typeface="Symbol" pitchFamily="18" charset="2"/>
                </a:rPr>
                <a:t>Else if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		         c[</a:t>
              </a:r>
              <a:r>
                <a:rPr lang="en-US" sz="2400" dirty="0" err="1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 - 1, j] ≥ c[</a:t>
              </a:r>
              <a:r>
                <a:rPr lang="en-US" sz="2400" dirty="0" err="1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, j-1]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</a:rPr>
                <a:t>		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</a:t>
              </a:r>
              <a:r>
                <a:rPr lang="en-US" sz="2400" dirty="0" err="1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, j] = “ 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  <a:sym typeface="Symbol" pitchFamily="18" charset="2"/>
                </a:rPr>
                <a:t>else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Comic Sans MS" pitchFamily="66" charset="0"/>
                  <a:sym typeface="Symbol" pitchFamily="18" charset="2"/>
                </a:rPr>
                <a:t>		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</a:t>
              </a:r>
              <a:r>
                <a:rPr lang="en-US" sz="2400" dirty="0" err="1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sz="2400" dirty="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, j] = “  ”</a:t>
              </a:r>
              <a:endParaRPr lang="en-US" sz="2400" dirty="0">
                <a:solidFill>
                  <a:srgbClr val="336699"/>
                </a:solidFill>
              </a:endParaRPr>
            </a:p>
          </p:txBody>
        </p:sp>
        <p:sp>
          <p:nvSpPr>
            <p:cNvPr id="40068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558" grpId="0"/>
      <p:bldP spid="658559" grpId="0"/>
      <p:bldP spid="658560" grpId="0"/>
      <p:bldP spid="658564" grpId="0"/>
      <p:bldP spid="658571" grpId="0"/>
      <p:bldP spid="658572" grpId="0"/>
      <p:bldP spid="658573" grpId="0"/>
      <p:bldP spid="65857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6C66810-70AB-460E-99A7-08596ED4133F}" type="slidenum">
              <a:rPr lang="en-US" sz="1400"/>
              <a:pPr algn="r"/>
              <a:t>51</a:t>
            </a:fld>
            <a:endParaRPr 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4. Constructing a LCS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013" y="1146175"/>
            <a:ext cx="8801100" cy="1697038"/>
          </a:xfrm>
        </p:spPr>
        <p:txBody>
          <a:bodyPr/>
          <a:lstStyle/>
          <a:p>
            <a:pPr eaLnBrk="1" hangingPunct="1"/>
            <a:r>
              <a:rPr lang="en-US" sz="2400"/>
              <a:t>Start at </a:t>
            </a:r>
            <a:r>
              <a:rPr lang="en-US" sz="2400">
                <a:latin typeface="Comic Sans MS" pitchFamily="66" charset="0"/>
              </a:rPr>
              <a:t>b[m, n]</a:t>
            </a:r>
            <a:r>
              <a:rPr lang="en-US" sz="2400"/>
              <a:t> and follow the arrows</a:t>
            </a:r>
          </a:p>
          <a:p>
            <a:pPr eaLnBrk="1" hangingPunct="1"/>
            <a:r>
              <a:rPr lang="en-US" sz="2400"/>
              <a:t>When we encounter a “    “ in </a:t>
            </a:r>
            <a:r>
              <a:rPr lang="en-US" sz="2400">
                <a:latin typeface="Comic Sans MS" pitchFamily="66" charset="0"/>
              </a:rPr>
              <a:t>b[i, j]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 x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 is an element of the LCS 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2660650" y="2840038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039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41040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1041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1042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1043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1044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1045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1046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  <a:r>
              <a:rPr lang="en-US" baseline="-25000">
                <a:latin typeface="Comic Sans MS" pitchFamily="66" charset="0"/>
              </a:rPr>
              <a:t>j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047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048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1049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050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1051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052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053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1054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41055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1056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41057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1058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1059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1060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7</a:t>
            </a:r>
          </a:p>
        </p:txBody>
      </p:sp>
      <p:sp>
        <p:nvSpPr>
          <p:cNvPr id="41061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1062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063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064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i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1065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1066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067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068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grpSp>
        <p:nvGrpSpPr>
          <p:cNvPr id="41069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41160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1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2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3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4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65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41070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41152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3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4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5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6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7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8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41159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41071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41072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41073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0</a:t>
            </a:r>
          </a:p>
        </p:txBody>
      </p:sp>
      <p:grpSp>
        <p:nvGrpSpPr>
          <p:cNvPr id="41074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41150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51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5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41076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41148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49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7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41146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47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8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41079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41080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41081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41144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45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2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sz="1600">
                <a:latin typeface="Comic Sans MS" pitchFamily="66" charset="0"/>
              </a:rPr>
              <a:t>2</a:t>
            </a:r>
          </a:p>
        </p:txBody>
      </p:sp>
      <p:grpSp>
        <p:nvGrpSpPr>
          <p:cNvPr id="41083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41136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37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1138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1142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1143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39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40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41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41084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41126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1134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1135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27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28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29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1130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1132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1133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31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41085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41118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41119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1124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1125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20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21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22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123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41086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41108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109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10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1111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41112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1116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1117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113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1114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1115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087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41098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1106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1107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99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00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101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41102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1104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1105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03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659651" name="Line 195"/>
          <p:cNvSpPr>
            <a:spLocks noChangeShapeType="1"/>
          </p:cNvSpPr>
          <p:nvPr/>
        </p:nvSpPr>
        <p:spPr bwMode="auto">
          <a:xfrm flipH="1" flipV="1">
            <a:off x="3729038" y="1693863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9652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3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4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5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6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7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8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59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9660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651" grpId="0" animBg="1"/>
      <p:bldP spid="659652" grpId="0" animBg="1"/>
      <p:bldP spid="659653" grpId="0" animBg="1"/>
      <p:bldP spid="659654" grpId="0" animBg="1"/>
      <p:bldP spid="659655" grpId="0" animBg="1"/>
      <p:bldP spid="659656" grpId="0" animBg="1"/>
      <p:bldP spid="659657" grpId="0" animBg="1"/>
      <p:bldP spid="659658" grpId="0" animBg="1"/>
      <p:bldP spid="659659" grpId="0" animBg="1"/>
      <p:bldP spid="6596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274638"/>
            <a:ext cx="7626350" cy="1143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In Class Exercise</a:t>
            </a: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09600" y="1371600"/>
            <a:ext cx="8077200" cy="4840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 A = b a c a d, B = a c 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a d c b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TW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/>
        </p:nvGraphicFramePr>
        <p:xfrm>
          <a:off x="1524000" y="1752600"/>
          <a:ext cx="502920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Visio" r:id="rId4" imgW="3951341" imgH="2522427" progId="">
                  <p:embed/>
                </p:oleObj>
              </mc:Choice>
              <mc:Fallback>
                <p:oleObj name="Visio" r:id="rId4" imgW="3951341" imgH="252242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5029200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2888055" y="2951429"/>
            <a:ext cx="3539905" cy="2024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0C4151B-E72B-4576-B669-FB416E317393}" type="slidenum">
              <a:rPr lang="en-US" sz="1400"/>
              <a:pPr algn="r"/>
              <a:t>53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PRINT-LCS(b, X, 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9" y="1233125"/>
            <a:ext cx="5749516" cy="3391126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1400" b="1" dirty="0"/>
              <a:t>if </a:t>
            </a:r>
            <a:r>
              <a:rPr lang="en-US" sz="1400" dirty="0" err="1">
                <a:latin typeface="Comic Sans MS" pitchFamily="66" charset="0"/>
              </a:rPr>
              <a:t>i</a:t>
            </a:r>
            <a:r>
              <a:rPr lang="en-US" sz="1400" dirty="0">
                <a:latin typeface="Comic Sans MS" pitchFamily="66" charset="0"/>
              </a:rPr>
              <a:t>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1400" b="1" dirty="0"/>
              <a:t>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1400" b="1" dirty="0"/>
              <a:t> if </a:t>
            </a:r>
            <a:r>
              <a:rPr lang="en-US" sz="1400" dirty="0">
                <a:latin typeface="Comic Sans MS" pitchFamily="66" charset="0"/>
              </a:rPr>
              <a:t>b[</a:t>
            </a:r>
            <a:r>
              <a:rPr lang="en-US" sz="1400" dirty="0" err="1">
                <a:latin typeface="Comic Sans MS" pitchFamily="66" charset="0"/>
              </a:rPr>
              <a:t>i</a:t>
            </a:r>
            <a:r>
              <a:rPr lang="en-US" sz="1400" dirty="0">
                <a:latin typeface="Comic Sans MS" pitchFamily="66" charset="0"/>
              </a:rPr>
              <a:t>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1400" b="1" dirty="0"/>
              <a:t> 	then </a:t>
            </a:r>
            <a:r>
              <a:rPr lang="en-US" sz="1400" dirty="0"/>
              <a:t>PRINT-LCS(</a:t>
            </a:r>
            <a:r>
              <a:rPr lang="en-US" sz="1400" dirty="0">
                <a:latin typeface="Comic Sans MS" pitchFamily="66" charset="0"/>
              </a:rPr>
              <a:t>b, X, </a:t>
            </a:r>
            <a:r>
              <a:rPr lang="en-US" sz="1400" dirty="0" err="1">
                <a:latin typeface="Comic Sans MS" pitchFamily="66" charset="0"/>
              </a:rPr>
              <a:t>i</a:t>
            </a:r>
            <a:r>
              <a:rPr lang="en-US" sz="1400" dirty="0">
                <a:latin typeface="Comic Sans MS" pitchFamily="66" charset="0"/>
              </a:rPr>
              <a:t> - 1, j - 1</a:t>
            </a:r>
            <a:r>
              <a:rPr lang="en-US" sz="1400" dirty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1400" dirty="0"/>
              <a:t> 	        print </a:t>
            </a:r>
            <a:r>
              <a:rPr lang="en-US" sz="1400" dirty="0">
                <a:latin typeface="Comic Sans MS" pitchFamily="66" charset="0"/>
              </a:rPr>
              <a:t>x</a:t>
            </a:r>
            <a:r>
              <a:rPr lang="en-US" sz="1400" baseline="-25000" dirty="0">
                <a:latin typeface="Comic Sans MS" pitchFamily="66" charset="0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1400" b="1" dirty="0"/>
              <a:t> </a:t>
            </a:r>
            <a:r>
              <a:rPr lang="en-US" sz="1400" b="1" dirty="0" err="1"/>
              <a:t>elseif</a:t>
            </a:r>
            <a:r>
              <a:rPr lang="en-US" sz="1400" b="1" dirty="0"/>
              <a:t> </a:t>
            </a:r>
            <a:r>
              <a:rPr lang="en-US" sz="1400" dirty="0">
                <a:latin typeface="Comic Sans MS" pitchFamily="66" charset="0"/>
              </a:rPr>
              <a:t>b[</a:t>
            </a:r>
            <a:r>
              <a:rPr lang="en-US" sz="1400" dirty="0" err="1">
                <a:latin typeface="Comic Sans MS" pitchFamily="66" charset="0"/>
              </a:rPr>
              <a:t>i</a:t>
            </a:r>
            <a:r>
              <a:rPr lang="en-US" sz="1400" dirty="0">
                <a:latin typeface="Comic Sans MS" pitchFamily="66" charset="0"/>
              </a:rPr>
              <a:t>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1400" b="1" dirty="0"/>
              <a:t> 	        then </a:t>
            </a:r>
            <a:r>
              <a:rPr lang="en-US" sz="1400" dirty="0"/>
              <a:t>PRINT-LCS(</a:t>
            </a:r>
            <a:r>
              <a:rPr lang="en-US" sz="1400" dirty="0">
                <a:latin typeface="Comic Sans MS" pitchFamily="66" charset="0"/>
              </a:rPr>
              <a:t>b, X, </a:t>
            </a:r>
            <a:r>
              <a:rPr lang="en-US" sz="1400" dirty="0" err="1">
                <a:latin typeface="Comic Sans MS" pitchFamily="66" charset="0"/>
              </a:rPr>
              <a:t>i</a:t>
            </a:r>
            <a:r>
              <a:rPr lang="en-US" sz="1400" dirty="0">
                <a:latin typeface="Comic Sans MS" pitchFamily="66" charset="0"/>
              </a:rPr>
              <a:t> - 1, j</a:t>
            </a:r>
            <a:r>
              <a:rPr lang="en-US" sz="1400" dirty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1400" b="1" dirty="0"/>
              <a:t> 	        else </a:t>
            </a:r>
            <a:r>
              <a:rPr lang="en-US" sz="1400" dirty="0"/>
              <a:t>PRINT-LCS(</a:t>
            </a:r>
            <a:r>
              <a:rPr lang="en-US" sz="1400" dirty="0">
                <a:latin typeface="Comic Sans MS" pitchFamily="66" charset="0"/>
              </a:rPr>
              <a:t>b, X, </a:t>
            </a:r>
            <a:r>
              <a:rPr lang="en-US" sz="1400" dirty="0" err="1">
                <a:latin typeface="Comic Sans MS" pitchFamily="66" charset="0"/>
              </a:rPr>
              <a:t>i</a:t>
            </a:r>
            <a:r>
              <a:rPr lang="en-US" sz="1400" dirty="0">
                <a:latin typeface="Comic Sans MS" pitchFamily="66" charset="0"/>
              </a:rPr>
              <a:t>, j - 1</a:t>
            </a:r>
            <a:r>
              <a:rPr lang="en-US" sz="1400" dirty="0"/>
              <a:t>)</a:t>
            </a:r>
          </a:p>
          <a:p>
            <a:pPr marL="533400" indent="-533400" eaLnBrk="1" hangingPunct="1">
              <a:buFontTx/>
              <a:buNone/>
            </a:pPr>
            <a:endParaRPr lang="en-US" sz="1400" dirty="0"/>
          </a:p>
          <a:p>
            <a:pPr marL="533400" indent="-533400" eaLnBrk="1" hangingPunct="1">
              <a:buFontTx/>
              <a:buNone/>
            </a:pPr>
            <a:r>
              <a:rPr lang="en-US" sz="1400" dirty="0"/>
              <a:t>Initial call: PRINT-LCS(</a:t>
            </a:r>
            <a:r>
              <a:rPr lang="en-US" sz="1400" dirty="0">
                <a:latin typeface="Comic Sans MS" pitchFamily="66" charset="0"/>
              </a:rPr>
              <a:t>b, X, length[X], length[Y]</a:t>
            </a:r>
            <a:r>
              <a:rPr lang="en-US" sz="1400" dirty="0"/>
              <a:t>)</a:t>
            </a:r>
          </a:p>
        </p:txBody>
      </p:sp>
      <p:sp>
        <p:nvSpPr>
          <p:cNvPr id="660484" name="Line 4"/>
          <p:cNvSpPr>
            <a:spLocks noChangeShapeType="1"/>
          </p:cNvSpPr>
          <p:nvPr/>
        </p:nvSpPr>
        <p:spPr bwMode="auto">
          <a:xfrm flipH="1" flipV="1">
            <a:off x="2917825" y="2430463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32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Running time: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(m +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  <p:bldP spid="660484" grpId="0" animBg="1"/>
      <p:bldP spid="66048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651E089-08BE-451D-852D-96BA237303ED}" type="slidenum">
              <a:rPr lang="en-US" sz="1400"/>
              <a:pPr algn="r"/>
              <a:t>54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Improving the Code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214438"/>
            <a:ext cx="8229600" cy="5372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If we only need the length of the LCS</a:t>
            </a:r>
          </a:p>
          <a:p>
            <a:pPr lvl="1" eaLnBrk="1" hangingPunct="1"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LCS-LENGTH works only on two rows of c at a time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400">
                <a:sym typeface="Symbol" pitchFamily="18" charset="2"/>
              </a:rPr>
              <a:t>The row  being computed and the previous row</a:t>
            </a:r>
          </a:p>
          <a:p>
            <a:pPr lvl="1" eaLnBrk="1" hangingPunct="1"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We can reduce the asymptotic space requirements by storing only these two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7B8A1F-3DF4-4A82-AED3-D931B4013CE2}" type="slidenum">
              <a:rPr lang="en-US" smtClean="0">
                <a:latin typeface="Arial" pitchFamily="34" charset="0"/>
              </a:rPr>
              <a:pPr/>
              <a:t>55</a:t>
            </a:fld>
            <a:endParaRPr lang="en-US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LCS Algorithm Running Time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209800"/>
          </a:xfrm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LCS algorithm calculates the values of each entry of the array c[m,n]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So what is the running time?</a:t>
            </a:r>
            <a:endParaRPr lang="en-US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006475" y="3657600"/>
            <a:ext cx="71469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O(m*n)</a:t>
            </a:r>
          </a:p>
          <a:p>
            <a:pPr>
              <a:spcBef>
                <a:spcPct val="50000"/>
              </a:spcBef>
            </a:pPr>
            <a:r>
              <a:rPr lang="en-US" sz="2800"/>
              <a:t>since each c[i,j] is calculated in constant time, and there are m*n elements in the array</a:t>
            </a:r>
            <a:endParaRPr lang="en-US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 Rock Climbing Problem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5410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rock climber wants to get from the bottom of a rock to the top by the safest possible path.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At every step, he reaches for handholds above him; some holds are safer than other.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From every place, he can only reach a few nearest handholds.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pic>
        <p:nvPicPr>
          <p:cNvPr id="45060" name="Picture 4" descr="C:\WINDOWS\Application Data\Microsoft\Media Catalog\RockClimber.gi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477000" y="2209800"/>
            <a:ext cx="2278063" cy="23272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 (cont)</a:t>
            </a:r>
          </a:p>
        </p:txBody>
      </p:sp>
      <p:pic>
        <p:nvPicPr>
          <p:cNvPr id="46083" name="Picture 3" descr="C:\WINDOWS\Desktop\3101\stone_wall2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1600200"/>
            <a:ext cx="3011488" cy="1981200"/>
          </a:xfrm>
          <a:noFill/>
        </p:spPr>
      </p:pic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457200" y="3505200"/>
            <a:ext cx="7924800" cy="1373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At every step our climber can reach exactly three handholds: above, above and to the right and above and to the left.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4038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/>
              <a:t>Suppose we have a wall instead of the rock. 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457200" y="5334000"/>
            <a:ext cx="8229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 is a table of “danger ratings” provided. The “Danger” of a path is the sum of danger ratings of all handholds on the path.  </a:t>
            </a:r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 flipH="1" flipV="1">
            <a:off x="5410200" y="2209800"/>
            <a:ext cx="762000" cy="685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V="1">
            <a:off x="6324600" y="2362200"/>
            <a:ext cx="2286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69" name="Line 9"/>
          <p:cNvSpPr>
            <a:spLocks noChangeShapeType="1"/>
          </p:cNvSpPr>
          <p:nvPr/>
        </p:nvSpPr>
        <p:spPr bwMode="auto">
          <a:xfrm flipV="1">
            <a:off x="6553200" y="2362200"/>
            <a:ext cx="167640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5486400" y="2667000"/>
            <a:ext cx="244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5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391400" y="26670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3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6705600" y="20574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4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6553200" y="3200400"/>
            <a:ext cx="361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utoUpdateAnimBg="0"/>
      <p:bldP spid="271366" grpId="0" autoUpdateAnimBg="0"/>
      <p:bldP spid="271367" grpId="0" animBg="1"/>
      <p:bldP spid="271368" grpId="0" animBg="1"/>
      <p:bldP spid="271369" grpId="0" animBg="1"/>
      <p:bldP spid="271370" grpId="0" autoUpdateAnimBg="0"/>
      <p:bldP spid="271371" grpId="0" autoUpdateAnimBg="0"/>
      <p:bldP spid="271372" grpId="0" autoUpdateAnimBg="0"/>
      <p:bldP spid="27137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 (cont)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51974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We represent the wall as a table.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/>
              <a:t>Every cell of the table contains the danger rating of the corresponding block. </a:t>
            </a:r>
          </a:p>
        </p:txBody>
      </p:sp>
      <p:graphicFrame>
        <p:nvGraphicFramePr>
          <p:cNvPr id="272388" name="Group 4"/>
          <p:cNvGraphicFramePr>
            <a:graphicFrameLocks noGrp="1"/>
          </p:cNvGraphicFramePr>
          <p:nvPr/>
        </p:nvGraphicFramePr>
        <p:xfrm>
          <a:off x="5943600" y="1600200"/>
          <a:ext cx="2362200" cy="207264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420" name="Text Box 36"/>
          <p:cNvSpPr txBox="1">
            <a:spLocks noChangeArrowheads="1"/>
          </p:cNvSpPr>
          <p:nvPr/>
        </p:nvSpPr>
        <p:spPr bwMode="auto">
          <a:xfrm>
            <a:off x="457200" y="3886200"/>
            <a:ext cx="77882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obvious greedy algorithm does not give an</a:t>
            </a:r>
          </a:p>
          <a:p>
            <a:pPr>
              <a:lnSpc>
                <a:spcPct val="90000"/>
              </a:lnSpc>
            </a:pPr>
            <a:r>
              <a:rPr lang="en-US" sz="2800"/>
              <a:t> optimal solution. </a:t>
            </a:r>
          </a:p>
        </p:txBody>
      </p:sp>
      <p:sp>
        <p:nvSpPr>
          <p:cNvPr id="272421" name="Text Box 37"/>
          <p:cNvSpPr txBox="1">
            <a:spLocks noChangeArrowheads="1"/>
          </p:cNvSpPr>
          <p:nvPr/>
        </p:nvSpPr>
        <p:spPr bwMode="auto">
          <a:xfrm>
            <a:off x="6477000" y="32004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22" name="Text Box 38"/>
          <p:cNvSpPr txBox="1">
            <a:spLocks noChangeArrowheads="1"/>
          </p:cNvSpPr>
          <p:nvPr/>
        </p:nvSpPr>
        <p:spPr bwMode="auto">
          <a:xfrm>
            <a:off x="5943600" y="26670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272423" name="Text Box 39"/>
          <p:cNvSpPr txBox="1">
            <a:spLocks noChangeArrowheads="1"/>
          </p:cNvSpPr>
          <p:nvPr/>
        </p:nvSpPr>
        <p:spPr bwMode="auto">
          <a:xfrm>
            <a:off x="6477000" y="21336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72424" name="Text Box 40"/>
          <p:cNvSpPr txBox="1">
            <a:spLocks noChangeArrowheads="1"/>
          </p:cNvSpPr>
          <p:nvPr/>
        </p:nvSpPr>
        <p:spPr bwMode="auto">
          <a:xfrm>
            <a:off x="6019800" y="16002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25" name="Text Box 41"/>
          <p:cNvSpPr txBox="1">
            <a:spLocks noChangeArrowheads="1"/>
          </p:cNvSpPr>
          <p:nvPr/>
        </p:nvSpPr>
        <p:spPr bwMode="auto">
          <a:xfrm>
            <a:off x="3124200" y="4267200"/>
            <a:ext cx="46212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rating </a:t>
            </a:r>
            <a:r>
              <a:rPr lang="en-US" sz="2800">
                <a:solidFill>
                  <a:srgbClr val="0000FF"/>
                </a:solidFill>
              </a:rPr>
              <a:t>of this path is 13</a:t>
            </a:r>
            <a:r>
              <a:rPr lang="en-US" sz="2800"/>
              <a:t>.</a:t>
            </a:r>
          </a:p>
        </p:txBody>
      </p:sp>
      <p:sp>
        <p:nvSpPr>
          <p:cNvPr id="272426" name="Text Box 42"/>
          <p:cNvSpPr txBox="1">
            <a:spLocks noChangeArrowheads="1"/>
          </p:cNvSpPr>
          <p:nvPr/>
        </p:nvSpPr>
        <p:spPr bwMode="auto">
          <a:xfrm>
            <a:off x="533400" y="4800600"/>
            <a:ext cx="57229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rating of an </a:t>
            </a:r>
            <a:r>
              <a:rPr lang="en-US" sz="2800">
                <a:solidFill>
                  <a:srgbClr val="FF0000"/>
                </a:solidFill>
              </a:rPr>
              <a:t>optimal path is 12</a:t>
            </a:r>
            <a:r>
              <a:rPr lang="en-US" sz="2800"/>
              <a:t>.</a:t>
            </a:r>
          </a:p>
        </p:txBody>
      </p:sp>
      <p:sp>
        <p:nvSpPr>
          <p:cNvPr id="272427" name="Text Box 43"/>
          <p:cNvSpPr txBox="1">
            <a:spLocks noChangeArrowheads="1"/>
          </p:cNvSpPr>
          <p:nvPr/>
        </p:nvSpPr>
        <p:spPr bwMode="auto">
          <a:xfrm>
            <a:off x="7467600" y="3200400"/>
            <a:ext cx="3048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72428" name="Text Box 44"/>
          <p:cNvSpPr txBox="1">
            <a:spLocks noChangeArrowheads="1"/>
          </p:cNvSpPr>
          <p:nvPr/>
        </p:nvSpPr>
        <p:spPr bwMode="auto">
          <a:xfrm>
            <a:off x="7848600" y="26670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72429" name="Text Box 45"/>
          <p:cNvSpPr txBox="1">
            <a:spLocks noChangeArrowheads="1"/>
          </p:cNvSpPr>
          <p:nvPr/>
        </p:nvSpPr>
        <p:spPr bwMode="auto">
          <a:xfrm>
            <a:off x="7391400" y="2133600"/>
            <a:ext cx="36195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272430" name="Text Box 46"/>
          <p:cNvSpPr txBox="1">
            <a:spLocks noChangeArrowheads="1"/>
          </p:cNvSpPr>
          <p:nvPr/>
        </p:nvSpPr>
        <p:spPr bwMode="auto">
          <a:xfrm>
            <a:off x="7391400" y="1600200"/>
            <a:ext cx="381000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272431" name="Text Box 47"/>
          <p:cNvSpPr txBox="1">
            <a:spLocks noChangeArrowheads="1"/>
          </p:cNvSpPr>
          <p:nvPr/>
        </p:nvSpPr>
        <p:spPr bwMode="auto">
          <a:xfrm>
            <a:off x="457200" y="5486400"/>
            <a:ext cx="771207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However, we can solve this problem by a dynamic programming strategy in polynomial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20" grpId="0" autoUpdateAnimBg="0"/>
      <p:bldP spid="272421" grpId="0" animBg="1" autoUpdateAnimBg="0"/>
      <p:bldP spid="272422" grpId="0" animBg="1" autoUpdateAnimBg="0"/>
      <p:bldP spid="272423" grpId="0" animBg="1" autoUpdateAnimBg="0"/>
      <p:bldP spid="272424" grpId="0" animBg="1" autoUpdateAnimBg="0"/>
      <p:bldP spid="272425" grpId="0" autoUpdateAnimBg="0"/>
      <p:bldP spid="272426" grpId="0" autoUpdateAnimBg="0"/>
      <p:bldP spid="272427" grpId="0" animBg="1" autoUpdateAnimBg="0"/>
      <p:bldP spid="272428" grpId="0" animBg="1" autoUpdateAnimBg="0"/>
      <p:bldP spid="272429" grpId="0" animBg="1" autoUpdateAnimBg="0"/>
      <p:bldP spid="272430" grpId="0" animBg="1" autoUpdateAnimBg="0"/>
      <p:bldP spid="27243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14375" y="1709738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/>
              <a:t>Idea: once we know the rating of a path to every handhold on a layer, we can easily compute the ratings of the paths to the holds on the next layer. 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48768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/>
              <a:t>For the top  layer, that gives us an answer to the problem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280DF4-A5FE-440B-9BF7-FF508014C59A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en-US" altLang="zh-TW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How to compute </a:t>
            </a:r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i="1" baseline="-25000" dirty="0">
                <a:ea typeface="新細明體" pitchFamily="18" charset="-120"/>
              </a:rPr>
              <a:t>10</a:t>
            </a:r>
            <a:r>
              <a:rPr lang="zh-TW" altLang="en-US" dirty="0">
                <a:ea typeface="新細明體" pitchFamily="18" charset="-120"/>
              </a:rPr>
              <a:t>？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ea typeface="新細明體" pitchFamily="18" charset="-120"/>
              </a:rPr>
              <a:t> 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2074863" y="1676400"/>
            <a:ext cx="3792537" cy="3276600"/>
            <a:chOff x="635" y="1632"/>
            <a:chExt cx="2389" cy="2064"/>
          </a:xfrm>
        </p:grpSpPr>
        <p:sp>
          <p:nvSpPr>
            <p:cNvPr id="13319" name="Text Box 5"/>
            <p:cNvSpPr txBox="1">
              <a:spLocks noChangeArrowheads="1"/>
            </p:cNvSpPr>
            <p:nvPr/>
          </p:nvSpPr>
          <p:spPr bwMode="auto">
            <a:xfrm>
              <a:off x="635" y="2400"/>
              <a:ext cx="75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10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1632" y="1968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9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1632" y="2928"/>
              <a:ext cx="5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8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2400" y="1632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8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2400" y="2208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7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2400" y="2688"/>
              <a:ext cx="5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7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sp>
          <p:nvSpPr>
            <p:cNvPr id="13325" name="Text Box 11"/>
            <p:cNvSpPr txBox="1">
              <a:spLocks noChangeArrowheads="1"/>
            </p:cNvSpPr>
            <p:nvPr/>
          </p:nvSpPr>
          <p:spPr bwMode="auto">
            <a:xfrm>
              <a:off x="2400" y="3216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4400" i="1">
                  <a:solidFill>
                    <a:srgbClr val="002060"/>
                  </a:solidFill>
                  <a:ea typeface="新細明體" pitchFamily="18" charset="-120"/>
                </a:rPr>
                <a:t>F</a:t>
              </a:r>
              <a:r>
                <a:rPr lang="en-US" altLang="zh-TW" sz="4400" i="1" baseline="-25000">
                  <a:solidFill>
                    <a:srgbClr val="002060"/>
                  </a:solidFill>
                  <a:ea typeface="新細明體" pitchFamily="18" charset="-120"/>
                </a:rPr>
                <a:t>6</a:t>
              </a:r>
              <a:endParaRPr lang="en-US" altLang="zh-TW" sz="4400" i="1">
                <a:solidFill>
                  <a:srgbClr val="002060"/>
                </a:solidFill>
                <a:ea typeface="新細明體" pitchFamily="18" charset="-120"/>
              </a:endParaRPr>
            </a:p>
          </p:txBody>
        </p:sp>
        <p:cxnSp>
          <p:nvCxnSpPr>
            <p:cNvPr id="13326" name="AutoShape 12"/>
            <p:cNvCxnSpPr>
              <a:cxnSpLocks noChangeShapeType="1"/>
              <a:stCxn id="13319" idx="3"/>
              <a:endCxn id="13320" idx="1"/>
            </p:cNvCxnSpPr>
            <p:nvPr/>
          </p:nvCxnSpPr>
          <p:spPr bwMode="auto">
            <a:xfrm flipV="1">
              <a:off x="1392" y="2208"/>
              <a:ext cx="240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27" name="AutoShape 13"/>
            <p:cNvCxnSpPr>
              <a:cxnSpLocks noChangeShapeType="1"/>
              <a:stCxn id="13319" idx="3"/>
              <a:endCxn id="13321" idx="1"/>
            </p:cNvCxnSpPr>
            <p:nvPr/>
          </p:nvCxnSpPr>
          <p:spPr bwMode="auto">
            <a:xfrm>
              <a:off x="1392" y="2640"/>
              <a:ext cx="240" cy="5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28" name="AutoShape 14"/>
            <p:cNvCxnSpPr>
              <a:cxnSpLocks noChangeShapeType="1"/>
              <a:stCxn id="13320" idx="3"/>
              <a:endCxn id="13322" idx="1"/>
            </p:cNvCxnSpPr>
            <p:nvPr/>
          </p:nvCxnSpPr>
          <p:spPr bwMode="auto">
            <a:xfrm flipV="1">
              <a:off x="2112" y="1872"/>
              <a:ext cx="288" cy="3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29" name="AutoShape 15"/>
            <p:cNvCxnSpPr>
              <a:cxnSpLocks noChangeShapeType="1"/>
              <a:stCxn id="13320" idx="3"/>
              <a:endCxn id="13323" idx="1"/>
            </p:cNvCxnSpPr>
            <p:nvPr/>
          </p:nvCxnSpPr>
          <p:spPr bwMode="auto">
            <a:xfrm>
              <a:off x="2112" y="2208"/>
              <a:ext cx="288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30" name="AutoShape 16"/>
            <p:cNvCxnSpPr>
              <a:cxnSpLocks noChangeShapeType="1"/>
              <a:stCxn id="13321" idx="3"/>
              <a:endCxn id="13324" idx="1"/>
            </p:cNvCxnSpPr>
            <p:nvPr/>
          </p:nvCxnSpPr>
          <p:spPr bwMode="auto">
            <a:xfrm flipV="1">
              <a:off x="2160" y="2928"/>
              <a:ext cx="240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31" name="AutoShape 17"/>
            <p:cNvCxnSpPr>
              <a:cxnSpLocks noChangeShapeType="1"/>
              <a:stCxn id="13321" idx="3"/>
              <a:endCxn id="13325" idx="1"/>
            </p:cNvCxnSpPr>
            <p:nvPr/>
          </p:nvCxnSpPr>
          <p:spPr bwMode="auto">
            <a:xfrm>
              <a:off x="2160" y="3168"/>
              <a:ext cx="240" cy="2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3318" name="Text Box 18"/>
          <p:cNvSpPr txBox="1">
            <a:spLocks noChangeArrowheads="1"/>
          </p:cNvSpPr>
          <p:nvPr/>
        </p:nvSpPr>
        <p:spPr bwMode="auto">
          <a:xfrm>
            <a:off x="5867400" y="2819400"/>
            <a:ext cx="205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400">
                <a:solidFill>
                  <a:srgbClr val="002060"/>
                </a:solidFill>
                <a:ea typeface="新細明體" pitchFamily="18" charset="-120"/>
              </a:rPr>
              <a:t>……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1513" y="20113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3200"/>
              <a:t>For every handhold, there is only one “path” rating. Once we have reached a hold, we don’t need to know how we got there to move to the next level. 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4038600"/>
            <a:ext cx="7848600" cy="22098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/>
              <a:t>This is called an “optimal substructure” property. Once we know optimal solutions to subproblems, we can compute an optimal solution to the problem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/>
              <a:t>Recursive solution: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7924800" cy="2528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To find the best way to get to stone j in row i, check the cost of getting to the stones </a:t>
            </a:r>
          </a:p>
          <a:p>
            <a:pPr marL="742950" lvl="1" indent="-285750">
              <a:buFontTx/>
              <a:buChar char="•"/>
            </a:pPr>
            <a:r>
              <a:rPr lang="en-US" sz="3200"/>
              <a:t>(i-1,j-1), </a:t>
            </a:r>
          </a:p>
          <a:p>
            <a:pPr marL="742950" lvl="1" indent="-285750">
              <a:buFontTx/>
              <a:buChar char="•"/>
            </a:pPr>
            <a:r>
              <a:rPr lang="en-US" sz="3200"/>
              <a:t>(i-1,j) and </a:t>
            </a:r>
          </a:p>
          <a:p>
            <a:pPr marL="742950" lvl="1" indent="-285750">
              <a:buFontTx/>
              <a:buChar char="•"/>
            </a:pPr>
            <a:r>
              <a:rPr lang="en-US" sz="3200"/>
              <a:t>(i-1,j+1), and take the cheapest. 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454025" y="5126038"/>
            <a:ext cx="7924800" cy="1554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Problem: each recursion level makes three calls for itself, making a total of 3</a:t>
            </a:r>
            <a:r>
              <a:rPr lang="en-US" sz="3200" baseline="30000"/>
              <a:t>n</a:t>
            </a:r>
            <a:r>
              <a:rPr lang="en-US" sz="3200"/>
              <a:t> calls – too much!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utoUpdateAnimBg="0"/>
      <p:bldP spid="32359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5313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/>
              <a:t>Solution - memorization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792480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We query the value of A(i,j) over and over again. 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457200" y="3124200"/>
            <a:ext cx="792480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Instead of computing it each time, we can compute it once, and </a:t>
            </a:r>
            <a:r>
              <a:rPr lang="en-US" sz="3200">
                <a:solidFill>
                  <a:schemeClr val="tx2"/>
                </a:solidFill>
              </a:rPr>
              <a:t>remember</a:t>
            </a:r>
            <a:r>
              <a:rPr lang="en-US" sz="3200"/>
              <a:t> the value.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533400" y="4724400"/>
            <a:ext cx="792480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A simple recurrence allows us to compute A(i,j) from values below.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utoUpdateAnimBg="0"/>
      <p:bldP spid="324612" grpId="0" autoUpdateAnimBg="0"/>
      <p:bldP spid="324613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programming 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Step 1:</a:t>
            </a:r>
            <a:r>
              <a:rPr lang="en-US"/>
              <a:t> Describe an array of values you want to compute.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Step 2:</a:t>
            </a:r>
            <a:r>
              <a:rPr lang="en-US"/>
              <a:t> Give a recurrence for computing later values from earlier (bottom-up).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Step 3:</a:t>
            </a:r>
            <a:r>
              <a:rPr lang="en-US"/>
              <a:t> Give a high-level program.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Step 4:</a:t>
            </a:r>
            <a:r>
              <a:rPr lang="en-US"/>
              <a:t> Show how to use values in the array to compute an optimal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Rock climbing: step 1.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chemeClr val="tx2"/>
                </a:solidFill>
              </a:rPr>
              <a:t>Step 1:</a:t>
            </a:r>
            <a:r>
              <a:rPr lang="en-US" i="1"/>
              <a:t> Describe an array of values you want to compute.</a:t>
            </a:r>
          </a:p>
          <a:p>
            <a:pPr eaLnBrk="1" hangingPunct="1"/>
            <a:endParaRPr lang="en-US" i="1"/>
          </a:p>
          <a:p>
            <a:pPr eaLnBrk="1" hangingPunct="1"/>
            <a:r>
              <a:rPr lang="en-US"/>
              <a:t>For </a:t>
            </a:r>
            <a:r>
              <a:rPr lang="en-US" i="1"/>
              <a:t> 1 </a:t>
            </a:r>
            <a:r>
              <a:rPr lang="en-US" i="1">
                <a:sym typeface="Symbol" pitchFamily="18" charset="2"/>
              </a:rPr>
              <a:t> i  n </a:t>
            </a:r>
            <a:r>
              <a:rPr lang="en-US">
                <a:sym typeface="Symbol" pitchFamily="18" charset="2"/>
              </a:rPr>
              <a:t>and</a:t>
            </a:r>
            <a:r>
              <a:rPr lang="en-US" i="1">
                <a:sym typeface="Symbol" pitchFamily="18" charset="2"/>
              </a:rPr>
              <a:t> </a:t>
            </a:r>
            <a:r>
              <a:rPr lang="en-US" i="1"/>
              <a:t>1 </a:t>
            </a:r>
            <a:r>
              <a:rPr lang="en-US" i="1">
                <a:sym typeface="Symbol" pitchFamily="18" charset="2"/>
              </a:rPr>
              <a:t> j  m,  </a:t>
            </a:r>
            <a:r>
              <a:rPr lang="en-US">
                <a:sym typeface="Symbol" pitchFamily="18" charset="2"/>
              </a:rPr>
              <a:t>define</a:t>
            </a:r>
            <a:r>
              <a:rPr lang="en-US" i="1">
                <a:sym typeface="Symbol" pitchFamily="18" charset="2"/>
              </a:rPr>
              <a:t> A(i,j) </a:t>
            </a:r>
            <a:r>
              <a:rPr lang="en-US">
                <a:sym typeface="Symbol" pitchFamily="18" charset="2"/>
              </a:rPr>
              <a:t>to be the </a:t>
            </a:r>
            <a:r>
              <a:rPr lang="en-US">
                <a:solidFill>
                  <a:srgbClr val="CC0000"/>
                </a:solidFill>
                <a:sym typeface="Symbol" pitchFamily="18" charset="2"/>
              </a:rPr>
              <a:t>cumulative rating of the least dangerous path</a:t>
            </a:r>
            <a:r>
              <a:rPr lang="en-US">
                <a:sym typeface="Symbol" pitchFamily="18" charset="2"/>
              </a:rPr>
              <a:t> from the bottom to the hold </a:t>
            </a:r>
            <a:r>
              <a:rPr lang="en-US" i="1">
                <a:sym typeface="Symbol" pitchFamily="18" charset="2"/>
              </a:rPr>
              <a:t>(i,j).</a:t>
            </a:r>
            <a:r>
              <a:rPr lang="en-US">
                <a:sym typeface="Symbol" pitchFamily="18" charset="2"/>
              </a:rPr>
              <a:t> </a:t>
            </a:r>
          </a:p>
          <a:p>
            <a:pPr eaLnBrk="1" hangingPunct="1"/>
            <a:endParaRPr lang="en-US">
              <a:sym typeface="Symbol" pitchFamily="18" charset="2"/>
            </a:endParaRPr>
          </a:p>
          <a:p>
            <a:pPr eaLnBrk="1" hangingPunct="1"/>
            <a:r>
              <a:rPr lang="en-US">
                <a:sym typeface="Symbol" pitchFamily="18" charset="2"/>
              </a:rPr>
              <a:t>The rating of the best path to the top will be the minimal value in the last row of the array.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Rock climbing: step 2.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>
                <a:solidFill>
                  <a:schemeClr val="tx2"/>
                </a:solidFill>
              </a:rPr>
              <a:t>Step 2:</a:t>
            </a:r>
            <a:r>
              <a:rPr lang="en-US" sz="2400" i="1"/>
              <a:t> Give a recurrence for computing later values from earlier (bottom-up).</a:t>
            </a:r>
          </a:p>
          <a:p>
            <a:pPr eaLnBrk="1" hangingPunct="1">
              <a:lnSpc>
                <a:spcPct val="90000"/>
              </a:lnSpc>
            </a:pPr>
            <a:endParaRPr lang="en-US" sz="2400" i="1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C(i,j) be the rating of the hold </a:t>
            </a:r>
            <a:r>
              <a:rPr lang="en-US" sz="2400" i="1"/>
              <a:t>(i,j). </a:t>
            </a:r>
            <a:r>
              <a:rPr lang="en-US" sz="2400"/>
              <a:t>There are three cases for</a:t>
            </a:r>
            <a:r>
              <a:rPr lang="en-US" sz="2400" i="1"/>
              <a:t> A(i,j):</a:t>
            </a:r>
          </a:p>
          <a:p>
            <a:pPr eaLnBrk="1" hangingPunct="1">
              <a:lnSpc>
                <a:spcPct val="90000"/>
              </a:lnSpc>
            </a:pPr>
            <a:endParaRPr lang="en-US" sz="2400" i="1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Left </a:t>
            </a:r>
            <a:r>
              <a:rPr lang="en-US" sz="2400" i="1"/>
              <a:t>(j=1): C(i,j)+min{</a:t>
            </a:r>
            <a:r>
              <a:rPr lang="en-US" sz="2400" i="1">
                <a:solidFill>
                  <a:srgbClr val="0000FF"/>
                </a:solidFill>
              </a:rPr>
              <a:t>A(i-1,j)</a:t>
            </a:r>
            <a:r>
              <a:rPr lang="en-US" sz="2400" i="1"/>
              <a:t>,</a:t>
            </a:r>
            <a:r>
              <a:rPr lang="en-US" sz="2400" i="1">
                <a:solidFill>
                  <a:srgbClr val="0000FF"/>
                </a:solidFill>
              </a:rPr>
              <a:t>A(i-1,j+1</a:t>
            </a:r>
            <a:r>
              <a:rPr lang="en-US" sz="2400" i="1"/>
              <a:t>)}</a:t>
            </a:r>
          </a:p>
          <a:p>
            <a:pPr eaLnBrk="1" hangingPunct="1">
              <a:lnSpc>
                <a:spcPct val="90000"/>
              </a:lnSpc>
            </a:pPr>
            <a:endParaRPr lang="en-US" sz="2400" i="1"/>
          </a:p>
          <a:p>
            <a:pPr eaLnBrk="1" hangingPunct="1">
              <a:lnSpc>
                <a:spcPct val="90000"/>
              </a:lnSpc>
            </a:pPr>
            <a:r>
              <a:rPr lang="en-US" sz="2400"/>
              <a:t>Right</a:t>
            </a:r>
            <a:r>
              <a:rPr lang="en-US" sz="2400" i="1"/>
              <a:t> (j=m): C(i,j)+min{</a:t>
            </a:r>
            <a:r>
              <a:rPr lang="en-US" sz="2400" i="1">
                <a:solidFill>
                  <a:srgbClr val="0000FF"/>
                </a:solidFill>
              </a:rPr>
              <a:t>A(i-1,j-1)</a:t>
            </a:r>
            <a:r>
              <a:rPr lang="en-US" sz="2400" i="1"/>
              <a:t>,</a:t>
            </a:r>
            <a:r>
              <a:rPr lang="en-US" sz="2400" i="1">
                <a:solidFill>
                  <a:srgbClr val="0000FF"/>
                </a:solidFill>
              </a:rPr>
              <a:t>A(i-1,j)</a:t>
            </a:r>
            <a:r>
              <a:rPr lang="en-US" sz="2400" i="1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i="1"/>
          </a:p>
          <a:p>
            <a:pPr eaLnBrk="1" hangingPunct="1">
              <a:lnSpc>
                <a:spcPct val="90000"/>
              </a:lnSpc>
            </a:pPr>
            <a:r>
              <a:rPr lang="en-US" sz="2400"/>
              <a:t>Middle:</a:t>
            </a:r>
            <a:r>
              <a:rPr lang="en-US" sz="2400" i="1"/>
              <a:t> C(i,j)+min{</a:t>
            </a:r>
            <a:r>
              <a:rPr lang="en-US" sz="2400" i="1">
                <a:solidFill>
                  <a:srgbClr val="0000FF"/>
                </a:solidFill>
              </a:rPr>
              <a:t>A(i-1,j-1)</a:t>
            </a:r>
            <a:r>
              <a:rPr lang="en-US" sz="2400" i="1"/>
              <a:t>,</a:t>
            </a:r>
            <a:r>
              <a:rPr lang="en-US" sz="2400" i="1">
                <a:solidFill>
                  <a:srgbClr val="0000FF"/>
                </a:solidFill>
              </a:rPr>
              <a:t>A(i-1,j)</a:t>
            </a:r>
            <a:r>
              <a:rPr lang="en-US" sz="2400" i="1"/>
              <a:t>,</a:t>
            </a:r>
            <a:r>
              <a:rPr lang="en-US" sz="2400" i="1">
                <a:solidFill>
                  <a:srgbClr val="0000FF"/>
                </a:solidFill>
              </a:rPr>
              <a:t>A(i-1,j+1)</a:t>
            </a:r>
            <a:r>
              <a:rPr lang="en-US" sz="2400" i="1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i="1"/>
          </a:p>
          <a:p>
            <a:pPr eaLnBrk="1" hangingPunct="1">
              <a:lnSpc>
                <a:spcPct val="90000"/>
              </a:lnSpc>
            </a:pPr>
            <a:r>
              <a:rPr lang="en-US" sz="2400"/>
              <a:t>For the first row</a:t>
            </a:r>
            <a:r>
              <a:rPr lang="en-US" sz="2400" i="1"/>
              <a:t> (i=1), A(i,j)=C(i,j).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Rock climbing: simpler step 2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Add initialization row: </a:t>
            </a:r>
            <a:r>
              <a:rPr lang="en-US" i="1"/>
              <a:t>A(0,j)=0</a:t>
            </a:r>
            <a:r>
              <a:rPr lang="en-US"/>
              <a:t>. No danger to stand on the ground.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Add two initialization columns:         A(i,0)=A(i,m+1)=</a:t>
            </a:r>
            <a:r>
              <a:rPr lang="en-US">
                <a:sym typeface="Symbol" pitchFamily="18" charset="2"/>
              </a:rPr>
              <a:t>. It is infinitely dangerous to try to hold on to the air where the wall ends. </a:t>
            </a:r>
          </a:p>
          <a:p>
            <a:pPr eaLnBrk="1" hangingPunct="1">
              <a:lnSpc>
                <a:spcPct val="90000"/>
              </a:lnSpc>
            </a:pPr>
            <a:endParaRPr lang="en-US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Now the recurrence becomes, for every i,j: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/>
              <a:t>A(i,j) = C(i,j)+min{A(i-1,j-1),A(i-1,j),A(i-1,j+1)}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climbing: example</a:t>
            </a:r>
          </a:p>
        </p:txBody>
      </p:sp>
      <p:sp>
        <p:nvSpPr>
          <p:cNvPr id="56323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279588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279589" name="Group 37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919" name="Group 167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9747" name="Text Box 195"/>
          <p:cNvSpPr txBox="1">
            <a:spLocks noChangeArrowheads="1"/>
          </p:cNvSpPr>
          <p:nvPr/>
        </p:nvSpPr>
        <p:spPr bwMode="auto">
          <a:xfrm>
            <a:off x="822325" y="5581650"/>
            <a:ext cx="645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Initialization: A(i,0)=A(i,m+1)=</a:t>
            </a:r>
            <a:r>
              <a:rPr lang="en-US" sz="2800">
                <a:sym typeface="Symbol" pitchFamily="18" charset="2"/>
              </a:rPr>
              <a:t>, </a:t>
            </a:r>
            <a:r>
              <a:rPr lang="en-US" sz="2800" i="1"/>
              <a:t>A(0,j)=0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484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88" grpId="0" autoUpdateAnimBg="0"/>
      <p:bldP spid="27974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Rock climbing: example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69798" name="Group 166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D011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444" name="Text Box 116"/>
          <p:cNvSpPr txBox="1">
            <a:spLocks noChangeArrowheads="1"/>
          </p:cNvSpPr>
          <p:nvPr/>
        </p:nvSpPr>
        <p:spPr bwMode="auto">
          <a:xfrm>
            <a:off x="822325" y="5588000"/>
            <a:ext cx="7108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values in the first row are the same as C(i,j).</a:t>
            </a:r>
            <a:endParaRPr lang="en-US" sz="2800" i="1"/>
          </a:p>
        </p:txBody>
      </p:sp>
      <p:graphicFrame>
        <p:nvGraphicFramePr>
          <p:cNvPr id="75941" name="Group 165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Rock climbing: example</a:t>
            </a:r>
          </a:p>
        </p:txBody>
      </p:sp>
      <p:graphicFrame>
        <p:nvGraphicFramePr>
          <p:cNvPr id="281603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822325" y="5581650"/>
            <a:ext cx="3851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A(2,1)=5+min{</a:t>
            </a:r>
            <a:r>
              <a:rPr lang="en-US" sz="2800">
                <a:sym typeface="Symbol" pitchFamily="18" charset="2"/>
              </a:rPr>
              <a:t>,3,2}=7.</a:t>
            </a:r>
            <a:endParaRPr lang="en-US" sz="2800" i="1"/>
          </a:p>
        </p:txBody>
      </p:sp>
      <p:graphicFrame>
        <p:nvGraphicFramePr>
          <p:cNvPr id="70759" name="Group 103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2CF47F-398E-4B7F-9475-60B937FE5E21}" type="slidenum">
              <a:rPr lang="en-US" smtClean="0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Programming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 dirty="0"/>
              <a:t>Applicable when </a:t>
            </a:r>
            <a:r>
              <a:rPr lang="en-US" sz="2400" dirty="0" err="1"/>
              <a:t>subproblems</a:t>
            </a:r>
            <a:r>
              <a:rPr lang="en-US" sz="2400" dirty="0"/>
              <a:t> are not independent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 err="1">
                <a:solidFill>
                  <a:srgbClr val="DD0111"/>
                </a:solidFill>
              </a:rPr>
              <a:t>Subproblems</a:t>
            </a:r>
            <a:r>
              <a:rPr lang="en-US" sz="2000" dirty="0">
                <a:solidFill>
                  <a:srgbClr val="DD0111"/>
                </a:solidFill>
              </a:rPr>
              <a:t> share </a:t>
            </a:r>
            <a:r>
              <a:rPr lang="en-US" sz="2000" dirty="0" err="1">
                <a:solidFill>
                  <a:srgbClr val="DD0111"/>
                </a:solidFill>
              </a:rPr>
              <a:t>subsubproblems</a:t>
            </a:r>
            <a:endParaRPr lang="en-US" sz="2000" dirty="0">
              <a:solidFill>
                <a:srgbClr val="DD0111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66" charset="0"/>
              </a:rPr>
              <a:t>E.g.: </a:t>
            </a:r>
            <a:r>
              <a:rPr lang="en-US" sz="2400" dirty="0">
                <a:solidFill>
                  <a:schemeClr val="tx1"/>
                </a:solidFill>
              </a:rPr>
              <a:t>Fibonacci numbers: </a:t>
            </a:r>
          </a:p>
          <a:p>
            <a:pPr lvl="2" eaLnBrk="1" hangingPunct="1"/>
            <a:r>
              <a:rPr lang="en-US" dirty="0"/>
              <a:t>Recurrence: </a:t>
            </a:r>
            <a:r>
              <a:rPr lang="en-US" dirty="0">
                <a:latin typeface="Comic Sans MS" pitchFamily="66" charset="0"/>
              </a:rPr>
              <a:t>F(n) = F(n-1) + F(n-2)</a:t>
            </a:r>
          </a:p>
          <a:p>
            <a:pPr lvl="2" eaLnBrk="1" hangingPunct="1"/>
            <a:r>
              <a:rPr lang="en-US" dirty="0"/>
              <a:t>Boundary conditions: </a:t>
            </a:r>
            <a:r>
              <a:rPr lang="en-US" dirty="0">
                <a:latin typeface="Comic Sans MS" pitchFamily="66" charset="0"/>
              </a:rPr>
              <a:t>F(1) = 0, F(2) = 1</a:t>
            </a:r>
          </a:p>
          <a:p>
            <a:pPr lvl="2" eaLnBrk="1" hangingPunct="1"/>
            <a:r>
              <a:rPr lang="en-US" dirty="0"/>
              <a:t>Compute: </a:t>
            </a:r>
            <a:r>
              <a:rPr lang="en-US" dirty="0">
                <a:latin typeface="Comic Sans MS" pitchFamily="66" charset="0"/>
              </a:rPr>
              <a:t>F(5) = 3,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F(3) = 1, F(4) = 2</a:t>
            </a:r>
            <a:endParaRPr lang="en-US" sz="1800" dirty="0">
              <a:solidFill>
                <a:srgbClr val="DD0111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A divide and conquer approach would repeatedly solve the common </a:t>
            </a:r>
            <a:r>
              <a:rPr lang="en-US" sz="2000" dirty="0" err="1"/>
              <a:t>subproblems</a:t>
            </a:r>
            <a:endParaRPr lang="en-US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Dynamic programming solves every </a:t>
            </a:r>
            <a:r>
              <a:rPr lang="en-US" sz="2000" dirty="0" err="1"/>
              <a:t>subproblem</a:t>
            </a:r>
            <a:r>
              <a:rPr lang="en-US" sz="2000" dirty="0"/>
              <a:t> just once and stores the answer in a table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</a:rPr>
              <a:t>More work in DC than DP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Rock climbing: example</a:t>
            </a:r>
          </a:p>
        </p:txBody>
      </p:sp>
      <p:graphicFrame>
        <p:nvGraphicFramePr>
          <p:cNvPr id="282627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822325" y="5581650"/>
            <a:ext cx="7531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A(2,1)=5+min{</a:t>
            </a:r>
            <a:r>
              <a:rPr lang="en-US" sz="2800">
                <a:sym typeface="Symbol" pitchFamily="18" charset="2"/>
              </a:rPr>
              <a:t>,3,2}=7. A(2,2)=7+min{3,2,5}=9 </a:t>
            </a:r>
            <a:endParaRPr lang="en-US" sz="2800" i="1"/>
          </a:p>
        </p:txBody>
      </p:sp>
      <p:graphicFrame>
        <p:nvGraphicFramePr>
          <p:cNvPr id="71782" name="Group 102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Rock climbing: example</a:t>
            </a:r>
          </a:p>
        </p:txBody>
      </p:sp>
      <p:graphicFrame>
        <p:nvGraphicFramePr>
          <p:cNvPr id="283651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822325" y="5581650"/>
            <a:ext cx="74422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A(2,1)=5+min{</a:t>
            </a:r>
            <a:r>
              <a:rPr lang="en-US" sz="2800">
                <a:sym typeface="Symbol" pitchFamily="18" charset="2"/>
              </a:rPr>
              <a:t>,3,2}=7. A(2,2)=7+min{3,2,5}=9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A(2,3)=5+min{2,5,4}=7.  </a:t>
            </a:r>
            <a:endParaRPr lang="en-US" sz="2800" i="1"/>
          </a:p>
        </p:txBody>
      </p:sp>
      <p:graphicFrame>
        <p:nvGraphicFramePr>
          <p:cNvPr id="72806" name="Group 102"/>
          <p:cNvGraphicFramePr>
            <a:graphicFrameLocks noGrp="1"/>
          </p:cNvGraphicFramePr>
          <p:nvPr/>
        </p:nvGraphicFramePr>
        <p:xfrm>
          <a:off x="4114800" y="1981200"/>
          <a:ext cx="4191000" cy="310896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Rock climbing: example</a:t>
            </a:r>
          </a:p>
        </p:txBody>
      </p:sp>
      <p:graphicFrame>
        <p:nvGraphicFramePr>
          <p:cNvPr id="284675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822325" y="5588000"/>
            <a:ext cx="73453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best cumulative rating on the second row is 5.</a:t>
            </a:r>
            <a:endParaRPr lang="en-US" sz="2800" i="1"/>
          </a:p>
        </p:txBody>
      </p:sp>
      <p:graphicFrame>
        <p:nvGraphicFramePr>
          <p:cNvPr id="73830" name="Group 102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climbing: example</a:t>
            </a:r>
          </a:p>
        </p:txBody>
      </p:sp>
      <p:graphicFrame>
        <p:nvGraphicFramePr>
          <p:cNvPr id="28569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822325" y="5588000"/>
            <a:ext cx="70310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best cumulative rating on the third row is 7.</a:t>
            </a:r>
            <a:endParaRPr lang="en-US" sz="2800" i="1"/>
          </a:p>
        </p:txBody>
      </p:sp>
      <p:graphicFrame>
        <p:nvGraphicFramePr>
          <p:cNvPr id="74854" name="Group 102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climbing: example</a:t>
            </a:r>
          </a:p>
        </p:txBody>
      </p:sp>
      <p:graphicFrame>
        <p:nvGraphicFramePr>
          <p:cNvPr id="286723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838200" y="5410200"/>
            <a:ext cx="7029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best cumulative rating on the last row is 12.</a:t>
            </a:r>
          </a:p>
        </p:txBody>
      </p:sp>
      <p:graphicFrame>
        <p:nvGraphicFramePr>
          <p:cNvPr id="75878" name="Group 102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i\j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climbing: example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838200" y="5410200"/>
            <a:ext cx="7029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best cumulative rating on the last row is 12.</a:t>
            </a:r>
          </a:p>
        </p:txBody>
      </p:sp>
      <p:graphicFrame>
        <p:nvGraphicFramePr>
          <p:cNvPr id="287782" name="Group 38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861" name="Text Box 117"/>
          <p:cNvSpPr txBox="1">
            <a:spLocks noChangeArrowheads="1"/>
          </p:cNvSpPr>
          <p:nvPr/>
        </p:nvSpPr>
        <p:spPr bwMode="auto">
          <a:xfrm>
            <a:off x="990600" y="5997575"/>
            <a:ext cx="66468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So the rating of the best path to the top is 12.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6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 example: step 4</a:t>
            </a:r>
          </a:p>
        </p:txBody>
      </p:sp>
      <p:graphicFrame>
        <p:nvGraphicFramePr>
          <p:cNvPr id="288771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1203325" y="13208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5622925" y="12446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288805" name="Group 37"/>
          <p:cNvGraphicFramePr>
            <a:graphicFrameLocks noGrp="1"/>
          </p:cNvGraphicFramePr>
          <p:nvPr/>
        </p:nvGraphicFramePr>
        <p:xfrm>
          <a:off x="4114800" y="19812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636" name="Text Box 116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 example: step 4</a:t>
            </a:r>
          </a:p>
        </p:txBody>
      </p:sp>
      <p:graphicFrame>
        <p:nvGraphicFramePr>
          <p:cNvPr id="289795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289829" name="Group 37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9908" name="Text Box 116"/>
          <p:cNvSpPr txBox="1">
            <a:spLocks noChangeArrowheads="1"/>
          </p:cNvSpPr>
          <p:nvPr/>
        </p:nvSpPr>
        <p:spPr bwMode="auto">
          <a:xfrm>
            <a:off x="152400" y="4495800"/>
            <a:ext cx="3886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The last hold was (4,4).</a:t>
            </a:r>
          </a:p>
        </p:txBody>
      </p:sp>
      <p:sp>
        <p:nvSpPr>
          <p:cNvPr id="66661" name="Text Box 117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90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 example: step 4</a:t>
            </a:r>
          </a:p>
        </p:txBody>
      </p:sp>
      <p:graphicFrame>
        <p:nvGraphicFramePr>
          <p:cNvPr id="290819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graphicFrame>
        <p:nvGraphicFramePr>
          <p:cNvPr id="290853" name="Group 37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0932" name="Text Box 116"/>
          <p:cNvSpPr txBox="1">
            <a:spLocks noChangeArrowheads="1"/>
          </p:cNvSpPr>
          <p:nvPr/>
        </p:nvSpPr>
        <p:spPr bwMode="auto">
          <a:xfrm>
            <a:off x="152400" y="4343400"/>
            <a:ext cx="373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The hold before the last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was  (3,4), since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min{13,7,8} was 7. </a:t>
            </a:r>
          </a:p>
        </p:txBody>
      </p:sp>
      <p:sp>
        <p:nvSpPr>
          <p:cNvPr id="67685" name="Text Box 117"/>
          <p:cNvSpPr txBox="1">
            <a:spLocks noChangeArrowheads="1"/>
          </p:cNvSpPr>
          <p:nvPr/>
        </p:nvSpPr>
        <p:spPr bwMode="auto">
          <a:xfrm>
            <a:off x="609600" y="57912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3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 example: step 4</a:t>
            </a:r>
          </a:p>
        </p:txBody>
      </p:sp>
      <p:graphicFrame>
        <p:nvGraphicFramePr>
          <p:cNvPr id="291843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  <p:graphicFrame>
        <p:nvGraphicFramePr>
          <p:cNvPr id="291878" name="Group 38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1957" name="Text Box 117"/>
          <p:cNvSpPr txBox="1">
            <a:spLocks noChangeArrowheads="1"/>
          </p:cNvSpPr>
          <p:nvPr/>
        </p:nvSpPr>
        <p:spPr bwMode="auto">
          <a:xfrm>
            <a:off x="152400" y="4343400"/>
            <a:ext cx="3733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The hold before that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was  (2,5), since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min{7,10,5} was 5.</a:t>
            </a:r>
            <a:r>
              <a:rPr lang="en-US" sz="2800">
                <a:solidFill>
                  <a:srgbClr val="66FF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60C025-B403-441F-BA96-1DEFDD1184A3}" type="slidenum">
              <a:rPr lang="en-US" altLang="zh-TW" smtClean="0">
                <a:latin typeface="Arial" pitchFamily="34" charset="0"/>
                <a:ea typeface="新細明體" pitchFamily="18" charset="-120"/>
              </a:rPr>
              <a:pPr/>
              <a:t>8</a:t>
            </a:fld>
            <a:endParaRPr lang="en-US" altLang="zh-TW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Tabular computation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The tabular computation can avoid recompuation.</a:t>
            </a:r>
            <a:endParaRPr lang="en-US" altLang="zh-TW" i="1">
              <a:ea typeface="新細明體" pitchFamily="18" charset="-120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1524000" y="3505200"/>
          <a:ext cx="6248400" cy="1524000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0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4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6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7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8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9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04" name="Line 44"/>
          <p:cNvSpPr>
            <a:spLocks noChangeShapeType="1"/>
          </p:cNvSpPr>
          <p:nvPr/>
        </p:nvSpPr>
        <p:spPr bwMode="auto">
          <a:xfrm flipH="1" flipV="1">
            <a:off x="7543800" y="4800600"/>
            <a:ext cx="457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5" name="Rectangle 47"/>
          <p:cNvSpPr>
            <a:spLocks noChangeArrowheads="1"/>
          </p:cNvSpPr>
          <p:nvPr/>
        </p:nvSpPr>
        <p:spPr bwMode="auto">
          <a:xfrm>
            <a:off x="7778750" y="5246688"/>
            <a:ext cx="1139825" cy="731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Result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Rock climbing example: step 4</a:t>
            </a:r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381000" y="5867400"/>
            <a:ext cx="80121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To find the actual path we need to retrace backwards</a:t>
            </a:r>
          </a:p>
          <a:p>
            <a:pPr>
              <a:lnSpc>
                <a:spcPct val="90000"/>
              </a:lnSpc>
            </a:pPr>
            <a:r>
              <a:rPr lang="en-US" sz="2400"/>
              <a:t>the decisions made during the calculation of A(i,j).  </a:t>
            </a:r>
          </a:p>
        </p:txBody>
      </p:sp>
      <p:graphicFrame>
        <p:nvGraphicFramePr>
          <p:cNvPr id="292902" name="Group 38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2981" name="Text Box 117"/>
          <p:cNvSpPr txBox="1">
            <a:spLocks noChangeArrowheads="1"/>
          </p:cNvSpPr>
          <p:nvPr/>
        </p:nvSpPr>
        <p:spPr bwMode="auto">
          <a:xfrm>
            <a:off x="152400" y="4343400"/>
            <a:ext cx="373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Finally, the first hold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was  (1,4), since 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min{5,4,8} was 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8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Rock climbing example: step 4</a:t>
            </a:r>
          </a:p>
        </p:txBody>
      </p:sp>
      <p:graphicFrame>
        <p:nvGraphicFramePr>
          <p:cNvPr id="293891" name="Group 3"/>
          <p:cNvGraphicFramePr>
            <a:graphicFrameLocks noGrp="1"/>
          </p:cNvGraphicFramePr>
          <p:nvPr>
            <p:ph sz="quarter" idx="2"/>
          </p:nvPr>
        </p:nvGraphicFramePr>
        <p:xfrm>
          <a:off x="457200" y="1981200"/>
          <a:ext cx="2819400" cy="21336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1219200" y="1219200"/>
            <a:ext cx="10429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C(i,j):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5638800" y="1219200"/>
            <a:ext cx="1063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A(i,j):</a:t>
            </a:r>
          </a:p>
        </p:txBody>
      </p:sp>
      <p:sp>
        <p:nvSpPr>
          <p:cNvPr id="293925" name="Text Box 37"/>
          <p:cNvSpPr txBox="1">
            <a:spLocks noChangeArrowheads="1"/>
          </p:cNvSpPr>
          <p:nvPr/>
        </p:nvSpPr>
        <p:spPr bwMode="auto">
          <a:xfrm>
            <a:off x="457200" y="5410200"/>
            <a:ext cx="80121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tx2"/>
                </a:solidFill>
              </a:rPr>
              <a:t>We are done!   </a:t>
            </a:r>
          </a:p>
        </p:txBody>
      </p:sp>
      <p:graphicFrame>
        <p:nvGraphicFramePr>
          <p:cNvPr id="293926" name="Group 38"/>
          <p:cNvGraphicFramePr>
            <a:graphicFrameLocks noGrp="1"/>
          </p:cNvGraphicFramePr>
          <p:nvPr/>
        </p:nvGraphicFramePr>
        <p:xfrm>
          <a:off x="4114800" y="1752600"/>
          <a:ext cx="4419600" cy="31089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i\j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/>
              <a:t>Printing out the solution recursively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err="1"/>
              <a:t>PrintBest</a:t>
            </a:r>
            <a:r>
              <a:rPr lang="en-US" dirty="0"/>
              <a:t>(</a:t>
            </a:r>
            <a:r>
              <a:rPr lang="en-US" dirty="0" err="1"/>
              <a:t>A,i,j</a:t>
            </a:r>
            <a:r>
              <a:rPr lang="en-US" dirty="0"/>
              <a:t>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Printing the best path ending at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i,j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/>
              <a:t>==0) OR (j=0) OR (j=m+1)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return;     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if (A[i-1,j-1]&lt;=A[i-1,j]) AND (A[i-1,j-1]&lt;=A[i-1,j+1])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</a:t>
            </a:r>
            <a:r>
              <a:rPr lang="en-US" dirty="0" err="1"/>
              <a:t>PrintBest</a:t>
            </a:r>
            <a:r>
              <a:rPr lang="en-US" dirty="0"/>
              <a:t>(A,i-1,j-1); 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elseif</a:t>
            </a:r>
            <a:r>
              <a:rPr lang="en-US" dirty="0"/>
              <a:t> (A[i-1,j]&lt;=A[i-1,j-1]) AND (A[i-1,j]&lt;=A[i-1,j+1])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</a:t>
            </a:r>
            <a:r>
              <a:rPr lang="en-US" dirty="0" err="1"/>
              <a:t>PrintBest</a:t>
            </a:r>
            <a:r>
              <a:rPr lang="en-US" dirty="0"/>
              <a:t>(A,i-1,j); 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elseif</a:t>
            </a:r>
            <a:r>
              <a:rPr lang="en-US" dirty="0"/>
              <a:t> (A[i-1,j+1]&lt;=A[i-1,j-1]) AND (A[i-1,j+1]&lt;=A[i-1,j])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</a:t>
            </a:r>
            <a:r>
              <a:rPr lang="en-US" dirty="0" err="1"/>
              <a:t>PrintBest</a:t>
            </a:r>
            <a:r>
              <a:rPr lang="en-US" dirty="0"/>
              <a:t>(A,i-1,j+1); 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54BDAE13-B920-4AC0-A8F6-59ACC56FB163}" type="slidenum">
              <a:rPr lang="en-US" smtClean="0">
                <a:latin typeface="Arial" pitchFamily="34" charset="0"/>
              </a:rPr>
              <a:pPr/>
              <a:t>83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Summary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DP two important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Four steps of DP.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Differences among divide-and-conquer algorithms, DP algorithms, and </a:t>
            </a:r>
            <a:r>
              <a:rPr lang="en-US" dirty="0" err="1"/>
              <a:t>Memoized</a:t>
            </a:r>
            <a:r>
              <a:rPr lang="en-US" dirty="0"/>
              <a:t>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Writing DP programs and analyze their running time and space requirement.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Reading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MCM – Matrix chain multiplication (</a:t>
            </a:r>
            <a:r>
              <a:rPr lang="en-US"/>
              <a:t>Cormen+Shani)</a:t>
            </a:r>
            <a:endParaRPr lang="en-US" dirty="0"/>
          </a:p>
          <a:p>
            <a:r>
              <a:rPr lang="en-US" dirty="0"/>
              <a:t>TSP – Travelling Salesman Problem (</a:t>
            </a:r>
            <a:r>
              <a:rPr lang="en-US" dirty="0" err="1"/>
              <a:t>Sahni</a:t>
            </a:r>
            <a:r>
              <a:rPr lang="en-US" dirty="0"/>
              <a:t>)</a:t>
            </a:r>
          </a:p>
          <a:p>
            <a:r>
              <a:rPr lang="en-US" dirty="0"/>
              <a:t>OBST – Optimal Binary Search Tree (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  <a:p>
            <a:r>
              <a:rPr lang="en-US" dirty="0"/>
              <a:t>Optimal Polygon Triangulation (</a:t>
            </a:r>
            <a:r>
              <a:rPr lang="en-US" dirty="0" err="1"/>
              <a:t>Sahni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</p:spPr>
        <p:txBody>
          <a:bodyPr/>
          <a:lstStyle/>
          <a:p>
            <a:fld id="{DB0B1CE4-7FBD-406B-9F84-7DCEE6762EC4}" type="slidenum">
              <a:rPr lang="en-US" smtClean="0">
                <a:latin typeface="Arial" pitchFamily="34" charset="0"/>
              </a:rPr>
              <a:pPr/>
              <a:t>84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D84C4B-2431-4A6A-86EE-F5DF1B8E5FEA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Programming Algorithm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Characterize the structure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Recursively define the value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Compute the value of an optimal solution in a bottom-up fashion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Construct an optimal solution from computed information</a:t>
            </a:r>
          </a:p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en-US" sz="1800" dirty="0"/>
              <a:t>Steps 1-3 form the basis of a dynamic-programming solution to a problem. Step 4 can be omitted if only the value of an optimal solution is required. When we do perform step 4, we sometimes maintain additional information during the computation in step 3 to ease the construction of an optimal solution.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3823242</TotalTime>
  <Words>8859</Words>
  <Application>Microsoft Office PowerPoint</Application>
  <PresentationFormat>On-screen Show (4:3)</PresentationFormat>
  <Paragraphs>2918</Paragraphs>
  <Slides>84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Comic Sans MS</vt:lpstr>
      <vt:lpstr>Courier New</vt:lpstr>
      <vt:lpstr>Monotype Corsiva</vt:lpstr>
      <vt:lpstr>Monotype Sorts</vt:lpstr>
      <vt:lpstr>Symbol</vt:lpstr>
      <vt:lpstr>Times New Roman</vt:lpstr>
      <vt:lpstr>Wingdings</vt:lpstr>
      <vt:lpstr>Default Design</vt:lpstr>
      <vt:lpstr>Equation</vt:lpstr>
      <vt:lpstr>Visio</vt:lpstr>
      <vt:lpstr>CSE 246 : Algorithms </vt:lpstr>
      <vt:lpstr>Dynamic Programming</vt:lpstr>
      <vt:lpstr>Dynamic Programming - Two key ingredients</vt:lpstr>
      <vt:lpstr>Three basic components</vt:lpstr>
      <vt:lpstr>Fibonacci numbers</vt:lpstr>
      <vt:lpstr>How to compute F10？</vt:lpstr>
      <vt:lpstr>Dynamic Programming</vt:lpstr>
      <vt:lpstr>Tabular computation</vt:lpstr>
      <vt:lpstr>Dynamic Programming Algorithm</vt:lpstr>
      <vt:lpstr>Longest increasing subsequence(LIS)</vt:lpstr>
      <vt:lpstr>A naive approach for LIS</vt:lpstr>
      <vt:lpstr>An O(n log n) method for LIS</vt:lpstr>
      <vt:lpstr>The 0-1 Knapsack Problem</vt:lpstr>
      <vt:lpstr>0-1 Knapsack - Greedy Strategy</vt:lpstr>
      <vt:lpstr>0-1 Knapsack - Dynamic Programming</vt:lpstr>
      <vt:lpstr>0-1 Knapsack - Dynamic Programming</vt:lpstr>
      <vt:lpstr>PowerPoint Presentation</vt:lpstr>
      <vt:lpstr>Reconstructing the Optimal Solution</vt:lpstr>
      <vt:lpstr>Overlapping Subproblems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In Class Exercise</vt:lpstr>
      <vt:lpstr>0-1 Knapsack Algorithm</vt:lpstr>
      <vt:lpstr>Running time</vt:lpstr>
      <vt:lpstr>Conclusion we achieved till now</vt:lpstr>
      <vt:lpstr>Longest Common Subsequence (LCS)</vt:lpstr>
      <vt:lpstr>Longest Common Subsequence</vt:lpstr>
      <vt:lpstr>Example</vt:lpstr>
      <vt:lpstr>Brute-Force Solution</vt:lpstr>
      <vt:lpstr>LCS Algorithm</vt:lpstr>
      <vt:lpstr>LCS recursive solution</vt:lpstr>
      <vt:lpstr>LCS recursive solution</vt:lpstr>
      <vt:lpstr>LCS recursive solution</vt:lpstr>
      <vt:lpstr>3. Computing the Length of the LCS</vt:lpstr>
      <vt:lpstr>Additional Information</vt:lpstr>
      <vt:lpstr>LCS-LENGTH(X, Y, m, n)</vt:lpstr>
      <vt:lpstr>Example</vt:lpstr>
      <vt:lpstr>4. Constructing a LCS</vt:lpstr>
      <vt:lpstr>In Class Exercise</vt:lpstr>
      <vt:lpstr>PRINT-LCS(b, X, i, j)</vt:lpstr>
      <vt:lpstr>Improving the Code</vt:lpstr>
      <vt:lpstr>LCS Algorithm Running Time</vt:lpstr>
      <vt:lpstr> Rock Climbing Problem</vt:lpstr>
      <vt:lpstr>Rock climbing (cont)</vt:lpstr>
      <vt:lpstr>Rock Climbing (cont)</vt:lpstr>
      <vt:lpstr>Idea: once we know the rating of a path to every handhold on a layer, we can easily compute the ratings of the paths to the holds on the next layer. </vt:lpstr>
      <vt:lpstr>For every handhold, there is only one “path” rating. Once we have reached a hold, we don’t need to know how we got there to move to the next level. </vt:lpstr>
      <vt:lpstr>Recursive solution:</vt:lpstr>
      <vt:lpstr>Solution - memorization</vt:lpstr>
      <vt:lpstr>Dynamic programming </vt:lpstr>
      <vt:lpstr>Rock climbing: step 1.</vt:lpstr>
      <vt:lpstr>Rock climbing: step 2.</vt:lpstr>
      <vt:lpstr>Rock climbing: simpler step 2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climbing: example</vt:lpstr>
      <vt:lpstr>Rock climbing example: step 4</vt:lpstr>
      <vt:lpstr>Rock climbing example: step 4</vt:lpstr>
      <vt:lpstr>Rock climbing example: step 4</vt:lpstr>
      <vt:lpstr>Rock climbing example: step 4</vt:lpstr>
      <vt:lpstr>Rock climbing example: step 4</vt:lpstr>
      <vt:lpstr>Rock climbing example: step 4</vt:lpstr>
      <vt:lpstr>Printing out the solution recursively</vt:lpstr>
      <vt:lpstr>Summary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>CSE304 - Design &amp; Analysis of Algorithms</dc:subject>
  <dc:creator>Md. Shamsujjoha</dc:creator>
  <cp:lastModifiedBy>USER</cp:lastModifiedBy>
  <cp:revision>1004</cp:revision>
  <dcterms:created xsi:type="dcterms:W3CDTF">2003-07-26T00:47:08Z</dcterms:created>
  <dcterms:modified xsi:type="dcterms:W3CDTF">2022-02-26T10:07:32Z</dcterms:modified>
</cp:coreProperties>
</file>