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73" r:id="rId2"/>
    <p:sldId id="944" r:id="rId3"/>
    <p:sldId id="912" r:id="rId4"/>
    <p:sldId id="913" r:id="rId5"/>
    <p:sldId id="914" r:id="rId6"/>
    <p:sldId id="915" r:id="rId7"/>
    <p:sldId id="921" r:id="rId8"/>
    <p:sldId id="922" r:id="rId9"/>
    <p:sldId id="923" r:id="rId10"/>
    <p:sldId id="924" r:id="rId11"/>
    <p:sldId id="940" r:id="rId12"/>
    <p:sldId id="941" r:id="rId13"/>
    <p:sldId id="942" r:id="rId14"/>
    <p:sldId id="948" r:id="rId15"/>
    <p:sldId id="949" r:id="rId16"/>
    <p:sldId id="950" r:id="rId17"/>
    <p:sldId id="951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59" r:id="rId26"/>
    <p:sldId id="960" r:id="rId27"/>
    <p:sldId id="961" r:id="rId28"/>
    <p:sldId id="962" r:id="rId29"/>
    <p:sldId id="963" r:id="rId30"/>
    <p:sldId id="964" r:id="rId31"/>
    <p:sldId id="965" r:id="rId32"/>
    <p:sldId id="966" r:id="rId33"/>
    <p:sldId id="967" r:id="rId34"/>
    <p:sldId id="947" r:id="rId35"/>
    <p:sldId id="943" r:id="rId36"/>
    <p:sldId id="946" r:id="rId37"/>
    <p:sldId id="969" r:id="rId38"/>
    <p:sldId id="970" r:id="rId3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00"/>
    <a:srgbClr val="006699"/>
    <a:srgbClr val="0000FF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4624" autoAdjust="0"/>
  </p:normalViewPr>
  <p:slideViewPr>
    <p:cSldViewPr snapToGrid="0">
      <p:cViewPr varScale="1">
        <p:scale>
          <a:sx n="108" d="100"/>
          <a:sy n="108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D42F05DE-E923-401A-9510-D7D76E36A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4BDB1BBB-C983-460D-8B7A-B87C6A6D8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37C95-10C1-4641-A5B1-6DC234C0E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2D8A-1772-4C84-9AE1-9C10E2D44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F3399-D8D6-4D98-8696-B2A0F12B4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6431D-7369-4141-AAA7-B3EED78E9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7E9A-44B4-4987-92FF-D7A8ED80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75EC2-165D-4405-8818-B2DB004B6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1522-B9ED-48D5-85BA-7D11237D3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C365-95CF-4AB1-9645-105EE184B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3F4A-AEE6-4598-AAD0-E8C5F8B49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DC4-8B85-4A38-92D9-A54C98FEF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618A4-9E01-44C4-834D-06BCEE33E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849BD-09B5-4081-9247-2D6C79C22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6017-6D84-42AD-AD0D-A14B3D505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C9BF80-BB52-4F6C-90C5-A870F9447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Source Shortest Path</a:t>
            </a:r>
          </a:p>
          <a:p>
            <a:pPr eaLnBrk="1" hangingPunct="1"/>
            <a:r>
              <a:rPr lang="en-US" dirty="0"/>
              <a:t>(</a:t>
            </a:r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/>
              <a:t>Algorithm)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4ADE1C-38B9-44AB-9DFD-7E2D03768A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RELAX(u, v, w)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/>
              <a:t>if </a:t>
            </a:r>
            <a:r>
              <a:rPr lang="en-US">
                <a:latin typeface="Comic Sans MS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  then </a:t>
            </a:r>
            <a:r>
              <a:rPr lang="en-US">
                <a:latin typeface="Comic Sans MS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            </a:t>
            </a:r>
            <a:r>
              <a:rPr lang="en-US">
                <a:latin typeface="Comic Sans MS" pitchFamily="66" charset="0"/>
                <a:sym typeface="Symbol" pitchFamily="18" charset="2"/>
              </a:rPr>
              <a:t></a:t>
            </a:r>
            <a:r>
              <a:rPr lang="en-US">
                <a:latin typeface="Comic Sans MS" pitchFamily="66" charset="0"/>
              </a:rPr>
              <a:t>[v] ← u</a:t>
            </a:r>
          </a:p>
          <a:p>
            <a:pPr marL="533400" indent="-533400" eaLnBrk="1" hangingPunct="1"/>
            <a:endParaRPr lang="en-US"/>
          </a:p>
          <a:p>
            <a:pPr marL="533400" indent="-533400" eaLnBrk="1" hangingPunct="1"/>
            <a:r>
              <a:rPr lang="en-US"/>
              <a:t>All the single-source shortest-paths algorithms </a:t>
            </a:r>
          </a:p>
          <a:p>
            <a:pPr marL="914400" lvl="1" indent="-457200" eaLnBrk="1" hangingPunct="1"/>
            <a:r>
              <a:rPr lang="en-US"/>
              <a:t>start by calling INIT-SINGLE-SOURCE</a:t>
            </a:r>
          </a:p>
          <a:p>
            <a:pPr marL="914400" lvl="1" indent="-457200" eaLnBrk="1" hangingPunct="1"/>
            <a:r>
              <a:rPr lang="en-US"/>
              <a:t>then relax edges</a:t>
            </a:r>
          </a:p>
          <a:p>
            <a:pPr marL="533400" indent="-533400" eaLnBrk="1" hangingPunct="1"/>
            <a:r>
              <a:rPr lang="en-US"/>
              <a:t>The algorithms differ in the order and how many times they relax each edge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5E7B1A-CD07-457B-B56A-E4DF78BCC4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Single-source shortest path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No negative-weight edges: w(u, v) &gt; 0 </a:t>
            </a:r>
            <a:r>
              <a:rPr lang="en-US">
                <a:sym typeface="Symbol" pitchFamily="18" charset="2"/>
              </a:rPr>
              <a:t> 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S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Q = vertices in V – S: min-priority queue</a:t>
            </a:r>
          </a:p>
          <a:p>
            <a:pPr lvl="2" eaLnBrk="1" hangingPunct="1">
              <a:lnSpc>
                <a:spcPct val="130000"/>
              </a:lnSpc>
            </a:pPr>
            <a:r>
              <a:rPr lang="en-US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Repeatedly select a vertex u </a:t>
            </a:r>
            <a:r>
              <a:rPr lang="en-US">
                <a:sym typeface="Symbol" pitchFamily="18" charset="2"/>
              </a:rPr>
              <a:t> V – S, with the minimum shortest-path estimate </a:t>
            </a:r>
            <a:r>
              <a:rPr lang="en-US"/>
              <a:t>d[v]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61831-7235-4C59-99B8-01BD7648C5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8229600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INITIALIZE-SINGLE-SOURCE(</a:t>
            </a:r>
            <a:r>
              <a:rPr lang="en-US">
                <a:latin typeface="Comic Sans MS" pitchFamily="66" charset="0"/>
              </a:rPr>
              <a:t>V, s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S ←  </a:t>
            </a:r>
            <a:r>
              <a:rPr lang="en-US">
                <a:sym typeface="Symbol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</a:t>
            </a:r>
            <a:r>
              <a:rPr lang="en-US" b="1"/>
              <a:t>while </a:t>
            </a:r>
            <a:r>
              <a:rPr lang="en-US"/>
              <a:t>Q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 b="1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u</a:t>
            </a:r>
            <a:r>
              <a:rPr lang="en-US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S ← S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{</a:t>
            </a:r>
            <a:r>
              <a:rPr lang="en-US">
                <a:latin typeface="Comic Sans MS" pitchFamily="66" charset="0"/>
              </a:rPr>
              <a:t>u</a:t>
            </a:r>
            <a:r>
              <a:rPr lang="en-US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</a:t>
            </a:r>
            <a:r>
              <a:rPr lang="en-US" b="1"/>
              <a:t>for </a:t>
            </a:r>
            <a:r>
              <a:rPr lang="en-US"/>
              <a:t>each vertex </a:t>
            </a:r>
            <a:r>
              <a:rPr lang="en-US">
                <a:latin typeface="Comic Sans MS" pitchFamily="66" charset="0"/>
              </a:rPr>
              <a:t>v </a:t>
            </a:r>
            <a:r>
              <a:rPr lang="en-US">
                <a:latin typeface="Comic Sans MS" pitchFamily="66" charset="0"/>
                <a:sym typeface="Symbol" pitchFamily="18" charset="2"/>
              </a:rPr>
              <a:t></a:t>
            </a:r>
            <a:r>
              <a:rPr lang="en-US">
                <a:latin typeface="Comic Sans MS" pitchFamily="66" charset="0"/>
              </a:rPr>
              <a:t> 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      </a:t>
            </a:r>
            <a:r>
              <a:rPr lang="en-US" b="1"/>
              <a:t>do </a:t>
            </a:r>
            <a:r>
              <a:rPr lang="en-US"/>
              <a:t>RELAX(</a:t>
            </a:r>
            <a:r>
              <a:rPr lang="en-US">
                <a:latin typeface="Comic Sans MS" pitchFamily="66" charset="0"/>
              </a:rPr>
              <a:t>u, v, w</a:t>
            </a:r>
            <a:r>
              <a:rPr lang="en-US"/>
              <a:t>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5403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5404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5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406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407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408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5411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412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5413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414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415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5416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5417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5418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5419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423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424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5425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5426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5430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5431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5373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5374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75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5376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377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5378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5381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382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5383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84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5385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5386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5387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5388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5389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5393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394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5395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5396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5400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5401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5371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5369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2D7D75-E28D-4A19-91E7-4D6954F000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6517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6518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10</a:t>
              </a:r>
            </a:p>
          </p:txBody>
        </p:sp>
        <p:sp>
          <p:nvSpPr>
            <p:cNvPr id="16519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6520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  <a:endParaRPr lang="en-US"/>
            </a:p>
          </p:txBody>
        </p:sp>
        <p:sp>
          <p:nvSpPr>
            <p:cNvPr id="16521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6522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3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4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6525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6526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16527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6528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6529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6530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6531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6532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16533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6537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538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6539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6540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6544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6545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6515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6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60500" y="1895475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6513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4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6511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2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6477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6480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81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82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14</a:t>
                </a:r>
              </a:p>
            </p:txBody>
          </p:sp>
          <p:sp>
            <p:nvSpPr>
              <p:cNvPr id="16483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84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85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88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89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90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91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92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93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94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95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96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7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500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501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502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503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507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508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78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6475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6441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6444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45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46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13</a:t>
                </a:r>
              </a:p>
            </p:txBody>
          </p:sp>
          <p:sp>
            <p:nvSpPr>
              <p:cNvPr id="16447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48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49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0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1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52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53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54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55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56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57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58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59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60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1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64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465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466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467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8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9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0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471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472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2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6 w 582"/>
                <a:gd name="T1" fmla="*/ 50 h 50"/>
                <a:gd name="T2" fmla="*/ 80 w 582"/>
                <a:gd name="T3" fmla="*/ 37 h 50"/>
                <a:gd name="T4" fmla="*/ 512 w 582"/>
                <a:gd name="T5" fmla="*/ 1 h 50"/>
                <a:gd name="T6" fmla="*/ 995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2147483647 w 582"/>
              <a:gd name="T1" fmla="*/ 2147483647 h 50"/>
              <a:gd name="T2" fmla="*/ 2147483647 w 582"/>
              <a:gd name="T3" fmla="*/ 2147483647 h 50"/>
              <a:gd name="T4" fmla="*/ 2147483647 w 582"/>
              <a:gd name="T5" fmla="*/ 2147483647 h 50"/>
              <a:gd name="T6" fmla="*/ 2147483647 w 58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2147483647 w 582"/>
              <a:gd name="T1" fmla="*/ 2147483647 h 50"/>
              <a:gd name="T2" fmla="*/ 2147483647 w 582"/>
              <a:gd name="T3" fmla="*/ 2147483647 h 50"/>
              <a:gd name="T4" fmla="*/ 2147483647 w 582"/>
              <a:gd name="T5" fmla="*/ 2147483647 h 50"/>
              <a:gd name="T6" fmla="*/ 2147483647 w 58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6439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6403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6408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6409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16410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9</a:t>
                </a:r>
              </a:p>
            </p:txBody>
          </p:sp>
          <p:sp>
            <p:nvSpPr>
              <p:cNvPr id="16411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16412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6413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16416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6417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6418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19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20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21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422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6423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6424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6428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6429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16430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6431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6435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6436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4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6405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6 w 582"/>
                  <a:gd name="T1" fmla="*/ 50 h 50"/>
                  <a:gd name="T2" fmla="*/ 80 w 582"/>
                  <a:gd name="T3" fmla="*/ 37 h 50"/>
                  <a:gd name="T4" fmla="*/ 512 w 582"/>
                  <a:gd name="T5" fmla="*/ 1 h 50"/>
                  <a:gd name="T6" fmla="*/ 995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solidFill>
            <a:schemeClr val="bg1"/>
          </a:solidFill>
        </p:spPr>
        <p:txBody>
          <a:bodyPr/>
          <a:lstStyle/>
          <a:p>
            <a:pPr algn="l"/>
            <a:fld id="{0912EB92-1F0F-4BA0-AAA5-6C4D6686DFFE}" type="slidenum">
              <a:rPr lang="en-US" smtClean="0"/>
              <a:pPr algn="l"/>
              <a:t>14</a:t>
            </a:fld>
            <a:endParaRPr lang="en-US"/>
          </a:p>
        </p:txBody>
      </p:sp>
      <p:sp>
        <p:nvSpPr>
          <p:cNvPr id="17411" name="Rectangle 58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17412" name="Rectangle 59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Find shortest path from s to t.</a:t>
            </a: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7421" name="AutoShape 11"/>
          <p:cNvCxnSpPr>
            <a:cxnSpLocks noChangeShapeType="1"/>
            <a:stCxn id="17413" idx="7"/>
            <a:endCxn id="1741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2" name="AutoShape 12"/>
          <p:cNvCxnSpPr>
            <a:cxnSpLocks noChangeShapeType="1"/>
            <a:stCxn id="17413" idx="6"/>
            <a:endCxn id="1741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3"/>
          <p:cNvCxnSpPr>
            <a:cxnSpLocks noChangeShapeType="1"/>
            <a:stCxn id="17413" idx="5"/>
            <a:endCxn id="1741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4"/>
          <p:cNvCxnSpPr>
            <a:cxnSpLocks noChangeShapeType="1"/>
            <a:stCxn id="17417" idx="7"/>
            <a:endCxn id="1741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5" name="AutoShape 15"/>
          <p:cNvCxnSpPr>
            <a:cxnSpLocks noChangeShapeType="1"/>
            <a:stCxn id="17419" idx="7"/>
            <a:endCxn id="1741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16"/>
          <p:cNvCxnSpPr>
            <a:cxnSpLocks noChangeShapeType="1"/>
            <a:stCxn id="17417" idx="5"/>
            <a:endCxn id="1742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17"/>
          <p:cNvCxnSpPr>
            <a:cxnSpLocks noChangeShapeType="1"/>
            <a:stCxn id="17420" idx="5"/>
            <a:endCxn id="1741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8" name="AutoShape 18"/>
          <p:cNvCxnSpPr>
            <a:cxnSpLocks noChangeShapeType="1"/>
            <a:stCxn id="17420" idx="6"/>
            <a:endCxn id="1741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9" name="AutoShape 19"/>
          <p:cNvCxnSpPr>
            <a:cxnSpLocks noChangeShapeType="1"/>
            <a:stCxn id="17419" idx="4"/>
            <a:endCxn id="1741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0" name="AutoShape 20"/>
          <p:cNvCxnSpPr>
            <a:cxnSpLocks noChangeShapeType="1"/>
            <a:stCxn id="17414" idx="3"/>
            <a:endCxn id="1742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1" name="AutoShape 21"/>
          <p:cNvCxnSpPr>
            <a:cxnSpLocks noChangeShapeType="1"/>
            <a:stCxn id="17417" idx="4"/>
            <a:endCxn id="1741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22"/>
          <p:cNvCxnSpPr>
            <a:cxnSpLocks noChangeShapeType="1"/>
            <a:stCxn id="17418" idx="6"/>
            <a:endCxn id="1742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23"/>
          <p:cNvCxnSpPr>
            <a:cxnSpLocks noChangeShapeType="1"/>
            <a:stCxn id="17416" idx="6"/>
            <a:endCxn id="1741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4" name="AutoShape 24"/>
          <p:cNvCxnSpPr>
            <a:cxnSpLocks noChangeShapeType="1"/>
            <a:stCxn id="17418" idx="6"/>
            <a:endCxn id="1741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5" name="AutoShape 25"/>
          <p:cNvCxnSpPr>
            <a:cxnSpLocks noChangeShapeType="1"/>
            <a:stCxn id="17414" idx="5"/>
            <a:endCxn id="1741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744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744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744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744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745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06D16E12-A8C3-45FD-8B63-91AE14632EE6}" type="slidenum">
              <a:rPr lang="en-US" smtClean="0"/>
              <a:pPr algn="l"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8444" name="AutoShape 11"/>
          <p:cNvCxnSpPr>
            <a:cxnSpLocks noChangeShapeType="1"/>
            <a:stCxn id="18436" idx="7"/>
            <a:endCxn id="1843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5" name="AutoShape 12"/>
          <p:cNvCxnSpPr>
            <a:cxnSpLocks noChangeShapeType="1"/>
            <a:stCxn id="18436" idx="6"/>
            <a:endCxn id="1844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6" name="AutoShape 13"/>
          <p:cNvCxnSpPr>
            <a:cxnSpLocks noChangeShapeType="1"/>
            <a:stCxn id="18436" idx="5"/>
            <a:endCxn id="1844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7" name="AutoShape 14"/>
          <p:cNvCxnSpPr>
            <a:cxnSpLocks noChangeShapeType="1"/>
            <a:stCxn id="18440" idx="7"/>
            <a:endCxn id="1843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2" idx="7"/>
            <a:endCxn id="1843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6"/>
          <p:cNvCxnSpPr>
            <a:cxnSpLocks noChangeShapeType="1"/>
            <a:stCxn id="18440" idx="5"/>
            <a:endCxn id="1844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17"/>
          <p:cNvCxnSpPr>
            <a:cxnSpLocks noChangeShapeType="1"/>
            <a:stCxn id="18443" idx="5"/>
            <a:endCxn id="1843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43" idx="6"/>
            <a:endCxn id="1844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19"/>
          <p:cNvCxnSpPr>
            <a:cxnSpLocks noChangeShapeType="1"/>
            <a:stCxn id="18442" idx="4"/>
            <a:endCxn id="1843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3" name="AutoShape 20"/>
          <p:cNvCxnSpPr>
            <a:cxnSpLocks noChangeShapeType="1"/>
            <a:stCxn id="18437" idx="3"/>
            <a:endCxn id="1844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4" name="AutoShape 21"/>
          <p:cNvCxnSpPr>
            <a:cxnSpLocks noChangeShapeType="1"/>
            <a:stCxn id="18440" idx="4"/>
            <a:endCxn id="1844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5" name="AutoShape 22"/>
          <p:cNvCxnSpPr>
            <a:cxnSpLocks noChangeShapeType="1"/>
            <a:stCxn id="18441" idx="6"/>
            <a:endCxn id="1844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6" name="AutoShape 23"/>
          <p:cNvCxnSpPr>
            <a:cxnSpLocks noChangeShapeType="1"/>
            <a:stCxn id="18439" idx="6"/>
            <a:endCxn id="1843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7" name="AutoShape 24"/>
          <p:cNvCxnSpPr>
            <a:cxnSpLocks noChangeShapeType="1"/>
            <a:stCxn id="18441" idx="6"/>
            <a:endCxn id="1843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8" name="AutoShape 25"/>
          <p:cNvCxnSpPr>
            <a:cxnSpLocks noChangeShapeType="1"/>
            <a:stCxn id="18437" idx="5"/>
            <a:endCxn id="1843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5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8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80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8481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18482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18483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48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937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F72C6B8F-03DD-4446-9664-7C125E97CDCB}" type="slidenum">
              <a:rPr lang="en-US" smtClean="0"/>
              <a:pPr algn="l"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19468" name="AutoShape 11"/>
          <p:cNvCxnSpPr>
            <a:cxnSpLocks noChangeShapeType="1"/>
            <a:stCxn id="19460" idx="7"/>
            <a:endCxn id="1946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2"/>
          <p:cNvCxnSpPr>
            <a:cxnSpLocks noChangeShapeType="1"/>
            <a:stCxn id="19460" idx="6"/>
            <a:endCxn id="1946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AutoShape 13"/>
          <p:cNvCxnSpPr>
            <a:cxnSpLocks noChangeShapeType="1"/>
            <a:stCxn id="19460" idx="5"/>
            <a:endCxn id="1946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14"/>
          <p:cNvCxnSpPr>
            <a:cxnSpLocks noChangeShapeType="1"/>
            <a:stCxn id="19464" idx="7"/>
            <a:endCxn id="1946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6" idx="7"/>
            <a:endCxn id="1946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16"/>
          <p:cNvCxnSpPr>
            <a:cxnSpLocks noChangeShapeType="1"/>
            <a:stCxn id="19464" idx="5"/>
            <a:endCxn id="1946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17"/>
          <p:cNvCxnSpPr>
            <a:cxnSpLocks noChangeShapeType="1"/>
            <a:stCxn id="19467" idx="5"/>
            <a:endCxn id="1946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7" idx="6"/>
            <a:endCxn id="1946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6" name="AutoShape 19"/>
          <p:cNvCxnSpPr>
            <a:cxnSpLocks noChangeShapeType="1"/>
            <a:stCxn id="19466" idx="4"/>
            <a:endCxn id="1946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7" name="AutoShape 20"/>
          <p:cNvCxnSpPr>
            <a:cxnSpLocks noChangeShapeType="1"/>
            <a:stCxn id="19461" idx="3"/>
            <a:endCxn id="1946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1"/>
          <p:cNvCxnSpPr>
            <a:cxnSpLocks noChangeShapeType="1"/>
            <a:stCxn id="19464" idx="4"/>
            <a:endCxn id="1946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9" name="AutoShape 22"/>
          <p:cNvCxnSpPr>
            <a:cxnSpLocks noChangeShapeType="1"/>
            <a:stCxn id="19465" idx="6"/>
            <a:endCxn id="1946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0" name="AutoShape 23"/>
          <p:cNvCxnSpPr>
            <a:cxnSpLocks noChangeShapeType="1"/>
            <a:stCxn id="19463" idx="6"/>
            <a:endCxn id="1946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4"/>
          <p:cNvCxnSpPr>
            <a:cxnSpLocks noChangeShapeType="1"/>
            <a:stCxn id="19465" idx="6"/>
            <a:endCxn id="1946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2" name="AutoShape 25"/>
          <p:cNvCxnSpPr>
            <a:cxnSpLocks noChangeShapeType="1"/>
            <a:stCxn id="19461" idx="5"/>
            <a:endCxn id="1946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19497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19498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499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0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3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1950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19506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19507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508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19510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937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C65F9705-B0AE-4017-831A-3B8528E3C67B}" type="slidenum">
              <a:rPr lang="en-US" smtClean="0"/>
              <a:pPr algn="l"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0492" name="AutoShape 12"/>
          <p:cNvCxnSpPr>
            <a:cxnSpLocks noChangeShapeType="1"/>
            <a:stCxn id="20484" idx="7"/>
            <a:endCxn id="2048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3" name="AutoShape 13"/>
          <p:cNvCxnSpPr>
            <a:cxnSpLocks noChangeShapeType="1"/>
            <a:stCxn id="20484" idx="6"/>
            <a:endCxn id="2048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4" name="AutoShape 14"/>
          <p:cNvCxnSpPr>
            <a:cxnSpLocks noChangeShapeType="1"/>
            <a:stCxn id="20484" idx="5"/>
            <a:endCxn id="2048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0495" name="AutoShape 15"/>
          <p:cNvCxnSpPr>
            <a:cxnSpLocks noChangeShapeType="1"/>
            <a:stCxn id="20488" idx="7"/>
            <a:endCxn id="2048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6" name="AutoShape 16"/>
          <p:cNvCxnSpPr>
            <a:cxnSpLocks noChangeShapeType="1"/>
            <a:stCxn id="20490" idx="7"/>
            <a:endCxn id="2048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7" name="AutoShape 17"/>
          <p:cNvCxnSpPr>
            <a:cxnSpLocks noChangeShapeType="1"/>
            <a:stCxn id="20488" idx="5"/>
            <a:endCxn id="2049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8" name="AutoShape 18"/>
          <p:cNvCxnSpPr>
            <a:cxnSpLocks noChangeShapeType="1"/>
            <a:stCxn id="20491" idx="5"/>
            <a:endCxn id="2048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9" name="AutoShape 19"/>
          <p:cNvCxnSpPr>
            <a:cxnSpLocks noChangeShapeType="1"/>
            <a:stCxn id="20491" idx="6"/>
            <a:endCxn id="2049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0" name="AutoShape 20"/>
          <p:cNvCxnSpPr>
            <a:cxnSpLocks noChangeShapeType="1"/>
            <a:stCxn id="20490" idx="4"/>
            <a:endCxn id="2048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1" name="AutoShape 21"/>
          <p:cNvCxnSpPr>
            <a:cxnSpLocks noChangeShapeType="1"/>
            <a:stCxn id="20485" idx="3"/>
            <a:endCxn id="2049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2" name="AutoShape 22"/>
          <p:cNvCxnSpPr>
            <a:cxnSpLocks noChangeShapeType="1"/>
            <a:stCxn id="20488" idx="4"/>
            <a:endCxn id="2048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3" name="AutoShape 23"/>
          <p:cNvCxnSpPr>
            <a:cxnSpLocks noChangeShapeType="1"/>
            <a:stCxn id="20489" idx="6"/>
            <a:endCxn id="2049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4" name="AutoShape 24"/>
          <p:cNvCxnSpPr>
            <a:cxnSpLocks noChangeShapeType="1"/>
            <a:stCxn id="20487" idx="6"/>
            <a:endCxn id="2048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5" name="AutoShape 25"/>
          <p:cNvCxnSpPr>
            <a:cxnSpLocks noChangeShapeType="1"/>
            <a:stCxn id="20489" idx="6"/>
            <a:endCxn id="2048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6" name="AutoShape 26"/>
          <p:cNvCxnSpPr>
            <a:cxnSpLocks noChangeShapeType="1"/>
            <a:stCxn id="20485" idx="5"/>
            <a:endCxn id="2048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0522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0523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0524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5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6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7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0528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29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0530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0531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532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533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20534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5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0536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7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0538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0539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0540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20541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7"/>
              <a:gd name="T61" fmla="*/ 0 h 576"/>
              <a:gd name="T62" fmla="*/ 647 w 647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2ADA15DF-F074-4130-8D34-AFEFCA43224F}" type="slidenum">
              <a:rPr lang="en-US" smtClean="0"/>
              <a:pPr algn="l"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1516" name="AutoShape 11"/>
          <p:cNvCxnSpPr>
            <a:cxnSpLocks noChangeShapeType="1"/>
            <a:stCxn id="21508" idx="7"/>
            <a:endCxn id="2151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1517" name="AutoShape 12"/>
          <p:cNvCxnSpPr>
            <a:cxnSpLocks noChangeShapeType="1"/>
            <a:stCxn id="21508" idx="6"/>
            <a:endCxn id="2151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1518" name="AutoShape 13"/>
          <p:cNvCxnSpPr>
            <a:cxnSpLocks noChangeShapeType="1"/>
            <a:stCxn id="21508" idx="5"/>
            <a:endCxn id="2151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1519" name="AutoShape 14"/>
          <p:cNvCxnSpPr>
            <a:cxnSpLocks noChangeShapeType="1"/>
            <a:stCxn id="21512" idx="7"/>
            <a:endCxn id="2150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4" idx="7"/>
            <a:endCxn id="2150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16"/>
          <p:cNvCxnSpPr>
            <a:cxnSpLocks noChangeShapeType="1"/>
            <a:stCxn id="21512" idx="5"/>
            <a:endCxn id="2151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17"/>
          <p:cNvCxnSpPr>
            <a:cxnSpLocks noChangeShapeType="1"/>
            <a:stCxn id="21515" idx="5"/>
            <a:endCxn id="2151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15" idx="6"/>
            <a:endCxn id="2151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19"/>
          <p:cNvCxnSpPr>
            <a:cxnSpLocks noChangeShapeType="1"/>
            <a:stCxn id="21514" idx="4"/>
            <a:endCxn id="2151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20"/>
          <p:cNvCxnSpPr>
            <a:cxnSpLocks noChangeShapeType="1"/>
            <a:stCxn id="21509" idx="3"/>
            <a:endCxn id="2151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21"/>
          <p:cNvCxnSpPr>
            <a:cxnSpLocks noChangeShapeType="1"/>
            <a:stCxn id="21512" idx="4"/>
            <a:endCxn id="2151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22"/>
          <p:cNvCxnSpPr>
            <a:cxnSpLocks noChangeShapeType="1"/>
            <a:stCxn id="21513" idx="6"/>
            <a:endCxn id="2151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8" name="AutoShape 23"/>
          <p:cNvCxnSpPr>
            <a:cxnSpLocks noChangeShapeType="1"/>
            <a:stCxn id="21511" idx="6"/>
            <a:endCxn id="2150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9" name="AutoShape 24"/>
          <p:cNvCxnSpPr>
            <a:cxnSpLocks noChangeShapeType="1"/>
            <a:stCxn id="21513" idx="6"/>
            <a:endCxn id="2151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0" name="AutoShape 25"/>
          <p:cNvCxnSpPr>
            <a:cxnSpLocks noChangeShapeType="1"/>
            <a:stCxn id="21509" idx="5"/>
            <a:endCxn id="2151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1555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56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1557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58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1559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1560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61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1562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63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156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21565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7"/>
              <a:gd name="T61" fmla="*/ 0 h 576"/>
              <a:gd name="T62" fmla="*/ 647 w 647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E2B53C7F-0FD3-450B-A96C-BD83DF6D2A5C}" type="slidenum">
              <a:rPr lang="en-US" smtClean="0"/>
              <a:pPr algn="l"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2540" name="AutoShape 11"/>
          <p:cNvCxnSpPr>
            <a:cxnSpLocks noChangeShapeType="1"/>
            <a:stCxn id="22532" idx="7"/>
            <a:endCxn id="22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2541" name="AutoShape 12"/>
          <p:cNvCxnSpPr>
            <a:cxnSpLocks noChangeShapeType="1"/>
            <a:stCxn id="22532" idx="6"/>
            <a:endCxn id="22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2542" name="AutoShape 13"/>
          <p:cNvCxnSpPr>
            <a:cxnSpLocks noChangeShapeType="1"/>
            <a:stCxn id="22532" idx="5"/>
            <a:endCxn id="22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2543" name="AutoShape 14"/>
          <p:cNvCxnSpPr>
            <a:cxnSpLocks noChangeShapeType="1"/>
            <a:stCxn id="22536" idx="7"/>
            <a:endCxn id="22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8" idx="7"/>
            <a:endCxn id="22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5" name="AutoShape 16"/>
          <p:cNvCxnSpPr>
            <a:cxnSpLocks noChangeShapeType="1"/>
            <a:stCxn id="22536" idx="5"/>
            <a:endCxn id="22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6" name="AutoShape 17"/>
          <p:cNvCxnSpPr>
            <a:cxnSpLocks noChangeShapeType="1"/>
            <a:stCxn id="22539" idx="5"/>
            <a:endCxn id="22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9" idx="6"/>
            <a:endCxn id="22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8" name="AutoShape 19"/>
          <p:cNvCxnSpPr>
            <a:cxnSpLocks noChangeShapeType="1"/>
            <a:stCxn id="22538" idx="4"/>
            <a:endCxn id="22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9" name="AutoShape 20"/>
          <p:cNvCxnSpPr>
            <a:cxnSpLocks noChangeShapeType="1"/>
            <a:stCxn id="22533" idx="3"/>
            <a:endCxn id="22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0" name="AutoShape 21"/>
          <p:cNvCxnSpPr>
            <a:cxnSpLocks noChangeShapeType="1"/>
            <a:stCxn id="22536" idx="4"/>
            <a:endCxn id="22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22"/>
          <p:cNvCxnSpPr>
            <a:cxnSpLocks noChangeShapeType="1"/>
            <a:stCxn id="22537" idx="6"/>
            <a:endCxn id="22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23"/>
          <p:cNvCxnSpPr>
            <a:cxnSpLocks noChangeShapeType="1"/>
            <a:stCxn id="22535" idx="6"/>
            <a:endCxn id="22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4"/>
          <p:cNvCxnSpPr>
            <a:cxnSpLocks noChangeShapeType="1"/>
            <a:stCxn id="22537" idx="6"/>
            <a:endCxn id="22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4" name="AutoShape 25"/>
          <p:cNvCxnSpPr>
            <a:cxnSpLocks noChangeShapeType="1"/>
            <a:stCxn id="22533" idx="5"/>
            <a:endCxn id="22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2568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2569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2578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2579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0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2581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2582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3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258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225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281988" cy="4114800"/>
          </a:xfrm>
        </p:spPr>
        <p:txBody>
          <a:bodyPr/>
          <a:lstStyle/>
          <a:p>
            <a:pPr eaLnBrk="1" hangingPunct="1"/>
            <a:endParaRPr lang="en-US" b="1">
              <a:solidFill>
                <a:schemeClr val="tx2"/>
              </a:solidFill>
            </a:endParaRPr>
          </a:p>
          <a:p>
            <a:pPr eaLnBrk="1" hangingPunct="1"/>
            <a:r>
              <a:rPr lang="tr-TR" b="1">
                <a:solidFill>
                  <a:schemeClr val="tx2"/>
                </a:solidFill>
              </a:rPr>
              <a:t> </a:t>
            </a:r>
            <a:r>
              <a:rPr lang="tr-TR" b="1">
                <a:solidFill>
                  <a:srgbClr val="FF3300"/>
                </a:solidFill>
              </a:rPr>
              <a:t>What is s</a:t>
            </a:r>
            <a:r>
              <a:rPr lang="en-US" b="1">
                <a:solidFill>
                  <a:srgbClr val="FF3300"/>
                </a:solidFill>
              </a:rPr>
              <a:t>hortest path </a:t>
            </a:r>
            <a:r>
              <a:rPr lang="tr-TR" b="1">
                <a:solidFill>
                  <a:srgbClr val="FF3300"/>
                </a:solidFill>
              </a:rPr>
              <a:t>?</a:t>
            </a:r>
            <a:endParaRPr lang="en-US" b="1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u="sng">
                <a:solidFill>
                  <a:schemeClr val="tx2"/>
                </a:solidFill>
              </a:rPr>
              <a:t>shortest </a:t>
            </a:r>
            <a:r>
              <a:rPr lang="en-US" u="sng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u="sng">
                <a:solidFill>
                  <a:schemeClr val="tx2"/>
                </a:solidFill>
              </a:rPr>
              <a:t>between two vertices</a:t>
            </a:r>
            <a:r>
              <a:rPr lang="tr-TR" b="1">
                <a:solidFill>
                  <a:schemeClr val="tx2"/>
                </a:solidFill>
              </a:rPr>
              <a:t> </a:t>
            </a:r>
            <a:r>
              <a:rPr lang="tr-TR">
                <a:solidFill>
                  <a:schemeClr val="tx2"/>
                </a:solidFill>
              </a:rPr>
              <a:t>for </a:t>
            </a:r>
            <a:r>
              <a:rPr lang="en-US">
                <a:solidFill>
                  <a:schemeClr val="tx2"/>
                </a:solidFill>
              </a:rPr>
              <a:t>an unweighted graph: </a:t>
            </a:r>
          </a:p>
          <a:p>
            <a:pPr lvl="1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u="sng">
                <a:solidFill>
                  <a:schemeClr val="tx2"/>
                </a:solidFill>
              </a:rPr>
              <a:t>smallest cost between two vertices</a:t>
            </a:r>
            <a:r>
              <a:rPr lang="tr-TR" i="1">
                <a:solidFill>
                  <a:schemeClr val="tx2"/>
                </a:solidFill>
              </a:rPr>
              <a:t> for</a:t>
            </a:r>
            <a:r>
              <a:rPr lang="en-US">
                <a:solidFill>
                  <a:schemeClr val="tx2"/>
                </a:solidFill>
              </a:rPr>
              <a:t> a weighted graph: </a:t>
            </a:r>
            <a:endParaRPr lang="en-US" b="1">
              <a:solidFill>
                <a:schemeClr val="tx2"/>
              </a:solidFill>
            </a:endParaRPr>
          </a:p>
          <a:p>
            <a:pPr eaLnBrk="1" hangingPunct="1"/>
            <a:endParaRPr lang="tr-TR" b="1">
              <a:solidFill>
                <a:schemeClr val="tx2"/>
              </a:solidFill>
            </a:endParaRP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3348038" y="306863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B</a:t>
            </a:r>
            <a:endParaRPr lang="en-US" sz="2400"/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3262313" y="57705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D</a:t>
            </a:r>
            <a:endParaRPr lang="en-US" sz="2400"/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195513" y="50847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C</a:t>
            </a:r>
            <a:endParaRPr lang="en-US" sz="2400"/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2195513" y="37893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A</a:t>
            </a:r>
            <a:endParaRPr lang="en-US" sz="2400"/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1258888" y="602138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E</a:t>
            </a:r>
            <a:endParaRPr lang="en-US" sz="2400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3529013" y="3573463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2628900" y="3284538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2647950" y="4233863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V="1">
            <a:off x="2452688" y="4313238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 flipV="1">
            <a:off x="1692275" y="5551488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2700338" y="5484813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32"/>
          <p:cNvSpPr>
            <a:spLocks noChangeArrowheads="1"/>
          </p:cNvSpPr>
          <p:nvPr/>
        </p:nvSpPr>
        <p:spPr bwMode="auto">
          <a:xfrm>
            <a:off x="6948488" y="306863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B</a:t>
            </a:r>
            <a:endParaRPr lang="en-US" sz="2400"/>
          </a:p>
        </p:txBody>
      </p:sp>
      <p:sp>
        <p:nvSpPr>
          <p:cNvPr id="6159" name="Oval 33"/>
          <p:cNvSpPr>
            <a:spLocks noChangeArrowheads="1"/>
          </p:cNvSpPr>
          <p:nvPr/>
        </p:nvSpPr>
        <p:spPr bwMode="auto">
          <a:xfrm>
            <a:off x="6835775" y="57896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D</a:t>
            </a:r>
            <a:endParaRPr lang="en-US" sz="2400"/>
          </a:p>
        </p:txBody>
      </p:sp>
      <p:sp>
        <p:nvSpPr>
          <p:cNvPr id="6160" name="Oval 34"/>
          <p:cNvSpPr>
            <a:spLocks noChangeArrowheads="1"/>
          </p:cNvSpPr>
          <p:nvPr/>
        </p:nvSpPr>
        <p:spPr bwMode="auto">
          <a:xfrm>
            <a:off x="5768975" y="51038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C</a:t>
            </a:r>
            <a:endParaRPr lang="en-US" sz="2400"/>
          </a:p>
        </p:txBody>
      </p:sp>
      <p:sp>
        <p:nvSpPr>
          <p:cNvPr id="6161" name="Oval 35"/>
          <p:cNvSpPr>
            <a:spLocks noChangeArrowheads="1"/>
          </p:cNvSpPr>
          <p:nvPr/>
        </p:nvSpPr>
        <p:spPr bwMode="auto">
          <a:xfrm>
            <a:off x="5768975" y="38084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A</a:t>
            </a:r>
            <a:endParaRPr lang="en-US" sz="2400"/>
          </a:p>
        </p:txBody>
      </p:sp>
      <p:sp>
        <p:nvSpPr>
          <p:cNvPr id="6162" name="Oval 36"/>
          <p:cNvSpPr>
            <a:spLocks noChangeArrowheads="1"/>
          </p:cNvSpPr>
          <p:nvPr/>
        </p:nvSpPr>
        <p:spPr bwMode="auto">
          <a:xfrm>
            <a:off x="4787900" y="6021388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r-TR" sz="2400"/>
              <a:t>E</a:t>
            </a:r>
            <a:endParaRPr lang="en-US" sz="2400"/>
          </a:p>
        </p:txBody>
      </p:sp>
      <p:sp>
        <p:nvSpPr>
          <p:cNvPr id="6163" name="Line 37"/>
          <p:cNvSpPr>
            <a:spLocks noChangeShapeType="1"/>
          </p:cNvSpPr>
          <p:nvPr/>
        </p:nvSpPr>
        <p:spPr bwMode="auto">
          <a:xfrm flipV="1">
            <a:off x="7102475" y="3573463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38"/>
          <p:cNvSpPr>
            <a:spLocks noChangeShapeType="1"/>
          </p:cNvSpPr>
          <p:nvPr/>
        </p:nvSpPr>
        <p:spPr bwMode="auto">
          <a:xfrm flipV="1">
            <a:off x="6202363" y="3357563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39"/>
          <p:cNvSpPr>
            <a:spLocks noChangeShapeType="1"/>
          </p:cNvSpPr>
          <p:nvPr/>
        </p:nvSpPr>
        <p:spPr bwMode="auto">
          <a:xfrm>
            <a:off x="6221413" y="4252913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40"/>
          <p:cNvSpPr>
            <a:spLocks noChangeShapeType="1"/>
          </p:cNvSpPr>
          <p:nvPr/>
        </p:nvSpPr>
        <p:spPr bwMode="auto">
          <a:xfrm flipV="1">
            <a:off x="6026150" y="4332288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41"/>
          <p:cNvSpPr>
            <a:spLocks noChangeShapeType="1"/>
          </p:cNvSpPr>
          <p:nvPr/>
        </p:nvSpPr>
        <p:spPr bwMode="auto">
          <a:xfrm flipV="1">
            <a:off x="5219700" y="5570538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42"/>
          <p:cNvSpPr>
            <a:spLocks noChangeShapeType="1"/>
          </p:cNvSpPr>
          <p:nvPr/>
        </p:nvSpPr>
        <p:spPr bwMode="auto">
          <a:xfrm>
            <a:off x="6273800" y="5503863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43"/>
          <p:cNvSpPr txBox="1">
            <a:spLocks noChangeArrowheads="1"/>
          </p:cNvSpPr>
          <p:nvPr/>
        </p:nvSpPr>
        <p:spPr bwMode="auto">
          <a:xfrm>
            <a:off x="5076825" y="5589588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200</a:t>
            </a:r>
          </a:p>
        </p:txBody>
      </p:sp>
      <p:sp>
        <p:nvSpPr>
          <p:cNvPr id="6170" name="Text Box 44"/>
          <p:cNvSpPr txBox="1">
            <a:spLocks noChangeArrowheads="1"/>
          </p:cNvSpPr>
          <p:nvPr/>
        </p:nvSpPr>
        <p:spPr bwMode="auto">
          <a:xfrm>
            <a:off x="5618163" y="4573588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60</a:t>
            </a:r>
          </a:p>
        </p:txBody>
      </p:sp>
      <p:sp>
        <p:nvSpPr>
          <p:cNvPr id="6171" name="Text Box 45"/>
          <p:cNvSpPr txBox="1">
            <a:spLocks noChangeArrowheads="1"/>
          </p:cNvSpPr>
          <p:nvPr/>
        </p:nvSpPr>
        <p:spPr bwMode="auto">
          <a:xfrm>
            <a:off x="6135688" y="5659438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130</a:t>
            </a:r>
          </a:p>
        </p:txBody>
      </p:sp>
      <p:sp>
        <p:nvSpPr>
          <p:cNvPr id="6172" name="Text Box 46"/>
          <p:cNvSpPr txBox="1">
            <a:spLocks noChangeArrowheads="1"/>
          </p:cNvSpPr>
          <p:nvPr/>
        </p:nvSpPr>
        <p:spPr bwMode="auto">
          <a:xfrm>
            <a:off x="6453188" y="4478338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190</a:t>
            </a:r>
          </a:p>
        </p:txBody>
      </p:sp>
      <p:sp>
        <p:nvSpPr>
          <p:cNvPr id="6173" name="Text Box 47"/>
          <p:cNvSpPr txBox="1">
            <a:spLocks noChangeArrowheads="1"/>
          </p:cNvSpPr>
          <p:nvPr/>
        </p:nvSpPr>
        <p:spPr bwMode="auto">
          <a:xfrm>
            <a:off x="7177088" y="4195763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450</a:t>
            </a:r>
          </a:p>
        </p:txBody>
      </p:sp>
      <p:sp>
        <p:nvSpPr>
          <p:cNvPr id="6174" name="Text Box 48"/>
          <p:cNvSpPr txBox="1">
            <a:spLocks noChangeArrowheads="1"/>
          </p:cNvSpPr>
          <p:nvPr/>
        </p:nvSpPr>
        <p:spPr bwMode="auto">
          <a:xfrm>
            <a:off x="6242050" y="3208338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210</a:t>
            </a:r>
          </a:p>
        </p:txBody>
      </p:sp>
      <p:sp>
        <p:nvSpPr>
          <p:cNvPr id="6175" name="Text Box 49"/>
          <p:cNvSpPr txBox="1">
            <a:spLocks noChangeArrowheads="1"/>
          </p:cNvSpPr>
          <p:nvPr/>
        </p:nvSpPr>
        <p:spPr bwMode="auto">
          <a:xfrm>
            <a:off x="7380288" y="5157788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weighted </a:t>
            </a:r>
            <a:r>
              <a:rPr lang="tr-TR" b="1"/>
              <a:t>graph</a:t>
            </a:r>
          </a:p>
        </p:txBody>
      </p:sp>
      <p:sp>
        <p:nvSpPr>
          <p:cNvPr id="6176" name="Text Box 50"/>
          <p:cNvSpPr txBox="1">
            <a:spLocks noChangeArrowheads="1"/>
          </p:cNvSpPr>
          <p:nvPr/>
        </p:nvSpPr>
        <p:spPr bwMode="auto">
          <a:xfrm>
            <a:off x="3708400" y="5157788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un</a:t>
            </a:r>
            <a:r>
              <a:rPr lang="en-US" b="1"/>
              <a:t>weighte</a:t>
            </a:r>
            <a:r>
              <a:rPr lang="tr-TR" b="1"/>
              <a:t>d graph</a:t>
            </a:r>
          </a:p>
        </p:txBody>
      </p:sp>
      <p:sp>
        <p:nvSpPr>
          <p:cNvPr id="6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/>
      <p:bldP spid="6170" grpId="0"/>
      <p:bldP spid="6171" grpId="0"/>
      <p:bldP spid="6172" grpId="0"/>
      <p:bldP spid="6173" grpId="0"/>
      <p:bldP spid="6174" grpId="0"/>
      <p:bldP spid="6175" grpId="0"/>
      <p:bldP spid="6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1F8D928E-F7FB-4522-89D2-5EC9F6AC20DC}" type="slidenum">
              <a:rPr lang="en-US" smtClean="0"/>
              <a:pPr algn="l"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3564" name="AutoShape 11"/>
          <p:cNvCxnSpPr>
            <a:cxnSpLocks noChangeShapeType="1"/>
            <a:stCxn id="23556" idx="7"/>
            <a:endCxn id="2355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3565" name="AutoShape 12"/>
          <p:cNvCxnSpPr>
            <a:cxnSpLocks noChangeShapeType="1"/>
            <a:stCxn id="23556" idx="6"/>
            <a:endCxn id="2356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66" name="AutoShape 13"/>
          <p:cNvCxnSpPr>
            <a:cxnSpLocks noChangeShapeType="1"/>
            <a:stCxn id="23556" idx="5"/>
            <a:endCxn id="2356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3560" idx="7"/>
            <a:endCxn id="2355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2" idx="7"/>
            <a:endCxn id="2355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9" name="AutoShape 16"/>
          <p:cNvCxnSpPr>
            <a:cxnSpLocks noChangeShapeType="1"/>
            <a:stCxn id="23560" idx="5"/>
            <a:endCxn id="2356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AutoShape 17"/>
          <p:cNvCxnSpPr>
            <a:cxnSpLocks noChangeShapeType="1"/>
            <a:stCxn id="23563" idx="5"/>
            <a:endCxn id="2355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63" idx="6"/>
            <a:endCxn id="2356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2" name="AutoShape 19"/>
          <p:cNvCxnSpPr>
            <a:cxnSpLocks noChangeShapeType="1"/>
            <a:stCxn id="23562" idx="4"/>
            <a:endCxn id="2355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20"/>
          <p:cNvCxnSpPr>
            <a:cxnSpLocks noChangeShapeType="1"/>
            <a:stCxn id="23557" idx="3"/>
            <a:endCxn id="2356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4" name="AutoShape 21"/>
          <p:cNvCxnSpPr>
            <a:cxnSpLocks noChangeShapeType="1"/>
            <a:stCxn id="23560" idx="4"/>
            <a:endCxn id="2356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22"/>
          <p:cNvCxnSpPr>
            <a:cxnSpLocks noChangeShapeType="1"/>
            <a:stCxn id="23561" idx="6"/>
            <a:endCxn id="2356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AutoShape 23"/>
          <p:cNvCxnSpPr>
            <a:cxnSpLocks noChangeShapeType="1"/>
            <a:stCxn id="23559" idx="6"/>
            <a:endCxn id="2355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3577" name="AutoShape 24"/>
          <p:cNvCxnSpPr>
            <a:cxnSpLocks noChangeShapeType="1"/>
            <a:stCxn id="23561" idx="6"/>
            <a:endCxn id="2355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8" name="AutoShape 25"/>
          <p:cNvCxnSpPr>
            <a:cxnSpLocks noChangeShapeType="1"/>
            <a:stCxn id="23557" idx="5"/>
            <a:endCxn id="2355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3594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3595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596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597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598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599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00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601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236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36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3612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23613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C5FB7C1C-F29C-4855-9749-D3B4A3AAC088}" type="slidenum">
              <a:rPr lang="en-US" smtClean="0"/>
              <a:pPr algn="l"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4588" name="AutoShape 11"/>
          <p:cNvCxnSpPr>
            <a:cxnSpLocks noChangeShapeType="1"/>
            <a:stCxn id="24580" idx="7"/>
            <a:endCxn id="2458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4589" name="AutoShape 12"/>
          <p:cNvCxnSpPr>
            <a:cxnSpLocks noChangeShapeType="1"/>
            <a:stCxn id="24580" idx="6"/>
            <a:endCxn id="2458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590" name="AutoShape 13"/>
          <p:cNvCxnSpPr>
            <a:cxnSpLocks noChangeShapeType="1"/>
            <a:stCxn id="24580" idx="5"/>
            <a:endCxn id="2458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591" name="AutoShape 14"/>
          <p:cNvCxnSpPr>
            <a:cxnSpLocks noChangeShapeType="1"/>
            <a:stCxn id="24584" idx="7"/>
            <a:endCxn id="2458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6" idx="7"/>
            <a:endCxn id="2458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3" name="AutoShape 16"/>
          <p:cNvCxnSpPr>
            <a:cxnSpLocks noChangeShapeType="1"/>
            <a:stCxn id="24584" idx="5"/>
            <a:endCxn id="2458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4" name="AutoShape 17"/>
          <p:cNvCxnSpPr>
            <a:cxnSpLocks noChangeShapeType="1"/>
            <a:stCxn id="24587" idx="5"/>
            <a:endCxn id="2458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7" idx="6"/>
            <a:endCxn id="2458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6" name="AutoShape 19"/>
          <p:cNvCxnSpPr>
            <a:cxnSpLocks noChangeShapeType="1"/>
            <a:stCxn id="24586" idx="4"/>
            <a:endCxn id="2458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7" name="AutoShape 20"/>
          <p:cNvCxnSpPr>
            <a:cxnSpLocks noChangeShapeType="1"/>
            <a:stCxn id="24581" idx="3"/>
            <a:endCxn id="2458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8" name="AutoShape 21"/>
          <p:cNvCxnSpPr>
            <a:cxnSpLocks noChangeShapeType="1"/>
            <a:stCxn id="24584" idx="4"/>
            <a:endCxn id="2458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9" name="AutoShape 22"/>
          <p:cNvCxnSpPr>
            <a:cxnSpLocks noChangeShapeType="1"/>
            <a:stCxn id="24585" idx="6"/>
            <a:endCxn id="2458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0" name="AutoShape 23"/>
          <p:cNvCxnSpPr>
            <a:cxnSpLocks noChangeShapeType="1"/>
            <a:stCxn id="24583" idx="6"/>
            <a:endCxn id="2458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4601" name="AutoShape 24"/>
          <p:cNvCxnSpPr>
            <a:cxnSpLocks noChangeShapeType="1"/>
            <a:stCxn id="24585" idx="6"/>
            <a:endCxn id="2458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2" name="AutoShape 25"/>
          <p:cNvCxnSpPr>
            <a:cxnSpLocks noChangeShapeType="1"/>
            <a:stCxn id="24581" idx="5"/>
            <a:endCxn id="2458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4618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4619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0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2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3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2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4633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4634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635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4636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24637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961"/>
              <a:gd name="T85" fmla="*/ 0 h 1171"/>
              <a:gd name="T86" fmla="*/ 1961 w 1961"/>
              <a:gd name="T87" fmla="*/ 1171 h 11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1C167942-EE52-4616-9387-D5EBDCC062EC}" type="slidenum">
              <a:rPr lang="en-US" smtClean="0"/>
              <a:pPr algn="l"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5612" name="AutoShape 11"/>
          <p:cNvCxnSpPr>
            <a:cxnSpLocks noChangeShapeType="1"/>
            <a:stCxn id="25604" idx="7"/>
            <a:endCxn id="2560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5613" name="AutoShape 12"/>
          <p:cNvCxnSpPr>
            <a:cxnSpLocks noChangeShapeType="1"/>
            <a:stCxn id="25604" idx="6"/>
            <a:endCxn id="2560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5614" name="AutoShape 13"/>
          <p:cNvCxnSpPr>
            <a:cxnSpLocks noChangeShapeType="1"/>
            <a:stCxn id="25604" idx="5"/>
            <a:endCxn id="2560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15" name="AutoShape 14"/>
          <p:cNvCxnSpPr>
            <a:cxnSpLocks noChangeShapeType="1"/>
            <a:stCxn id="25608" idx="7"/>
            <a:endCxn id="2560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10" idx="7"/>
            <a:endCxn id="2560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7" name="AutoShape 16"/>
          <p:cNvCxnSpPr>
            <a:cxnSpLocks noChangeShapeType="1"/>
            <a:stCxn id="25608" idx="5"/>
            <a:endCxn id="2561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18" name="AutoShape 17"/>
          <p:cNvCxnSpPr>
            <a:cxnSpLocks noChangeShapeType="1"/>
            <a:stCxn id="25611" idx="5"/>
            <a:endCxn id="2560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11" idx="6"/>
            <a:endCxn id="2561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0" name="AutoShape 19"/>
          <p:cNvCxnSpPr>
            <a:cxnSpLocks noChangeShapeType="1"/>
            <a:stCxn id="25610" idx="4"/>
            <a:endCxn id="2560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1" name="AutoShape 20"/>
          <p:cNvCxnSpPr>
            <a:cxnSpLocks noChangeShapeType="1"/>
            <a:stCxn id="25605" idx="3"/>
            <a:endCxn id="2561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2" name="AutoShape 21"/>
          <p:cNvCxnSpPr>
            <a:cxnSpLocks noChangeShapeType="1"/>
            <a:stCxn id="25608" idx="4"/>
            <a:endCxn id="2560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3" name="AutoShape 22"/>
          <p:cNvCxnSpPr>
            <a:cxnSpLocks noChangeShapeType="1"/>
            <a:stCxn id="25609" idx="6"/>
            <a:endCxn id="2561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4" name="AutoShape 23"/>
          <p:cNvCxnSpPr>
            <a:cxnSpLocks noChangeShapeType="1"/>
            <a:stCxn id="25607" idx="6"/>
            <a:endCxn id="2560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5625" name="AutoShape 24"/>
          <p:cNvCxnSpPr>
            <a:cxnSpLocks noChangeShapeType="1"/>
            <a:stCxn id="25609" idx="6"/>
            <a:endCxn id="2560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6" name="AutoShape 25"/>
          <p:cNvCxnSpPr>
            <a:cxnSpLocks noChangeShapeType="1"/>
            <a:stCxn id="25605" idx="5"/>
            <a:endCxn id="2560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5640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5641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5642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44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5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5646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7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48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49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6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57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8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59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60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5661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5662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7, t }</a:t>
            </a:r>
          </a:p>
        </p:txBody>
      </p:sp>
      <p:sp>
        <p:nvSpPr>
          <p:cNvPr id="25663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312"/>
              <a:gd name="T124" fmla="*/ 0 h 1524"/>
              <a:gd name="T125" fmla="*/ 2312 w 2312"/>
              <a:gd name="T126" fmla="*/ 1524 h 152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BF74E12D-2286-4971-AE1E-172702D494B0}" type="slidenum">
              <a:rPr lang="en-US" smtClean="0"/>
              <a:pPr algn="l"/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6636" name="AutoShape 11"/>
          <p:cNvCxnSpPr>
            <a:cxnSpLocks noChangeShapeType="1"/>
            <a:stCxn id="26628" idx="7"/>
            <a:endCxn id="2663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6637" name="AutoShape 12"/>
          <p:cNvCxnSpPr>
            <a:cxnSpLocks noChangeShapeType="1"/>
            <a:stCxn id="26628" idx="6"/>
            <a:endCxn id="2663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6638" name="AutoShape 13"/>
          <p:cNvCxnSpPr>
            <a:cxnSpLocks noChangeShapeType="1"/>
            <a:stCxn id="26628" idx="5"/>
            <a:endCxn id="2663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39" name="AutoShape 14"/>
          <p:cNvCxnSpPr>
            <a:cxnSpLocks noChangeShapeType="1"/>
            <a:stCxn id="26632" idx="7"/>
            <a:endCxn id="2662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4" idx="7"/>
            <a:endCxn id="2662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16"/>
          <p:cNvCxnSpPr>
            <a:cxnSpLocks noChangeShapeType="1"/>
            <a:stCxn id="26632" idx="5"/>
            <a:endCxn id="2663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42" name="AutoShape 17"/>
          <p:cNvCxnSpPr>
            <a:cxnSpLocks noChangeShapeType="1"/>
            <a:stCxn id="26635" idx="5"/>
            <a:endCxn id="2663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35" idx="6"/>
            <a:endCxn id="2663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4" name="AutoShape 19"/>
          <p:cNvCxnSpPr>
            <a:cxnSpLocks noChangeShapeType="1"/>
            <a:stCxn id="26634" idx="4"/>
            <a:endCxn id="2663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5" name="AutoShape 20"/>
          <p:cNvCxnSpPr>
            <a:cxnSpLocks noChangeShapeType="1"/>
            <a:stCxn id="26629" idx="3"/>
            <a:endCxn id="2663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6" name="AutoShape 21"/>
          <p:cNvCxnSpPr>
            <a:cxnSpLocks noChangeShapeType="1"/>
            <a:stCxn id="26632" idx="4"/>
            <a:endCxn id="2663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7" name="AutoShape 22"/>
          <p:cNvCxnSpPr>
            <a:cxnSpLocks noChangeShapeType="1"/>
            <a:stCxn id="26633" idx="6"/>
            <a:endCxn id="2663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8" name="AutoShape 23"/>
          <p:cNvCxnSpPr>
            <a:cxnSpLocks noChangeShapeType="1"/>
            <a:stCxn id="26631" idx="6"/>
            <a:endCxn id="2662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6649" name="AutoShape 24"/>
          <p:cNvCxnSpPr>
            <a:cxnSpLocks noChangeShapeType="1"/>
            <a:stCxn id="26633" idx="6"/>
            <a:endCxn id="2663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0" name="AutoShape 25"/>
          <p:cNvCxnSpPr>
            <a:cxnSpLocks noChangeShapeType="1"/>
            <a:stCxn id="26629" idx="5"/>
            <a:endCxn id="2663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6666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26667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73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4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5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6676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77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6683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6684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5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6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6687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6688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26689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312"/>
              <a:gd name="T124" fmla="*/ 0 h 1524"/>
              <a:gd name="T125" fmla="*/ 2312 w 2312"/>
              <a:gd name="T126" fmla="*/ 1524 h 152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E02F00E0-54D3-4A27-BFD8-C35A4BCE287A}" type="slidenum">
              <a:rPr lang="en-US" smtClean="0"/>
              <a:pPr algn="l"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7660" name="AutoShape 11"/>
          <p:cNvCxnSpPr>
            <a:cxnSpLocks noChangeShapeType="1"/>
            <a:stCxn id="27652" idx="7"/>
            <a:endCxn id="2765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1" name="AutoShape 12"/>
          <p:cNvCxnSpPr>
            <a:cxnSpLocks noChangeShapeType="1"/>
            <a:stCxn id="27652" idx="6"/>
            <a:endCxn id="2765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2" name="AutoShape 13"/>
          <p:cNvCxnSpPr>
            <a:cxnSpLocks noChangeShapeType="1"/>
            <a:stCxn id="27652" idx="5"/>
            <a:endCxn id="2765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7663" name="AutoShape 14"/>
          <p:cNvCxnSpPr>
            <a:cxnSpLocks noChangeShapeType="1"/>
            <a:stCxn id="27656" idx="7"/>
            <a:endCxn id="2765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8" idx="7"/>
            <a:endCxn id="2765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AutoShape 16"/>
          <p:cNvCxnSpPr>
            <a:cxnSpLocks noChangeShapeType="1"/>
            <a:stCxn id="27656" idx="5"/>
            <a:endCxn id="2765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AutoShape 17"/>
          <p:cNvCxnSpPr>
            <a:cxnSpLocks noChangeShapeType="1"/>
            <a:stCxn id="27659" idx="5"/>
            <a:endCxn id="2765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AutoShape 18"/>
          <p:cNvCxnSpPr>
            <a:cxnSpLocks noChangeShapeType="1"/>
            <a:stCxn id="27659" idx="6"/>
            <a:endCxn id="2765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8" name="AutoShape 19"/>
          <p:cNvCxnSpPr>
            <a:cxnSpLocks noChangeShapeType="1"/>
            <a:stCxn id="27658" idx="4"/>
            <a:endCxn id="2765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9" name="AutoShape 20"/>
          <p:cNvCxnSpPr>
            <a:cxnSpLocks noChangeShapeType="1"/>
            <a:stCxn id="27653" idx="3"/>
            <a:endCxn id="2765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0" name="AutoShape 21"/>
          <p:cNvCxnSpPr>
            <a:cxnSpLocks noChangeShapeType="1"/>
            <a:stCxn id="27656" idx="4"/>
            <a:endCxn id="2765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1" name="AutoShape 22"/>
          <p:cNvCxnSpPr>
            <a:cxnSpLocks noChangeShapeType="1"/>
            <a:stCxn id="27657" idx="6"/>
            <a:endCxn id="2765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2" name="AutoShape 23"/>
          <p:cNvCxnSpPr>
            <a:cxnSpLocks noChangeShapeType="1"/>
            <a:stCxn id="27655" idx="6"/>
            <a:endCxn id="2765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3" name="AutoShape 24"/>
          <p:cNvCxnSpPr>
            <a:cxnSpLocks noChangeShapeType="1"/>
            <a:stCxn id="27657" idx="6"/>
            <a:endCxn id="2765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7674" name="AutoShape 25"/>
          <p:cNvCxnSpPr>
            <a:cxnSpLocks noChangeShapeType="1"/>
            <a:stCxn id="27653" idx="5"/>
            <a:endCxn id="2765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3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69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69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69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70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2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3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4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5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7706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07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08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7709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7710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11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12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7713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771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27715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88"/>
              <a:gd name="T172" fmla="*/ 0 h 2806"/>
              <a:gd name="T173" fmla="*/ 2288 w 2288"/>
              <a:gd name="T174" fmla="*/ 2806 h 28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34065D2D-8773-45FD-A54A-28F76302DCFA}" type="slidenum">
              <a:rPr lang="en-US" smtClean="0"/>
              <a:pPr algn="l"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8684" name="AutoShape 11"/>
          <p:cNvCxnSpPr>
            <a:cxnSpLocks noChangeShapeType="1"/>
            <a:stCxn id="28676" idx="7"/>
            <a:endCxn id="2867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5" name="AutoShape 12"/>
          <p:cNvCxnSpPr>
            <a:cxnSpLocks noChangeShapeType="1"/>
            <a:stCxn id="28676" idx="6"/>
            <a:endCxn id="2868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  <a:stCxn id="28676" idx="5"/>
            <a:endCxn id="2868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  <a:stCxn id="28680" idx="7"/>
            <a:endCxn id="2867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82" idx="7"/>
            <a:endCxn id="2867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9" name="AutoShape 16"/>
          <p:cNvCxnSpPr>
            <a:cxnSpLocks noChangeShapeType="1"/>
            <a:stCxn id="28680" idx="5"/>
            <a:endCxn id="2868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0" name="AutoShape 17"/>
          <p:cNvCxnSpPr>
            <a:cxnSpLocks noChangeShapeType="1"/>
            <a:stCxn id="28683" idx="5"/>
            <a:endCxn id="2867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1" name="AutoShape 18"/>
          <p:cNvCxnSpPr>
            <a:cxnSpLocks noChangeShapeType="1"/>
            <a:stCxn id="28683" idx="6"/>
            <a:endCxn id="2868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2" name="AutoShape 19"/>
          <p:cNvCxnSpPr>
            <a:cxnSpLocks noChangeShapeType="1"/>
            <a:stCxn id="28682" idx="4"/>
            <a:endCxn id="2867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3" name="AutoShape 20"/>
          <p:cNvCxnSpPr>
            <a:cxnSpLocks noChangeShapeType="1"/>
            <a:stCxn id="28677" idx="3"/>
            <a:endCxn id="2868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4" name="AutoShape 21"/>
          <p:cNvCxnSpPr>
            <a:cxnSpLocks noChangeShapeType="1"/>
            <a:stCxn id="28680" idx="4"/>
            <a:endCxn id="2868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5" name="AutoShape 22"/>
          <p:cNvCxnSpPr>
            <a:cxnSpLocks noChangeShapeType="1"/>
            <a:stCxn id="28681" idx="6"/>
            <a:endCxn id="2868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6" name="AutoShape 23"/>
          <p:cNvCxnSpPr>
            <a:cxnSpLocks noChangeShapeType="1"/>
            <a:stCxn id="28679" idx="6"/>
            <a:endCxn id="2867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7" name="AutoShape 24"/>
          <p:cNvCxnSpPr>
            <a:cxnSpLocks noChangeShapeType="1"/>
            <a:stCxn id="28681" idx="6"/>
            <a:endCxn id="2867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8698" name="AutoShape 25"/>
          <p:cNvCxnSpPr>
            <a:cxnSpLocks noChangeShapeType="1"/>
            <a:stCxn id="28677" idx="5"/>
            <a:endCxn id="2867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8712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8714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5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2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3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4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6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7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28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29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0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8731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2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7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28735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8736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7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38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8739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8740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28741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288"/>
              <a:gd name="T172" fmla="*/ 0 h 2806"/>
              <a:gd name="T173" fmla="*/ 2288 w 2288"/>
              <a:gd name="T174" fmla="*/ 2806 h 280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D3C31FB6-FCD9-4582-93DB-60C9641AD404}" type="slidenum">
              <a:rPr lang="en-US" smtClean="0"/>
              <a:pPr algn="l"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29708" name="AutoShape 11"/>
          <p:cNvCxnSpPr>
            <a:cxnSpLocks noChangeShapeType="1"/>
            <a:stCxn id="29700" idx="7"/>
            <a:endCxn id="2970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09" name="AutoShape 12"/>
          <p:cNvCxnSpPr>
            <a:cxnSpLocks noChangeShapeType="1"/>
            <a:stCxn id="29700" idx="6"/>
            <a:endCxn id="2970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0" name="AutoShape 13"/>
          <p:cNvCxnSpPr>
            <a:cxnSpLocks noChangeShapeType="1"/>
            <a:stCxn id="29700" idx="5"/>
            <a:endCxn id="2970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4" idx="7"/>
            <a:endCxn id="2970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6" idx="7"/>
            <a:endCxn id="2970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4" idx="5"/>
            <a:endCxn id="2970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7" idx="5"/>
            <a:endCxn id="2970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7" idx="6"/>
            <a:endCxn id="2970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6" name="AutoShape 19"/>
          <p:cNvCxnSpPr>
            <a:cxnSpLocks noChangeShapeType="1"/>
            <a:stCxn id="29706" idx="4"/>
            <a:endCxn id="2970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0"/>
          <p:cNvCxnSpPr>
            <a:cxnSpLocks noChangeShapeType="1"/>
            <a:stCxn id="29701" idx="3"/>
            <a:endCxn id="2970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9718" name="AutoShape 21"/>
          <p:cNvCxnSpPr>
            <a:cxnSpLocks noChangeShapeType="1"/>
            <a:stCxn id="29704" idx="4"/>
            <a:endCxn id="2970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22"/>
          <p:cNvCxnSpPr>
            <a:cxnSpLocks noChangeShapeType="1"/>
            <a:stCxn id="29705" idx="6"/>
            <a:endCxn id="2970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0" name="AutoShape 23"/>
          <p:cNvCxnSpPr>
            <a:cxnSpLocks noChangeShapeType="1"/>
            <a:stCxn id="29703" idx="6"/>
            <a:endCxn id="2970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29721" name="AutoShape 24"/>
          <p:cNvCxnSpPr>
            <a:cxnSpLocks noChangeShapeType="1"/>
            <a:stCxn id="29705" idx="6"/>
            <a:endCxn id="2970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2" name="AutoShape 25"/>
          <p:cNvCxnSpPr>
            <a:cxnSpLocks noChangeShapeType="1"/>
            <a:stCxn id="29701" idx="5"/>
            <a:endCxn id="2970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29737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29738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45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6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47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8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49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0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1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2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3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4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9755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6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7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58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59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9760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1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29762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63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4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29765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29766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29767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384"/>
              <a:gd name="T115" fmla="*/ 0 h 2984"/>
              <a:gd name="T116" fmla="*/ 5384 w 5384"/>
              <a:gd name="T117" fmla="*/ 2984 h 29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65FE93FC-85DC-418E-AEE7-BB61D62B4CE1}" type="slidenum">
              <a:rPr lang="en-US" smtClean="0"/>
              <a:pPr algn="l"/>
              <a:t>27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0732" name="AutoShape 11"/>
          <p:cNvCxnSpPr>
            <a:cxnSpLocks noChangeShapeType="1"/>
            <a:stCxn id="30724" idx="7"/>
            <a:endCxn id="3072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3" name="AutoShape 12"/>
          <p:cNvCxnSpPr>
            <a:cxnSpLocks noChangeShapeType="1"/>
            <a:stCxn id="30724" idx="6"/>
            <a:endCxn id="3072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4" name="AutoShape 13"/>
          <p:cNvCxnSpPr>
            <a:cxnSpLocks noChangeShapeType="1"/>
            <a:stCxn id="30724" idx="5"/>
            <a:endCxn id="3072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5" name="AutoShape 14"/>
          <p:cNvCxnSpPr>
            <a:cxnSpLocks noChangeShapeType="1"/>
            <a:stCxn id="30728" idx="7"/>
            <a:endCxn id="3072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30" idx="7"/>
            <a:endCxn id="3072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28" idx="5"/>
            <a:endCxn id="3073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31" idx="5"/>
            <a:endCxn id="3072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31" idx="6"/>
            <a:endCxn id="3073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19"/>
          <p:cNvCxnSpPr>
            <a:cxnSpLocks noChangeShapeType="1"/>
            <a:stCxn id="30730" idx="4"/>
            <a:endCxn id="3072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0"/>
          <p:cNvCxnSpPr>
            <a:cxnSpLocks noChangeShapeType="1"/>
            <a:stCxn id="30725" idx="3"/>
            <a:endCxn id="3073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0742" name="AutoShape 21"/>
          <p:cNvCxnSpPr>
            <a:cxnSpLocks noChangeShapeType="1"/>
            <a:stCxn id="30728" idx="4"/>
            <a:endCxn id="3072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2"/>
          <p:cNvCxnSpPr>
            <a:cxnSpLocks noChangeShapeType="1"/>
            <a:stCxn id="30729" idx="6"/>
            <a:endCxn id="3073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23"/>
          <p:cNvCxnSpPr>
            <a:cxnSpLocks noChangeShapeType="1"/>
            <a:stCxn id="30727" idx="6"/>
            <a:endCxn id="3072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0745" name="AutoShape 24"/>
          <p:cNvCxnSpPr>
            <a:cxnSpLocks noChangeShapeType="1"/>
            <a:stCxn id="30729" idx="6"/>
            <a:endCxn id="3072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6" name="AutoShape 25"/>
          <p:cNvCxnSpPr>
            <a:cxnSpLocks noChangeShapeType="1"/>
            <a:stCxn id="30725" idx="5"/>
            <a:endCxn id="3072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3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4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5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6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7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6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6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7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7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07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0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1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2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0783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4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0785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0786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0787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88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89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0790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0791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0792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307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5384"/>
              <a:gd name="T115" fmla="*/ 0 h 2984"/>
              <a:gd name="T116" fmla="*/ 5384 w 5384"/>
              <a:gd name="T117" fmla="*/ 2984 h 29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BCF2E656-A3A5-4A12-A987-0D2276EE143A}" type="slidenum">
              <a:rPr lang="en-US" smtClean="0"/>
              <a:pPr algn="l"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1756" name="AutoShape 11"/>
          <p:cNvCxnSpPr>
            <a:cxnSpLocks noChangeShapeType="1"/>
            <a:stCxn id="31748" idx="7"/>
            <a:endCxn id="3175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7" name="AutoShape 12"/>
          <p:cNvCxnSpPr>
            <a:cxnSpLocks noChangeShapeType="1"/>
            <a:stCxn id="31748" idx="6"/>
            <a:endCxn id="3175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8" name="AutoShape 13"/>
          <p:cNvCxnSpPr>
            <a:cxnSpLocks noChangeShapeType="1"/>
            <a:stCxn id="31748" idx="5"/>
            <a:endCxn id="3175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59" name="AutoShape 14"/>
          <p:cNvCxnSpPr>
            <a:cxnSpLocks noChangeShapeType="1"/>
            <a:stCxn id="31752" idx="7"/>
            <a:endCxn id="3174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60" name="AutoShape 15"/>
          <p:cNvCxnSpPr>
            <a:cxnSpLocks noChangeShapeType="1"/>
            <a:stCxn id="31754" idx="7"/>
            <a:endCxn id="3174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1" name="AutoShape 16"/>
          <p:cNvCxnSpPr>
            <a:cxnSpLocks noChangeShapeType="1"/>
            <a:stCxn id="31752" idx="5"/>
            <a:endCxn id="3175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2" name="AutoShape 17"/>
          <p:cNvCxnSpPr>
            <a:cxnSpLocks noChangeShapeType="1"/>
            <a:stCxn id="31755" idx="5"/>
            <a:endCxn id="3175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3" name="AutoShape 18"/>
          <p:cNvCxnSpPr>
            <a:cxnSpLocks noChangeShapeType="1"/>
            <a:stCxn id="31755" idx="6"/>
            <a:endCxn id="3175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4" name="AutoShape 19"/>
          <p:cNvCxnSpPr>
            <a:cxnSpLocks noChangeShapeType="1"/>
            <a:stCxn id="31754" idx="4"/>
            <a:endCxn id="3175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5" name="AutoShape 20"/>
          <p:cNvCxnSpPr>
            <a:cxnSpLocks noChangeShapeType="1"/>
            <a:stCxn id="31749" idx="3"/>
            <a:endCxn id="3175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1766" name="AutoShape 21"/>
          <p:cNvCxnSpPr>
            <a:cxnSpLocks noChangeShapeType="1"/>
            <a:stCxn id="31752" idx="4"/>
            <a:endCxn id="3175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7" name="AutoShape 22"/>
          <p:cNvCxnSpPr>
            <a:cxnSpLocks noChangeShapeType="1"/>
            <a:stCxn id="31753" idx="6"/>
            <a:endCxn id="3175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8" name="AutoShape 23"/>
          <p:cNvCxnSpPr>
            <a:cxnSpLocks noChangeShapeType="1"/>
            <a:stCxn id="31751" idx="6"/>
            <a:endCxn id="3174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1769" name="AutoShape 24"/>
          <p:cNvCxnSpPr>
            <a:cxnSpLocks noChangeShapeType="1"/>
            <a:stCxn id="31753" idx="6"/>
            <a:endCxn id="3175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0" name="AutoShape 25"/>
          <p:cNvCxnSpPr>
            <a:cxnSpLocks noChangeShapeType="1"/>
            <a:stCxn id="31749" idx="5"/>
            <a:endCxn id="3175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87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88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89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0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79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7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7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18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4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05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6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1807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08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1809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0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1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2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3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1814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5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6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1817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1818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31819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76"/>
              <a:gd name="T184" fmla="*/ 0 h 2994"/>
              <a:gd name="T185" fmla="*/ 5376 w 5376"/>
              <a:gd name="T186" fmla="*/ 2994 h 299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C671A616-8649-4B98-9614-DF10F68C397D}" type="slidenum">
              <a:rPr lang="en-US" smtClean="0"/>
              <a:pPr algn="l"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2780" name="AutoShape 11"/>
          <p:cNvCxnSpPr>
            <a:cxnSpLocks noChangeShapeType="1"/>
            <a:stCxn id="32772" idx="7"/>
            <a:endCxn id="3277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1" name="AutoShape 12"/>
          <p:cNvCxnSpPr>
            <a:cxnSpLocks noChangeShapeType="1"/>
            <a:stCxn id="32772" idx="6"/>
            <a:endCxn id="3277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2" name="AutoShape 13"/>
          <p:cNvCxnSpPr>
            <a:cxnSpLocks noChangeShapeType="1"/>
            <a:stCxn id="32772" idx="5"/>
            <a:endCxn id="3277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3" name="AutoShape 14"/>
          <p:cNvCxnSpPr>
            <a:cxnSpLocks noChangeShapeType="1"/>
            <a:stCxn id="32776" idx="7"/>
            <a:endCxn id="3277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84" name="AutoShape 15"/>
          <p:cNvCxnSpPr>
            <a:cxnSpLocks noChangeShapeType="1"/>
            <a:stCxn id="32778" idx="7"/>
            <a:endCxn id="3277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5" name="AutoShape 16"/>
          <p:cNvCxnSpPr>
            <a:cxnSpLocks noChangeShapeType="1"/>
            <a:stCxn id="32776" idx="5"/>
            <a:endCxn id="3277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6" name="AutoShape 17"/>
          <p:cNvCxnSpPr>
            <a:cxnSpLocks noChangeShapeType="1"/>
            <a:stCxn id="32779" idx="5"/>
            <a:endCxn id="3277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87" name="AutoShape 18"/>
          <p:cNvCxnSpPr>
            <a:cxnSpLocks noChangeShapeType="1"/>
            <a:stCxn id="32779" idx="6"/>
            <a:endCxn id="3277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88" name="AutoShape 19"/>
          <p:cNvCxnSpPr>
            <a:cxnSpLocks noChangeShapeType="1"/>
            <a:stCxn id="32778" idx="4"/>
            <a:endCxn id="3277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0"/>
          <p:cNvCxnSpPr>
            <a:cxnSpLocks noChangeShapeType="1"/>
            <a:stCxn id="32773" idx="3"/>
            <a:endCxn id="3277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2790" name="AutoShape 21"/>
          <p:cNvCxnSpPr>
            <a:cxnSpLocks noChangeShapeType="1"/>
            <a:stCxn id="32776" idx="4"/>
            <a:endCxn id="3277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1" name="AutoShape 22"/>
          <p:cNvCxnSpPr>
            <a:cxnSpLocks noChangeShapeType="1"/>
            <a:stCxn id="32777" idx="6"/>
            <a:endCxn id="3277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2" name="AutoShape 23"/>
          <p:cNvCxnSpPr>
            <a:cxnSpLocks noChangeShapeType="1"/>
            <a:stCxn id="32775" idx="6"/>
            <a:endCxn id="3277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2793" name="AutoShape 24"/>
          <p:cNvCxnSpPr>
            <a:cxnSpLocks noChangeShapeType="1"/>
            <a:stCxn id="32777" idx="6"/>
            <a:endCxn id="3277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4" name="AutoShape 25"/>
          <p:cNvCxnSpPr>
            <a:cxnSpLocks noChangeShapeType="1"/>
            <a:stCxn id="32773" idx="5"/>
            <a:endCxn id="3277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3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1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1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1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2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28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28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2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28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37" name="AutoShape 73"/>
          <p:cNvSpPr>
            <a:spLocks noChangeArrowheads="1"/>
          </p:cNvSpPr>
          <p:nvPr/>
        </p:nvSpPr>
        <p:spPr bwMode="auto">
          <a:xfrm rot="-9897911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28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28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28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28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284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32845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376"/>
              <a:gd name="T184" fmla="*/ 0 h 2994"/>
              <a:gd name="T185" fmla="*/ 5376 w 5376"/>
              <a:gd name="T186" fmla="*/ 2994 h 299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D6ABBD-3519-4BB1-878F-B4386A774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7408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How can we find the shortest route between two points on a map?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Model the problem as a graph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vertices</a:t>
            </a:r>
            <a:r>
              <a:rPr lang="en-US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008080"/>
                </a:solidFill>
                <a:latin typeface="Comic Sans MS" pitchFamily="66" charset="0"/>
              </a:rPr>
              <a:t>edges</a:t>
            </a:r>
            <a:r>
              <a:rPr lang="en-US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006699"/>
                </a:solidFill>
                <a:latin typeface="Comic Sans MS" pitchFamily="66" charset="0"/>
              </a:rPr>
              <a:t>edge weights</a:t>
            </a:r>
            <a:r>
              <a:rPr lang="en-US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Goal: find a shortest path between two vertices (cities)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21BB3871-8000-49A2-9361-89937667F004}" type="slidenum">
              <a:rPr lang="en-US" smtClean="0"/>
              <a:pPr algn="l"/>
              <a:t>30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3804" name="AutoShape 11"/>
          <p:cNvCxnSpPr>
            <a:cxnSpLocks noChangeShapeType="1"/>
            <a:stCxn id="33796" idx="7"/>
            <a:endCxn id="3379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5" name="AutoShape 12"/>
          <p:cNvCxnSpPr>
            <a:cxnSpLocks noChangeShapeType="1"/>
            <a:stCxn id="33796" idx="6"/>
            <a:endCxn id="3380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6" name="AutoShape 13"/>
          <p:cNvCxnSpPr>
            <a:cxnSpLocks noChangeShapeType="1"/>
            <a:stCxn id="33796" idx="5"/>
            <a:endCxn id="3380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7" name="AutoShape 14"/>
          <p:cNvCxnSpPr>
            <a:cxnSpLocks noChangeShapeType="1"/>
            <a:stCxn id="33800" idx="7"/>
            <a:endCxn id="3379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08" name="AutoShape 15"/>
          <p:cNvCxnSpPr>
            <a:cxnSpLocks noChangeShapeType="1"/>
            <a:stCxn id="33802" idx="7"/>
            <a:endCxn id="3379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16"/>
          <p:cNvCxnSpPr>
            <a:cxnSpLocks noChangeShapeType="1"/>
            <a:stCxn id="33800" idx="5"/>
            <a:endCxn id="3380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17"/>
          <p:cNvCxnSpPr>
            <a:cxnSpLocks noChangeShapeType="1"/>
            <a:stCxn id="33803" idx="5"/>
            <a:endCxn id="3379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3811" name="AutoShape 18"/>
          <p:cNvCxnSpPr>
            <a:cxnSpLocks noChangeShapeType="1"/>
            <a:stCxn id="33803" idx="6"/>
            <a:endCxn id="3380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12" name="AutoShape 19"/>
          <p:cNvCxnSpPr>
            <a:cxnSpLocks noChangeShapeType="1"/>
            <a:stCxn id="33802" idx="4"/>
            <a:endCxn id="3379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0"/>
          <p:cNvCxnSpPr>
            <a:cxnSpLocks noChangeShapeType="1"/>
            <a:stCxn id="33797" idx="3"/>
            <a:endCxn id="3380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3814" name="AutoShape 21"/>
          <p:cNvCxnSpPr>
            <a:cxnSpLocks noChangeShapeType="1"/>
            <a:stCxn id="33800" idx="4"/>
            <a:endCxn id="3380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22"/>
          <p:cNvCxnSpPr>
            <a:cxnSpLocks noChangeShapeType="1"/>
            <a:stCxn id="33801" idx="6"/>
            <a:endCxn id="3380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23"/>
          <p:cNvCxnSpPr>
            <a:cxnSpLocks noChangeShapeType="1"/>
            <a:stCxn id="33799" idx="6"/>
            <a:endCxn id="3379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3817" name="AutoShape 24"/>
          <p:cNvCxnSpPr>
            <a:cxnSpLocks noChangeShapeType="1"/>
            <a:stCxn id="33801" idx="6"/>
            <a:endCxn id="3379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25"/>
          <p:cNvCxnSpPr>
            <a:cxnSpLocks noChangeShapeType="1"/>
            <a:stCxn id="33797" idx="5"/>
            <a:endCxn id="3379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5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6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7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38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39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38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38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6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38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386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386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3866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33867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376"/>
              <a:gd name="T166" fmla="*/ 0 h 3015"/>
              <a:gd name="T167" fmla="*/ 5376 w 5376"/>
              <a:gd name="T168" fmla="*/ 3015 h 30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D2268850-86F6-4ED8-8C6C-270C23C1299E}" type="slidenum">
              <a:rPr lang="en-US" smtClean="0"/>
              <a:pPr algn="l"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4828" name="AutoShape 11"/>
          <p:cNvCxnSpPr>
            <a:cxnSpLocks noChangeShapeType="1"/>
            <a:stCxn id="34820" idx="7"/>
            <a:endCxn id="3482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29" name="AutoShape 12"/>
          <p:cNvCxnSpPr>
            <a:cxnSpLocks noChangeShapeType="1"/>
            <a:stCxn id="34820" idx="6"/>
            <a:endCxn id="3482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0" name="AutoShape 13"/>
          <p:cNvCxnSpPr>
            <a:cxnSpLocks noChangeShapeType="1"/>
            <a:stCxn id="34820" idx="5"/>
            <a:endCxn id="3482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1" name="AutoShape 14"/>
          <p:cNvCxnSpPr>
            <a:cxnSpLocks noChangeShapeType="1"/>
            <a:stCxn id="34824" idx="7"/>
            <a:endCxn id="3482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2" name="AutoShape 15"/>
          <p:cNvCxnSpPr>
            <a:cxnSpLocks noChangeShapeType="1"/>
            <a:stCxn id="34826" idx="7"/>
            <a:endCxn id="3482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3" name="AutoShape 16"/>
          <p:cNvCxnSpPr>
            <a:cxnSpLocks noChangeShapeType="1"/>
            <a:stCxn id="34824" idx="5"/>
            <a:endCxn id="3482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4" name="AutoShape 17"/>
          <p:cNvCxnSpPr>
            <a:cxnSpLocks noChangeShapeType="1"/>
            <a:stCxn id="34827" idx="5"/>
            <a:endCxn id="3482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4835" name="AutoShape 18"/>
          <p:cNvCxnSpPr>
            <a:cxnSpLocks noChangeShapeType="1"/>
            <a:stCxn id="34827" idx="6"/>
            <a:endCxn id="3482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6" name="AutoShape 19"/>
          <p:cNvCxnSpPr>
            <a:cxnSpLocks noChangeShapeType="1"/>
            <a:stCxn id="34826" idx="4"/>
            <a:endCxn id="3482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7" name="AutoShape 20"/>
          <p:cNvCxnSpPr>
            <a:cxnSpLocks noChangeShapeType="1"/>
            <a:stCxn id="34821" idx="3"/>
            <a:endCxn id="3482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4838" name="AutoShape 21"/>
          <p:cNvCxnSpPr>
            <a:cxnSpLocks noChangeShapeType="1"/>
            <a:stCxn id="34824" idx="4"/>
            <a:endCxn id="3482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39" name="AutoShape 22"/>
          <p:cNvCxnSpPr>
            <a:cxnSpLocks noChangeShapeType="1"/>
            <a:stCxn id="34825" idx="6"/>
            <a:endCxn id="3482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0" name="AutoShape 23"/>
          <p:cNvCxnSpPr>
            <a:cxnSpLocks noChangeShapeType="1"/>
            <a:stCxn id="34823" idx="6"/>
            <a:endCxn id="3482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4841" name="AutoShape 24"/>
          <p:cNvCxnSpPr>
            <a:cxnSpLocks noChangeShapeType="1"/>
            <a:stCxn id="34825" idx="6"/>
            <a:endCxn id="3482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2" name="AutoShape 25"/>
          <p:cNvCxnSpPr>
            <a:cxnSpLocks noChangeShapeType="1"/>
            <a:stCxn id="34821" idx="5"/>
            <a:endCxn id="3482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62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3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6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6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6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6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48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48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0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1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2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3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4" name="AutoShape 73"/>
          <p:cNvSpPr>
            <a:spLocks noChangeArrowheads="1"/>
          </p:cNvSpPr>
          <p:nvPr/>
        </p:nvSpPr>
        <p:spPr bwMode="auto">
          <a:xfrm rot="-54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85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34886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4887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88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89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4890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4891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4892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348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376"/>
              <a:gd name="T166" fmla="*/ 0 h 3015"/>
              <a:gd name="T167" fmla="*/ 5376 w 5376"/>
              <a:gd name="T168" fmla="*/ 3015 h 30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 w="15875">
            <a:noFill/>
            <a:round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6241460C-8DB7-4B8B-B56E-83E71A0931BE}" type="slidenum">
              <a:rPr lang="en-US" smtClean="0"/>
              <a:pPr algn="l"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5852" name="AutoShape 11"/>
          <p:cNvCxnSpPr>
            <a:cxnSpLocks noChangeShapeType="1"/>
            <a:stCxn id="35844" idx="7"/>
            <a:endCxn id="3584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3" name="AutoShape 12"/>
          <p:cNvCxnSpPr>
            <a:cxnSpLocks noChangeShapeType="1"/>
            <a:stCxn id="35844" idx="6"/>
            <a:endCxn id="3584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4" name="AutoShape 13"/>
          <p:cNvCxnSpPr>
            <a:cxnSpLocks noChangeShapeType="1"/>
            <a:stCxn id="35844" idx="5"/>
            <a:endCxn id="3584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5" name="AutoShape 14"/>
          <p:cNvCxnSpPr>
            <a:cxnSpLocks noChangeShapeType="1"/>
            <a:stCxn id="35848" idx="7"/>
            <a:endCxn id="3584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6" name="AutoShape 15"/>
          <p:cNvCxnSpPr>
            <a:cxnSpLocks noChangeShapeType="1"/>
            <a:stCxn id="35850" idx="7"/>
            <a:endCxn id="3584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7" name="AutoShape 16"/>
          <p:cNvCxnSpPr>
            <a:cxnSpLocks noChangeShapeType="1"/>
            <a:stCxn id="35848" idx="5"/>
            <a:endCxn id="3585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8" name="AutoShape 17"/>
          <p:cNvCxnSpPr>
            <a:cxnSpLocks noChangeShapeType="1"/>
            <a:stCxn id="35851" idx="5"/>
            <a:endCxn id="3584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59" name="AutoShape 18"/>
          <p:cNvCxnSpPr>
            <a:cxnSpLocks noChangeShapeType="1"/>
            <a:stCxn id="35851" idx="6"/>
            <a:endCxn id="3585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60" name="AutoShape 19"/>
          <p:cNvCxnSpPr>
            <a:cxnSpLocks noChangeShapeType="1"/>
            <a:stCxn id="35850" idx="4"/>
            <a:endCxn id="3584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1" name="AutoShape 20"/>
          <p:cNvCxnSpPr>
            <a:cxnSpLocks noChangeShapeType="1"/>
            <a:stCxn id="35845" idx="3"/>
            <a:endCxn id="3585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5862" name="AutoShape 21"/>
          <p:cNvCxnSpPr>
            <a:cxnSpLocks noChangeShapeType="1"/>
            <a:stCxn id="35848" idx="4"/>
            <a:endCxn id="3584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3" name="AutoShape 22"/>
          <p:cNvCxnSpPr>
            <a:cxnSpLocks noChangeShapeType="1"/>
            <a:stCxn id="35849" idx="6"/>
            <a:endCxn id="3585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4" name="AutoShape 23"/>
          <p:cNvCxnSpPr>
            <a:cxnSpLocks noChangeShapeType="1"/>
            <a:stCxn id="35847" idx="6"/>
            <a:endCxn id="3584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5865" name="AutoShape 24"/>
          <p:cNvCxnSpPr>
            <a:cxnSpLocks noChangeShapeType="1"/>
            <a:stCxn id="35849" idx="6"/>
            <a:endCxn id="3584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6" name="AutoShape 25"/>
          <p:cNvCxnSpPr>
            <a:cxnSpLocks noChangeShapeType="1"/>
            <a:stCxn id="35845" idx="5"/>
            <a:endCxn id="3584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5876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5880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5882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3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89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0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1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2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893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4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5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96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897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898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5899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0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0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591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1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1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591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5914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}</a:t>
            </a:r>
          </a:p>
        </p:txBody>
      </p:sp>
      <p:sp>
        <p:nvSpPr>
          <p:cNvPr id="7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397625"/>
            <a:ext cx="2133600" cy="323850"/>
          </a:xfrm>
          <a:noFill/>
        </p:spPr>
        <p:txBody>
          <a:bodyPr/>
          <a:lstStyle/>
          <a:p>
            <a:pPr algn="l"/>
            <a:fld id="{A3DF7B33-3C1A-47CB-91BA-47030C9649A3}" type="slidenum">
              <a:rPr lang="en-US" smtClean="0"/>
              <a:pPr algn="l"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</a:t>
            </a:r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36876" name="AutoShape 11"/>
          <p:cNvCxnSpPr>
            <a:cxnSpLocks noChangeShapeType="1"/>
            <a:stCxn id="36868" idx="7"/>
            <a:endCxn id="3687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7" name="AutoShape 12"/>
          <p:cNvCxnSpPr>
            <a:cxnSpLocks noChangeShapeType="1"/>
            <a:stCxn id="36868" idx="6"/>
            <a:endCxn id="3687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8" name="AutoShape 13"/>
          <p:cNvCxnSpPr>
            <a:cxnSpLocks noChangeShapeType="1"/>
            <a:stCxn id="36868" idx="5"/>
            <a:endCxn id="3687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79" name="AutoShape 14"/>
          <p:cNvCxnSpPr>
            <a:cxnSpLocks noChangeShapeType="1"/>
            <a:stCxn id="36872" idx="7"/>
            <a:endCxn id="3686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0" name="AutoShape 15"/>
          <p:cNvCxnSpPr>
            <a:cxnSpLocks noChangeShapeType="1"/>
            <a:stCxn id="36874" idx="7"/>
            <a:endCxn id="3686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1" name="AutoShape 16"/>
          <p:cNvCxnSpPr>
            <a:cxnSpLocks noChangeShapeType="1"/>
            <a:stCxn id="36872" idx="5"/>
            <a:endCxn id="3687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2" name="AutoShape 17"/>
          <p:cNvCxnSpPr>
            <a:cxnSpLocks noChangeShapeType="1"/>
            <a:stCxn id="36875" idx="5"/>
            <a:endCxn id="3687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3" name="AutoShape 18"/>
          <p:cNvCxnSpPr>
            <a:cxnSpLocks noChangeShapeType="1"/>
            <a:stCxn id="36875" idx="6"/>
            <a:endCxn id="3687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4" name="AutoShape 19"/>
          <p:cNvCxnSpPr>
            <a:cxnSpLocks noChangeShapeType="1"/>
            <a:stCxn id="36874" idx="4"/>
            <a:endCxn id="3687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5" name="AutoShape 20"/>
          <p:cNvCxnSpPr>
            <a:cxnSpLocks noChangeShapeType="1"/>
            <a:stCxn id="36869" idx="3"/>
            <a:endCxn id="3687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</p:spPr>
      </p:cxnSp>
      <p:cxnSp>
        <p:nvCxnSpPr>
          <p:cNvPr id="36886" name="AutoShape 21"/>
          <p:cNvCxnSpPr>
            <a:cxnSpLocks noChangeShapeType="1"/>
            <a:stCxn id="36872" idx="4"/>
            <a:endCxn id="3687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7" name="AutoShape 22"/>
          <p:cNvCxnSpPr>
            <a:cxnSpLocks noChangeShapeType="1"/>
            <a:stCxn id="36873" idx="6"/>
            <a:endCxn id="3687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88" name="AutoShape 23"/>
          <p:cNvCxnSpPr>
            <a:cxnSpLocks noChangeShapeType="1"/>
            <a:stCxn id="36871" idx="6"/>
            <a:endCxn id="3686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cxnSp>
        <p:nvCxnSpPr>
          <p:cNvPr id="36889" name="AutoShape 24"/>
          <p:cNvCxnSpPr>
            <a:cxnSpLocks noChangeShapeType="1"/>
            <a:stCxn id="36873" idx="6"/>
            <a:endCxn id="3687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0" name="AutoShape 25"/>
          <p:cNvCxnSpPr>
            <a:cxnSpLocks noChangeShapeType="1"/>
            <a:stCxn id="36869" idx="5"/>
            <a:endCxn id="3687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</p:cxn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07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09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2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1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2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36934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6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36937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pitchFamily="18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36938" name="Text Box 51"/>
          <p:cNvSpPr txBox="1">
            <a:spLocks noChangeArrowheads="1"/>
          </p:cNvSpPr>
          <p:nvPr/>
        </p:nvSpPr>
        <p:spPr bwMode="auto">
          <a:xfrm>
            <a:off x="836613" y="1236663"/>
            <a:ext cx="3368675" cy="701675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}</a:t>
            </a:r>
          </a:p>
        </p:txBody>
      </p:sp>
      <p:sp>
        <p:nvSpPr>
          <p:cNvPr id="75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403350" y="5373688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/>
              <a:t>Dijkstra’s Pseudo Code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/>
              <a:t>Graph </a:t>
            </a:r>
            <a:r>
              <a:rPr lang="da-DK" i="1"/>
              <a:t>G</a:t>
            </a:r>
            <a:r>
              <a:rPr lang="da-DK"/>
              <a:t>, weight function </a:t>
            </a:r>
            <a:r>
              <a:rPr lang="da-DK" i="1"/>
              <a:t>w</a:t>
            </a:r>
            <a:r>
              <a:rPr lang="da-DK"/>
              <a:t>, root </a:t>
            </a:r>
            <a:r>
              <a:rPr lang="da-DK" i="1"/>
              <a:t>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31913" y="2560638"/>
          <a:ext cx="5486400" cy="374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209524" imgH="4923810" progId="">
                  <p:embed/>
                </p:oleObj>
              </mc:Choice>
              <mc:Fallback>
                <p:oleObj name="Photo Editor Photo" r:id="rId2" imgW="7209524" imgH="49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0638"/>
                        <a:ext cx="5486400" cy="374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235825" y="5445125"/>
            <a:ext cx="1371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400">
                <a:latin typeface="Times New Roman" pitchFamily="18" charset="0"/>
              </a:rPr>
              <a:t>relaxing edges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BBA63A-FF39-445C-A2AC-3C6736E3481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Dijkstra (G, w, s)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INITIALIZE-SINGLE-SOURCE(</a:t>
            </a:r>
            <a:r>
              <a:rPr lang="en-US">
                <a:latin typeface="Comic Sans MS" pitchFamily="66" charset="0"/>
              </a:rPr>
              <a:t>V, s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S ←  </a:t>
            </a:r>
            <a:r>
              <a:rPr lang="en-US">
                <a:sym typeface="Symbol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</a:t>
            </a:r>
            <a:r>
              <a:rPr lang="en-US" b="1"/>
              <a:t>while </a:t>
            </a:r>
            <a:r>
              <a:rPr lang="en-US"/>
              <a:t>Q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 b="1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u</a:t>
            </a:r>
            <a:r>
              <a:rPr lang="en-US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S ← S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{</a:t>
            </a:r>
            <a:r>
              <a:rPr lang="en-US">
                <a:latin typeface="Comic Sans MS" pitchFamily="66" charset="0"/>
              </a:rPr>
              <a:t>u</a:t>
            </a:r>
            <a:r>
              <a:rPr lang="en-US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</a:t>
            </a:r>
            <a:r>
              <a:rPr lang="en-US" b="1"/>
              <a:t>for </a:t>
            </a:r>
            <a:r>
              <a:rPr lang="en-US"/>
              <a:t>each vertex </a:t>
            </a:r>
            <a:r>
              <a:rPr lang="en-US">
                <a:latin typeface="Comic Sans MS" pitchFamily="66" charset="0"/>
              </a:rPr>
              <a:t>v </a:t>
            </a:r>
            <a:r>
              <a:rPr lang="en-US">
                <a:latin typeface="Comic Sans MS" pitchFamily="66" charset="0"/>
                <a:sym typeface="Symbol" pitchFamily="18" charset="2"/>
              </a:rPr>
              <a:t></a:t>
            </a:r>
            <a:r>
              <a:rPr lang="en-US">
                <a:latin typeface="Comic Sans MS" pitchFamily="66" charset="0"/>
              </a:rPr>
              <a:t> 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                 </a:t>
            </a:r>
            <a:r>
              <a:rPr lang="en-US" b="1"/>
              <a:t>do </a:t>
            </a:r>
            <a:r>
              <a:rPr lang="en-US"/>
              <a:t>RELAX(</a:t>
            </a:r>
            <a:r>
              <a:rPr lang="en-US">
                <a:latin typeface="Comic Sans MS" pitchFamily="66" charset="0"/>
              </a:rPr>
              <a:t>u, v, w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	Running time: </a:t>
            </a:r>
            <a:r>
              <a:rPr lang="en-US">
                <a:latin typeface="Comic Sans MS" pitchFamily="66" charset="0"/>
              </a:rPr>
              <a:t>O(VlgV + ElgV) = O(ElgV)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7096125" y="118745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3095625" y="2382838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362325" y="2963863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Executed O(V)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6115050" y="357346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O(lgV)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6076950" y="5354638"/>
            <a:ext cx="268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 times; O(lgV)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/>
              <a:t>Dijkstra’s Running Time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47813"/>
            <a:ext cx="8358188" cy="1743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/>
              <a:t>Extract-Min executed |</a:t>
            </a:r>
            <a:r>
              <a:rPr lang="da-DK" i="1"/>
              <a:t>V</a:t>
            </a:r>
            <a:r>
              <a:rPr lang="da-DK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/>
              <a:t>Decrease-Key executed |</a:t>
            </a:r>
            <a:r>
              <a:rPr lang="da-DK" i="1"/>
              <a:t>E</a:t>
            </a:r>
            <a:r>
              <a:rPr lang="da-DK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/>
              <a:t>Time = |</a:t>
            </a:r>
            <a:r>
              <a:rPr lang="da-DK" i="1"/>
              <a:t>V</a:t>
            </a:r>
            <a:r>
              <a:rPr lang="da-DK"/>
              <a:t>| </a:t>
            </a:r>
            <a:r>
              <a:rPr lang="da-DK" i="1"/>
              <a:t>T</a:t>
            </a:r>
            <a:r>
              <a:rPr lang="da-DK" baseline="-25000"/>
              <a:t>Extract-Min</a:t>
            </a:r>
            <a:r>
              <a:rPr lang="da-DK"/>
              <a:t> + |</a:t>
            </a:r>
            <a:r>
              <a:rPr lang="da-DK" i="1"/>
              <a:t>E</a:t>
            </a:r>
            <a:r>
              <a:rPr lang="da-DK"/>
              <a:t>| </a:t>
            </a:r>
            <a:r>
              <a:rPr lang="da-DK" i="1"/>
              <a:t>T</a:t>
            </a:r>
            <a:r>
              <a:rPr lang="da-DK" baseline="-25000"/>
              <a:t>Decrease-Key</a:t>
            </a:r>
          </a:p>
          <a:p>
            <a:pPr eaLnBrk="1" hangingPunct="1">
              <a:lnSpc>
                <a:spcPct val="90000"/>
              </a:lnSpc>
            </a:pPr>
            <a:r>
              <a:rPr lang="da-DK" i="1"/>
              <a:t>T</a:t>
            </a:r>
            <a:r>
              <a:rPr lang="da-DK"/>
              <a:t> depends on different Q implementations</a:t>
            </a:r>
          </a:p>
        </p:txBody>
      </p:sp>
      <p:graphicFrame>
        <p:nvGraphicFramePr>
          <p:cNvPr id="62500" name="Group 36"/>
          <p:cNvGraphicFramePr>
            <a:graphicFrameLocks noGrp="1"/>
          </p:cNvGraphicFramePr>
          <p:nvPr/>
        </p:nvGraphicFramePr>
        <p:xfrm>
          <a:off x="641350" y="3851275"/>
          <a:ext cx="8083550" cy="2194560"/>
        </p:xfrm>
        <a:graphic>
          <a:graphicData uri="http://schemas.openxmlformats.org/drawingml/2006/table">
            <a:tbl>
              <a:tblPr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T(Extract-Min)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T(Decrease-Key)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array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 </a:t>
                      </a:r>
                      <a:r>
                        <a:rPr kumimoji="0" lang="da-DK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heap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lg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Fibonacci heap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(1) (amort.)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lg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+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rgbClr val="3B62AF"/>
                </a:solidFill>
                <a:latin typeface="Arial" charset="0"/>
              </a:rPr>
              <a:t>Applications of </a:t>
            </a:r>
            <a:r>
              <a:rPr lang="en-US" sz="39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dirty="0">
                <a:solidFill>
                  <a:srgbClr val="3B62AF"/>
                </a:solidFill>
                <a:latin typeface="Arial" charset="0"/>
              </a:rPr>
              <a:t> Algorithm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028" y="1080135"/>
            <a:ext cx="8703945" cy="494061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444444"/>
                </a:solidFill>
                <a:latin typeface="Arial" pitchFamily="34" charset="0"/>
              </a:rPr>
              <a:t>- Traffic Information Systems are most prominent use 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444444"/>
                </a:solidFill>
                <a:latin typeface="Arial" pitchFamily="34" charset="0"/>
              </a:rPr>
              <a:t>- Mapping (Map Quest, Google Maps)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444444"/>
                </a:solidFill>
                <a:latin typeface="Arial" pitchFamily="34" charset="0"/>
              </a:rPr>
              <a:t>- Routing Systems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802" y="2403158"/>
            <a:ext cx="3413283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3452" y="2070260"/>
            <a:ext cx="3760470" cy="409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rgbClr val="3B62AF"/>
                </a:solidFill>
                <a:latin typeface="Arial" charset="0"/>
              </a:rPr>
              <a:t>Applications of </a:t>
            </a:r>
            <a:r>
              <a:rPr lang="en-US" sz="3900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dirty="0">
                <a:solidFill>
                  <a:srgbClr val="3B62AF"/>
                </a:solidFill>
                <a:latin typeface="Arial" charset="0"/>
              </a:rPr>
              <a:t> Algorithm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 lIns="0" tIns="0" rIns="0" bIns="0">
            <a:normAutofit fontScale="70000" lnSpcReduction="20000"/>
          </a:bodyPr>
          <a:lstStyle/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solidFill>
                  <a:srgbClr val="444444"/>
                </a:solidFill>
                <a:latin typeface="Arial" charset="0"/>
              </a:rPr>
              <a:t> One particularly relevant this week: epidemiology</a:t>
            </a: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solidFill>
                  <a:srgbClr val="444444"/>
                </a:solidFill>
                <a:latin typeface="Arial" charset="0"/>
              </a:rPr>
              <a:t> Prof. Lauren Meyers (MIT, Biology Dept.) uses networks to model the spread of infectious diseases and design prevention and response strategies.</a:t>
            </a: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solidFill>
                  <a:srgbClr val="444444"/>
                </a:solidFill>
                <a:latin typeface="Arial" charset="0"/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solidFill>
                  <a:srgbClr val="444444"/>
                </a:solidFill>
                <a:latin typeface="Arial" charset="0"/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  <a:p>
            <a:pPr marL="0" indent="0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444444"/>
              </a:solidFill>
              <a:latin typeface="Arial" charset="0"/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03419" y="1577340"/>
            <a:ext cx="4094147" cy="4266869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0186BA-774F-4A28-9BE1-4A954313D5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122363"/>
            <a:ext cx="8574088" cy="55054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b="1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/>
              <a:t>Weight function w : E → </a:t>
            </a:r>
            <a:r>
              <a:rPr lang="en-US" sz="2000" b="1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/>
              <a:t>Weight of path </a:t>
            </a:r>
            <a:r>
              <a:rPr lang="en-US" sz="2400"/>
              <a:t>p = </a:t>
            </a:r>
            <a:r>
              <a:rPr lang="en-US" sz="2400">
                <a:sym typeface="Symbol" pitchFamily="18" charset="2"/>
              </a:rPr>
              <a:t></a:t>
            </a:r>
            <a:r>
              <a:rPr lang="en-US" sz="2400"/>
              <a:t>v</a:t>
            </a:r>
            <a:r>
              <a:rPr lang="en-US" sz="2400" baseline="-25000"/>
              <a:t>0</a:t>
            </a:r>
            <a:r>
              <a:rPr lang="en-US" sz="2400"/>
              <a:t>, v</a:t>
            </a:r>
            <a:r>
              <a:rPr lang="en-US" sz="2400" baseline="-25000"/>
              <a:t>1</a:t>
            </a:r>
            <a:r>
              <a:rPr lang="en-US" sz="2400"/>
              <a:t>, . . . , v</a:t>
            </a:r>
            <a:r>
              <a:rPr lang="en-US" sz="2400" baseline="-25000"/>
              <a:t>k</a:t>
            </a:r>
            <a:r>
              <a:rPr lang="en-US" sz="2400">
                <a:sym typeface="Symbol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sz="2400"/>
          </a:p>
          <a:p>
            <a:pPr eaLnBrk="1" hangingPunct="1">
              <a:lnSpc>
                <a:spcPct val="150000"/>
              </a:lnSpc>
            </a:pPr>
            <a:r>
              <a:rPr lang="en-US" sz="2400" b="1"/>
              <a:t>Shortest-path weight </a:t>
            </a:r>
            <a:r>
              <a:rPr lang="en-US" sz="2400"/>
              <a:t>from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to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mic Sans MS" pitchFamily="66" charset="0"/>
              </a:rPr>
              <a:t>δ(u, v)</a:t>
            </a:r>
            <a:r>
              <a:rPr lang="en-US" sz="2400"/>
              <a:t> = min  w(p) : </a:t>
            </a:r>
            <a:r>
              <a:rPr lang="en-US" sz="2400">
                <a:latin typeface="Comic Sans MS" pitchFamily="66" charset="0"/>
              </a:rPr>
              <a:t>u      v</a:t>
            </a:r>
            <a:r>
              <a:rPr lang="en-US" sz="2400"/>
              <a:t>  if there exists a path from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to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/>
              <a:t>			     ∞                   otherwise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/>
              <a:t>Shortest path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to </a:t>
            </a:r>
            <a:r>
              <a:rPr lang="en-US" sz="2400">
                <a:latin typeface="Comic Sans MS" pitchFamily="66" charset="0"/>
              </a:rPr>
              <a:t>v</a:t>
            </a:r>
            <a:r>
              <a:rPr lang="en-US" sz="2400"/>
              <a:t> is any path </a:t>
            </a:r>
            <a:r>
              <a:rPr lang="en-US" sz="2400">
                <a:latin typeface="Comic Sans MS" pitchFamily="66" charset="0"/>
              </a:rPr>
              <a:t>p</a:t>
            </a:r>
            <a:r>
              <a:rPr lang="en-US" sz="2400"/>
              <a:t> such that </a:t>
            </a:r>
            <a:r>
              <a:rPr lang="en-US" sz="2400">
                <a:latin typeface="Comic Sans MS" pitchFamily="66" charset="0"/>
              </a:rPr>
              <a:t>w(p) = δ(u, v)</a:t>
            </a:r>
            <a:endParaRPr lang="en-US" sz="2400"/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6588" y="3357563"/>
          <a:ext cx="2330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31640" progId="Equation.3">
                  <p:embed/>
                </p:oleObj>
              </mc:Choice>
              <mc:Fallback>
                <p:oleObj name="Equation" r:id="rId2" imgW="1269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357563"/>
                        <a:ext cx="23304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9525" y="4705350"/>
            <a:ext cx="1577975" cy="1081088"/>
            <a:chOff x="1606" y="2964"/>
            <a:chExt cx="994" cy="681"/>
          </a:xfrm>
        </p:grpSpPr>
        <p:sp>
          <p:nvSpPr>
            <p:cNvPr id="106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</a:p>
          </p:txBody>
        </p:sp>
        <p:sp>
          <p:nvSpPr>
            <p:cNvPr id="106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34025" y="1270000"/>
            <a:ext cx="2998788" cy="2528888"/>
            <a:chOff x="3126" y="2141"/>
            <a:chExt cx="1889" cy="1593"/>
          </a:xfrm>
        </p:grpSpPr>
        <p:sp>
          <p:nvSpPr>
            <p:cNvPr id="1032" name="Line 10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12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13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6" name="Group 14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037" name="Oval 15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038" name="Oval 16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039" name="Oval 17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1040" name="Oval 18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041" name="Oval 19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042" name="Line 20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21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2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Text Box 23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046" name="Text Box 24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47" name="Text Box 25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048" name="Text Box 26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049" name="Text Box 27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50" name="Text Box 28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051" name="Text Box 29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052" name="Text Box 30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053" name="Text Box 31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054" name="Text Box 32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055" name="Line 33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Line 34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Freeform 35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Freeform 36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Freeform 37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38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39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Text Box 40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63" name="Text Box 41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64" name="Text Box 42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065" name="Text Box 43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066" name="Text Box 44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2D4740-D81E-4112-9486-0F3736E169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G = (V, E) </a:t>
            </a:r>
            <a:r>
              <a:rPr lang="en-US" sz="2000">
                <a:sym typeface="Symbol" pitchFamily="18" charset="2"/>
              </a:rPr>
              <a:t> find a shortest path from a given source vertex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to each vertex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sym typeface="Symbol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ym typeface="Symbol" pitchFamily="18" charset="2"/>
              </a:rPr>
              <a:t>Find a shortest path to a given destination vertex </a:t>
            </a:r>
            <a:r>
              <a:rPr lang="en-US" sz="2000" b="1">
                <a:sym typeface="Symbol" pitchFamily="18" charset="2"/>
              </a:rPr>
              <a:t>t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from each vertex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ym typeface="Symbol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sym typeface="Symbol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ym typeface="Symbol" pitchFamily="18" charset="2"/>
              </a:rPr>
              <a:t>Find a shortest path from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for given vertices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ym typeface="Symbol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sym typeface="Symbol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ym typeface="Symbol" pitchFamily="18" charset="2"/>
              </a:rPr>
              <a:t>Find a shortest path from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for every pair of vertices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u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8D2448-1DAB-44AE-81ED-8B2456E8AD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758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A weight function w: E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>
                <a:latin typeface="Arial Black" pitchFamily="34" charset="0"/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A shortest path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 = </a:t>
            </a:r>
            <a:r>
              <a:rPr lang="en-US" sz="2000">
                <a:latin typeface="Comic Sans MS" pitchFamily="66" charset="0"/>
              </a:rPr>
              <a:t>v</a:t>
            </a:r>
            <a:r>
              <a:rPr lang="en-US" sz="2000" baseline="-25000">
                <a:latin typeface="Comic Sans MS" pitchFamily="66" charset="0"/>
              </a:rPr>
              <a:t>1</a:t>
            </a:r>
            <a:r>
              <a:rPr lang="en-US" sz="2000">
                <a:latin typeface="Comic Sans MS" pitchFamily="66" charset="0"/>
              </a:rPr>
              <a:t>, v</a:t>
            </a:r>
            <a:r>
              <a:rPr lang="en-US" sz="2000" baseline="-25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, . . . , v</a:t>
            </a:r>
            <a:r>
              <a:rPr lang="en-US" sz="2000" baseline="-25000">
                <a:latin typeface="Comic Sans MS" pitchFamily="66" charset="0"/>
              </a:rPr>
              <a:t>k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000">
                <a:sym typeface="Symbol" pitchFamily="18" charset="2"/>
              </a:rPr>
              <a:t> from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A subpath of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= </a:t>
            </a:r>
            <a:r>
              <a:rPr lang="en-US" sz="2000">
                <a:latin typeface="Comic Sans MS" pitchFamily="66" charset="0"/>
              </a:rPr>
              <a:t>v</a:t>
            </a:r>
            <a:r>
              <a:rPr lang="en-US" sz="2000" baseline="-25000">
                <a:latin typeface="Comic Sans MS" pitchFamily="66" charset="0"/>
              </a:rPr>
              <a:t>i</a:t>
            </a:r>
            <a:r>
              <a:rPr lang="en-US" sz="2000">
                <a:latin typeface="Comic Sans MS" pitchFamily="66" charset="0"/>
              </a:rPr>
              <a:t>, v</a:t>
            </a:r>
            <a:r>
              <a:rPr lang="en-US" sz="2000" baseline="-25000">
                <a:latin typeface="Comic Sans MS" pitchFamily="66" charset="0"/>
              </a:rPr>
              <a:t>i+1</a:t>
            </a:r>
            <a:r>
              <a:rPr lang="en-US" sz="2000">
                <a:latin typeface="Comic Sans MS" pitchFamily="66" charset="0"/>
              </a:rPr>
              <a:t>, . . . , v</a:t>
            </a:r>
            <a:r>
              <a:rPr lang="en-US" sz="2000" baseline="-25000">
                <a:latin typeface="Comic Sans MS" pitchFamily="66" charset="0"/>
              </a:rPr>
              <a:t>j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000">
                <a:sym typeface="Symbol" pitchFamily="18" charset="2"/>
              </a:rPr>
              <a:t>, with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1  i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Then: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is a shortest path from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to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sz="240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ym typeface="Symbol" pitchFamily="18" charset="2"/>
              </a:rPr>
              <a:t>Proof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 =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k</a:t>
            </a:r>
            <a:endParaRPr lang="en-US" sz="240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w(p) =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Assume 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</a:t>
            </a:r>
            <a:r>
              <a:rPr lang="en-US" sz="2400">
                <a:sym typeface="Symbol" pitchFamily="18" charset="2"/>
              </a:rPr>
              <a:t> from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to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>
                <a:sym typeface="Symbol" pitchFamily="18" charset="2"/>
              </a:rPr>
              <a:t> with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’) &lt;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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w(p’) =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&lt; w(p)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000">
                <a:solidFill>
                  <a:srgbClr val="DD0111"/>
                </a:solidFill>
                <a:sym typeface="Symbol" pitchFamily="18" charset="2"/>
              </a:rPr>
              <a:t>contradiction!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85988" y="4097338"/>
            <a:ext cx="2263775" cy="484187"/>
            <a:chOff x="1377" y="2581"/>
            <a:chExt cx="1426" cy="305"/>
          </a:xfrm>
        </p:grpSpPr>
        <p:sp>
          <p:nvSpPr>
            <p:cNvPr id="9238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Text Box 6"/>
            <p:cNvSpPr txBox="1">
              <a:spLocks noChangeArrowheads="1"/>
            </p:cNvSpPr>
            <p:nvPr/>
          </p:nvSpPr>
          <p:spPr bwMode="auto">
            <a:xfrm>
              <a:off x="1377" y="258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1i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40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ij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242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jk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9222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147483647 h 103"/>
              <a:gd name="T2" fmla="*/ 2147483647 w 409"/>
              <a:gd name="T3" fmla="*/ 2147483647 h 103"/>
              <a:gd name="T4" fmla="*/ 2147483647 w 409"/>
              <a:gd name="T5" fmla="*/ 2147483647 h 103"/>
              <a:gd name="T6" fmla="*/ 2147483647 w 409"/>
              <a:gd name="T7" fmla="*/ 2147483647 h 103"/>
              <a:gd name="T8" fmla="*/ 2147483647 w 409"/>
              <a:gd name="T9" fmla="*/ 2147483647 h 103"/>
              <a:gd name="T10" fmla="*/ 2147483647 w 409"/>
              <a:gd name="T11" fmla="*/ 2147483647 h 103"/>
              <a:gd name="T12" fmla="*/ 2147483647 w 409"/>
              <a:gd name="T13" fmla="*/ 2147483647 h 103"/>
              <a:gd name="T14" fmla="*/ 2147483647 w 409"/>
              <a:gd name="T15" fmla="*/ 2147483647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2147483647 w 351"/>
              <a:gd name="T1" fmla="*/ 2147483647 h 356"/>
              <a:gd name="T2" fmla="*/ 0 w 351"/>
              <a:gd name="T3" fmla="*/ 2147483647 h 356"/>
              <a:gd name="T4" fmla="*/ 2147483647 w 351"/>
              <a:gd name="T5" fmla="*/ 2147483647 h 356"/>
              <a:gd name="T6" fmla="*/ 2147483647 w 351"/>
              <a:gd name="T7" fmla="*/ 2147483647 h 356"/>
              <a:gd name="T8" fmla="*/ 2147483647 w 351"/>
              <a:gd name="T9" fmla="*/ 2147483647 h 356"/>
              <a:gd name="T10" fmla="*/ 2147483647 w 351"/>
              <a:gd name="T11" fmla="*/ 2147483647 h 356"/>
              <a:gd name="T12" fmla="*/ 2147483647 w 351"/>
              <a:gd name="T13" fmla="*/ 2147483647 h 356"/>
              <a:gd name="T14" fmla="*/ 2147483647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2147483647 h 319"/>
              <a:gd name="T2" fmla="*/ 2147483647 w 319"/>
              <a:gd name="T3" fmla="*/ 2147483647 h 319"/>
              <a:gd name="T4" fmla="*/ 2147483647 w 319"/>
              <a:gd name="T5" fmla="*/ 2147483647 h 319"/>
              <a:gd name="T6" fmla="*/ 2147483647 w 319"/>
              <a:gd name="T7" fmla="*/ 2147483647 h 319"/>
              <a:gd name="T8" fmla="*/ 2147483647 w 319"/>
              <a:gd name="T9" fmla="*/ 2147483647 h 319"/>
              <a:gd name="T10" fmla="*/ 2147483647 w 319"/>
              <a:gd name="T11" fmla="*/ 2147483647 h 319"/>
              <a:gd name="T12" fmla="*/ 2147483647 w 319"/>
              <a:gd name="T13" fmla="*/ 2147483647 h 319"/>
              <a:gd name="T14" fmla="*/ 2147483647 w 319"/>
              <a:gd name="T15" fmla="*/ 2147483647 h 319"/>
              <a:gd name="T16" fmla="*/ 2147483647 w 319"/>
              <a:gd name="T17" fmla="*/ 2147483647 h 319"/>
              <a:gd name="T18" fmla="*/ 2147483647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147483647 w 411"/>
              <a:gd name="T3" fmla="*/ 2147483647 h 159"/>
              <a:gd name="T4" fmla="*/ 2147483647 w 411"/>
              <a:gd name="T5" fmla="*/ 2147483647 h 159"/>
              <a:gd name="T6" fmla="*/ 2147483647 w 411"/>
              <a:gd name="T7" fmla="*/ 2147483647 h 159"/>
              <a:gd name="T8" fmla="*/ 2147483647 w 411"/>
              <a:gd name="T9" fmla="*/ 2147483647 h 159"/>
              <a:gd name="T10" fmla="*/ 2147483647 w 411"/>
              <a:gd name="T11" fmla="*/ 2147483647 h 159"/>
              <a:gd name="T12" fmla="*/ 2147483647 w 411"/>
              <a:gd name="T13" fmla="*/ 2147483647 h 159"/>
              <a:gd name="T14" fmla="*/ 2147483647 w 411"/>
              <a:gd name="T15" fmla="*/ 2147483647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9235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9237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5" grpId="0" animBg="1"/>
      <p:bldP spid="7700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3B11D8-1119-42F9-ACC4-8875B5A553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Shortest-Path Representation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For each vertex v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d[v] = δ(s, v): a </a:t>
            </a:r>
            <a:r>
              <a:rPr lang="en-US" b="1"/>
              <a:t>shortest-path estimate</a:t>
            </a:r>
            <a:endParaRPr lang="en-US"/>
          </a:p>
          <a:p>
            <a:pPr lvl="1" eaLnBrk="1" hangingPunct="1">
              <a:lnSpc>
                <a:spcPct val="110000"/>
              </a:lnSpc>
            </a:pPr>
            <a:r>
              <a:rPr lang="en-US"/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Reduces as algorithms progress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</a:t>
            </a:r>
            <a:r>
              <a:rPr lang="en-US"/>
              <a:t>[v] = </a:t>
            </a:r>
            <a:r>
              <a:rPr lang="en-US" b="1"/>
              <a:t>predecessor</a:t>
            </a:r>
            <a:r>
              <a:rPr lang="en-US"/>
              <a:t> of </a:t>
            </a:r>
            <a:r>
              <a:rPr lang="en-US">
                <a:latin typeface="Comic Sans MS" pitchFamily="66" charset="0"/>
              </a:rPr>
              <a:t>v</a:t>
            </a:r>
            <a:r>
              <a:rPr lang="en-US"/>
              <a:t> on a shortest path from </a:t>
            </a:r>
            <a:r>
              <a:rPr lang="en-US">
                <a:latin typeface="Comic Sans MS" pitchFamily="6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If no predecessor, </a:t>
            </a:r>
            <a:r>
              <a:rPr lang="en-US">
                <a:sym typeface="Symbol" pitchFamily="18" charset="2"/>
              </a:rPr>
              <a:t></a:t>
            </a:r>
            <a:r>
              <a:rPr lang="en-US"/>
              <a:t>[v]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</a:t>
            </a:r>
            <a:r>
              <a:rPr lang="en-US"/>
              <a:t> induces a tree—</a:t>
            </a:r>
            <a:r>
              <a:rPr lang="en-US" b="1"/>
              <a:t>shortest-path tree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Shortest paths &amp; shortest path trees are not unique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0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0251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0252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0253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10254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0255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0256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0260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261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0262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0263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264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0265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0266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0267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0268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0269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Freeform 32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Freeform 33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277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278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0279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0280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39C498-5F88-413C-ABF3-D700C9FEE5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for </a:t>
            </a:r>
            <a:r>
              <a:rPr lang="en-US"/>
              <a:t>each v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    do </a:t>
            </a:r>
            <a:r>
              <a:rPr lang="en-US"/>
              <a:t>d[v] ← </a:t>
            </a:r>
            <a:r>
              <a:rPr lang="en-US">
                <a:sym typeface="Symbol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>
                <a:sym typeface="Symbol" pitchFamily="18" charset="2"/>
              </a:rPr>
              <a:t>             </a:t>
            </a:r>
            <a:r>
              <a:rPr lang="en-US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/>
          </a:p>
          <a:p>
            <a:pPr marL="533400" indent="-533400" eaLnBrk="1" hangingPunct="1">
              <a:lnSpc>
                <a:spcPct val="120000"/>
              </a:lnSpc>
            </a:pPr>
            <a:r>
              <a:rPr lang="en-US"/>
              <a:t>All the shortest-paths algorithms start with INITIALIZE-SINGLE-SOURCE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2CDA2E-B0B8-430C-B607-6ABA7433A6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/>
          <a:lstStyle/>
          <a:p>
            <a:pPr eaLnBrk="1" hangingPunct="1"/>
            <a:r>
              <a:rPr lang="en-US" b="1"/>
              <a:t>Relaxing </a:t>
            </a:r>
            <a:r>
              <a:rPr lang="en-US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/>
              <a:t>	If </a:t>
            </a:r>
            <a:r>
              <a:rPr lang="en-US">
                <a:latin typeface="Comic Sans MS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/>
              <a:t>		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update d[v] and </a:t>
            </a:r>
            <a:r>
              <a:rPr lang="en-US">
                <a:sym typeface="Symbol" pitchFamily="18" charset="2"/>
              </a:rPr>
              <a:t></a:t>
            </a:r>
            <a:r>
              <a:rPr lang="en-US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12328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29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330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32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33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1232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2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1232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39275050 h 21600"/>
              <a:gd name="T4" fmla="*/ 2147483647 w 21600"/>
              <a:gd name="T5" fmla="*/ 478548539 h 21600"/>
              <a:gd name="T6" fmla="*/ 2147483647 w 21600"/>
              <a:gd name="T7" fmla="*/ 2392750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12316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17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318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20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21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12310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2311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312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39275050 h 21600"/>
              <a:gd name="T4" fmla="*/ 2147483647 w 21600"/>
              <a:gd name="T5" fmla="*/ 478548539 h 21600"/>
              <a:gd name="T6" fmla="*/ 2147483647 w 21600"/>
              <a:gd name="T7" fmla="*/ 2392750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5626100" y="4241800"/>
            <a:ext cx="3390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After relaxation:</a:t>
            </a:r>
          </a:p>
          <a:p>
            <a:pPr lvl="1"/>
            <a:r>
              <a:rPr lang="en-US" sz="2400">
                <a:latin typeface="Comic Sans MS" pitchFamily="66" charset="0"/>
              </a:rPr>
              <a:t>d[v]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>
                <a:latin typeface="Comic Sans MS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12307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2308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12304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2305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3511</Words>
  <Application>Microsoft Office PowerPoint</Application>
  <PresentationFormat>On-screen Show (4:3)</PresentationFormat>
  <Paragraphs>1364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Black</vt:lpstr>
      <vt:lpstr>Comic Sans MS</vt:lpstr>
      <vt:lpstr>Monotype Corsiva</vt:lpstr>
      <vt:lpstr>Monotype Sorts</vt:lpstr>
      <vt:lpstr>Symbol</vt:lpstr>
      <vt:lpstr>Times New Roman</vt:lpstr>
      <vt:lpstr>TimesNewRomanPSMT;TimesNewRoman</vt:lpstr>
      <vt:lpstr>Wingdings</vt:lpstr>
      <vt:lpstr>Default Design</vt:lpstr>
      <vt:lpstr>Equation</vt:lpstr>
      <vt:lpstr>Photo Editor Photo</vt:lpstr>
      <vt:lpstr>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Representation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Dijkstra’s Pseudo Code</vt:lpstr>
      <vt:lpstr>Dijkstra (G, w, s)</vt:lpstr>
      <vt:lpstr>Dijkstra’s Running Time</vt:lpstr>
      <vt:lpstr>Applications of Dijkstra's Algorithm</vt:lpstr>
      <vt:lpstr>Applications of Dijkstra's Algorithm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Dijkstra's Algorithm</dc:title>
  <dc:subject>CSE304 - Design &amp; Analysis of Algorithms</dc:subject>
  <dc:creator>Syed Monowar Hossain</dc:creator>
  <cp:lastModifiedBy>USER</cp:lastModifiedBy>
  <cp:revision>883</cp:revision>
  <dcterms:created xsi:type="dcterms:W3CDTF">2003-07-26T00:47:08Z</dcterms:created>
  <dcterms:modified xsi:type="dcterms:W3CDTF">2021-04-20T07:24:48Z</dcterms:modified>
</cp:coreProperties>
</file>