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Arim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gYHc+2UH7Zfyf9UEuXVCPOp7JI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Italic.fntdata"/><Relationship Id="rId25" Type="http://schemas.openxmlformats.org/officeDocument/2006/relationships/font" Target="fonts/Arim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hyperlink" Target="https://github.com/aishu-v1717/keylogger.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7.png"/><Relationship Id="rId9" Type="http://schemas.openxmlformats.org/officeDocument/2006/relationships/image" Target="../media/image13.jp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85" name="Google Shape;85;p1"/>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86" name="Google Shape;86;p1"/>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87" name="Google Shape;87;p1"/>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88" name="Google Shape;88;p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89" name="Google Shape;89;p1"/>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FFFFFF">
              <a:alpha val="49803"/>
            </a:srgbClr>
          </a:solidFill>
          <a:ln>
            <a:noFill/>
          </a:ln>
        </p:spPr>
      </p:sp>
      <p:sp>
        <p:nvSpPr>
          <p:cNvPr id="90" name="Google Shape;90;p1"/>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91" name="Google Shape;91;p1"/>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92" name="Google Shape;92;p1"/>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93" name="Google Shape;93;p1"/>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94" name="Google Shape;94;p1"/>
          <p:cNvSpPr/>
          <p:nvPr/>
        </p:nvSpPr>
        <p:spPr>
          <a:xfrm>
            <a:off x="1114425" y="1657350"/>
            <a:ext cx="2614612" cy="2000250"/>
          </a:xfrm>
          <a:custGeom>
            <a:rect b="b" l="l" r="r" t="t"/>
            <a:pathLst>
              <a:path extrusionOk="0" h="2000250" w="2614612">
                <a:moveTo>
                  <a:pt x="0" y="0"/>
                </a:moveTo>
                <a:lnTo>
                  <a:pt x="2614613" y="0"/>
                </a:lnTo>
                <a:lnTo>
                  <a:pt x="2614613" y="2000250"/>
                </a:lnTo>
                <a:lnTo>
                  <a:pt x="0" y="2000250"/>
                </a:lnTo>
                <a:lnTo>
                  <a:pt x="0" y="0"/>
                </a:lnTo>
                <a:close/>
              </a:path>
            </a:pathLst>
          </a:custGeom>
          <a:blipFill rotWithShape="1">
            <a:blip r:embed="rId3">
              <a:alphaModFix/>
            </a:blip>
            <a:stretch>
              <a:fillRect b="0" l="0" r="0" t="0"/>
            </a:stretch>
          </a:blipFill>
          <a:ln>
            <a:noFill/>
          </a:ln>
        </p:spPr>
      </p:sp>
      <p:sp>
        <p:nvSpPr>
          <p:cNvPr id="95" name="Google Shape;95;p1"/>
          <p:cNvSpPr/>
          <p:nvPr/>
        </p:nvSpPr>
        <p:spPr>
          <a:xfrm>
            <a:off x="5629275" y="1785938"/>
            <a:ext cx="2500312" cy="2157412"/>
          </a:xfrm>
          <a:custGeom>
            <a:rect b="b" l="l" r="r" t="t"/>
            <a:pathLst>
              <a:path extrusionOk="0"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a:ln>
            <a:noFill/>
          </a:ln>
        </p:spPr>
      </p:sp>
      <p:sp>
        <p:nvSpPr>
          <p:cNvPr id="96" name="Google Shape;96;p1"/>
          <p:cNvSpPr/>
          <p:nvPr/>
        </p:nvSpPr>
        <p:spPr>
          <a:xfrm>
            <a:off x="5700712" y="7843838"/>
            <a:ext cx="1085850" cy="928688"/>
          </a:xfrm>
          <a:custGeom>
            <a:rect b="b" l="l" r="r" t="t"/>
            <a:pathLst>
              <a:path extrusionOk="0"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a:ln>
            <a:noFill/>
          </a:ln>
        </p:spPr>
      </p:sp>
      <p:sp>
        <p:nvSpPr>
          <p:cNvPr id="97" name="Google Shape;97;p1"/>
          <p:cNvSpPr txBox="1"/>
          <p:nvPr/>
        </p:nvSpPr>
        <p:spPr>
          <a:xfrm>
            <a:off x="4793361" y="3107943"/>
            <a:ext cx="8701277" cy="770255"/>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0" i="0" lang="en-US" sz="4800" u="none" cap="none" strike="noStrike">
                <a:solidFill>
                  <a:srgbClr val="000000"/>
                </a:solidFill>
                <a:latin typeface="Trebuchet MS"/>
                <a:ea typeface="Trebuchet MS"/>
                <a:cs typeface="Trebuchet MS"/>
                <a:sym typeface="Trebuchet MS"/>
              </a:rPr>
              <a:t>Student Name</a:t>
            </a:r>
            <a:endParaRPr/>
          </a:p>
        </p:txBody>
      </p:sp>
      <p:sp>
        <p:nvSpPr>
          <p:cNvPr id="98" name="Google Shape;98;p1"/>
          <p:cNvSpPr txBox="1"/>
          <p:nvPr/>
        </p:nvSpPr>
        <p:spPr>
          <a:xfrm>
            <a:off x="8129588" y="5026673"/>
            <a:ext cx="6600918" cy="1040752"/>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6789" u="none" cap="none" strike="noStrike">
                <a:solidFill>
                  <a:srgbClr val="BB071D"/>
                </a:solidFill>
                <a:latin typeface="Arial"/>
                <a:ea typeface="Arial"/>
                <a:cs typeface="Arial"/>
                <a:sym typeface="Arial"/>
              </a:rPr>
              <a:t>V AISHWARYA</a:t>
            </a:r>
            <a:endParaRPr/>
          </a:p>
        </p:txBody>
      </p:sp>
      <p:sp>
        <p:nvSpPr>
          <p:cNvPr id="99" name="Google Shape;99;p1"/>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00" name="Google Shape;100;p1"/>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01" name="Google Shape;101;p1"/>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a:t>
            </a:r>
            <a:endParaRPr/>
          </a:p>
        </p:txBody>
      </p:sp>
      <p:sp>
        <p:nvSpPr>
          <p:cNvPr id="102" name="Google Shape;102;p1"/>
          <p:cNvSpPr txBox="1"/>
          <p:nvPr/>
        </p:nvSpPr>
        <p:spPr>
          <a:xfrm>
            <a:off x="12788182" y="7162800"/>
            <a:ext cx="3357711"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p:nvPr/>
        </p:nvSpPr>
        <p:spPr>
          <a:xfrm>
            <a:off x="14068615"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82" name="Google Shape;282;p10"/>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83" name="Google Shape;283;p10"/>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84" name="Google Shape;284;p10"/>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85" name="Google Shape;285;p10"/>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86" name="Google Shape;286;p10"/>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87" name="Google Shape;287;p10"/>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88" name="Google Shape;288;p10"/>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89" name="Google Shape;289;p10"/>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90" name="Google Shape;290;p10"/>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91" name="Google Shape;291;p10"/>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92" name="Google Shape;292;p10"/>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293" name="Google Shape;293;p10"/>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294" name="Google Shape;294;p10"/>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95" name="Google Shape;295;p10"/>
          <p:cNvSpPr/>
          <p:nvPr/>
        </p:nvSpPr>
        <p:spPr>
          <a:xfrm>
            <a:off x="100012" y="5072060"/>
            <a:ext cx="3700462" cy="5129212"/>
          </a:xfrm>
          <a:custGeom>
            <a:rect b="b" l="l" r="r" t="t"/>
            <a:pathLst>
              <a:path extrusionOk="0" h="5129212" w="3700462">
                <a:moveTo>
                  <a:pt x="0" y="0"/>
                </a:moveTo>
                <a:lnTo>
                  <a:pt x="3700463" y="0"/>
                </a:lnTo>
                <a:lnTo>
                  <a:pt x="3700463" y="5129212"/>
                </a:lnTo>
                <a:lnTo>
                  <a:pt x="0" y="5129212"/>
                </a:lnTo>
                <a:lnTo>
                  <a:pt x="0" y="0"/>
                </a:lnTo>
                <a:close/>
              </a:path>
            </a:pathLst>
          </a:custGeom>
          <a:blipFill rotWithShape="1">
            <a:blip r:embed="rId3">
              <a:alphaModFix/>
            </a:blip>
            <a:stretch>
              <a:fillRect b="-1427" l="0" r="0" t="-1427"/>
            </a:stretch>
          </a:blipFill>
          <a:ln>
            <a:noFill/>
          </a:ln>
        </p:spPr>
      </p:sp>
      <p:sp>
        <p:nvSpPr>
          <p:cNvPr id="296" name="Google Shape;296;p10"/>
          <p:cNvSpPr txBox="1"/>
          <p:nvPr/>
        </p:nvSpPr>
        <p:spPr>
          <a:xfrm>
            <a:off x="1109662" y="979867"/>
            <a:ext cx="13606462" cy="72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675" u="none" cap="none" strike="noStrike">
                <a:solidFill>
                  <a:srgbClr val="000000"/>
                </a:solidFill>
                <a:latin typeface="Arial"/>
                <a:ea typeface="Arial"/>
                <a:cs typeface="Arial"/>
                <a:sym typeface="Arial"/>
              </a:rPr>
              <a:t>THE WOW IN YOUR SOLUTION</a:t>
            </a:r>
            <a:endParaRPr/>
          </a:p>
        </p:txBody>
      </p:sp>
      <p:sp>
        <p:nvSpPr>
          <p:cNvPr id="297" name="Google Shape;297;p10"/>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8</a:t>
            </a:r>
            <a:endParaRPr/>
          </a:p>
        </p:txBody>
      </p:sp>
      <p:sp>
        <p:nvSpPr>
          <p:cNvPr id="298" name="Google Shape;298;p10"/>
          <p:cNvSpPr txBox="1"/>
          <p:nvPr/>
        </p:nvSpPr>
        <p:spPr>
          <a:xfrm>
            <a:off x="1028700" y="2245757"/>
            <a:ext cx="14816138" cy="8553450"/>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None/>
            </a:pPr>
            <a:r>
              <a:rPr b="0" i="0" lang="en-US" sz="3509" u="none" cap="none" strike="noStrike">
                <a:solidFill>
                  <a:srgbClr val="000000"/>
                </a:solidFill>
                <a:latin typeface="Trebuchet MS"/>
                <a:ea typeface="Trebuchet MS"/>
                <a:cs typeface="Trebuchet MS"/>
                <a:sym typeface="Trebuchet MS"/>
              </a:rPr>
              <a:t>The WOW Solution Keylogger is a comprehensive, multi-faceted approach designed to address the threat of keyloggers in cybersecurity effectively.This solution combines advanced technology, robust policies, and proactive measures to create a secure digital environment. Here’s an in-depth look at the WOW Solution Keylogger:</a:t>
            </a:r>
            <a:endParaRPr/>
          </a:p>
          <a:p>
            <a:pPr indent="0" lvl="0" marL="0" marR="0" rtl="0" algn="just">
              <a:lnSpc>
                <a:spcPct val="120005"/>
              </a:lnSpc>
              <a:spcBef>
                <a:spcPts val="0"/>
              </a:spcBef>
              <a:spcAft>
                <a:spcPts val="0"/>
              </a:spcAft>
              <a:buNone/>
            </a:pPr>
            <a:r>
              <a:t/>
            </a:r>
            <a:endParaRPr b="0" i="0" sz="3509" u="none" cap="none" strike="noStrike">
              <a:solidFill>
                <a:srgbClr val="000000"/>
              </a:solidFill>
              <a:latin typeface="Trebuchet MS"/>
              <a:ea typeface="Trebuchet MS"/>
              <a:cs typeface="Trebuchet MS"/>
              <a:sym typeface="Trebuchet MS"/>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Trebuchet MS"/>
                <a:ea typeface="Trebuchet MS"/>
                <a:cs typeface="Trebuchet MS"/>
                <a:sym typeface="Trebuchet MS"/>
              </a:rPr>
              <a:t>                     </a:t>
            </a:r>
            <a:r>
              <a:rPr b="0" i="0" lang="en-US" sz="3509" u="none" cap="none" strike="noStrike">
                <a:solidFill>
                  <a:srgbClr val="000000"/>
                </a:solidFill>
                <a:latin typeface="Arial"/>
                <a:ea typeface="Arial"/>
                <a:cs typeface="Arial"/>
                <a:sym typeface="Arial"/>
              </a:rPr>
              <a:t>1.Wholistic Detection and Removal.</a:t>
            </a:r>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Arial"/>
                <a:ea typeface="Arial"/>
                <a:cs typeface="Arial"/>
                <a:sym typeface="Arial"/>
              </a:rPr>
              <a:t>                     2.Optimized Encryption and Secure Communication.</a:t>
            </a:r>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Arial"/>
                <a:ea typeface="Arial"/>
                <a:cs typeface="Arial"/>
                <a:sym typeface="Arial"/>
              </a:rPr>
              <a:t>                     3.Wide Adoption of Multi-Factor Authentication (MFA).</a:t>
            </a:r>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Arial"/>
                <a:ea typeface="Arial"/>
                <a:cs typeface="Arial"/>
                <a:sym typeface="Arial"/>
              </a:rPr>
              <a:t>                     4. Well-Rounded User Education and Awareness.</a:t>
            </a:r>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Arial"/>
                <a:ea typeface="Arial"/>
                <a:cs typeface="Arial"/>
                <a:sym typeface="Arial"/>
              </a:rPr>
              <a:t>                     5. Robust System and Network Hardening.</a:t>
            </a:r>
            <a:endParaRPr/>
          </a:p>
          <a:p>
            <a:pPr indent="0" lvl="0" marL="0" marR="0" rtl="0" algn="just">
              <a:lnSpc>
                <a:spcPct val="120005"/>
              </a:lnSpc>
              <a:spcBef>
                <a:spcPts val="0"/>
              </a:spcBef>
              <a:spcAft>
                <a:spcPts val="0"/>
              </a:spcAft>
              <a:buNone/>
            </a:pPr>
            <a:r>
              <a:rPr b="0" i="0" lang="en-US" sz="3509" u="none" cap="none" strike="noStrike">
                <a:solidFill>
                  <a:srgbClr val="000000"/>
                </a:solidFill>
                <a:latin typeface="Arial"/>
                <a:ea typeface="Arial"/>
                <a:cs typeface="Arial"/>
                <a:sym typeface="Arial"/>
              </a:rPr>
              <a:t>                     6. Winning Incident Response and Recovery.</a:t>
            </a:r>
            <a:endParaRPr/>
          </a:p>
          <a:p>
            <a:pPr indent="0" lvl="0" marL="0" marR="0" rtl="0" algn="just">
              <a:lnSpc>
                <a:spcPct val="120005"/>
              </a:lnSpc>
              <a:spcBef>
                <a:spcPts val="0"/>
              </a:spcBef>
              <a:spcAft>
                <a:spcPts val="0"/>
              </a:spcAft>
              <a:buNone/>
            </a:pPr>
            <a:r>
              <a:t/>
            </a:r>
            <a:endParaRPr b="0" i="0" sz="3509" u="none" cap="none" strike="noStrike">
              <a:solidFill>
                <a:srgbClr val="000000"/>
              </a:solidFill>
              <a:latin typeface="Arial"/>
              <a:ea typeface="Arial"/>
              <a:cs typeface="Arial"/>
              <a:sym typeface="Arial"/>
            </a:endParaRPr>
          </a:p>
          <a:p>
            <a:pPr indent="0" lvl="0" marL="0" marR="0" rtl="0" algn="just">
              <a:lnSpc>
                <a:spcPct val="120005"/>
              </a:lnSpc>
              <a:spcBef>
                <a:spcPts val="0"/>
              </a:spcBef>
              <a:spcAft>
                <a:spcPts val="0"/>
              </a:spcAft>
              <a:buNone/>
            </a:pPr>
            <a:r>
              <a:t/>
            </a:r>
            <a:endParaRPr b="0" i="0" sz="3509" u="none" cap="none" strike="noStrike">
              <a:solidFill>
                <a:srgbClr val="000000"/>
              </a:solidFill>
              <a:latin typeface="Arial"/>
              <a:ea typeface="Arial"/>
              <a:cs typeface="Arial"/>
              <a:sym typeface="Arial"/>
            </a:endParaRPr>
          </a:p>
          <a:p>
            <a:pPr indent="0" lvl="0" marL="0" marR="0" rtl="0" algn="just">
              <a:lnSpc>
                <a:spcPct val="120005"/>
              </a:lnSpc>
              <a:spcBef>
                <a:spcPts val="0"/>
              </a:spcBef>
              <a:spcAft>
                <a:spcPts val="0"/>
              </a:spcAft>
              <a:buNone/>
            </a:pPr>
            <a:r>
              <a:t/>
            </a:r>
            <a:endParaRPr b="0" i="0" sz="3509" u="none" cap="none" strike="noStrike">
              <a:solidFill>
                <a:srgbClr val="000000"/>
              </a:solidFill>
              <a:latin typeface="Arial"/>
              <a:ea typeface="Arial"/>
              <a:cs typeface="Arial"/>
              <a:sym typeface="Arial"/>
            </a:endParaRPr>
          </a:p>
          <a:p>
            <a:pPr indent="0" lvl="0" marL="0" marR="0" rtl="0" algn="just">
              <a:lnSpc>
                <a:spcPct val="120005"/>
              </a:lnSpc>
              <a:spcBef>
                <a:spcPts val="0"/>
              </a:spcBef>
              <a:spcAft>
                <a:spcPts val="0"/>
              </a:spcAft>
              <a:buNone/>
            </a:pPr>
            <a:r>
              <a:t/>
            </a:r>
            <a:endParaRPr b="0" i="0" sz="3509"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1"/>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04" name="Google Shape;304;p11"/>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05" name="Google Shape;305;p11"/>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306" name="Google Shape;306;p11"/>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307" name="Google Shape;307;p1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308" name="Google Shape;308;p11"/>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309" name="Google Shape;309;p11"/>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310" name="Google Shape;310;p11"/>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311" name="Google Shape;311;p11"/>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312" name="Google Shape;312;p11"/>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313" name="Google Shape;313;p11"/>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314" name="Google Shape;314;p11"/>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315" name="Google Shape;315;p11"/>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316" name="Google Shape;316;p11"/>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317" name="Google Shape;317;p11"/>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318" name="Google Shape;318;p11"/>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9</a:t>
            </a:r>
            <a:endParaRPr/>
          </a:p>
        </p:txBody>
      </p:sp>
      <p:sp>
        <p:nvSpPr>
          <p:cNvPr id="319" name="Google Shape;319;p11"/>
          <p:cNvSpPr txBox="1"/>
          <p:nvPr/>
        </p:nvSpPr>
        <p:spPr>
          <a:xfrm>
            <a:off x="1109662" y="440531"/>
            <a:ext cx="13606462" cy="847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500" u="none" cap="none" strike="noStrike">
                <a:solidFill>
                  <a:srgbClr val="000000"/>
                </a:solidFill>
                <a:latin typeface="Arial"/>
                <a:ea typeface="Arial"/>
                <a:cs typeface="Arial"/>
                <a:sym typeface="Arial"/>
              </a:rPr>
              <a:t>MODELLING</a:t>
            </a:r>
            <a:endParaRPr/>
          </a:p>
        </p:txBody>
      </p:sp>
      <p:sp>
        <p:nvSpPr>
          <p:cNvPr id="320" name="Google Shape;320;p11"/>
          <p:cNvSpPr txBox="1"/>
          <p:nvPr/>
        </p:nvSpPr>
        <p:spPr>
          <a:xfrm>
            <a:off x="942600" y="1564476"/>
            <a:ext cx="14277900" cy="77295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720" u="none" cap="none" strike="noStrike">
                <a:solidFill>
                  <a:srgbClr val="000000"/>
                </a:solidFill>
                <a:latin typeface="Trebuchet MS"/>
                <a:ea typeface="Trebuchet MS"/>
                <a:cs typeface="Trebuchet MS"/>
                <a:sym typeface="Trebuchet MS"/>
              </a:rPr>
              <a:t>Modelling keyloggers involves understanding their structure, behavior, and deployment methods. This process helps in developing effective detection and mitigation strategies. Below is a detailed model covering various aspects of keyloggers:</a:t>
            </a:r>
            <a:endParaRPr sz="1200"/>
          </a:p>
          <a:p>
            <a:pPr indent="0" lvl="0" marL="0" marR="0" rtl="0" algn="just">
              <a:lnSpc>
                <a:spcPct val="120000"/>
              </a:lnSpc>
              <a:spcBef>
                <a:spcPts val="0"/>
              </a:spcBef>
              <a:spcAft>
                <a:spcPts val="0"/>
              </a:spcAft>
              <a:buNone/>
            </a:pPr>
            <a:r>
              <a:rPr lang="en-US" sz="2720">
                <a:latin typeface="Trebuchet MS"/>
                <a:ea typeface="Trebuchet MS"/>
                <a:cs typeface="Trebuchet MS"/>
                <a:sym typeface="Trebuchet MS"/>
              </a:rPr>
              <a:t>   </a:t>
            </a:r>
            <a:r>
              <a:rPr b="1" i="0" lang="en-US" sz="2820" u="none" cap="none" strike="noStrike">
                <a:solidFill>
                  <a:srgbClr val="000000"/>
                </a:solidFill>
              </a:rPr>
              <a:t>Keylogger Architecture Components:</a:t>
            </a:r>
            <a:endParaRPr b="1"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Capture Component: The core part that intercepts and records keystrokes.</a:t>
            </a:r>
            <a:endParaRPr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Storage Component: Temporarily stores captured data on the infected device.</a:t>
            </a:r>
            <a:endParaRPr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Transmission Component: Sends the recorded data to the attacker, typically via email, FTP, or a web server.</a:t>
            </a:r>
            <a:endParaRPr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Stealth Mechanisms: Techniques used to avoid detection, such as rootkits, process injection, and encryption.</a:t>
            </a:r>
            <a:endParaRPr sz="1200"/>
          </a:p>
          <a:p>
            <a:pPr indent="0" lvl="0" marL="0" marR="0" rtl="0" algn="just">
              <a:lnSpc>
                <a:spcPct val="120000"/>
              </a:lnSpc>
              <a:spcBef>
                <a:spcPts val="0"/>
              </a:spcBef>
              <a:spcAft>
                <a:spcPts val="0"/>
              </a:spcAft>
              <a:buNone/>
            </a:pPr>
            <a:r>
              <a:t/>
            </a:r>
            <a:endParaRPr sz="1200"/>
          </a:p>
          <a:p>
            <a:pPr indent="0" lvl="0" marL="0" marR="0" rtl="0" algn="just">
              <a:lnSpc>
                <a:spcPct val="120000"/>
              </a:lnSpc>
              <a:spcBef>
                <a:spcPts val="0"/>
              </a:spcBef>
              <a:spcAft>
                <a:spcPts val="0"/>
              </a:spcAft>
              <a:buNone/>
            </a:pPr>
            <a:r>
              <a:rPr b="1" i="0" lang="en-US" sz="2920" u="none" cap="none" strike="noStrike">
                <a:solidFill>
                  <a:srgbClr val="000000"/>
                </a:solidFill>
                <a:latin typeface="Trebuchet MS"/>
                <a:ea typeface="Trebuchet MS"/>
                <a:cs typeface="Trebuchet MS"/>
                <a:sym typeface="Trebuchet MS"/>
              </a:rPr>
              <a:t>    </a:t>
            </a:r>
            <a:r>
              <a:rPr b="1" i="0" lang="en-US" sz="2920" u="none" cap="none" strike="noStrike">
                <a:solidFill>
                  <a:srgbClr val="000000"/>
                </a:solidFill>
              </a:rPr>
              <a:t>Keylogger Lifecycle:</a:t>
            </a:r>
            <a:endParaRPr b="1" sz="1200"/>
          </a:p>
          <a:p>
            <a:pPr indent="0" lvl="0" marL="0" marR="0" rtl="0" algn="just">
              <a:lnSpc>
                <a:spcPct val="120000"/>
              </a:lnSpc>
              <a:spcBef>
                <a:spcPts val="0"/>
              </a:spcBef>
              <a:spcAft>
                <a:spcPts val="0"/>
              </a:spcAft>
              <a:buNone/>
            </a:pPr>
            <a:r>
              <a:rPr b="0" i="0" lang="en-US" sz="2720" u="none" cap="none" strike="noStrike">
                <a:solidFill>
                  <a:srgbClr val="000000"/>
                </a:solidFill>
                <a:latin typeface="Trebuchet MS"/>
                <a:ea typeface="Trebuchet MS"/>
                <a:cs typeface="Trebuchet MS"/>
                <a:sym typeface="Trebuchet MS"/>
              </a:rPr>
              <a:t>  </a:t>
            </a:r>
            <a:r>
              <a:rPr b="0" i="0" lang="en-US" sz="2720" u="none" cap="none" strike="noStrike">
                <a:solidFill>
                  <a:srgbClr val="BB071D"/>
                </a:solidFill>
                <a:latin typeface="Arial"/>
                <a:ea typeface="Arial"/>
                <a:cs typeface="Arial"/>
                <a:sym typeface="Arial"/>
              </a:rPr>
              <a:t> 1. Deployment:</a:t>
            </a:r>
            <a:endParaRPr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Phishing Attacks: Delivered via malicious email attachments or links.</a:t>
            </a:r>
            <a:endParaRPr sz="1200"/>
          </a:p>
          <a:p>
            <a:pPr indent="-302558"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MalwareDownloads: Embedded in software downloads from untrusted sources.</a:t>
            </a:r>
            <a:endParaRPr sz="1200"/>
          </a:p>
          <a:p>
            <a:pPr indent="-302559" lvl="1" marL="630518" marR="0" rtl="0" algn="just">
              <a:lnSpc>
                <a:spcPct val="120000"/>
              </a:lnSpc>
              <a:spcBef>
                <a:spcPts val="0"/>
              </a:spcBef>
              <a:spcAft>
                <a:spcPts val="0"/>
              </a:spcAft>
              <a:buClr>
                <a:srgbClr val="000000"/>
              </a:buClr>
              <a:buSzPts val="2720"/>
              <a:buFont typeface="Arial"/>
              <a:buChar char="•"/>
            </a:pPr>
            <a:r>
              <a:rPr b="0" i="0" lang="en-US" sz="2720" u="none" cap="none" strike="noStrike">
                <a:solidFill>
                  <a:srgbClr val="000000"/>
                </a:solidFill>
                <a:latin typeface="Trebuchet MS"/>
                <a:ea typeface="Trebuchet MS"/>
                <a:cs typeface="Trebuchet MS"/>
                <a:sym typeface="Trebuchet MS"/>
              </a:rPr>
              <a:t>Physical Access: Installed directly onto a device through physical access.</a:t>
            </a:r>
            <a:endParaRPr b="0" i="0" sz="312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2"/>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26" name="Google Shape;326;p12"/>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27" name="Google Shape;327;p12"/>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328" name="Google Shape;328;p12"/>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329" name="Google Shape;329;p12"/>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330" name="Google Shape;330;p12"/>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331" name="Google Shape;331;p12"/>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332" name="Google Shape;332;p12"/>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333" name="Google Shape;333;p12"/>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334" name="Google Shape;334;p12"/>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335" name="Google Shape;335;p12"/>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336" name="Google Shape;336;p12"/>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337" name="Google Shape;337;p12"/>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338" name="Google Shape;338;p12"/>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339" name="Google Shape;339;p12"/>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340" name="Google Shape;340;p12"/>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9</a:t>
            </a:r>
            <a:endParaRPr/>
          </a:p>
        </p:txBody>
      </p:sp>
      <p:sp>
        <p:nvSpPr>
          <p:cNvPr id="341" name="Google Shape;341;p12"/>
          <p:cNvSpPr txBox="1"/>
          <p:nvPr/>
        </p:nvSpPr>
        <p:spPr>
          <a:xfrm>
            <a:off x="1109662" y="440531"/>
            <a:ext cx="13294655" cy="8286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400" u="none" cap="none" strike="noStrike">
                <a:solidFill>
                  <a:srgbClr val="000000"/>
                </a:solidFill>
                <a:latin typeface="Arial"/>
                <a:ea typeface="Arial"/>
                <a:cs typeface="Arial"/>
                <a:sym typeface="Arial"/>
              </a:rPr>
              <a:t>MODELLING</a:t>
            </a:r>
            <a:endParaRPr/>
          </a:p>
        </p:txBody>
      </p:sp>
      <p:sp>
        <p:nvSpPr>
          <p:cNvPr id="342" name="Google Shape;342;p12"/>
          <p:cNvSpPr txBox="1"/>
          <p:nvPr/>
        </p:nvSpPr>
        <p:spPr>
          <a:xfrm>
            <a:off x="339756" y="1451012"/>
            <a:ext cx="17952300" cy="9233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370" u="none" cap="none" strike="noStrike">
                <a:solidFill>
                  <a:srgbClr val="BB071D"/>
                </a:solidFill>
                <a:latin typeface="Arial"/>
                <a:ea typeface="Arial"/>
                <a:cs typeface="Arial"/>
                <a:sym typeface="Arial"/>
              </a:rPr>
              <a:t>2. Activation:</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System Boot/Startup: Automatically starts with the system or specific applications.</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UserActions:Activated by specific user actions or when certain applications are opened.</a:t>
            </a:r>
            <a:endParaRPr/>
          </a:p>
          <a:p>
            <a:pPr indent="0" lvl="0" marL="0" marR="0" rtl="0" algn="just">
              <a:lnSpc>
                <a:spcPct val="120000"/>
              </a:lnSpc>
              <a:spcBef>
                <a:spcPts val="0"/>
              </a:spcBef>
              <a:spcAft>
                <a:spcPts val="0"/>
              </a:spcAft>
              <a:buNone/>
            </a:pPr>
            <a:r>
              <a:rPr b="0" i="0" lang="en-US" sz="3370" u="none" cap="none" strike="noStrike">
                <a:solidFill>
                  <a:srgbClr val="BB071D"/>
                </a:solidFill>
                <a:latin typeface="Arial"/>
                <a:ea typeface="Arial"/>
                <a:cs typeface="Arial"/>
                <a:sym typeface="Arial"/>
              </a:rPr>
              <a:t>3. Data Capture:</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Keystroke Logging: Records every keystroke made by the user.</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Screen Capturing: Some keyloggers also capture screenshots or video recordings.</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Clipboard Monitoring: Monitors and captures data copied to the clipboard.</a:t>
            </a:r>
            <a:endParaRPr/>
          </a:p>
          <a:p>
            <a:pPr indent="0" lvl="0" marL="0" marR="0" rtl="0" algn="just">
              <a:lnSpc>
                <a:spcPct val="120000"/>
              </a:lnSpc>
              <a:spcBef>
                <a:spcPts val="0"/>
              </a:spcBef>
              <a:spcAft>
                <a:spcPts val="0"/>
              </a:spcAft>
              <a:buNone/>
            </a:pPr>
            <a:r>
              <a:rPr b="0" i="0" lang="en-US" sz="3370" u="none" cap="none" strike="noStrike">
                <a:solidFill>
                  <a:srgbClr val="BB071D"/>
                </a:solidFill>
                <a:latin typeface="Arial"/>
                <a:ea typeface="Arial"/>
                <a:cs typeface="Arial"/>
                <a:sym typeface="Arial"/>
              </a:rPr>
              <a:t>4. Data Storage:</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Local Storage: Temporarily stores data on the infected device.</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Stealth Storage: Uses hidden files or encrypted formats to avoid detection</a:t>
            </a:r>
            <a:endParaRPr/>
          </a:p>
          <a:p>
            <a:pPr indent="0" lvl="0" marL="0" marR="0" rtl="0" algn="just">
              <a:lnSpc>
                <a:spcPct val="120000"/>
              </a:lnSpc>
              <a:spcBef>
                <a:spcPts val="0"/>
              </a:spcBef>
              <a:spcAft>
                <a:spcPts val="0"/>
              </a:spcAft>
              <a:buNone/>
            </a:pPr>
            <a:r>
              <a:rPr b="0" i="0" lang="en-US" sz="3370" u="none" cap="none" strike="noStrike">
                <a:solidFill>
                  <a:srgbClr val="BB071D"/>
                </a:solidFill>
                <a:latin typeface="Arial"/>
                <a:ea typeface="Arial"/>
                <a:cs typeface="Arial"/>
                <a:sym typeface="Arial"/>
              </a:rPr>
              <a:t>5. Data Transmission:</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Periodic Transmission: Sends captured data at regular intervals.</a:t>
            </a:r>
            <a:endParaRPr/>
          </a:p>
          <a:p>
            <a:pPr indent="-363879" lvl="1" marL="727759" marR="0" rtl="0" algn="just">
              <a:lnSpc>
                <a:spcPct val="120000"/>
              </a:lnSpc>
              <a:spcBef>
                <a:spcPts val="0"/>
              </a:spcBef>
              <a:spcAft>
                <a:spcPts val="0"/>
              </a:spcAft>
              <a:buClr>
                <a:srgbClr val="000000"/>
              </a:buClr>
              <a:buSzPts val="3370"/>
              <a:buFont typeface="Arial"/>
              <a:buChar char="•"/>
            </a:pPr>
            <a:r>
              <a:rPr b="0" i="0" lang="en-US" sz="3370" u="none" cap="none" strike="noStrike">
                <a:solidFill>
                  <a:srgbClr val="000000"/>
                </a:solidFill>
                <a:latin typeface="Trebuchet MS"/>
                <a:ea typeface="Trebuchet MS"/>
                <a:cs typeface="Trebuchet MS"/>
                <a:sym typeface="Trebuchet MS"/>
              </a:rPr>
              <a:t>Trigger-Based Transmission: Sends data when specific conditions are met, such as network availability.</a:t>
            </a:r>
            <a:endParaRPr/>
          </a:p>
          <a:p>
            <a:pPr indent="0" lvl="0" marL="0" marR="0" rtl="0" algn="just">
              <a:lnSpc>
                <a:spcPct val="120000"/>
              </a:lnSpc>
              <a:spcBef>
                <a:spcPts val="0"/>
              </a:spcBef>
              <a:spcAft>
                <a:spcPts val="0"/>
              </a:spcAft>
              <a:buNone/>
            </a:pPr>
            <a:r>
              <a:t/>
            </a:r>
            <a:endParaRPr b="0" i="0" sz="337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48" name="Google Shape;348;p13"/>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49" name="Google Shape;349;p13"/>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350" name="Google Shape;350;p13"/>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351" name="Google Shape;351;p13"/>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352" name="Google Shape;352;p13"/>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353" name="Google Shape;353;p13"/>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354" name="Google Shape;354;p13"/>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355" name="Google Shape;355;p13"/>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356" name="Google Shape;356;p13"/>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357" name="Google Shape;357;p13"/>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358" name="Google Shape;358;p13"/>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359" name="Google Shape;359;p13"/>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360" name="Google Shape;360;p13"/>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361" name="Google Shape;361;p13"/>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362" name="Google Shape;362;p13"/>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9</a:t>
            </a:r>
            <a:endParaRPr/>
          </a:p>
        </p:txBody>
      </p:sp>
      <p:sp>
        <p:nvSpPr>
          <p:cNvPr id="363" name="Google Shape;363;p13"/>
          <p:cNvSpPr txBox="1"/>
          <p:nvPr/>
        </p:nvSpPr>
        <p:spPr>
          <a:xfrm>
            <a:off x="1128712" y="334756"/>
            <a:ext cx="13606500" cy="86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600" u="none" cap="none" strike="noStrike">
                <a:solidFill>
                  <a:srgbClr val="000000"/>
                </a:solidFill>
                <a:latin typeface="Arial"/>
                <a:ea typeface="Arial"/>
                <a:cs typeface="Arial"/>
                <a:sym typeface="Arial"/>
              </a:rPr>
              <a:t>MODELLING</a:t>
            </a:r>
            <a:endParaRPr/>
          </a:p>
        </p:txBody>
      </p:sp>
      <p:sp>
        <p:nvSpPr>
          <p:cNvPr id="364" name="Google Shape;364;p13"/>
          <p:cNvSpPr txBox="1"/>
          <p:nvPr/>
        </p:nvSpPr>
        <p:spPr>
          <a:xfrm>
            <a:off x="539287" y="1196655"/>
            <a:ext cx="17616600" cy="8984100"/>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b="1" i="0" lang="en-US" sz="2479" u="none" cap="none" strike="noStrike">
                <a:solidFill>
                  <a:srgbClr val="BB071D"/>
                </a:solidFill>
              </a:rPr>
              <a:t>6. Stealth Techniques:</a:t>
            </a:r>
            <a:endParaRPr b="1" sz="900"/>
          </a:p>
          <a:p>
            <a:pPr indent="-289901" lvl="1" marL="643304" marR="0" rtl="0" algn="just">
              <a:lnSpc>
                <a:spcPct val="120006"/>
              </a:lnSpc>
              <a:spcBef>
                <a:spcPts val="0"/>
              </a:spcBef>
              <a:spcAft>
                <a:spcPts val="0"/>
              </a:spcAft>
              <a:buClr>
                <a:srgbClr val="000000"/>
              </a:buClr>
              <a:buSzPts val="2479"/>
              <a:buFont typeface="Arial"/>
              <a:buChar char="•"/>
            </a:pPr>
            <a:r>
              <a:rPr b="0" i="0" lang="en-US" sz="2479" u="none" cap="none" strike="noStrike">
                <a:solidFill>
                  <a:srgbClr val="000000"/>
                </a:solidFill>
                <a:latin typeface="Trebuchet MS"/>
                <a:ea typeface="Trebuchet MS"/>
                <a:cs typeface="Trebuchet MS"/>
                <a:sym typeface="Trebuchet MS"/>
              </a:rPr>
              <a:t>Rootkits: Hides the </a:t>
            </a:r>
            <a:r>
              <a:rPr lang="en-US" sz="2479">
                <a:latin typeface="Trebuchet MS"/>
                <a:ea typeface="Trebuchet MS"/>
                <a:cs typeface="Trebuchet MS"/>
                <a:sym typeface="Trebuchet MS"/>
              </a:rPr>
              <a:t>keylogger</a:t>
            </a:r>
            <a:r>
              <a:rPr b="0" i="0" lang="en-US" sz="2479" u="none" cap="none" strike="noStrike">
                <a:solidFill>
                  <a:srgbClr val="000000"/>
                </a:solidFill>
                <a:latin typeface="Trebuchet MS"/>
                <a:ea typeface="Trebuchet MS"/>
                <a:cs typeface="Trebuchet MS"/>
                <a:sym typeface="Trebuchet MS"/>
              </a:rPr>
              <a:t> presence from detection tools.</a:t>
            </a:r>
            <a:endParaRPr sz="900"/>
          </a:p>
          <a:p>
            <a:pPr indent="-289901" lvl="1" marL="643304" marR="0" rtl="0" algn="just">
              <a:lnSpc>
                <a:spcPct val="120006"/>
              </a:lnSpc>
              <a:spcBef>
                <a:spcPts val="0"/>
              </a:spcBef>
              <a:spcAft>
                <a:spcPts val="0"/>
              </a:spcAft>
              <a:buClr>
                <a:srgbClr val="000000"/>
              </a:buClr>
              <a:buSzPts val="2479"/>
              <a:buFont typeface="Arial"/>
              <a:buChar char="•"/>
            </a:pPr>
            <a:r>
              <a:rPr b="0" i="0" lang="en-US" sz="2479" u="none" cap="none" strike="noStrike">
                <a:solidFill>
                  <a:srgbClr val="000000"/>
                </a:solidFill>
                <a:latin typeface="Trebuchet MS"/>
                <a:ea typeface="Trebuchet MS"/>
                <a:cs typeface="Trebuchet MS"/>
                <a:sym typeface="Trebuchet MS"/>
              </a:rPr>
              <a:t>Encryption: Encrypts captured data and communication to avoid detection.</a:t>
            </a:r>
            <a:endParaRPr sz="900"/>
          </a:p>
          <a:p>
            <a:pPr indent="-289901" lvl="1" marL="643304" marR="0" rtl="0" algn="just">
              <a:lnSpc>
                <a:spcPct val="120006"/>
              </a:lnSpc>
              <a:spcBef>
                <a:spcPts val="0"/>
              </a:spcBef>
              <a:spcAft>
                <a:spcPts val="0"/>
              </a:spcAft>
              <a:buClr>
                <a:srgbClr val="000000"/>
              </a:buClr>
              <a:buSzPts val="2479"/>
              <a:buFont typeface="Arial"/>
              <a:buChar char="•"/>
            </a:pPr>
            <a:r>
              <a:rPr b="0" i="0" lang="en-US" sz="2479" u="none" cap="none" strike="noStrike">
                <a:solidFill>
                  <a:srgbClr val="000000"/>
                </a:solidFill>
                <a:latin typeface="Trebuchet MS"/>
                <a:ea typeface="Trebuchet MS"/>
                <a:cs typeface="Trebuchet MS"/>
                <a:sym typeface="Trebuchet MS"/>
              </a:rPr>
              <a:t>Process Injection: Injects itself into legitimate processes to evade detection.</a:t>
            </a:r>
            <a:endParaRPr sz="900"/>
          </a:p>
          <a:p>
            <a:pPr indent="0" lvl="0" marL="0" marR="0" rtl="0" algn="just">
              <a:lnSpc>
                <a:spcPct val="120006"/>
              </a:lnSpc>
              <a:spcBef>
                <a:spcPts val="0"/>
              </a:spcBef>
              <a:spcAft>
                <a:spcPts val="0"/>
              </a:spcAft>
              <a:buNone/>
            </a:pPr>
            <a:r>
              <a:t/>
            </a:r>
            <a:endParaRPr b="0" i="0" sz="2479" u="none" cap="none" strike="noStrike">
              <a:solidFill>
                <a:srgbClr val="000000"/>
              </a:solidFill>
              <a:latin typeface="Trebuchet MS"/>
              <a:ea typeface="Trebuchet MS"/>
              <a:cs typeface="Trebuchet MS"/>
              <a:sym typeface="Trebuchet MS"/>
            </a:endParaRPr>
          </a:p>
          <a:p>
            <a:pPr indent="0" lvl="0" marL="0" marR="0" rtl="0" algn="just">
              <a:lnSpc>
                <a:spcPct val="120006"/>
              </a:lnSpc>
              <a:spcBef>
                <a:spcPts val="0"/>
              </a:spcBef>
              <a:spcAft>
                <a:spcPts val="0"/>
              </a:spcAft>
              <a:buNone/>
            </a:pPr>
            <a:r>
              <a:rPr b="0" i="0" lang="en-US" sz="2479" u="none" cap="none" strike="noStrike">
                <a:solidFill>
                  <a:srgbClr val="000000"/>
                </a:solidFill>
                <a:latin typeface="Trebuchet MS"/>
                <a:ea typeface="Trebuchet MS"/>
                <a:cs typeface="Trebuchet MS"/>
                <a:sym typeface="Trebuchet MS"/>
              </a:rPr>
              <a:t>The best way to protect your devices from keylogging is to use a high-quality antivirus or </a:t>
            </a:r>
            <a:r>
              <a:rPr b="0" i="0" lang="en-US" sz="2479" cap="none" strike="noStrike">
                <a:latin typeface="Arial"/>
                <a:ea typeface="Arial"/>
                <a:cs typeface="Arial"/>
                <a:sym typeface="Arial"/>
              </a:rPr>
              <a:t>firewall</a:t>
            </a:r>
            <a:r>
              <a:rPr b="0" i="0" lang="en-US" sz="2479" u="none" cap="none" strike="noStrike">
                <a:solidFill>
                  <a:srgbClr val="000000"/>
                </a:solidFill>
                <a:latin typeface="Trebuchet MS"/>
                <a:ea typeface="Trebuchet MS"/>
                <a:cs typeface="Trebuchet MS"/>
                <a:sym typeface="Trebuchet MS"/>
              </a:rPr>
              <a:t>. You can also take other precautions to make an infection less likely. </a:t>
            </a:r>
            <a:endParaRPr sz="900"/>
          </a:p>
          <a:p>
            <a:pPr indent="0" lvl="0" marL="0" marR="0" rtl="0" algn="just">
              <a:lnSpc>
                <a:spcPct val="120006"/>
              </a:lnSpc>
              <a:spcBef>
                <a:spcPts val="0"/>
              </a:spcBef>
              <a:spcAft>
                <a:spcPts val="0"/>
              </a:spcAft>
              <a:buNone/>
            </a:pPr>
            <a:r>
              <a:rPr b="0" i="0" lang="en-US" sz="2479" u="none" cap="none" strike="noStrike">
                <a:solidFill>
                  <a:srgbClr val="000000"/>
                </a:solidFill>
                <a:latin typeface="Trebuchet MS"/>
                <a:ea typeface="Trebuchet MS"/>
                <a:cs typeface="Trebuchet MS"/>
                <a:sym typeface="Trebuchet MS"/>
              </a:rPr>
              <a:t>You may use a password manager to generate highly complex passwords—in addition to enabling you to see and manage your passwords. In many cases, these programs are able to auto-fill your passwords, which allows you to bypass using the keyboard altogether.</a:t>
            </a:r>
            <a:endParaRPr b="1" sz="900"/>
          </a:p>
          <a:p>
            <a:pPr indent="0" lvl="0" marL="0" marR="0" rtl="0" algn="just">
              <a:lnSpc>
                <a:spcPct val="88016"/>
              </a:lnSpc>
              <a:spcBef>
                <a:spcPts val="0"/>
              </a:spcBef>
              <a:spcAft>
                <a:spcPts val="0"/>
              </a:spcAft>
              <a:buNone/>
            </a:pPr>
            <a:r>
              <a:rPr b="1" lang="en-US" sz="2479">
                <a:latin typeface="Trebuchet MS"/>
                <a:ea typeface="Trebuchet MS"/>
                <a:cs typeface="Trebuchet MS"/>
                <a:sym typeface="Trebuchet MS"/>
              </a:rPr>
              <a:t>      </a:t>
            </a:r>
            <a:r>
              <a:rPr b="1" i="0" lang="en-US" sz="2479" u="none" cap="none" strike="noStrike">
                <a:solidFill>
                  <a:srgbClr val="BB071D"/>
                </a:solidFill>
              </a:rPr>
              <a:t>some extensions to access your extensions in some of the most common browsers</a:t>
            </a:r>
            <a:r>
              <a:rPr b="0" i="0" lang="en-US" sz="2479" u="none" cap="none" strike="noStrike">
                <a:solidFill>
                  <a:srgbClr val="BB071D"/>
                </a:solidFill>
                <a:latin typeface="Arial"/>
                <a:ea typeface="Arial"/>
                <a:cs typeface="Arial"/>
                <a:sym typeface="Arial"/>
              </a:rPr>
              <a:t>:</a:t>
            </a:r>
            <a:r>
              <a:rPr b="0" i="0" lang="en-US" sz="2479" u="none" cap="none" strike="noStrike">
                <a:solidFill>
                  <a:srgbClr val="000000"/>
                </a:solidFill>
                <a:latin typeface="Arial"/>
                <a:ea typeface="Arial"/>
                <a:cs typeface="Arial"/>
                <a:sym typeface="Arial"/>
              </a:rPr>
              <a:t> </a:t>
            </a:r>
            <a:endParaRPr sz="900"/>
          </a:p>
          <a:p>
            <a:pPr indent="0" lvl="0" marL="0" marR="0" rtl="0" algn="just">
              <a:lnSpc>
                <a:spcPct val="88016"/>
              </a:lnSpc>
              <a:spcBef>
                <a:spcPts val="0"/>
              </a:spcBef>
              <a:spcAft>
                <a:spcPts val="0"/>
              </a:spcAft>
              <a:buNone/>
            </a:pPr>
            <a:r>
              <a:t/>
            </a:r>
            <a:endParaRPr b="0" i="0" sz="2479" u="none" cap="none" strike="noStrike">
              <a:solidFill>
                <a:srgbClr val="000000"/>
              </a:solidFill>
              <a:latin typeface="Arial"/>
              <a:ea typeface="Arial"/>
              <a:cs typeface="Arial"/>
              <a:sym typeface="Arial"/>
            </a:endParaRPr>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Safari: Choose "Preferences" in the Safari menu and click on "Extensions."</a:t>
            </a:r>
            <a:endParaRPr sz="900"/>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Chrome: Go to the address field and type "chrome://extensions."</a:t>
            </a:r>
            <a:endParaRPr sz="900"/>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Opera: Choose "Extensions," then select "Manage Extensions."</a:t>
            </a:r>
            <a:endParaRPr sz="900"/>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Firefox: Enter "about: addons" in the address field.</a:t>
            </a:r>
            <a:endParaRPr sz="900"/>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Microsoft Edge: Select "Extensions" in your browser menu.</a:t>
            </a:r>
            <a:endParaRPr sz="900"/>
          </a:p>
          <a:p>
            <a:pPr indent="-289901" lvl="1" marL="643304" marR="0" rtl="0" algn="just">
              <a:lnSpc>
                <a:spcPct val="118999"/>
              </a:lnSpc>
              <a:spcBef>
                <a:spcPts val="0"/>
              </a:spcBef>
              <a:spcAft>
                <a:spcPts val="0"/>
              </a:spcAft>
              <a:buClr>
                <a:srgbClr val="000000"/>
              </a:buClr>
              <a:buSzPts val="2479"/>
              <a:buFont typeface="Trebuchet MS"/>
              <a:buAutoNum type="arabicPeriod"/>
            </a:pPr>
            <a:r>
              <a:rPr b="0" i="0" lang="en-US" sz="2479" u="none" cap="none" strike="noStrike">
                <a:solidFill>
                  <a:srgbClr val="000000"/>
                </a:solidFill>
                <a:latin typeface="Trebuchet MS"/>
                <a:ea typeface="Trebuchet MS"/>
                <a:cs typeface="Trebuchet MS"/>
                <a:sym typeface="Trebuchet MS"/>
              </a:rPr>
              <a:t>Internet Explorer: Go to the Tools menu and choose "Manage add-ons</a:t>
            </a:r>
            <a:endParaRPr sz="900"/>
          </a:p>
          <a:p>
            <a:pPr indent="0" lvl="0" marL="0" marR="0" rtl="0" algn="just">
              <a:lnSpc>
                <a:spcPct val="120006"/>
              </a:lnSpc>
              <a:spcBef>
                <a:spcPts val="0"/>
              </a:spcBef>
              <a:spcAft>
                <a:spcPts val="0"/>
              </a:spcAft>
              <a:buNone/>
            </a:pPr>
            <a:r>
              <a:t/>
            </a:r>
            <a:endParaRPr b="0" i="0" sz="2979" u="none" cap="none" strike="noStrike">
              <a:solidFill>
                <a:srgbClr val="000000"/>
              </a:solidFill>
              <a:latin typeface="Trebuchet MS"/>
              <a:ea typeface="Trebuchet MS"/>
              <a:cs typeface="Trebuchet MS"/>
              <a:sym typeface="Trebuchet MS"/>
            </a:endParaRPr>
          </a:p>
          <a:p>
            <a:pPr indent="0" lvl="0" marL="0" marR="0" rtl="0" algn="just">
              <a:lnSpc>
                <a:spcPct val="120006"/>
              </a:lnSpc>
              <a:spcBef>
                <a:spcPts val="0"/>
              </a:spcBef>
              <a:spcAft>
                <a:spcPts val="0"/>
              </a:spcAft>
              <a:buNone/>
            </a:pPr>
            <a:r>
              <a:t/>
            </a:r>
            <a:endParaRPr b="0" i="0" sz="2979"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4"/>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70" name="Google Shape;370;p14"/>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71" name="Google Shape;371;p14"/>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372" name="Google Shape;372;p14"/>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373" name="Google Shape;373;p14"/>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374" name="Google Shape;374;p14"/>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375" name="Google Shape;375;p14"/>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376" name="Google Shape;376;p14"/>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377" name="Google Shape;377;p14"/>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378" name="Google Shape;378;p14"/>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379" name="Google Shape;379;p14"/>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380" name="Google Shape;380;p14"/>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381" name="Google Shape;381;p14"/>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382" name="Google Shape;382;p14"/>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383" name="Google Shape;383;p14"/>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384" name="Google Shape;384;p14"/>
          <p:cNvSpPr/>
          <p:nvPr/>
        </p:nvSpPr>
        <p:spPr>
          <a:xfrm>
            <a:off x="594876" y="1803437"/>
            <a:ext cx="8217787" cy="4905231"/>
          </a:xfrm>
          <a:custGeom>
            <a:rect b="b" l="l" r="r" t="t"/>
            <a:pathLst>
              <a:path extrusionOk="0" h="4905231" w="8217787">
                <a:moveTo>
                  <a:pt x="0" y="0"/>
                </a:moveTo>
                <a:lnTo>
                  <a:pt x="8217787" y="0"/>
                </a:lnTo>
                <a:lnTo>
                  <a:pt x="8217787" y="4905231"/>
                </a:lnTo>
                <a:lnTo>
                  <a:pt x="0" y="4905231"/>
                </a:lnTo>
                <a:lnTo>
                  <a:pt x="0" y="0"/>
                </a:lnTo>
                <a:close/>
              </a:path>
            </a:pathLst>
          </a:custGeom>
          <a:blipFill rotWithShape="1">
            <a:blip r:embed="rId4">
              <a:alphaModFix/>
            </a:blip>
            <a:stretch>
              <a:fillRect b="0" l="-310" r="0" t="0"/>
            </a:stretch>
          </a:blipFill>
          <a:ln>
            <a:noFill/>
          </a:ln>
        </p:spPr>
      </p:sp>
      <p:sp>
        <p:nvSpPr>
          <p:cNvPr id="385" name="Google Shape;385;p14"/>
          <p:cNvSpPr/>
          <p:nvPr/>
        </p:nvSpPr>
        <p:spPr>
          <a:xfrm>
            <a:off x="7589923" y="3490566"/>
            <a:ext cx="9023130" cy="3218102"/>
          </a:xfrm>
          <a:custGeom>
            <a:rect b="b" l="l" r="r" t="t"/>
            <a:pathLst>
              <a:path extrusionOk="0" h="3218102" w="9023130">
                <a:moveTo>
                  <a:pt x="0" y="0"/>
                </a:moveTo>
                <a:lnTo>
                  <a:pt x="9023131" y="0"/>
                </a:lnTo>
                <a:lnTo>
                  <a:pt x="9023131" y="3218102"/>
                </a:lnTo>
                <a:lnTo>
                  <a:pt x="0" y="3218102"/>
                </a:lnTo>
                <a:lnTo>
                  <a:pt x="0" y="0"/>
                </a:lnTo>
                <a:close/>
              </a:path>
            </a:pathLst>
          </a:custGeom>
          <a:blipFill rotWithShape="1">
            <a:blip r:embed="rId5">
              <a:alphaModFix/>
            </a:blip>
            <a:stretch>
              <a:fillRect b="0" l="0" r="0" t="0"/>
            </a:stretch>
          </a:blipFill>
          <a:ln>
            <a:noFill/>
          </a:ln>
        </p:spPr>
      </p:sp>
      <p:sp>
        <p:nvSpPr>
          <p:cNvPr id="386" name="Google Shape;386;p14"/>
          <p:cNvSpPr/>
          <p:nvPr/>
        </p:nvSpPr>
        <p:spPr>
          <a:xfrm>
            <a:off x="7506242" y="1508612"/>
            <a:ext cx="9190493" cy="1518915"/>
          </a:xfrm>
          <a:custGeom>
            <a:rect b="b" l="l" r="r" t="t"/>
            <a:pathLst>
              <a:path extrusionOk="0" h="1518915" w="9190493">
                <a:moveTo>
                  <a:pt x="0" y="0"/>
                </a:moveTo>
                <a:lnTo>
                  <a:pt x="9190493" y="0"/>
                </a:lnTo>
                <a:lnTo>
                  <a:pt x="9190493" y="1518914"/>
                </a:lnTo>
                <a:lnTo>
                  <a:pt x="0" y="1518914"/>
                </a:lnTo>
                <a:lnTo>
                  <a:pt x="0" y="0"/>
                </a:lnTo>
                <a:close/>
              </a:path>
            </a:pathLst>
          </a:custGeom>
          <a:blipFill rotWithShape="1">
            <a:blip r:embed="rId6">
              <a:alphaModFix/>
            </a:blip>
            <a:stretch>
              <a:fillRect b="-206400" l="0" r="0" t="0"/>
            </a:stretch>
          </a:blipFill>
          <a:ln>
            <a:noFill/>
          </a:ln>
        </p:spPr>
      </p:sp>
      <p:sp>
        <p:nvSpPr>
          <p:cNvPr id="387" name="Google Shape;387;p14"/>
          <p:cNvSpPr txBox="1"/>
          <p:nvPr/>
        </p:nvSpPr>
        <p:spPr>
          <a:xfrm>
            <a:off x="1132998" y="581976"/>
            <a:ext cx="10032776" cy="866775"/>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5632" u="none" cap="none" strike="noStrike">
                <a:solidFill>
                  <a:srgbClr val="000000"/>
                </a:solidFill>
                <a:latin typeface="Arial"/>
                <a:ea typeface="Arial"/>
                <a:cs typeface="Arial"/>
                <a:sym typeface="Arial"/>
              </a:rPr>
              <a:t>RESULTS</a:t>
            </a:r>
            <a:endParaRPr/>
          </a:p>
        </p:txBody>
      </p:sp>
      <p:sp>
        <p:nvSpPr>
          <p:cNvPr id="388" name="Google Shape;388;p14"/>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389" name="Google Shape;389;p14"/>
          <p:cNvSpPr txBox="1"/>
          <p:nvPr/>
        </p:nvSpPr>
        <p:spPr>
          <a:xfrm>
            <a:off x="1028700" y="6872854"/>
            <a:ext cx="14530387" cy="2424257"/>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b="0" i="0" lang="en-US" sz="3234" u="none" cap="none" strike="noStrike">
                <a:solidFill>
                  <a:srgbClr val="000000"/>
                </a:solidFill>
                <a:latin typeface="Trebuchet MS"/>
                <a:ea typeface="Trebuchet MS"/>
                <a:cs typeface="Trebuchet MS"/>
                <a:sym typeface="Trebuchet MS"/>
              </a:rPr>
              <a:t>keyloggers represent a double-edged sword, with legitimate applications for monitoring and oversight, but also posing significant security risks when exploited for malicious purposes. Vigilance, education, and robust security measures are essential for mitigating these risks and protecting against the harmful effects of keyloggers on security and privacy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5"/>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395" name="Google Shape;395;p15"/>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396" name="Google Shape;396;p15"/>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397" name="Google Shape;397;p15"/>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398" name="Google Shape;398;p15"/>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399" name="Google Shape;399;p15"/>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400" name="Google Shape;400;p15"/>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401" name="Google Shape;401;p15"/>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402" name="Google Shape;402;p15"/>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403" name="Google Shape;403;p15"/>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404" name="Google Shape;404;p15"/>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405" name="Google Shape;405;p15"/>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406" name="Google Shape;406;p15"/>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407" name="Google Shape;407;p15"/>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408" name="Google Shape;408;p15"/>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409" name="Google Shape;409;p15"/>
          <p:cNvSpPr txBox="1"/>
          <p:nvPr/>
        </p:nvSpPr>
        <p:spPr>
          <a:xfrm>
            <a:off x="793420" y="1735818"/>
            <a:ext cx="13922700" cy="5428800"/>
          </a:xfrm>
          <a:prstGeom prst="rect">
            <a:avLst/>
          </a:prstGeom>
          <a:noFill/>
          <a:ln>
            <a:noFill/>
          </a:ln>
        </p:spPr>
        <p:txBody>
          <a:bodyPr anchorCtr="0" anchor="t" bIns="0" lIns="0" spcFirstLastPara="1" rIns="0" wrap="square" tIns="0">
            <a:spAutoFit/>
          </a:bodyPr>
          <a:lstStyle/>
          <a:p>
            <a:pPr indent="0" lvl="0" marL="0" marR="0" rtl="0" algn="just">
              <a:lnSpc>
                <a:spcPct val="119977"/>
              </a:lnSpc>
              <a:spcBef>
                <a:spcPts val="0"/>
              </a:spcBef>
              <a:spcAft>
                <a:spcPts val="0"/>
              </a:spcAft>
              <a:buNone/>
            </a:pPr>
            <a:r>
              <a:rPr b="0" i="0" lang="en-US" sz="3579" u="none" cap="none" strike="noStrike">
                <a:solidFill>
                  <a:srgbClr val="000000"/>
                </a:solidFill>
                <a:latin typeface="Trebuchet MS"/>
                <a:ea typeface="Trebuchet MS"/>
                <a:cs typeface="Trebuchet MS"/>
                <a:sym typeface="Trebuchet MS"/>
              </a:rPr>
              <a:t>Keyloggers, while valuable in certain legitimate scenarios, pose sign</a:t>
            </a:r>
            <a:r>
              <a:rPr lang="en-US" sz="3579">
                <a:latin typeface="Trebuchet MS"/>
                <a:ea typeface="Trebuchet MS"/>
                <a:cs typeface="Trebuchet MS"/>
                <a:sym typeface="Trebuchet MS"/>
              </a:rPr>
              <a:t>ect sensitive information and maintain privacy in the face of evolving keylogger threats.</a:t>
            </a:r>
            <a:r>
              <a:rPr b="0" i="0" lang="en-US" sz="3579" u="none" cap="none" strike="noStrike">
                <a:solidFill>
                  <a:srgbClr val="000000"/>
                </a:solidFill>
                <a:latin typeface="Trebuchet MS"/>
                <a:ea typeface="Trebuchet MS"/>
                <a:cs typeface="Trebuchet MS"/>
                <a:sym typeface="Trebuchet MS"/>
              </a:rPr>
              <a:t>ificant risks when used maliciously. Mitigating these risks requires a combination of robust security measures, user education, and adherence to privacy laws. Vigilance and proactive security practices are essential to prot</a:t>
            </a:r>
            <a:endParaRPr/>
          </a:p>
          <a:p>
            <a:pPr indent="0" lvl="0" marL="0" marR="0" rtl="0" algn="ctr">
              <a:lnSpc>
                <a:spcPct val="54065"/>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54065"/>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54065"/>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20676"/>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20676"/>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20676"/>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20676"/>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a:p>
            <a:pPr indent="0" lvl="0" marL="0" marR="0" rtl="0" algn="ctr">
              <a:lnSpc>
                <a:spcPct val="20676"/>
              </a:lnSpc>
              <a:spcBef>
                <a:spcPts val="0"/>
              </a:spcBef>
              <a:spcAft>
                <a:spcPts val="0"/>
              </a:spcAft>
              <a:buNone/>
            </a:pPr>
            <a:r>
              <a:t/>
            </a:r>
            <a:endParaRPr b="0" i="0" sz="3579" u="none" cap="none" strike="noStrike">
              <a:solidFill>
                <a:srgbClr val="000000"/>
              </a:solidFill>
              <a:latin typeface="Trebuchet MS"/>
              <a:ea typeface="Trebuchet MS"/>
              <a:cs typeface="Trebuchet MS"/>
              <a:sym typeface="Trebuchet MS"/>
            </a:endParaRPr>
          </a:p>
        </p:txBody>
      </p:sp>
      <p:sp>
        <p:nvSpPr>
          <p:cNvPr id="410" name="Google Shape;410;p15"/>
          <p:cNvSpPr/>
          <p:nvPr/>
        </p:nvSpPr>
        <p:spPr>
          <a:xfrm>
            <a:off x="6009600" y="6015050"/>
            <a:ext cx="6393929" cy="3799537"/>
          </a:xfrm>
          <a:custGeom>
            <a:rect b="b" l="l" r="r" t="t"/>
            <a:pathLst>
              <a:path extrusionOk="0" h="4233467" w="5865990">
                <a:moveTo>
                  <a:pt x="0" y="0"/>
                </a:moveTo>
                <a:lnTo>
                  <a:pt x="5865990" y="0"/>
                </a:lnTo>
                <a:lnTo>
                  <a:pt x="5865990" y="4233467"/>
                </a:lnTo>
                <a:lnTo>
                  <a:pt x="0" y="4233467"/>
                </a:lnTo>
                <a:lnTo>
                  <a:pt x="0" y="0"/>
                </a:lnTo>
                <a:close/>
              </a:path>
            </a:pathLst>
          </a:custGeom>
          <a:blipFill rotWithShape="1">
            <a:blip r:embed="rId4">
              <a:alphaModFix/>
            </a:blip>
            <a:stretch>
              <a:fillRect b="0" l="0" r="-1808" t="0"/>
            </a:stretch>
          </a:blipFill>
          <a:ln>
            <a:noFill/>
          </a:ln>
        </p:spPr>
      </p:sp>
      <p:sp>
        <p:nvSpPr>
          <p:cNvPr id="411" name="Google Shape;411;p15"/>
          <p:cNvSpPr txBox="1"/>
          <p:nvPr/>
        </p:nvSpPr>
        <p:spPr>
          <a:xfrm>
            <a:off x="974698" y="596075"/>
            <a:ext cx="12640200" cy="8670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5632" u="none" cap="none" strike="noStrike">
                <a:solidFill>
                  <a:srgbClr val="000000"/>
                </a:solidFill>
                <a:latin typeface="Arial"/>
                <a:ea typeface="Arial"/>
                <a:cs typeface="Arial"/>
                <a:sym typeface="Arial"/>
              </a:rPr>
              <a:t>CONCLUSION</a:t>
            </a:r>
            <a:endParaRPr/>
          </a:p>
        </p:txBody>
      </p:sp>
      <p:sp>
        <p:nvSpPr>
          <p:cNvPr id="412" name="Google Shape;412;p15"/>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6"/>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418" name="Google Shape;418;p16"/>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419" name="Google Shape;419;p16"/>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420" name="Google Shape;420;p16"/>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421" name="Google Shape;421;p16"/>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422" name="Google Shape;422;p16"/>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423" name="Google Shape;423;p16"/>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424" name="Google Shape;424;p16"/>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425" name="Google Shape;425;p16"/>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426" name="Google Shape;426;p16"/>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427" name="Google Shape;427;p16"/>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428" name="Google Shape;428;p16"/>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429" name="Google Shape;429;p16"/>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430" name="Google Shape;430;p16"/>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431" name="Google Shape;431;p16"/>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432" name="Google Shape;432;p16"/>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433" name="Google Shape;433;p16"/>
          <p:cNvSpPr txBox="1"/>
          <p:nvPr/>
        </p:nvSpPr>
        <p:spPr>
          <a:xfrm>
            <a:off x="671512" y="1406905"/>
            <a:ext cx="13101638" cy="86957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39" u="none" cap="none" strike="noStrike">
                <a:solidFill>
                  <a:srgbClr val="BB071D"/>
                </a:solidFill>
                <a:latin typeface="Arial"/>
                <a:ea typeface="Arial"/>
                <a:cs typeface="Arial"/>
                <a:sym typeface="Arial"/>
              </a:rPr>
              <a:t>PROJECT LINK:</a:t>
            </a:r>
            <a:endParaRPr/>
          </a:p>
        </p:txBody>
      </p:sp>
      <p:sp>
        <p:nvSpPr>
          <p:cNvPr id="434" name="Google Shape;434;p16"/>
          <p:cNvSpPr txBox="1"/>
          <p:nvPr/>
        </p:nvSpPr>
        <p:spPr>
          <a:xfrm>
            <a:off x="1971229" y="4457700"/>
            <a:ext cx="12035666" cy="807085"/>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599" u="sng" cap="none" strike="noStrike">
                <a:solidFill>
                  <a:srgbClr val="000000"/>
                </a:solidFill>
                <a:latin typeface="Arimo"/>
                <a:ea typeface="Arimo"/>
                <a:cs typeface="Arimo"/>
                <a:sym typeface="Arimo"/>
                <a:hlinkClick r:id="rId4">
                  <a:extLst>
                    <a:ext uri="{A12FA001-AC4F-418D-AE19-62706E023703}">
                      <ahyp:hlinkClr val="tx"/>
                    </a:ext>
                  </a:extLst>
                </a:hlinkClick>
              </a:rPr>
              <a:t>https://github.com/aishu-v1717/keylogger.git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7"/>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440" name="Google Shape;440;p17"/>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441" name="Google Shape;441;p17"/>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442" name="Google Shape;442;p17"/>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443" name="Google Shape;443;p17"/>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444" name="Google Shape;444;p17"/>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445" name="Google Shape;445;p17"/>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446" name="Google Shape;446;p17"/>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447" name="Google Shape;447;p17"/>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448" name="Google Shape;448;p17"/>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449" name="Google Shape;449;p17"/>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450" name="Google Shape;450;p17"/>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451" name="Google Shape;451;p17"/>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452" name="Google Shape;452;p17"/>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453" name="Google Shape;453;p17"/>
          <p:cNvSpPr/>
          <p:nvPr/>
        </p:nvSpPr>
        <p:spPr>
          <a:xfrm>
            <a:off x="2500312" y="9701212"/>
            <a:ext cx="114300" cy="266700"/>
          </a:xfrm>
          <a:custGeom>
            <a:rect b="b" l="l" r="r" t="t"/>
            <a:pathLst>
              <a:path extrusionOk="0" h="266700" w="114300">
                <a:moveTo>
                  <a:pt x="0" y="0"/>
                </a:moveTo>
                <a:lnTo>
                  <a:pt x="114300" y="0"/>
                </a:lnTo>
                <a:lnTo>
                  <a:pt x="114300" y="266700"/>
                </a:lnTo>
                <a:lnTo>
                  <a:pt x="0" y="266700"/>
                </a:lnTo>
                <a:lnTo>
                  <a:pt x="0" y="0"/>
                </a:lnTo>
                <a:close/>
              </a:path>
            </a:pathLst>
          </a:custGeom>
          <a:blipFill rotWithShape="1">
            <a:blip r:embed="rId3">
              <a:alphaModFix/>
            </a:blip>
            <a:stretch>
              <a:fillRect b="0" l="-66660" r="-66662" t="0"/>
            </a:stretch>
          </a:blipFill>
          <a:ln>
            <a:noFill/>
          </a:ln>
        </p:spPr>
      </p:sp>
      <p:sp>
        <p:nvSpPr>
          <p:cNvPr id="454" name="Google Shape;454;p17"/>
          <p:cNvSpPr txBox="1"/>
          <p:nvPr/>
        </p:nvSpPr>
        <p:spPr>
          <a:xfrm>
            <a:off x="16915827" y="9707466"/>
            <a:ext cx="342900"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10</a:t>
            </a:r>
            <a:endParaRPr/>
          </a:p>
        </p:txBody>
      </p:sp>
      <p:sp>
        <p:nvSpPr>
          <p:cNvPr id="455" name="Google Shape;455;p17"/>
          <p:cNvSpPr txBox="1"/>
          <p:nvPr/>
        </p:nvSpPr>
        <p:spPr>
          <a:xfrm>
            <a:off x="2500312" y="3703003"/>
            <a:ext cx="10901362" cy="154304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0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p:nvPr/>
        </p:nvSpPr>
        <p:spPr>
          <a:xfrm>
            <a:off x="11165774" y="0"/>
            <a:ext cx="7129462" cy="10294843"/>
          </a:xfrm>
          <a:custGeom>
            <a:rect b="b" l="l" r="r" t="t"/>
            <a:pathLst>
              <a:path extrusionOk="0" h="10294843" w="7129462">
                <a:moveTo>
                  <a:pt x="0" y="0"/>
                </a:moveTo>
                <a:lnTo>
                  <a:pt x="7129463" y="0"/>
                </a:lnTo>
                <a:lnTo>
                  <a:pt x="7129463" y="10294843"/>
                </a:lnTo>
                <a:lnTo>
                  <a:pt x="0" y="10294843"/>
                </a:lnTo>
                <a:lnTo>
                  <a:pt x="0" y="0"/>
                </a:lnTo>
                <a:close/>
              </a:path>
            </a:pathLst>
          </a:custGeom>
          <a:blipFill rotWithShape="1">
            <a:blip r:embed="rId3">
              <a:alphaModFix/>
            </a:blip>
            <a:stretch>
              <a:fillRect b="0" l="0" r="0" t="0"/>
            </a:stretch>
          </a:blipFill>
          <a:ln>
            <a:noFill/>
          </a:ln>
        </p:spPr>
      </p:sp>
      <p:sp>
        <p:nvSpPr>
          <p:cNvPr id="108" name="Google Shape;108;p2"/>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09" name="Google Shape;109;p2"/>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10" name="Google Shape;110;p2"/>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111" name="Google Shape;111;p2"/>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112" name="Google Shape;112;p2"/>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13" name="Google Shape;113;p2"/>
          <p:cNvSpPr/>
          <p:nvPr/>
        </p:nvSpPr>
        <p:spPr>
          <a:xfrm>
            <a:off x="700088" y="9615488"/>
            <a:ext cx="5557838" cy="442912"/>
          </a:xfrm>
          <a:custGeom>
            <a:rect b="b" l="l" r="r" t="t"/>
            <a:pathLst>
              <a:path extrusionOk="0" h="442912" w="5557838">
                <a:moveTo>
                  <a:pt x="0" y="0"/>
                </a:moveTo>
                <a:lnTo>
                  <a:pt x="5557837" y="0"/>
                </a:lnTo>
                <a:lnTo>
                  <a:pt x="5557837" y="442912"/>
                </a:lnTo>
                <a:lnTo>
                  <a:pt x="0" y="442912"/>
                </a:lnTo>
                <a:lnTo>
                  <a:pt x="0" y="0"/>
                </a:lnTo>
                <a:close/>
              </a:path>
            </a:pathLst>
          </a:custGeom>
          <a:blipFill rotWithShape="1">
            <a:blip r:embed="rId5">
              <a:alphaModFix/>
            </a:blip>
            <a:stretch>
              <a:fillRect b="-123" l="0" r="0" t="-123"/>
            </a:stretch>
          </a:blipFill>
          <a:ln>
            <a:noFill/>
          </a:ln>
        </p:spPr>
      </p:sp>
      <p:sp>
        <p:nvSpPr>
          <p:cNvPr id="114" name="Google Shape;114;p2"/>
          <p:cNvSpPr txBox="1"/>
          <p:nvPr/>
        </p:nvSpPr>
        <p:spPr>
          <a:xfrm>
            <a:off x="1544699" y="1804988"/>
            <a:ext cx="6773081" cy="9810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375" u="none" cap="none" strike="noStrike">
                <a:solidFill>
                  <a:srgbClr val="000000"/>
                </a:solidFill>
                <a:latin typeface="Arial"/>
                <a:ea typeface="Arial"/>
                <a:cs typeface="Arial"/>
                <a:sym typeface="Arial"/>
              </a:rPr>
              <a:t>PROJECT TITLE</a:t>
            </a:r>
            <a:endParaRPr/>
          </a:p>
        </p:txBody>
      </p:sp>
      <p:sp>
        <p:nvSpPr>
          <p:cNvPr id="115" name="Google Shape;115;p2"/>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16" name="Google Shape;116;p2"/>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2</a:t>
            </a:r>
            <a:endParaRPr/>
          </a:p>
        </p:txBody>
      </p:sp>
      <p:sp>
        <p:nvSpPr>
          <p:cNvPr id="117" name="Google Shape;117;p2"/>
          <p:cNvSpPr txBox="1"/>
          <p:nvPr/>
        </p:nvSpPr>
        <p:spPr>
          <a:xfrm>
            <a:off x="1544699" y="3414316"/>
            <a:ext cx="14808994" cy="41247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1820" u="none" cap="none" strike="noStrike">
                <a:solidFill>
                  <a:srgbClr val="BB071D"/>
                </a:solidFill>
                <a:latin typeface="Arial"/>
                <a:ea typeface="Arial"/>
                <a:cs typeface="Arial"/>
                <a:sym typeface="Arial"/>
              </a:rPr>
              <a:t>KEYLOGGER AND 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38883" l="0" r="0" t="-38885"/>
            </a:stretch>
          </a:blipFill>
          <a:ln>
            <a:noFill/>
          </a:ln>
        </p:spPr>
      </p:sp>
      <p:sp>
        <p:nvSpPr>
          <p:cNvPr id="123" name="Google Shape;123;p3"/>
          <p:cNvSpPr/>
          <p:nvPr/>
        </p:nvSpPr>
        <p:spPr>
          <a:xfrm>
            <a:off x="71438" y="7843"/>
            <a:ext cx="18288000" cy="10287000"/>
          </a:xfrm>
          <a:custGeom>
            <a:rect b="b" l="l" r="r" t="t"/>
            <a:pathLst>
              <a:path extrusionOk="0" h="13716000" w="24384000">
                <a:moveTo>
                  <a:pt x="24384000" y="0"/>
                </a:moveTo>
                <a:lnTo>
                  <a:pt x="0" y="0"/>
                </a:lnTo>
                <a:lnTo>
                  <a:pt x="0" y="13716000"/>
                </a:lnTo>
                <a:lnTo>
                  <a:pt x="24384000" y="13716000"/>
                </a:lnTo>
                <a:lnTo>
                  <a:pt x="24384000" y="0"/>
                </a:lnTo>
                <a:close/>
              </a:path>
            </a:pathLst>
          </a:custGeom>
          <a:solidFill>
            <a:srgbClr val="F1F1F1"/>
          </a:solidFill>
          <a:ln>
            <a:noFill/>
          </a:ln>
        </p:spPr>
      </p:sp>
      <p:sp>
        <p:nvSpPr>
          <p:cNvPr id="124" name="Google Shape;124;p3"/>
          <p:cNvSpPr/>
          <p:nvPr/>
        </p:nvSpPr>
        <p:spPr>
          <a:xfrm>
            <a:off x="11158538" y="0"/>
            <a:ext cx="7129462" cy="10294843"/>
          </a:xfrm>
          <a:custGeom>
            <a:rect b="b" l="l" r="r" t="t"/>
            <a:pathLst>
              <a:path extrusionOk="0" h="10294843" w="7129462">
                <a:moveTo>
                  <a:pt x="0" y="0"/>
                </a:moveTo>
                <a:lnTo>
                  <a:pt x="7129462" y="0"/>
                </a:lnTo>
                <a:lnTo>
                  <a:pt x="7129462" y="10294843"/>
                </a:lnTo>
                <a:lnTo>
                  <a:pt x="0" y="10294843"/>
                </a:lnTo>
                <a:lnTo>
                  <a:pt x="0" y="0"/>
                </a:lnTo>
                <a:close/>
              </a:path>
            </a:pathLst>
          </a:custGeom>
          <a:blipFill rotWithShape="1">
            <a:blip r:embed="rId4">
              <a:alphaModFix/>
            </a:blip>
            <a:stretch>
              <a:fillRect b="0" l="0" r="0" t="0"/>
            </a:stretch>
          </a:blipFill>
          <a:ln>
            <a:noFill/>
          </a:ln>
        </p:spPr>
      </p:sp>
      <p:sp>
        <p:nvSpPr>
          <p:cNvPr id="125" name="Google Shape;125;p3"/>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26" name="Google Shape;126;p3"/>
          <p:cNvSpPr txBox="1"/>
          <p:nvPr/>
        </p:nvSpPr>
        <p:spPr>
          <a:xfrm>
            <a:off x="1128712" y="9719531"/>
            <a:ext cx="2660333" cy="259080"/>
          </a:xfrm>
          <a:prstGeom prst="rect">
            <a:avLst/>
          </a:prstGeom>
          <a:noFill/>
          <a:ln>
            <a:noFill/>
          </a:ln>
        </p:spPr>
        <p:txBody>
          <a:bodyPr anchorCtr="0" anchor="t" bIns="0" lIns="0" spcFirstLastPara="1" rIns="0" wrap="square" tIns="0">
            <a:spAutoFit/>
          </a:bodyPr>
          <a:lstStyle/>
          <a:p>
            <a:pPr indent="0" lvl="0" marL="0" marR="0" rtl="0" algn="l">
              <a:lnSpc>
                <a:spcPct val="115878"/>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27" name="Google Shape;127;p3"/>
          <p:cNvSpPr/>
          <p:nvPr/>
        </p:nvSpPr>
        <p:spPr>
          <a:xfrm>
            <a:off x="11044238" y="671512"/>
            <a:ext cx="542925" cy="542925"/>
          </a:xfrm>
          <a:custGeom>
            <a:rect b="b" l="l" r="r" t="t"/>
            <a:pathLst>
              <a:path extrusionOk="0"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a:ln>
            <a:noFill/>
          </a:ln>
        </p:spPr>
      </p:sp>
      <p:sp>
        <p:nvSpPr>
          <p:cNvPr id="128" name="Google Shape;128;p3"/>
          <p:cNvSpPr/>
          <p:nvPr/>
        </p:nvSpPr>
        <p:spPr>
          <a:xfrm>
            <a:off x="16516350" y="8415338"/>
            <a:ext cx="971550" cy="971550"/>
          </a:xfrm>
          <a:custGeom>
            <a:rect b="b" l="l" r="r" t="t"/>
            <a:pathLst>
              <a:path extrusionOk="0" h="971550" w="971550">
                <a:moveTo>
                  <a:pt x="0" y="0"/>
                </a:moveTo>
                <a:lnTo>
                  <a:pt x="971550" y="0"/>
                </a:lnTo>
                <a:lnTo>
                  <a:pt x="971550" y="971550"/>
                </a:lnTo>
                <a:lnTo>
                  <a:pt x="0" y="971550"/>
                </a:lnTo>
                <a:lnTo>
                  <a:pt x="0" y="0"/>
                </a:lnTo>
                <a:close/>
              </a:path>
            </a:pathLst>
          </a:custGeom>
          <a:blipFill rotWithShape="1">
            <a:blip r:embed="rId5">
              <a:alphaModFix/>
            </a:blip>
            <a:stretch>
              <a:fillRect b="0" l="0" r="0" t="0"/>
            </a:stretch>
          </a:blipFill>
          <a:ln>
            <a:noFill/>
          </a:ln>
        </p:spPr>
      </p:sp>
      <p:sp>
        <p:nvSpPr>
          <p:cNvPr id="129" name="Google Shape;129;p3"/>
          <p:cNvSpPr/>
          <p:nvPr/>
        </p:nvSpPr>
        <p:spPr>
          <a:xfrm>
            <a:off x="16030575" y="9201150"/>
            <a:ext cx="371475" cy="371475"/>
          </a:xfrm>
          <a:custGeom>
            <a:rect b="b" l="l" r="r" t="t"/>
            <a:pathLst>
              <a:path extrusionOk="0" h="371475" w="371475">
                <a:moveTo>
                  <a:pt x="0" y="0"/>
                </a:moveTo>
                <a:lnTo>
                  <a:pt x="371475" y="0"/>
                </a:lnTo>
                <a:lnTo>
                  <a:pt x="371475" y="371475"/>
                </a:lnTo>
                <a:lnTo>
                  <a:pt x="0" y="371475"/>
                </a:lnTo>
                <a:lnTo>
                  <a:pt x="0" y="0"/>
                </a:lnTo>
                <a:close/>
              </a:path>
            </a:pathLst>
          </a:custGeom>
          <a:blipFill rotWithShape="1">
            <a:blip r:embed="rId6">
              <a:alphaModFix/>
            </a:blip>
            <a:stretch>
              <a:fillRect b="0" l="0" r="0" t="0"/>
            </a:stretch>
          </a:blipFill>
          <a:ln>
            <a:noFill/>
          </a:ln>
        </p:spPr>
      </p:sp>
      <p:sp>
        <p:nvSpPr>
          <p:cNvPr id="130" name="Google Shape;130;p3"/>
          <p:cNvSpPr/>
          <p:nvPr/>
        </p:nvSpPr>
        <p:spPr>
          <a:xfrm>
            <a:off x="700088" y="9615488"/>
            <a:ext cx="5557838" cy="442912"/>
          </a:xfrm>
          <a:custGeom>
            <a:rect b="b" l="l" r="r" t="t"/>
            <a:pathLst>
              <a:path extrusionOk="0" h="442912" w="5557838">
                <a:moveTo>
                  <a:pt x="0" y="0"/>
                </a:moveTo>
                <a:lnTo>
                  <a:pt x="5557837" y="0"/>
                </a:lnTo>
                <a:lnTo>
                  <a:pt x="5557837" y="442912"/>
                </a:lnTo>
                <a:lnTo>
                  <a:pt x="0" y="442912"/>
                </a:lnTo>
                <a:lnTo>
                  <a:pt x="0" y="0"/>
                </a:lnTo>
                <a:close/>
              </a:path>
            </a:pathLst>
          </a:custGeom>
          <a:blipFill rotWithShape="1">
            <a:blip r:embed="rId7">
              <a:alphaModFix/>
            </a:blip>
            <a:stretch>
              <a:fillRect b="-123" l="0" r="0" t="-123"/>
            </a:stretch>
          </a:blipFill>
          <a:ln>
            <a:noFill/>
          </a:ln>
        </p:spPr>
      </p:sp>
      <p:sp>
        <p:nvSpPr>
          <p:cNvPr id="131" name="Google Shape;131;p3"/>
          <p:cNvSpPr/>
          <p:nvPr/>
        </p:nvSpPr>
        <p:spPr>
          <a:xfrm>
            <a:off x="71438" y="5729285"/>
            <a:ext cx="2600325" cy="4514847"/>
          </a:xfrm>
          <a:custGeom>
            <a:rect b="b" l="l" r="r" t="t"/>
            <a:pathLst>
              <a:path extrusionOk="0" h="4514847" w="2600325">
                <a:moveTo>
                  <a:pt x="0" y="0"/>
                </a:moveTo>
                <a:lnTo>
                  <a:pt x="2600324" y="0"/>
                </a:lnTo>
                <a:lnTo>
                  <a:pt x="2600324" y="4514847"/>
                </a:lnTo>
                <a:lnTo>
                  <a:pt x="0" y="4514847"/>
                </a:lnTo>
                <a:lnTo>
                  <a:pt x="0" y="0"/>
                </a:lnTo>
                <a:close/>
              </a:path>
            </a:pathLst>
          </a:custGeom>
          <a:blipFill rotWithShape="1">
            <a:blip r:embed="rId8">
              <a:alphaModFix/>
            </a:blip>
            <a:stretch>
              <a:fillRect b="0" l="-2" r="-2" t="0"/>
            </a:stretch>
          </a:blipFill>
          <a:ln>
            <a:noFill/>
          </a:ln>
        </p:spPr>
      </p:sp>
      <p:sp>
        <p:nvSpPr>
          <p:cNvPr id="132" name="Google Shape;132;p3"/>
          <p:cNvSpPr txBox="1"/>
          <p:nvPr/>
        </p:nvSpPr>
        <p:spPr>
          <a:xfrm>
            <a:off x="4397946" y="4680902"/>
            <a:ext cx="9316263" cy="613409"/>
          </a:xfrm>
          <a:prstGeom prst="rect">
            <a:avLst/>
          </a:prstGeom>
          <a:noFill/>
          <a:ln>
            <a:noFill/>
          </a:ln>
        </p:spPr>
        <p:txBody>
          <a:bodyPr anchorCtr="0" anchor="t" bIns="0" lIns="0" spcFirstLastPara="1" rIns="0" wrap="square" tIns="0">
            <a:spAutoFit/>
          </a:bodyPr>
          <a:lstStyle/>
          <a:p>
            <a:pPr indent="0" lvl="0" marL="0" marR="0" rtl="0" algn="ctr">
              <a:lnSpc>
                <a:spcPct val="28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3" name="Google Shape;133;p3"/>
          <p:cNvSpPr txBox="1"/>
          <p:nvPr/>
        </p:nvSpPr>
        <p:spPr>
          <a:xfrm>
            <a:off x="2458879" y="2648957"/>
            <a:ext cx="11932015" cy="5267821"/>
          </a:xfrm>
          <a:prstGeom prst="rect">
            <a:avLst/>
          </a:prstGeom>
          <a:noFill/>
          <a:ln>
            <a:noFill/>
          </a:ln>
        </p:spPr>
        <p:txBody>
          <a:bodyPr anchorCtr="0" anchor="t" bIns="0" lIns="0" spcFirstLastPara="1" rIns="0" wrap="square" tIns="0">
            <a:spAutoFit/>
          </a:bodyPr>
          <a:lstStyle/>
          <a:p>
            <a:pPr indent="-379004" lvl="1" marL="758008" marR="0" rtl="0" algn="just">
              <a:lnSpc>
                <a:spcPct val="140068"/>
              </a:lnSpc>
              <a:spcBef>
                <a:spcPts val="0"/>
              </a:spcBef>
              <a:spcAft>
                <a:spcPts val="0"/>
              </a:spcAft>
              <a:buClr>
                <a:srgbClr val="2D936B"/>
              </a:buClr>
              <a:buSzPts val="3509"/>
              <a:buFont typeface="Arial"/>
              <a:buChar char="•"/>
            </a:pPr>
            <a:r>
              <a:rPr b="0" i="0" lang="en-US" sz="3509" u="none" cap="none" strike="noStrike">
                <a:solidFill>
                  <a:srgbClr val="2D936B"/>
                </a:solidFill>
                <a:latin typeface="Arial"/>
                <a:ea typeface="Arial"/>
                <a:cs typeface="Arial"/>
                <a:sym typeface="Arial"/>
              </a:rPr>
              <a:t>INTRODUCTION TO KEYLOGGERS AND SECURITY</a:t>
            </a:r>
            <a:endParaRPr/>
          </a:p>
          <a:p>
            <a:pPr indent="-379004" lvl="1" marL="758008" marR="0" rtl="0" algn="just">
              <a:lnSpc>
                <a:spcPct val="140068"/>
              </a:lnSpc>
              <a:spcBef>
                <a:spcPts val="0"/>
              </a:spcBef>
              <a:spcAft>
                <a:spcPts val="0"/>
              </a:spcAft>
              <a:buClr>
                <a:srgbClr val="2D936B"/>
              </a:buClr>
              <a:buSzPts val="3509"/>
              <a:buFont typeface="Arial"/>
              <a:buChar char="•"/>
            </a:pPr>
            <a:r>
              <a:rPr b="0" i="0" lang="en-US" sz="3509" u="none" cap="none" strike="noStrike">
                <a:solidFill>
                  <a:srgbClr val="2D936B"/>
                </a:solidFill>
                <a:latin typeface="Arial"/>
                <a:ea typeface="Arial"/>
                <a:cs typeface="Arial"/>
                <a:sym typeface="Arial"/>
              </a:rPr>
              <a:t>PROBLEM STATEMENT</a:t>
            </a:r>
            <a:endParaRPr/>
          </a:p>
          <a:p>
            <a:pPr indent="-379004" lvl="1" marL="758008" marR="0" rtl="0" algn="just">
              <a:lnSpc>
                <a:spcPct val="140068"/>
              </a:lnSpc>
              <a:spcBef>
                <a:spcPts val="0"/>
              </a:spcBef>
              <a:spcAft>
                <a:spcPts val="0"/>
              </a:spcAft>
              <a:buClr>
                <a:srgbClr val="2D936B"/>
              </a:buClr>
              <a:buSzPts val="3509"/>
              <a:buFont typeface="Arial"/>
              <a:buChar char="•"/>
            </a:pPr>
            <a:r>
              <a:rPr b="0" i="0" lang="en-US" sz="3509" u="none" cap="none" strike="noStrike">
                <a:solidFill>
                  <a:srgbClr val="2D936B"/>
                </a:solidFill>
                <a:latin typeface="Arial"/>
                <a:ea typeface="Arial"/>
                <a:cs typeface="Arial"/>
                <a:sym typeface="Arial"/>
              </a:rPr>
              <a:t>PROJECT OVERVIEW</a:t>
            </a:r>
            <a:endParaRPr/>
          </a:p>
          <a:p>
            <a:pPr indent="-379004" lvl="1" marL="758008" marR="0" rtl="0" algn="just">
              <a:lnSpc>
                <a:spcPct val="140068"/>
              </a:lnSpc>
              <a:spcBef>
                <a:spcPts val="0"/>
              </a:spcBef>
              <a:spcAft>
                <a:spcPts val="0"/>
              </a:spcAft>
              <a:buClr>
                <a:srgbClr val="2D936B"/>
              </a:buClr>
              <a:buSzPts val="3509"/>
              <a:buFont typeface="Arial"/>
              <a:buChar char="•"/>
            </a:pPr>
            <a:r>
              <a:rPr b="0" i="0" lang="en-US" sz="3509" u="none" cap="none" strike="noStrike">
                <a:solidFill>
                  <a:srgbClr val="2D936B"/>
                </a:solidFill>
                <a:latin typeface="Arial"/>
                <a:ea typeface="Arial"/>
                <a:cs typeface="Arial"/>
                <a:sym typeface="Arial"/>
              </a:rPr>
              <a:t>END USERS</a:t>
            </a:r>
            <a:endParaRPr/>
          </a:p>
          <a:p>
            <a:pPr indent="-345442" lvl="1" marL="690884" marR="0" rtl="0" algn="l">
              <a:lnSpc>
                <a:spcPct val="140000"/>
              </a:lnSpc>
              <a:spcBef>
                <a:spcPts val="0"/>
              </a:spcBef>
              <a:spcAft>
                <a:spcPts val="0"/>
              </a:spcAft>
              <a:buClr>
                <a:srgbClr val="2D936B"/>
              </a:buClr>
              <a:buSzPts val="3200"/>
              <a:buFont typeface="Arial"/>
              <a:buChar char="•"/>
            </a:pPr>
            <a:r>
              <a:rPr b="0" i="0" lang="en-US" sz="3200" u="none" cap="none" strike="noStrike">
                <a:solidFill>
                  <a:srgbClr val="2D936B"/>
                </a:solidFill>
                <a:latin typeface="Arial"/>
                <a:ea typeface="Arial"/>
                <a:cs typeface="Arial"/>
                <a:sym typeface="Arial"/>
              </a:rPr>
              <a:t>SOLUTION AND VALUE PREPOSITION </a:t>
            </a:r>
            <a:endParaRPr/>
          </a:p>
          <a:p>
            <a:pPr indent="-345442" lvl="1" marL="690884" marR="0" rtl="0" algn="l">
              <a:lnSpc>
                <a:spcPct val="140000"/>
              </a:lnSpc>
              <a:spcBef>
                <a:spcPts val="0"/>
              </a:spcBef>
              <a:spcAft>
                <a:spcPts val="0"/>
              </a:spcAft>
              <a:buClr>
                <a:srgbClr val="2D936B"/>
              </a:buClr>
              <a:buSzPts val="3200"/>
              <a:buFont typeface="Arial"/>
              <a:buChar char="•"/>
            </a:pPr>
            <a:r>
              <a:rPr b="0" i="0" lang="en-US" sz="3200" u="none" cap="none" strike="noStrike">
                <a:solidFill>
                  <a:srgbClr val="2D936B"/>
                </a:solidFill>
                <a:latin typeface="Arial"/>
                <a:ea typeface="Arial"/>
                <a:cs typeface="Arial"/>
                <a:sym typeface="Arial"/>
              </a:rPr>
              <a:t>THE “WOW” FACTOR IN OUR SOLUTION</a:t>
            </a:r>
            <a:endParaRPr/>
          </a:p>
          <a:p>
            <a:pPr indent="-345442" lvl="1" marL="690884" marR="0" rtl="0" algn="l">
              <a:lnSpc>
                <a:spcPct val="140000"/>
              </a:lnSpc>
              <a:spcBef>
                <a:spcPts val="0"/>
              </a:spcBef>
              <a:spcAft>
                <a:spcPts val="0"/>
              </a:spcAft>
              <a:buClr>
                <a:srgbClr val="2D936B"/>
              </a:buClr>
              <a:buSzPts val="3200"/>
              <a:buFont typeface="Arial"/>
              <a:buChar char="•"/>
            </a:pPr>
            <a:r>
              <a:rPr b="0" i="0" lang="en-US" sz="3200" u="none" cap="none" strike="noStrike">
                <a:solidFill>
                  <a:srgbClr val="2D936B"/>
                </a:solidFill>
                <a:latin typeface="Arial"/>
                <a:ea typeface="Arial"/>
                <a:cs typeface="Arial"/>
                <a:sym typeface="Arial"/>
              </a:rPr>
              <a:t>MODELLING</a:t>
            </a:r>
            <a:endParaRPr/>
          </a:p>
          <a:p>
            <a:pPr indent="-345442" lvl="1" marL="690884" marR="0" rtl="0" algn="l">
              <a:lnSpc>
                <a:spcPct val="140000"/>
              </a:lnSpc>
              <a:spcBef>
                <a:spcPts val="0"/>
              </a:spcBef>
              <a:spcAft>
                <a:spcPts val="0"/>
              </a:spcAft>
              <a:buClr>
                <a:srgbClr val="2D936B"/>
              </a:buClr>
              <a:buSzPts val="3200"/>
              <a:buFont typeface="Arial"/>
              <a:buChar char="•"/>
            </a:pPr>
            <a:r>
              <a:rPr b="0" i="0" lang="en-US" sz="3200" u="none" cap="none" strike="noStrike">
                <a:solidFill>
                  <a:srgbClr val="2D936B"/>
                </a:solidFill>
                <a:latin typeface="Arial"/>
                <a:ea typeface="Arial"/>
                <a:cs typeface="Arial"/>
                <a:sym typeface="Arial"/>
              </a:rPr>
              <a:t>RESULT</a:t>
            </a:r>
            <a:endParaRPr/>
          </a:p>
          <a:p>
            <a:pPr indent="-345442" lvl="1" marL="690884" marR="0" rtl="0" algn="l">
              <a:lnSpc>
                <a:spcPct val="140000"/>
              </a:lnSpc>
              <a:spcBef>
                <a:spcPts val="0"/>
              </a:spcBef>
              <a:spcAft>
                <a:spcPts val="0"/>
              </a:spcAft>
              <a:buClr>
                <a:srgbClr val="2D936B"/>
              </a:buClr>
              <a:buSzPts val="3200"/>
              <a:buFont typeface="Arial"/>
              <a:buChar char="•"/>
            </a:pPr>
            <a:r>
              <a:rPr b="0" i="0" lang="en-US" sz="3200" u="none" cap="none" strike="noStrike">
                <a:solidFill>
                  <a:srgbClr val="2D936B"/>
                </a:solidFill>
                <a:latin typeface="Arial"/>
                <a:ea typeface="Arial"/>
                <a:cs typeface="Arial"/>
                <a:sym typeface="Arial"/>
              </a:rPr>
              <a:t>CONCLUSION</a:t>
            </a:r>
            <a:endParaRPr/>
          </a:p>
        </p:txBody>
      </p:sp>
      <p:sp>
        <p:nvSpPr>
          <p:cNvPr id="134" name="Google Shape;134;p3"/>
          <p:cNvSpPr/>
          <p:nvPr/>
        </p:nvSpPr>
        <p:spPr>
          <a:xfrm>
            <a:off x="11315700" y="3837425"/>
            <a:ext cx="5778062" cy="5778062"/>
          </a:xfrm>
          <a:custGeom>
            <a:rect b="b" l="l" r="r" t="t"/>
            <a:pathLst>
              <a:path extrusionOk="0" h="5778062" w="5778062">
                <a:moveTo>
                  <a:pt x="0" y="0"/>
                </a:moveTo>
                <a:lnTo>
                  <a:pt x="5778062" y="0"/>
                </a:lnTo>
                <a:lnTo>
                  <a:pt x="5778062" y="5778063"/>
                </a:lnTo>
                <a:lnTo>
                  <a:pt x="0" y="5778063"/>
                </a:lnTo>
                <a:lnTo>
                  <a:pt x="0" y="0"/>
                </a:lnTo>
                <a:close/>
              </a:path>
            </a:pathLst>
          </a:custGeom>
          <a:blipFill rotWithShape="1">
            <a:blip r:embed="rId9">
              <a:alphaModFix/>
            </a:blip>
            <a:stretch>
              <a:fillRect b="0" l="0" r="0" t="0"/>
            </a:stretch>
          </a:blipFill>
          <a:ln>
            <a:noFill/>
          </a:ln>
        </p:spPr>
      </p:sp>
      <p:sp>
        <p:nvSpPr>
          <p:cNvPr id="135" name="Google Shape;135;p3"/>
          <p:cNvSpPr txBox="1"/>
          <p:nvPr/>
        </p:nvSpPr>
        <p:spPr>
          <a:xfrm>
            <a:off x="2458879" y="1195388"/>
            <a:ext cx="4531739" cy="11144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200" u="none" cap="none" strike="noStrike">
                <a:solidFill>
                  <a:srgbClr val="000000"/>
                </a:solidFill>
                <a:latin typeface="Arial"/>
                <a:ea typeface="Arial"/>
                <a:cs typeface="Arial"/>
                <a:sym typeface="Arial"/>
              </a:rPr>
              <a:t>AGENDA</a:t>
            </a:r>
            <a:endParaRPr/>
          </a:p>
        </p:txBody>
      </p:sp>
      <p:sp>
        <p:nvSpPr>
          <p:cNvPr id="136" name="Google Shape;136;p3"/>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42" name="Google Shape;142;p4"/>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43" name="Google Shape;143;p4"/>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44" name="Google Shape;144;p4"/>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45" name="Google Shape;145;p4"/>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46" name="Google Shape;146;p4"/>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47" name="Google Shape;147;p4"/>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48" name="Google Shape;148;p4"/>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49" name="Google Shape;149;p4"/>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50" name="Google Shape;150;p4"/>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51" name="Google Shape;151;p4"/>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52" name="Google Shape;152;p4"/>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153" name="Google Shape;153;p4"/>
          <p:cNvSpPr/>
          <p:nvPr/>
        </p:nvSpPr>
        <p:spPr>
          <a:xfrm>
            <a:off x="13712764" y="6363299"/>
            <a:ext cx="2632136" cy="3103444"/>
          </a:xfrm>
          <a:custGeom>
            <a:rect b="b" l="l" r="r" t="t"/>
            <a:pathLst>
              <a:path extrusionOk="0" h="3103444" w="2632136">
                <a:moveTo>
                  <a:pt x="0" y="0"/>
                </a:moveTo>
                <a:lnTo>
                  <a:pt x="2632136" y="0"/>
                </a:lnTo>
                <a:lnTo>
                  <a:pt x="2632136" y="3103445"/>
                </a:lnTo>
                <a:lnTo>
                  <a:pt x="0" y="3103445"/>
                </a:lnTo>
                <a:lnTo>
                  <a:pt x="0" y="0"/>
                </a:lnTo>
                <a:close/>
              </a:path>
            </a:pathLst>
          </a:custGeom>
          <a:blipFill rotWithShape="1">
            <a:blip r:embed="rId3">
              <a:alphaModFix/>
            </a:blip>
            <a:stretch>
              <a:fillRect b="0" l="-20" r="0" t="0"/>
            </a:stretch>
          </a:blipFill>
          <a:ln>
            <a:noFill/>
          </a:ln>
        </p:spPr>
      </p:sp>
      <p:sp>
        <p:nvSpPr>
          <p:cNvPr id="154" name="Google Shape;154;p4"/>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155" name="Google Shape;155;p4"/>
          <p:cNvSpPr txBox="1"/>
          <p:nvPr/>
        </p:nvSpPr>
        <p:spPr>
          <a:xfrm>
            <a:off x="1109648" y="511645"/>
            <a:ext cx="12177600" cy="8811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724" u="none" cap="none" strike="noStrike">
                <a:solidFill>
                  <a:srgbClr val="000000"/>
                </a:solidFill>
                <a:latin typeface="Arial"/>
                <a:ea typeface="Arial"/>
                <a:cs typeface="Arial"/>
                <a:sym typeface="Arial"/>
              </a:rPr>
              <a:t>PROBLEM	STATEMENT</a:t>
            </a:r>
            <a:endParaRPr/>
          </a:p>
        </p:txBody>
      </p:sp>
      <p:sp>
        <p:nvSpPr>
          <p:cNvPr id="156" name="Google Shape;156;p4"/>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57" name="Google Shape;157;p4"/>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58" name="Google Shape;158;p4"/>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4</a:t>
            </a:r>
            <a:endParaRPr/>
          </a:p>
        </p:txBody>
      </p:sp>
      <p:sp>
        <p:nvSpPr>
          <p:cNvPr id="159" name="Google Shape;159;p4"/>
          <p:cNvSpPr txBox="1"/>
          <p:nvPr/>
        </p:nvSpPr>
        <p:spPr>
          <a:xfrm>
            <a:off x="9088041" y="1019175"/>
            <a:ext cx="111919" cy="5048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650" u="none" cap="none" strike="noStrike">
                <a:solidFill>
                  <a:srgbClr val="000000"/>
                </a:solidFill>
                <a:latin typeface="Trebuchet MS"/>
                <a:ea typeface="Trebuchet MS"/>
                <a:cs typeface="Trebuchet MS"/>
                <a:sym typeface="Trebuchet MS"/>
              </a:rPr>
              <a:t>#</a:t>
            </a:r>
            <a:endParaRPr/>
          </a:p>
          <a:p>
            <a:pPr indent="0" lvl="0" marL="0" marR="0" rtl="0" algn="ctr">
              <a:lnSpc>
                <a:spcPct val="120000"/>
              </a:lnSpc>
              <a:spcBef>
                <a:spcPts val="0"/>
              </a:spcBef>
              <a:spcAft>
                <a:spcPts val="0"/>
              </a:spcAft>
              <a:buNone/>
            </a:pPr>
            <a:r>
              <a:t/>
            </a:r>
            <a:endParaRPr b="0" i="0" sz="1650" u="none" cap="none" strike="noStrike">
              <a:solidFill>
                <a:srgbClr val="000000"/>
              </a:solidFill>
              <a:latin typeface="Trebuchet MS"/>
              <a:ea typeface="Trebuchet MS"/>
              <a:cs typeface="Trebuchet MS"/>
              <a:sym typeface="Trebuchet MS"/>
            </a:endParaRPr>
          </a:p>
        </p:txBody>
      </p:sp>
      <p:sp>
        <p:nvSpPr>
          <p:cNvPr id="160" name="Google Shape;160;p4"/>
          <p:cNvSpPr txBox="1"/>
          <p:nvPr/>
        </p:nvSpPr>
        <p:spPr>
          <a:xfrm>
            <a:off x="827951" y="2084397"/>
            <a:ext cx="13419900" cy="8202600"/>
          </a:xfrm>
          <a:prstGeom prst="rect">
            <a:avLst/>
          </a:prstGeom>
          <a:noFill/>
          <a:ln>
            <a:noFill/>
          </a:ln>
        </p:spPr>
        <p:txBody>
          <a:bodyPr anchorCtr="0" anchor="t" bIns="0" lIns="0" spcFirstLastPara="1" rIns="0" wrap="square" tIns="0">
            <a:spAutoFit/>
          </a:bodyPr>
          <a:lstStyle/>
          <a:p>
            <a:pPr indent="0" lvl="0" marL="0" marR="0" rtl="0" algn="just">
              <a:lnSpc>
                <a:spcPct val="120013"/>
              </a:lnSpc>
              <a:spcBef>
                <a:spcPts val="0"/>
              </a:spcBef>
              <a:spcAft>
                <a:spcPts val="0"/>
              </a:spcAft>
              <a:buNone/>
            </a:pPr>
            <a:r>
              <a:rPr b="0" i="0" lang="en-US" sz="3003" u="none" cap="none" strike="noStrike">
                <a:solidFill>
                  <a:srgbClr val="000000"/>
                </a:solidFill>
                <a:latin typeface="Arial"/>
                <a:ea typeface="Arial"/>
                <a:cs typeface="Arial"/>
                <a:sym typeface="Arial"/>
              </a:rPr>
              <a:t>Keyloggers are malicious software programs or hardware devices that covertly monitor and record every keystroke made on a computer. Keyloggers represent a significant cybersecurity threat, aiming </a:t>
            </a:r>
            <a:r>
              <a:rPr lang="en-US" sz="3003"/>
              <a:t>to covertly</a:t>
            </a:r>
            <a:r>
              <a:rPr b="0" i="0" lang="en-US" sz="3003" u="none" cap="none" strike="noStrike">
                <a:solidFill>
                  <a:srgbClr val="000000"/>
                </a:solidFill>
                <a:latin typeface="Arial"/>
                <a:ea typeface="Arial"/>
                <a:cs typeface="Arial"/>
                <a:sym typeface="Arial"/>
              </a:rPr>
              <a:t> capture keystrokes to steal sensitive information, compromise personal and organizational data, and facilitate further malicious activities. Their stealthy nature and the diverse methods of deployment make them challenging to detect and mitigate, resulting in substantial privacy, financial, and reputational impacts.</a:t>
            </a:r>
            <a:endParaRPr/>
          </a:p>
          <a:p>
            <a:pPr indent="0" lvl="0" marL="0" marR="0" rtl="0" algn="just">
              <a:lnSpc>
                <a:spcPct val="120013"/>
              </a:lnSpc>
              <a:spcBef>
                <a:spcPts val="0"/>
              </a:spcBef>
              <a:spcAft>
                <a:spcPts val="0"/>
              </a:spcAft>
              <a:buNone/>
            </a:pPr>
            <a:r>
              <a:t/>
            </a:r>
            <a:endParaRPr b="0" i="0" sz="3003" u="none" cap="none" strike="noStrike">
              <a:solidFill>
                <a:srgbClr val="000000"/>
              </a:solidFill>
              <a:latin typeface="Arial"/>
              <a:ea typeface="Arial"/>
              <a:cs typeface="Arial"/>
              <a:sym typeface="Arial"/>
            </a:endParaRPr>
          </a:p>
          <a:p>
            <a:pPr indent="0" lvl="0" marL="0" marR="0" rtl="0" algn="just">
              <a:lnSpc>
                <a:spcPct val="120013"/>
              </a:lnSpc>
              <a:spcBef>
                <a:spcPts val="0"/>
              </a:spcBef>
              <a:spcAft>
                <a:spcPts val="0"/>
              </a:spcAft>
              <a:buNone/>
            </a:pPr>
            <a:r>
              <a:rPr b="0" i="0" lang="en-US" sz="3003" u="none" cap="none" strike="noStrike">
                <a:solidFill>
                  <a:srgbClr val="000000"/>
                </a:solidFill>
                <a:latin typeface="Arial"/>
                <a:ea typeface="Arial"/>
                <a:cs typeface="Arial"/>
                <a:sym typeface="Arial"/>
              </a:rPr>
              <a:t>Breakdown of the Problem Statement</a:t>
            </a:r>
            <a:endParaRPr/>
          </a:p>
          <a:p>
            <a:pPr indent="-324232" lvl="1" marL="648464" marR="0" rtl="0" algn="just">
              <a:lnSpc>
                <a:spcPct val="120013"/>
              </a:lnSpc>
              <a:spcBef>
                <a:spcPts val="0"/>
              </a:spcBef>
              <a:spcAft>
                <a:spcPts val="0"/>
              </a:spcAft>
              <a:buClr>
                <a:srgbClr val="BB071D"/>
              </a:buClr>
              <a:buSzPts val="3003"/>
              <a:buFont typeface="Arial"/>
              <a:buChar char="•"/>
            </a:pPr>
            <a:r>
              <a:rPr b="0" i="0" lang="en-US" sz="3003" u="none" cap="none" strike="noStrike">
                <a:solidFill>
                  <a:srgbClr val="BB071D"/>
                </a:solidFill>
                <a:latin typeface="Arial"/>
                <a:ea typeface="Arial"/>
                <a:cs typeface="Arial"/>
                <a:sym typeface="Arial"/>
              </a:rPr>
              <a:t>Covert Capture of Keystrokes</a:t>
            </a:r>
            <a:endParaRPr/>
          </a:p>
          <a:p>
            <a:pPr indent="-324232" lvl="1" marL="648464" marR="0" rtl="0" algn="just">
              <a:lnSpc>
                <a:spcPct val="120013"/>
              </a:lnSpc>
              <a:spcBef>
                <a:spcPts val="0"/>
              </a:spcBef>
              <a:spcAft>
                <a:spcPts val="0"/>
              </a:spcAft>
              <a:buClr>
                <a:srgbClr val="BB071D"/>
              </a:buClr>
              <a:buSzPts val="3003"/>
              <a:buFont typeface="Arial"/>
              <a:buChar char="•"/>
            </a:pPr>
            <a:r>
              <a:rPr b="0" i="0" lang="en-US" sz="3003" u="none" cap="none" strike="noStrike">
                <a:solidFill>
                  <a:srgbClr val="BB071D"/>
                </a:solidFill>
                <a:latin typeface="Arial"/>
                <a:ea typeface="Arial"/>
                <a:cs typeface="Arial"/>
                <a:sym typeface="Arial"/>
              </a:rPr>
              <a:t>Theft of Sensitive Information</a:t>
            </a:r>
            <a:endParaRPr/>
          </a:p>
          <a:p>
            <a:pPr indent="0" lvl="0" marL="0" marR="0" rtl="0" algn="just">
              <a:lnSpc>
                <a:spcPct val="120013"/>
              </a:lnSpc>
              <a:spcBef>
                <a:spcPts val="0"/>
              </a:spcBef>
              <a:spcAft>
                <a:spcPts val="0"/>
              </a:spcAft>
              <a:buNone/>
            </a:pPr>
            <a:r>
              <a:rPr b="0" i="0" lang="en-US" sz="3003" u="none" cap="none" strike="noStrike">
                <a:solidFill>
                  <a:srgbClr val="000000"/>
                </a:solidFill>
                <a:latin typeface="Arial"/>
                <a:ea typeface="Arial"/>
                <a:cs typeface="Arial"/>
                <a:sym typeface="Arial"/>
              </a:rPr>
              <a:t>Key Aspects to Address</a:t>
            </a:r>
            <a:endParaRPr/>
          </a:p>
          <a:p>
            <a:pPr indent="-324232" lvl="1" marL="648464" marR="0" rtl="0" algn="just">
              <a:lnSpc>
                <a:spcPct val="120013"/>
              </a:lnSpc>
              <a:spcBef>
                <a:spcPts val="0"/>
              </a:spcBef>
              <a:spcAft>
                <a:spcPts val="0"/>
              </a:spcAft>
              <a:buClr>
                <a:srgbClr val="BB071D"/>
              </a:buClr>
              <a:buSzPts val="3003"/>
              <a:buFont typeface="Arial"/>
              <a:buAutoNum type="arabicPeriod"/>
            </a:pPr>
            <a:r>
              <a:rPr b="0" i="0" lang="en-US" sz="3003" u="none" cap="none" strike="noStrike">
                <a:solidFill>
                  <a:srgbClr val="BB071D"/>
                </a:solidFill>
                <a:latin typeface="Arial"/>
                <a:ea typeface="Arial"/>
                <a:cs typeface="Arial"/>
                <a:sym typeface="Arial"/>
              </a:rPr>
              <a:t>User Education and Awareness:</a:t>
            </a:r>
            <a:endParaRPr/>
          </a:p>
          <a:p>
            <a:pPr indent="-324232" lvl="1" marL="648464" marR="0" rtl="0" algn="just">
              <a:lnSpc>
                <a:spcPct val="120013"/>
              </a:lnSpc>
              <a:spcBef>
                <a:spcPts val="0"/>
              </a:spcBef>
              <a:spcAft>
                <a:spcPts val="0"/>
              </a:spcAft>
              <a:buClr>
                <a:srgbClr val="BB071D"/>
              </a:buClr>
              <a:buSzPts val="3003"/>
              <a:buFont typeface="Arial"/>
              <a:buAutoNum type="arabicPeriod"/>
            </a:pPr>
            <a:r>
              <a:rPr b="0" i="0" lang="en-US" sz="3003" u="none" cap="none" strike="noStrike">
                <a:solidFill>
                  <a:srgbClr val="BB071D"/>
                </a:solidFill>
                <a:latin typeface="Arial"/>
                <a:ea typeface="Arial"/>
                <a:cs typeface="Arial"/>
                <a:sym typeface="Arial"/>
              </a:rPr>
              <a:t>Detection and Removal</a:t>
            </a:r>
            <a:r>
              <a:rPr b="0" i="0" lang="en-US" sz="3003" u="none" cap="none" strike="noStrike">
                <a:solidFill>
                  <a:srgbClr val="226192"/>
                </a:solidFill>
                <a:latin typeface="Arial"/>
                <a:ea typeface="Arial"/>
                <a:cs typeface="Arial"/>
                <a:sym typeface="Arial"/>
              </a:rPr>
              <a:t>:</a:t>
            </a:r>
            <a:endParaRPr/>
          </a:p>
          <a:p>
            <a:pPr indent="0" lvl="0" marL="0" marR="0" rtl="0" algn="l">
              <a:lnSpc>
                <a:spcPct val="120014"/>
              </a:lnSpc>
              <a:spcBef>
                <a:spcPts val="0"/>
              </a:spcBef>
              <a:spcAft>
                <a:spcPts val="0"/>
              </a:spcAft>
              <a:buNone/>
            </a:pPr>
            <a:r>
              <a:rPr b="0" i="0" lang="en-US" sz="2833" u="none" cap="none" strike="noStrike">
                <a:solidFill>
                  <a:srgbClr val="000000"/>
                </a:solidFill>
                <a:latin typeface="Trebuchet MS"/>
                <a:ea typeface="Trebuchet MS"/>
                <a:cs typeface="Trebuchet MS"/>
                <a:sym typeface="Trebuchet MS"/>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p:nvPr/>
        </p:nvSpPr>
        <p:spPr>
          <a:xfrm>
            <a:off x="11161681"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66" name="Google Shape;166;p5"/>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67" name="Google Shape;167;p5"/>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68" name="Google Shape;168;p5"/>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69" name="Google Shape;169;p5"/>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70" name="Google Shape;170;p5"/>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71" name="Google Shape;171;p5"/>
          <p:cNvSpPr/>
          <p:nvPr/>
        </p:nvSpPr>
        <p:spPr>
          <a:xfrm>
            <a:off x="11832371" y="0"/>
            <a:ext cx="6454740" cy="10287000"/>
          </a:xfrm>
          <a:custGeom>
            <a:rect b="b" l="l" r="r" t="t"/>
            <a:pathLst>
              <a:path extrusionOk="0" h="13716000" w="8606320">
                <a:moveTo>
                  <a:pt x="8606319" y="0"/>
                </a:moveTo>
                <a:lnTo>
                  <a:pt x="0" y="0"/>
                </a:lnTo>
                <a:lnTo>
                  <a:pt x="7638457" y="13716000"/>
                </a:lnTo>
                <a:lnTo>
                  <a:pt x="8606320" y="13716000"/>
                </a:lnTo>
                <a:lnTo>
                  <a:pt x="8606320" y="0"/>
                </a:lnTo>
                <a:close/>
              </a:path>
            </a:pathLst>
          </a:custGeom>
          <a:solidFill>
            <a:srgbClr val="226192">
              <a:alpha val="79607"/>
            </a:srgbClr>
          </a:solidFill>
          <a:ln>
            <a:noFill/>
          </a:ln>
        </p:spPr>
      </p:sp>
      <p:sp>
        <p:nvSpPr>
          <p:cNvPr id="172" name="Google Shape;172;p5"/>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73" name="Google Shape;173;p5"/>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74" name="Google Shape;174;p5"/>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75" name="Google Shape;175;p5"/>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176" name="Google Shape;176;p5"/>
          <p:cNvSpPr/>
          <p:nvPr/>
        </p:nvSpPr>
        <p:spPr>
          <a:xfrm>
            <a:off x="12987338" y="3971925"/>
            <a:ext cx="5300662" cy="5715000"/>
          </a:xfrm>
          <a:custGeom>
            <a:rect b="b" l="l" r="r" t="t"/>
            <a:pathLst>
              <a:path extrusionOk="0" h="5715000" w="5300662">
                <a:moveTo>
                  <a:pt x="0" y="0"/>
                </a:moveTo>
                <a:lnTo>
                  <a:pt x="5300662" y="0"/>
                </a:lnTo>
                <a:lnTo>
                  <a:pt x="5300662" y="5715000"/>
                </a:lnTo>
                <a:lnTo>
                  <a:pt x="0" y="5715000"/>
                </a:lnTo>
                <a:lnTo>
                  <a:pt x="0" y="0"/>
                </a:lnTo>
                <a:close/>
              </a:path>
            </a:pathLst>
          </a:custGeom>
          <a:blipFill rotWithShape="1">
            <a:blip r:embed="rId3">
              <a:alphaModFix/>
            </a:blip>
            <a:stretch>
              <a:fillRect b="0" l="0" r="0" t="0"/>
            </a:stretch>
          </a:blipFill>
          <a:ln>
            <a:noFill/>
          </a:ln>
        </p:spPr>
      </p:sp>
      <p:sp>
        <p:nvSpPr>
          <p:cNvPr id="177" name="Google Shape;177;p5"/>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178" name="Google Shape;178;p5"/>
          <p:cNvSpPr txBox="1"/>
          <p:nvPr/>
        </p:nvSpPr>
        <p:spPr>
          <a:xfrm>
            <a:off x="806750" y="633500"/>
            <a:ext cx="12180600" cy="987600"/>
          </a:xfrm>
          <a:prstGeom prst="rect">
            <a:avLst/>
          </a:prstGeom>
          <a:noFill/>
          <a:ln>
            <a:noFill/>
          </a:ln>
        </p:spPr>
        <p:txBody>
          <a:bodyPr anchorCtr="0" anchor="t" bIns="0" lIns="0" spcFirstLastPara="1" rIns="0" wrap="square" tIns="0">
            <a:spAutoFit/>
          </a:bodyPr>
          <a:lstStyle/>
          <a:p>
            <a:pPr indent="0" lvl="0" marL="0" marR="0" rtl="0" algn="l">
              <a:lnSpc>
                <a:spcPct val="120009"/>
              </a:lnSpc>
              <a:spcBef>
                <a:spcPts val="0"/>
              </a:spcBef>
              <a:spcAft>
                <a:spcPts val="0"/>
              </a:spcAft>
              <a:buNone/>
            </a:pPr>
            <a:r>
              <a:rPr b="0" i="0" lang="en-US" sz="6417" u="none" cap="none" strike="noStrike">
                <a:solidFill>
                  <a:schemeClr val="dk1"/>
                </a:solidFill>
                <a:latin typeface="Arial"/>
                <a:ea typeface="Arial"/>
                <a:cs typeface="Arial"/>
                <a:sym typeface="Arial"/>
              </a:rPr>
              <a:t>PROJECT OVERVIEW</a:t>
            </a:r>
            <a:endParaRPr>
              <a:solidFill>
                <a:schemeClr val="dk1"/>
              </a:solidFill>
            </a:endParaRPr>
          </a:p>
        </p:txBody>
      </p:sp>
      <p:sp>
        <p:nvSpPr>
          <p:cNvPr id="179" name="Google Shape;179;p5"/>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180" name="Google Shape;180;p5"/>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181" name="Google Shape;181;p5"/>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5</a:t>
            </a:r>
            <a:endParaRPr/>
          </a:p>
        </p:txBody>
      </p:sp>
      <p:sp>
        <p:nvSpPr>
          <p:cNvPr id="182" name="Google Shape;182;p5"/>
          <p:cNvSpPr txBox="1"/>
          <p:nvPr/>
        </p:nvSpPr>
        <p:spPr>
          <a:xfrm>
            <a:off x="689125" y="2209800"/>
            <a:ext cx="13341300" cy="6902700"/>
          </a:xfrm>
          <a:prstGeom prst="rect">
            <a:avLst/>
          </a:prstGeom>
          <a:noFill/>
          <a:ln>
            <a:noFill/>
          </a:ln>
        </p:spPr>
        <p:txBody>
          <a:bodyPr anchorCtr="0" anchor="t" bIns="0" lIns="0" spcFirstLastPara="1" rIns="0" wrap="square" tIns="0">
            <a:spAutoFit/>
          </a:bodyPr>
          <a:lstStyle/>
          <a:p>
            <a:pPr indent="0" lvl="0" marL="0" marR="0" rtl="0" algn="just">
              <a:lnSpc>
                <a:spcPct val="120022"/>
              </a:lnSpc>
              <a:spcBef>
                <a:spcPts val="0"/>
              </a:spcBef>
              <a:spcAft>
                <a:spcPts val="0"/>
              </a:spcAft>
              <a:buNone/>
            </a:pPr>
            <a:r>
              <a:rPr b="0" i="0" lang="en-US" sz="3261" u="none" cap="none" strike="noStrike">
                <a:solidFill>
                  <a:srgbClr val="000000"/>
                </a:solidFill>
                <a:latin typeface="Trebuchet MS"/>
                <a:ea typeface="Trebuchet MS"/>
                <a:cs typeface="Trebuchet MS"/>
                <a:sym typeface="Trebuchet MS"/>
              </a:rPr>
              <a:t>Keyloggers, a type of surveillance technology, pose a significant threat in the realm of cybersecurity. Designed to record every keystroke made on a device, they capture sensitive information and relay it to malicious actors, leading to severe security breaches and data theft.</a:t>
            </a:r>
            <a:endParaRPr sz="1100"/>
          </a:p>
          <a:p>
            <a:pPr indent="-365442" lvl="1" marL="768985" marR="0" rtl="0" algn="just">
              <a:lnSpc>
                <a:spcPct val="120022"/>
              </a:lnSpc>
              <a:spcBef>
                <a:spcPts val="0"/>
              </a:spcBef>
              <a:spcAft>
                <a:spcPts val="0"/>
              </a:spcAft>
              <a:buClr>
                <a:srgbClr val="000000"/>
              </a:buClr>
              <a:buSzPts val="3261"/>
              <a:buFont typeface="Arial"/>
              <a:buChar char="•"/>
            </a:pPr>
            <a:r>
              <a:rPr b="0" i="0" lang="en-US" sz="3261" u="none" cap="none" strike="noStrike">
                <a:solidFill>
                  <a:srgbClr val="000000"/>
                </a:solidFill>
                <a:latin typeface="Trebuchet MS"/>
                <a:ea typeface="Trebuchet MS"/>
                <a:cs typeface="Trebuchet MS"/>
                <a:sym typeface="Trebuchet MS"/>
              </a:rPr>
              <a:t>software keylogger.</a:t>
            </a:r>
            <a:endParaRPr sz="1100"/>
          </a:p>
          <a:p>
            <a:pPr indent="-365442" lvl="1" marL="768985" marR="0" rtl="0" algn="just">
              <a:lnSpc>
                <a:spcPct val="120022"/>
              </a:lnSpc>
              <a:spcBef>
                <a:spcPts val="0"/>
              </a:spcBef>
              <a:spcAft>
                <a:spcPts val="0"/>
              </a:spcAft>
              <a:buClr>
                <a:srgbClr val="000000"/>
              </a:buClr>
              <a:buSzPts val="3261"/>
              <a:buFont typeface="Arial"/>
              <a:buChar char="•"/>
            </a:pPr>
            <a:r>
              <a:rPr b="0" i="0" lang="en-US" sz="3261" u="none" cap="none" strike="noStrike">
                <a:solidFill>
                  <a:srgbClr val="000000"/>
                </a:solidFill>
                <a:latin typeface="Trebuchet MS"/>
                <a:ea typeface="Trebuchet MS"/>
                <a:cs typeface="Trebuchet MS"/>
                <a:sym typeface="Trebuchet MS"/>
              </a:rPr>
              <a:t>hardware keylogger.</a:t>
            </a:r>
            <a:endParaRPr sz="1100"/>
          </a:p>
          <a:p>
            <a:pPr indent="0" lvl="0" marL="0" marR="0" rtl="0" algn="just">
              <a:lnSpc>
                <a:spcPct val="111008"/>
              </a:lnSpc>
              <a:spcBef>
                <a:spcPts val="0"/>
              </a:spcBef>
              <a:spcAft>
                <a:spcPts val="0"/>
              </a:spcAft>
              <a:buNone/>
            </a:pPr>
            <a:r>
              <a:rPr b="0" i="0" lang="en-US" sz="3261" u="none" cap="none" strike="noStrike">
                <a:solidFill>
                  <a:srgbClr val="000000"/>
                </a:solidFill>
                <a:latin typeface="Trebuchet MS"/>
                <a:ea typeface="Trebuchet MS"/>
                <a:cs typeface="Trebuchet MS"/>
                <a:sym typeface="Trebuchet MS"/>
              </a:rPr>
              <a:t>Keyloggers can be installed through various methods, including phishing emails, malicious downloads, drive-by downloads from compromised websites, and physical installation by an attacker with access to the device. Once installed,</a:t>
            </a:r>
            <a:r>
              <a:rPr lang="en-US" sz="3261">
                <a:latin typeface="Trebuchet MS"/>
                <a:ea typeface="Trebuchet MS"/>
                <a:cs typeface="Trebuchet MS"/>
                <a:sym typeface="Trebuchet MS"/>
              </a:rPr>
              <a:t>keyloggers operate</a:t>
            </a:r>
            <a:r>
              <a:rPr b="0" i="0" lang="en-US" sz="3261" u="none" cap="none" strike="noStrike">
                <a:solidFill>
                  <a:srgbClr val="000000"/>
                </a:solidFill>
                <a:latin typeface="Trebuchet MS"/>
                <a:ea typeface="Trebuchet MS"/>
                <a:cs typeface="Trebuchet MS"/>
                <a:sym typeface="Trebuchet MS"/>
              </a:rPr>
              <a:t> stealthily, recording keystrokes and often hiding from standard detection tools by using advanced techniques like rootkits and encryption.</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188" name="Google Shape;188;p6"/>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189" name="Google Shape;189;p6"/>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190" name="Google Shape;190;p6"/>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191" name="Google Shape;191;p6"/>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192" name="Google Shape;192;p6"/>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193" name="Google Shape;193;p6"/>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194" name="Google Shape;194;p6"/>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195" name="Google Shape;195;p6"/>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196" name="Google Shape;196;p6"/>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197" name="Google Shape;197;p6"/>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198" name="Google Shape;198;p6"/>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199" name="Google Shape;199;p6"/>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00" name="Google Shape;200;p6"/>
          <p:cNvSpPr txBox="1"/>
          <p:nvPr/>
        </p:nvSpPr>
        <p:spPr>
          <a:xfrm>
            <a:off x="1150499" y="358050"/>
            <a:ext cx="12057600" cy="738900"/>
          </a:xfrm>
          <a:prstGeom prst="rect">
            <a:avLst/>
          </a:prstGeom>
          <a:noFill/>
          <a:ln>
            <a:noFill/>
          </a:ln>
        </p:spPr>
        <p:txBody>
          <a:bodyPr anchorCtr="0" anchor="t" bIns="0" lIns="0" spcFirstLastPara="1" rIns="0" wrap="square" tIns="0">
            <a:spAutoFit/>
          </a:bodyPr>
          <a:lstStyle/>
          <a:p>
            <a:pPr indent="0" lvl="0" marL="0" marR="0" rtl="0" algn="l">
              <a:lnSpc>
                <a:spcPct val="119979"/>
              </a:lnSpc>
              <a:spcBef>
                <a:spcPts val="0"/>
              </a:spcBef>
              <a:spcAft>
                <a:spcPts val="0"/>
              </a:spcAft>
              <a:buNone/>
            </a:pPr>
            <a:r>
              <a:rPr b="0" i="0" lang="en-US" sz="4800" u="none" cap="none" strike="noStrike">
                <a:solidFill>
                  <a:srgbClr val="000000"/>
                </a:solidFill>
                <a:latin typeface="Arial"/>
                <a:ea typeface="Arial"/>
                <a:cs typeface="Arial"/>
                <a:sym typeface="Arial"/>
              </a:rPr>
              <a:t>WHO ARE THE END USERS?</a:t>
            </a:r>
            <a:endParaRPr/>
          </a:p>
        </p:txBody>
      </p:sp>
      <p:sp>
        <p:nvSpPr>
          <p:cNvPr id="201" name="Google Shape;201;p6"/>
          <p:cNvSpPr/>
          <p:nvPr/>
        </p:nvSpPr>
        <p:spPr>
          <a:xfrm>
            <a:off x="1085850" y="9258300"/>
            <a:ext cx="3271838" cy="728662"/>
          </a:xfrm>
          <a:custGeom>
            <a:rect b="b" l="l" r="r" t="t"/>
            <a:pathLst>
              <a:path extrusionOk="0" h="728662" w="3271838">
                <a:moveTo>
                  <a:pt x="0" y="0"/>
                </a:moveTo>
                <a:lnTo>
                  <a:pt x="3271838" y="0"/>
                </a:lnTo>
                <a:lnTo>
                  <a:pt x="3271838" y="728662"/>
                </a:lnTo>
                <a:lnTo>
                  <a:pt x="0" y="728662"/>
                </a:lnTo>
                <a:lnTo>
                  <a:pt x="0" y="0"/>
                </a:lnTo>
                <a:close/>
              </a:path>
            </a:pathLst>
          </a:custGeom>
          <a:blipFill rotWithShape="1">
            <a:blip r:embed="rId3">
              <a:alphaModFix/>
            </a:blip>
            <a:stretch>
              <a:fillRect b="0" l="0" r="0" t="0"/>
            </a:stretch>
          </a:blipFill>
          <a:ln>
            <a:noFill/>
          </a:ln>
        </p:spPr>
      </p:sp>
      <p:sp>
        <p:nvSpPr>
          <p:cNvPr id="202" name="Google Shape;202;p6"/>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03" name="Google Shape;203;p6"/>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6</a:t>
            </a:r>
            <a:endParaRPr/>
          </a:p>
        </p:txBody>
      </p:sp>
      <p:sp>
        <p:nvSpPr>
          <p:cNvPr id="204" name="Google Shape;204;p6"/>
          <p:cNvSpPr txBox="1"/>
          <p:nvPr/>
        </p:nvSpPr>
        <p:spPr>
          <a:xfrm>
            <a:off x="671500" y="1457363"/>
            <a:ext cx="14087100" cy="7889700"/>
          </a:xfrm>
          <a:prstGeom prst="rect">
            <a:avLst/>
          </a:prstGeom>
          <a:noFill/>
          <a:ln>
            <a:noFill/>
          </a:ln>
        </p:spPr>
        <p:txBody>
          <a:bodyPr anchorCtr="0" anchor="t" bIns="0" lIns="0" spcFirstLastPara="1" rIns="0" wrap="square" tIns="0">
            <a:spAutoFit/>
          </a:bodyPr>
          <a:lstStyle/>
          <a:p>
            <a:pPr indent="0" lvl="0" marL="0" marR="0" rtl="0" algn="l">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Uses of Keyloggers</a:t>
            </a:r>
            <a:endParaRPr sz="1200"/>
          </a:p>
          <a:p>
            <a:pPr indent="-368272" lvl="1" marL="761945" marR="0" rtl="0" algn="just">
              <a:lnSpc>
                <a:spcPct val="119977"/>
              </a:lnSpc>
              <a:spcBef>
                <a:spcPts val="0"/>
              </a:spcBef>
              <a:spcAft>
                <a:spcPts val="0"/>
              </a:spcAft>
              <a:buClr>
                <a:srgbClr val="000000"/>
              </a:buClr>
              <a:buSzPts val="3329"/>
              <a:buFont typeface="Arial"/>
              <a:buChar char="•"/>
            </a:pPr>
            <a:r>
              <a:rPr b="0" i="0" lang="en-US" sz="3329" u="none" cap="none" strike="noStrike">
                <a:solidFill>
                  <a:srgbClr val="000000"/>
                </a:solidFill>
                <a:latin typeface="Trebuchet MS"/>
                <a:ea typeface="Trebuchet MS"/>
                <a:cs typeface="Trebuchet MS"/>
                <a:sym typeface="Trebuchet MS"/>
              </a:rPr>
              <a:t>Malicious Uses.</a:t>
            </a:r>
            <a:endParaRPr sz="1200"/>
          </a:p>
          <a:p>
            <a:pPr indent="-368272" lvl="1" marL="761945" marR="0" rtl="0" algn="just">
              <a:lnSpc>
                <a:spcPct val="119977"/>
              </a:lnSpc>
              <a:spcBef>
                <a:spcPts val="0"/>
              </a:spcBef>
              <a:spcAft>
                <a:spcPts val="0"/>
              </a:spcAft>
              <a:buClr>
                <a:srgbClr val="000000"/>
              </a:buClr>
              <a:buSzPts val="3329"/>
              <a:buFont typeface="Arial"/>
              <a:buChar char="•"/>
            </a:pPr>
            <a:r>
              <a:rPr b="0" i="0" lang="en-US" sz="3329" u="none" cap="none" strike="noStrike">
                <a:solidFill>
                  <a:srgbClr val="000000"/>
                </a:solidFill>
                <a:latin typeface="Trebuchet MS"/>
                <a:ea typeface="Trebuchet MS"/>
                <a:cs typeface="Trebuchet MS"/>
                <a:sym typeface="Trebuchet MS"/>
              </a:rPr>
              <a:t>Legitimate Uses.</a:t>
            </a:r>
            <a:endParaRPr sz="1200"/>
          </a:p>
          <a:p>
            <a:pPr indent="0" lvl="0" marL="0" marR="0" rtl="0" algn="just">
              <a:lnSpc>
                <a:spcPct val="119977"/>
              </a:lnSpc>
              <a:spcBef>
                <a:spcPts val="0"/>
              </a:spcBef>
              <a:spcAft>
                <a:spcPts val="0"/>
              </a:spcAft>
              <a:buNone/>
            </a:pPr>
            <a:r>
              <a:rPr b="1" i="0" lang="en-US" sz="3329" u="none" cap="none" strike="noStrike">
                <a:solidFill>
                  <a:srgbClr val="000000"/>
                </a:solidFill>
              </a:rPr>
              <a:t>1. Cybercriminals</a:t>
            </a:r>
            <a:endParaRPr b="1" sz="1200"/>
          </a:p>
          <a:p>
            <a:pPr indent="0" lvl="0" marL="0" marR="0" rtl="0" algn="just">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Motivation: Financial gain, identity theft, unauthorized access.</a:t>
            </a:r>
            <a:endParaRPr sz="1200"/>
          </a:p>
          <a:p>
            <a:pPr indent="0" lvl="0" marL="0" marR="0" rtl="0" algn="just">
              <a:lnSpc>
                <a:spcPct val="119977"/>
              </a:lnSpc>
              <a:spcBef>
                <a:spcPts val="0"/>
              </a:spcBef>
              <a:spcAft>
                <a:spcPts val="0"/>
              </a:spcAft>
              <a:buNone/>
            </a:pPr>
            <a:r>
              <a:rPr b="1" i="0" lang="en-US" sz="3329" u="none" cap="none" strike="noStrike">
                <a:solidFill>
                  <a:srgbClr val="000000"/>
                </a:solidFill>
              </a:rPr>
              <a:t>2. Corporate Espionage Agents</a:t>
            </a:r>
            <a:endParaRPr b="1" sz="1200"/>
          </a:p>
          <a:p>
            <a:pPr indent="0" lvl="0" marL="0" marR="0" rtl="0" algn="just">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Motivation: Competitive advantage, intellectual property theft.</a:t>
            </a:r>
            <a:endParaRPr sz="1200"/>
          </a:p>
          <a:p>
            <a:pPr indent="0" lvl="0" marL="0" marR="0" rtl="0" algn="just">
              <a:lnSpc>
                <a:spcPct val="119977"/>
              </a:lnSpc>
              <a:spcBef>
                <a:spcPts val="0"/>
              </a:spcBef>
              <a:spcAft>
                <a:spcPts val="0"/>
              </a:spcAft>
              <a:buNone/>
            </a:pPr>
            <a:r>
              <a:rPr b="1" i="0" lang="en-US" sz="3329" u="none" cap="none" strike="noStrike">
                <a:solidFill>
                  <a:srgbClr val="000000"/>
                </a:solidFill>
              </a:rPr>
              <a:t>3. Government and Intelligence Agencies</a:t>
            </a:r>
            <a:endParaRPr b="1" sz="1200"/>
          </a:p>
          <a:p>
            <a:pPr indent="0" lvl="0" marL="0" marR="0" rtl="0" algn="just">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Motivation: National security, surveillance.</a:t>
            </a:r>
            <a:endParaRPr sz="1200"/>
          </a:p>
          <a:p>
            <a:pPr indent="0" lvl="0" marL="0" marR="0" rtl="0" algn="just">
              <a:lnSpc>
                <a:spcPct val="119977"/>
              </a:lnSpc>
              <a:spcBef>
                <a:spcPts val="0"/>
              </a:spcBef>
              <a:spcAft>
                <a:spcPts val="0"/>
              </a:spcAft>
              <a:buNone/>
            </a:pPr>
            <a:r>
              <a:rPr b="1" i="0" lang="en-US" sz="3329" u="none" cap="none" strike="noStrike">
                <a:solidFill>
                  <a:srgbClr val="000000"/>
                </a:solidFill>
              </a:rPr>
              <a:t>4. Employers</a:t>
            </a:r>
            <a:endParaRPr b="1" sz="1200"/>
          </a:p>
          <a:p>
            <a:pPr indent="0" lvl="0" marL="0" marR="0" rtl="0" algn="just">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Motivation: Monitoring, productivity tracking.</a:t>
            </a:r>
            <a:endParaRPr sz="1200"/>
          </a:p>
          <a:p>
            <a:pPr indent="0" lvl="0" marL="0" marR="0" rtl="0" algn="just">
              <a:lnSpc>
                <a:spcPct val="119977"/>
              </a:lnSpc>
              <a:spcBef>
                <a:spcPts val="0"/>
              </a:spcBef>
              <a:spcAft>
                <a:spcPts val="0"/>
              </a:spcAft>
              <a:buNone/>
            </a:pPr>
            <a:r>
              <a:rPr b="1" i="0" lang="en-US" sz="3329" u="none" cap="none" strike="noStrike">
                <a:solidFill>
                  <a:srgbClr val="000000"/>
                </a:solidFill>
              </a:rPr>
              <a:t>5. Individuals</a:t>
            </a:r>
            <a:endParaRPr b="1" sz="1200"/>
          </a:p>
          <a:p>
            <a:pPr indent="0" lvl="0" marL="0" marR="0" rtl="0" algn="just">
              <a:lnSpc>
                <a:spcPct val="119977"/>
              </a:lnSpc>
              <a:spcBef>
                <a:spcPts val="0"/>
              </a:spcBef>
              <a:spcAft>
                <a:spcPts val="0"/>
              </a:spcAft>
              <a:buNone/>
            </a:pPr>
            <a:r>
              <a:rPr b="0" i="0" lang="en-US" sz="3329" u="none" cap="none" strike="noStrike">
                <a:solidFill>
                  <a:srgbClr val="000000"/>
                </a:solidFill>
                <a:latin typeface="Trebuchet MS"/>
                <a:ea typeface="Trebuchet MS"/>
                <a:cs typeface="Trebuchet MS"/>
                <a:sym typeface="Trebuchet MS"/>
              </a:rPr>
              <a:t>Motivation: Personal security, self-monitoring.</a:t>
            </a:r>
            <a:endParaRPr b="0" i="0" sz="3529" u="none" cap="none" strike="noStrike">
              <a:solidFill>
                <a:srgbClr val="000000"/>
              </a:solidFill>
              <a:latin typeface="Trebuchet MS"/>
              <a:ea typeface="Trebuchet MS"/>
              <a:cs typeface="Trebuchet MS"/>
              <a:sym typeface="Trebuchet MS"/>
            </a:endParaRPr>
          </a:p>
        </p:txBody>
      </p:sp>
      <p:sp>
        <p:nvSpPr>
          <p:cNvPr id="205" name="Google Shape;205;p6"/>
          <p:cNvSpPr/>
          <p:nvPr/>
        </p:nvSpPr>
        <p:spPr>
          <a:xfrm>
            <a:off x="15711488" y="55387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06" name="Google Shape;206;p6"/>
          <p:cNvSpPr/>
          <p:nvPr/>
        </p:nvSpPr>
        <p:spPr>
          <a:xfrm>
            <a:off x="15863888" y="56911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12" name="Google Shape;212;p7"/>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13" name="Google Shape;213;p7"/>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14" name="Google Shape;214;p7"/>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15" name="Google Shape;215;p7"/>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16" name="Google Shape;216;p7"/>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17" name="Google Shape;217;p7"/>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18" name="Google Shape;218;p7"/>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19" name="Google Shape;219;p7"/>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20" name="Google Shape;220;p7"/>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21" name="Google Shape;221;p7"/>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222" name="Google Shape;222;p7"/>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223" name="Google Shape;223;p7"/>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24" name="Google Shape;224;p7"/>
          <p:cNvSpPr txBox="1"/>
          <p:nvPr/>
        </p:nvSpPr>
        <p:spPr>
          <a:xfrm>
            <a:off x="1109640" y="596050"/>
            <a:ext cx="10630800" cy="76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955" u="none" cap="none" strike="noStrike">
                <a:solidFill>
                  <a:srgbClr val="000000"/>
                </a:solidFill>
                <a:latin typeface="Arial"/>
                <a:ea typeface="Arial"/>
                <a:cs typeface="Arial"/>
                <a:sym typeface="Arial"/>
              </a:rPr>
              <a:t>WHO ARE THE END USERS?</a:t>
            </a:r>
            <a:endParaRPr/>
          </a:p>
        </p:txBody>
      </p:sp>
      <p:sp>
        <p:nvSpPr>
          <p:cNvPr id="225" name="Google Shape;225;p7"/>
          <p:cNvSpPr/>
          <p:nvPr/>
        </p:nvSpPr>
        <p:spPr>
          <a:xfrm>
            <a:off x="1085850" y="9258300"/>
            <a:ext cx="3271838" cy="728662"/>
          </a:xfrm>
          <a:custGeom>
            <a:rect b="b" l="l" r="r" t="t"/>
            <a:pathLst>
              <a:path extrusionOk="0" h="728662" w="3271838">
                <a:moveTo>
                  <a:pt x="0" y="0"/>
                </a:moveTo>
                <a:lnTo>
                  <a:pt x="3271838" y="0"/>
                </a:lnTo>
                <a:lnTo>
                  <a:pt x="3271838" y="728662"/>
                </a:lnTo>
                <a:lnTo>
                  <a:pt x="0" y="728662"/>
                </a:lnTo>
                <a:lnTo>
                  <a:pt x="0" y="0"/>
                </a:lnTo>
                <a:close/>
              </a:path>
            </a:pathLst>
          </a:custGeom>
          <a:blipFill rotWithShape="1">
            <a:blip r:embed="rId3">
              <a:alphaModFix/>
            </a:blip>
            <a:stretch>
              <a:fillRect b="0" l="0" r="0" t="0"/>
            </a:stretch>
          </a:blipFill>
          <a:ln>
            <a:noFill/>
          </a:ln>
        </p:spPr>
      </p:sp>
      <p:sp>
        <p:nvSpPr>
          <p:cNvPr id="226" name="Google Shape;226;p7"/>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27" name="Google Shape;227;p7"/>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6</a:t>
            </a:r>
            <a:endParaRPr/>
          </a:p>
        </p:txBody>
      </p:sp>
      <p:sp>
        <p:nvSpPr>
          <p:cNvPr id="228" name="Google Shape;228;p7"/>
          <p:cNvSpPr/>
          <p:nvPr/>
        </p:nvSpPr>
        <p:spPr>
          <a:xfrm>
            <a:off x="15711488" y="55387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29" name="Google Shape;229;p7"/>
          <p:cNvSpPr/>
          <p:nvPr/>
        </p:nvSpPr>
        <p:spPr>
          <a:xfrm>
            <a:off x="15863888" y="56911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30" name="Google Shape;230;p7"/>
          <p:cNvSpPr txBox="1"/>
          <p:nvPr/>
        </p:nvSpPr>
        <p:spPr>
          <a:xfrm>
            <a:off x="671500" y="1513950"/>
            <a:ext cx="16151100" cy="8483700"/>
          </a:xfrm>
          <a:prstGeom prst="rect">
            <a:avLst/>
          </a:prstGeom>
          <a:noFill/>
          <a:ln>
            <a:noFill/>
          </a:ln>
        </p:spPr>
        <p:txBody>
          <a:bodyPr anchorCtr="0" anchor="t" bIns="0" lIns="0" spcFirstLastPara="1" rIns="0" wrap="square" tIns="0">
            <a:spAutoFit/>
          </a:bodyPr>
          <a:lstStyle/>
          <a:p>
            <a:pPr indent="0" lvl="0" marL="0" marR="0" rtl="0" algn="just">
              <a:lnSpc>
                <a:spcPct val="120035"/>
              </a:lnSpc>
              <a:spcBef>
                <a:spcPts val="0"/>
              </a:spcBef>
              <a:spcAft>
                <a:spcPts val="0"/>
              </a:spcAft>
              <a:buNone/>
            </a:pPr>
            <a:r>
              <a:rPr b="0" i="0" lang="en-US" sz="3060" u="none" cap="none" strike="noStrike">
                <a:solidFill>
                  <a:srgbClr val="000000"/>
                </a:solidFill>
                <a:latin typeface="Arial"/>
                <a:ea typeface="Arial"/>
                <a:cs typeface="Arial"/>
                <a:sym typeface="Arial"/>
              </a:rPr>
              <a:t>Ethical and Legal Considerations</a:t>
            </a:r>
            <a:endParaRPr sz="1100"/>
          </a:p>
          <a:p>
            <a:pPr indent="0" lvl="0" marL="0" marR="0" rtl="0" algn="just">
              <a:lnSpc>
                <a:spcPct val="120019"/>
              </a:lnSpc>
              <a:spcBef>
                <a:spcPts val="0"/>
              </a:spcBef>
              <a:spcAft>
                <a:spcPts val="0"/>
              </a:spcAft>
              <a:buNone/>
            </a:pPr>
            <a:r>
              <a:rPr b="1" i="0" lang="en-US" sz="2772" u="none" cap="none" strike="noStrike">
                <a:solidFill>
                  <a:srgbClr val="000000"/>
                </a:solidFill>
              </a:rPr>
              <a:t>**1. Legitimacy and Consent</a:t>
            </a:r>
            <a:r>
              <a:rPr b="1" i="0" lang="en-US" sz="2772" u="none" cap="none" strike="noStrike">
                <a:solidFill>
                  <a:srgbClr val="000000"/>
                </a:solidFill>
                <a:latin typeface="Trebuchet MS"/>
                <a:ea typeface="Trebuchet MS"/>
                <a:cs typeface="Trebuchet MS"/>
                <a:sym typeface="Trebuchet MS"/>
              </a:rPr>
              <a:t>:</a:t>
            </a:r>
            <a:endParaRPr b="1" sz="1100"/>
          </a:p>
          <a:p>
            <a:pPr indent="-312654" lvl="1" marL="663408" marR="0" rtl="0" algn="just">
              <a:lnSpc>
                <a:spcPct val="120019"/>
              </a:lnSpc>
              <a:spcBef>
                <a:spcPts val="0"/>
              </a:spcBef>
              <a:spcAft>
                <a:spcPts val="0"/>
              </a:spcAft>
              <a:buClr>
                <a:srgbClr val="000000"/>
              </a:buClr>
              <a:buSzPts val="2772"/>
              <a:buFont typeface="Arial"/>
              <a:buChar char="•"/>
            </a:pPr>
            <a:r>
              <a:rPr b="0" i="0" lang="en-US" sz="2772" u="none" cap="none" strike="noStrike">
                <a:solidFill>
                  <a:srgbClr val="000000"/>
                </a:solidFill>
                <a:latin typeface="Trebuchet MS"/>
                <a:ea typeface="Trebuchet MS"/>
                <a:cs typeface="Trebuchet MS"/>
                <a:sym typeface="Trebuchet MS"/>
              </a:rPr>
              <a:t>Transparency: Legitimate use of keyloggers, especially by employers and parents, generally requires transparency and, in many jurisdictions, the consent of the monitored individuals.</a:t>
            </a:r>
            <a:endParaRPr sz="1100"/>
          </a:p>
          <a:p>
            <a:pPr indent="-312654" lvl="1" marL="663408" marR="0" rtl="0" algn="just">
              <a:lnSpc>
                <a:spcPct val="120019"/>
              </a:lnSpc>
              <a:spcBef>
                <a:spcPts val="0"/>
              </a:spcBef>
              <a:spcAft>
                <a:spcPts val="0"/>
              </a:spcAft>
              <a:buClr>
                <a:srgbClr val="000000"/>
              </a:buClr>
              <a:buSzPts val="2772"/>
              <a:buFont typeface="Arial"/>
              <a:buChar char="•"/>
            </a:pPr>
            <a:r>
              <a:rPr b="0" i="0" lang="en-US" sz="2772" u="none" cap="none" strike="noStrike">
                <a:solidFill>
                  <a:srgbClr val="000000"/>
                </a:solidFill>
                <a:latin typeface="Trebuchet MS"/>
                <a:ea typeface="Trebuchet MS"/>
                <a:cs typeface="Trebuchet MS"/>
                <a:sym typeface="Trebuchet MS"/>
              </a:rPr>
              <a:t>Legal Compliance: Users must comply with laws and regulations regarding privacy and surveillance, which vary by region and context. Unauthorized use of keyloggers can lead to severe legal consequences.</a:t>
            </a:r>
            <a:endParaRPr sz="1100"/>
          </a:p>
          <a:p>
            <a:pPr indent="0" lvl="0" marL="0" marR="0" rtl="0" algn="just">
              <a:lnSpc>
                <a:spcPct val="120019"/>
              </a:lnSpc>
              <a:spcBef>
                <a:spcPts val="0"/>
              </a:spcBef>
              <a:spcAft>
                <a:spcPts val="0"/>
              </a:spcAft>
              <a:buNone/>
            </a:pPr>
            <a:r>
              <a:rPr b="1" i="0" lang="en-US" sz="2772" u="none" cap="none" strike="noStrike">
                <a:solidFill>
                  <a:srgbClr val="000000"/>
                </a:solidFill>
              </a:rPr>
              <a:t>**2. Privacy Concerns:</a:t>
            </a:r>
            <a:endParaRPr b="1" sz="1100"/>
          </a:p>
          <a:p>
            <a:pPr indent="-312654" lvl="1" marL="663408" marR="0" rtl="0" algn="just">
              <a:lnSpc>
                <a:spcPct val="120019"/>
              </a:lnSpc>
              <a:spcBef>
                <a:spcPts val="0"/>
              </a:spcBef>
              <a:spcAft>
                <a:spcPts val="0"/>
              </a:spcAft>
              <a:buClr>
                <a:srgbClr val="000000"/>
              </a:buClr>
              <a:buSzPts val="2772"/>
              <a:buFont typeface="Arial"/>
              <a:buChar char="•"/>
            </a:pPr>
            <a:r>
              <a:rPr b="0" i="0" lang="en-US" sz="2772" u="none" cap="none" strike="noStrike">
                <a:solidFill>
                  <a:srgbClr val="000000"/>
                </a:solidFill>
                <a:latin typeface="Trebuchet MS"/>
                <a:ea typeface="Trebuchet MS"/>
                <a:cs typeface="Trebuchet MS"/>
                <a:sym typeface="Trebuchet MS"/>
              </a:rPr>
              <a:t>Invasion of Privacy: The use of keyloggers can lead to significant privacy violations, particularly if used without the knowledge and consent of the target. This raises ethical concerns about the balance between surveillance and privacy.</a:t>
            </a:r>
            <a:endParaRPr sz="1100"/>
          </a:p>
          <a:p>
            <a:pPr indent="0" lvl="0" marL="0" marR="0" rtl="0" algn="just">
              <a:lnSpc>
                <a:spcPct val="120019"/>
              </a:lnSpc>
              <a:spcBef>
                <a:spcPts val="0"/>
              </a:spcBef>
              <a:spcAft>
                <a:spcPts val="0"/>
              </a:spcAft>
              <a:buNone/>
            </a:pPr>
            <a:r>
              <a:rPr b="1" i="0" lang="en-US" sz="2772" u="none" cap="none" strike="noStrike">
                <a:solidFill>
                  <a:srgbClr val="000000"/>
                </a:solidFill>
              </a:rPr>
              <a:t>**3. Security Risks:</a:t>
            </a:r>
            <a:endParaRPr b="1" sz="1100"/>
          </a:p>
          <a:p>
            <a:pPr indent="-312654" lvl="1" marL="663408" marR="0" rtl="0" algn="just">
              <a:lnSpc>
                <a:spcPct val="120019"/>
              </a:lnSpc>
              <a:spcBef>
                <a:spcPts val="0"/>
              </a:spcBef>
              <a:spcAft>
                <a:spcPts val="0"/>
              </a:spcAft>
              <a:buClr>
                <a:srgbClr val="000000"/>
              </a:buClr>
              <a:buSzPts val="2772"/>
              <a:buFont typeface="Arial"/>
              <a:buChar char="•"/>
            </a:pPr>
            <a:r>
              <a:rPr b="0" i="0" lang="en-US" sz="2772" u="none" cap="none" strike="noStrike">
                <a:solidFill>
                  <a:srgbClr val="000000"/>
                </a:solidFill>
                <a:latin typeface="Trebuchet MS"/>
                <a:ea typeface="Trebuchet MS"/>
                <a:cs typeface="Trebuchet MS"/>
                <a:sym typeface="Trebuchet MS"/>
              </a:rPr>
              <a:t>Data Security: Even legitimate users must ensure that the data captured by keyloggers is securely stored and protected from unauthorized access. Breaches of this data can have severe repercussions.</a:t>
            </a:r>
            <a:endParaRPr sz="1100"/>
          </a:p>
          <a:p>
            <a:pPr indent="0" lvl="0" marL="0" marR="0" rtl="0" algn="just">
              <a:lnSpc>
                <a:spcPct val="79199"/>
              </a:lnSpc>
              <a:spcBef>
                <a:spcPts val="0"/>
              </a:spcBef>
              <a:spcAft>
                <a:spcPts val="0"/>
              </a:spcAft>
              <a:buNone/>
            </a:pPr>
            <a:r>
              <a:t/>
            </a:r>
            <a:endParaRPr b="0" i="0" sz="3072" u="none" cap="none" strike="noStrike">
              <a:solidFill>
                <a:srgbClr val="000000"/>
              </a:solidFill>
              <a:latin typeface="Trebuchet MS"/>
              <a:ea typeface="Trebuchet MS"/>
              <a:cs typeface="Trebuchet MS"/>
              <a:sym typeface="Trebuchet MS"/>
            </a:endParaRPr>
          </a:p>
          <a:p>
            <a:pPr indent="0" lvl="0" marL="0" marR="0" rtl="0" algn="just">
              <a:lnSpc>
                <a:spcPct val="79199"/>
              </a:lnSpc>
              <a:spcBef>
                <a:spcPts val="0"/>
              </a:spcBef>
              <a:spcAft>
                <a:spcPts val="0"/>
              </a:spcAft>
              <a:buNone/>
            </a:pPr>
            <a:r>
              <a:t/>
            </a:r>
            <a:endParaRPr b="0" i="0" sz="3072"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36" name="Google Shape;236;p8"/>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37" name="Google Shape;237;p8"/>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38" name="Google Shape;238;p8"/>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39" name="Google Shape;239;p8"/>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40" name="Google Shape;240;p8"/>
          <p:cNvSpPr/>
          <p:nvPr/>
        </p:nvSpPr>
        <p:spPr>
          <a:xfrm>
            <a:off x="14006928"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41" name="Google Shape;241;p8"/>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42" name="Google Shape;242;p8"/>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43" name="Google Shape;243;p8"/>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44" name="Google Shape;244;p8"/>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45" name="Google Shape;245;p8"/>
          <p:cNvSpPr/>
          <p:nvPr/>
        </p:nvSpPr>
        <p:spPr>
          <a:xfrm>
            <a:off x="0" y="2214562"/>
            <a:ext cx="4043361" cy="4872038"/>
          </a:xfrm>
          <a:custGeom>
            <a:rect b="b" l="l" r="r" t="t"/>
            <a:pathLst>
              <a:path extrusionOk="0" h="4872038" w="4043361">
                <a:moveTo>
                  <a:pt x="0" y="0"/>
                </a:moveTo>
                <a:lnTo>
                  <a:pt x="4043361" y="0"/>
                </a:lnTo>
                <a:lnTo>
                  <a:pt x="4043361" y="4872038"/>
                </a:lnTo>
                <a:lnTo>
                  <a:pt x="0" y="4872038"/>
                </a:lnTo>
                <a:lnTo>
                  <a:pt x="0" y="0"/>
                </a:lnTo>
                <a:close/>
              </a:path>
            </a:pathLst>
          </a:custGeom>
          <a:blipFill rotWithShape="1">
            <a:blip r:embed="rId3">
              <a:alphaModFix/>
            </a:blip>
            <a:stretch>
              <a:fillRect b="0" l="-12" r="-11" t="0"/>
            </a:stretch>
          </a:blipFill>
          <a:ln>
            <a:noFill/>
          </a:ln>
        </p:spPr>
      </p:sp>
      <p:sp>
        <p:nvSpPr>
          <p:cNvPr id="246" name="Google Shape;246;p8"/>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247" name="Google Shape;247;p8"/>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248" name="Google Shape;248;p8"/>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49" name="Google Shape;249;p8"/>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4">
              <a:alphaModFix/>
            </a:blip>
            <a:stretch>
              <a:fillRect b="0" l="-66660" r="-66662" t="0"/>
            </a:stretch>
          </a:blipFill>
          <a:ln>
            <a:noFill/>
          </a:ln>
        </p:spPr>
      </p:sp>
      <p:sp>
        <p:nvSpPr>
          <p:cNvPr id="250" name="Google Shape;250;p8"/>
          <p:cNvSpPr/>
          <p:nvPr/>
        </p:nvSpPr>
        <p:spPr>
          <a:xfrm>
            <a:off x="11165774" y="6337757"/>
            <a:ext cx="6540599" cy="3384916"/>
          </a:xfrm>
          <a:custGeom>
            <a:rect b="b" l="l" r="r" t="t"/>
            <a:pathLst>
              <a:path extrusionOk="0" h="3384916" w="6540599">
                <a:moveTo>
                  <a:pt x="0" y="0"/>
                </a:moveTo>
                <a:lnTo>
                  <a:pt x="6540600" y="0"/>
                </a:lnTo>
                <a:lnTo>
                  <a:pt x="6540600" y="3384916"/>
                </a:lnTo>
                <a:lnTo>
                  <a:pt x="0" y="3384916"/>
                </a:lnTo>
                <a:lnTo>
                  <a:pt x="0" y="0"/>
                </a:lnTo>
                <a:close/>
              </a:path>
            </a:pathLst>
          </a:custGeom>
          <a:blipFill rotWithShape="1">
            <a:blip r:embed="rId5">
              <a:alphaModFix/>
            </a:blip>
            <a:stretch>
              <a:fillRect b="-4642" l="0" r="0" t="-3836"/>
            </a:stretch>
          </a:blipFill>
          <a:ln>
            <a:noFill/>
          </a:ln>
        </p:spPr>
      </p:sp>
      <p:sp>
        <p:nvSpPr>
          <p:cNvPr id="251" name="Google Shape;251;p8"/>
          <p:cNvSpPr txBox="1"/>
          <p:nvPr/>
        </p:nvSpPr>
        <p:spPr>
          <a:xfrm>
            <a:off x="837247" y="1281112"/>
            <a:ext cx="14644688" cy="7048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500" u="none" cap="none" strike="noStrike">
                <a:solidFill>
                  <a:srgbClr val="000000"/>
                </a:solidFill>
                <a:latin typeface="Arial"/>
                <a:ea typeface="Arial"/>
                <a:cs typeface="Arial"/>
                <a:sym typeface="Arial"/>
              </a:rPr>
              <a:t>YOUR SOLUTION AND ITS VALUE PROPOSITION</a:t>
            </a:r>
            <a:endParaRPr/>
          </a:p>
        </p:txBody>
      </p:sp>
      <p:sp>
        <p:nvSpPr>
          <p:cNvPr id="252" name="Google Shape;252;p8"/>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53" name="Google Shape;253;p8"/>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7</a:t>
            </a:r>
            <a:endParaRPr/>
          </a:p>
        </p:txBody>
      </p:sp>
      <p:sp>
        <p:nvSpPr>
          <p:cNvPr id="254" name="Google Shape;254;p8"/>
          <p:cNvSpPr txBox="1"/>
          <p:nvPr/>
        </p:nvSpPr>
        <p:spPr>
          <a:xfrm>
            <a:off x="3579359" y="3066191"/>
            <a:ext cx="9816992" cy="3619500"/>
          </a:xfrm>
          <a:prstGeom prst="rect">
            <a:avLst/>
          </a:prstGeom>
          <a:noFill/>
          <a:ln>
            <a:noFill/>
          </a:ln>
        </p:spPr>
        <p:txBody>
          <a:bodyPr anchorCtr="0" anchor="t" bIns="0" lIns="0" spcFirstLastPara="1" rIns="0" wrap="square" tIns="0">
            <a:spAutoFit/>
          </a:bodyPr>
          <a:lstStyle/>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1. Advanced Detection and Removal Tools</a:t>
            </a:r>
            <a:endParaRPr/>
          </a:p>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2. Encryption and Secure Communication</a:t>
            </a:r>
            <a:endParaRPr/>
          </a:p>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3. Multi-Factor Authentication (MFA)</a:t>
            </a:r>
            <a:endParaRPr/>
          </a:p>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4 .User Education and Awareness</a:t>
            </a:r>
            <a:endParaRPr/>
          </a:p>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5. System and Network Hardening</a:t>
            </a:r>
            <a:endParaRPr/>
          </a:p>
          <a:p>
            <a:pPr indent="0" lvl="0" marL="0" marR="0" rtl="0" algn="l">
              <a:lnSpc>
                <a:spcPct val="120011"/>
              </a:lnSpc>
              <a:spcBef>
                <a:spcPts val="0"/>
              </a:spcBef>
              <a:spcAft>
                <a:spcPts val="0"/>
              </a:spcAft>
              <a:buNone/>
            </a:pPr>
            <a:r>
              <a:rPr b="0" i="0" lang="en-US" sz="3543" u="none" cap="none" strike="noStrike">
                <a:solidFill>
                  <a:srgbClr val="000000"/>
                </a:solidFill>
                <a:latin typeface="Arial"/>
                <a:ea typeface="Arial"/>
                <a:cs typeface="Arial"/>
                <a:sym typeface="Arial"/>
              </a:rPr>
              <a:t>   6. Incident Response and Recovery</a:t>
            </a:r>
            <a:endParaRPr/>
          </a:p>
          <a:p>
            <a:pPr indent="0" lvl="0" marL="0" marR="0" rtl="0" algn="just">
              <a:lnSpc>
                <a:spcPct val="120014"/>
              </a:lnSpc>
              <a:spcBef>
                <a:spcPts val="0"/>
              </a:spcBef>
              <a:spcAft>
                <a:spcPts val="0"/>
              </a:spcAft>
              <a:buNone/>
            </a:pPr>
            <a:r>
              <a:rPr b="0" i="0" lang="en-US" sz="2743" u="none" cap="none" strike="noStrike">
                <a:solidFill>
                  <a:srgbClr val="000000"/>
                </a:solidFill>
                <a:latin typeface="Trebuchet MS"/>
                <a:ea typeface="Trebuchet MS"/>
                <a:cs typeface="Trebuchet MS"/>
                <a:sym typeface="Trebuchet MS"/>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p:nvPr/>
        </p:nvSpPr>
        <p:spPr>
          <a:xfrm>
            <a:off x="14059090" y="6000"/>
            <a:ext cx="1841564" cy="10282238"/>
          </a:xfrm>
          <a:custGeom>
            <a:rect b="b" l="l" r="r" t="t"/>
            <a:pathLst>
              <a:path extrusionOk="0" h="13709650" w="2455418">
                <a:moveTo>
                  <a:pt x="18796" y="0"/>
                </a:moveTo>
                <a:lnTo>
                  <a:pt x="2455418" y="13706348"/>
                </a:lnTo>
                <a:lnTo>
                  <a:pt x="2436622" y="13709650"/>
                </a:lnTo>
                <a:lnTo>
                  <a:pt x="0" y="3302"/>
                </a:lnTo>
                <a:close/>
              </a:path>
            </a:pathLst>
          </a:custGeom>
          <a:solidFill>
            <a:srgbClr val="5FCAEE"/>
          </a:solidFill>
          <a:ln>
            <a:noFill/>
          </a:ln>
        </p:spPr>
      </p:sp>
      <p:sp>
        <p:nvSpPr>
          <p:cNvPr id="260" name="Google Shape;260;p9"/>
          <p:cNvSpPr/>
          <p:nvPr/>
        </p:nvSpPr>
        <p:spPr>
          <a:xfrm>
            <a:off x="11168917" y="5536438"/>
            <a:ext cx="7123080" cy="4756499"/>
          </a:xfrm>
          <a:custGeom>
            <a:rect b="b" l="l" r="r" t="t"/>
            <a:pathLst>
              <a:path extrusionOk="0" h="6341999" w="9497441">
                <a:moveTo>
                  <a:pt x="9497441" y="15748"/>
                </a:moveTo>
                <a:lnTo>
                  <a:pt x="10668" y="6341999"/>
                </a:lnTo>
                <a:lnTo>
                  <a:pt x="0" y="6326124"/>
                </a:lnTo>
                <a:lnTo>
                  <a:pt x="9486773" y="0"/>
                </a:lnTo>
                <a:close/>
              </a:path>
            </a:pathLst>
          </a:custGeom>
          <a:solidFill>
            <a:srgbClr val="5FCAEE"/>
          </a:solidFill>
          <a:ln>
            <a:noFill/>
          </a:ln>
        </p:spPr>
      </p:sp>
      <p:sp>
        <p:nvSpPr>
          <p:cNvPr id="261" name="Google Shape;261;p9"/>
          <p:cNvSpPr/>
          <p:nvPr/>
        </p:nvSpPr>
        <p:spPr>
          <a:xfrm>
            <a:off x="13773150" y="0"/>
            <a:ext cx="4514850" cy="10287000"/>
          </a:xfrm>
          <a:custGeom>
            <a:rect b="b" l="l" r="r" t="t"/>
            <a:pathLst>
              <a:path extrusionOk="0" h="13716000" w="6019800">
                <a:moveTo>
                  <a:pt x="6019800" y="0"/>
                </a:moveTo>
                <a:lnTo>
                  <a:pt x="4088765" y="0"/>
                </a:lnTo>
                <a:lnTo>
                  <a:pt x="0" y="13716000"/>
                </a:lnTo>
                <a:lnTo>
                  <a:pt x="6019800" y="13716000"/>
                </a:lnTo>
                <a:lnTo>
                  <a:pt x="6019800" y="0"/>
                </a:lnTo>
                <a:close/>
              </a:path>
            </a:pathLst>
          </a:custGeom>
          <a:solidFill>
            <a:srgbClr val="5FCAEE">
              <a:alpha val="35294"/>
            </a:srgbClr>
          </a:solidFill>
          <a:ln>
            <a:noFill/>
          </a:ln>
        </p:spPr>
      </p:sp>
      <p:sp>
        <p:nvSpPr>
          <p:cNvPr id="262" name="Google Shape;262;p9"/>
          <p:cNvSpPr/>
          <p:nvPr/>
        </p:nvSpPr>
        <p:spPr>
          <a:xfrm>
            <a:off x="14404317" y="0"/>
            <a:ext cx="3883724" cy="10287000"/>
          </a:xfrm>
          <a:custGeom>
            <a:rect b="b" l="l" r="r" t="t"/>
            <a:pathLst>
              <a:path extrusionOk="0" h="13716000" w="5178298">
                <a:moveTo>
                  <a:pt x="5178298" y="0"/>
                </a:moveTo>
                <a:lnTo>
                  <a:pt x="0" y="0"/>
                </a:lnTo>
                <a:lnTo>
                  <a:pt x="2417826" y="13716000"/>
                </a:lnTo>
                <a:lnTo>
                  <a:pt x="5178298" y="13716000"/>
                </a:lnTo>
                <a:lnTo>
                  <a:pt x="5178298" y="0"/>
                </a:lnTo>
                <a:close/>
              </a:path>
            </a:pathLst>
          </a:custGeom>
          <a:solidFill>
            <a:srgbClr val="5FCAEE">
              <a:alpha val="19607"/>
            </a:srgbClr>
          </a:solidFill>
          <a:ln>
            <a:noFill/>
          </a:ln>
        </p:spPr>
      </p:sp>
      <p:sp>
        <p:nvSpPr>
          <p:cNvPr id="263" name="Google Shape;263;p9"/>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65098"/>
            </a:srgbClr>
          </a:solidFill>
          <a:ln>
            <a:noFill/>
          </a:ln>
        </p:spPr>
      </p:sp>
      <p:sp>
        <p:nvSpPr>
          <p:cNvPr id="264" name="Google Shape;264;p9"/>
          <p:cNvSpPr/>
          <p:nvPr/>
        </p:nvSpPr>
        <p:spPr>
          <a:xfrm>
            <a:off x="14006895" y="0"/>
            <a:ext cx="4281107" cy="10287000"/>
          </a:xfrm>
          <a:custGeom>
            <a:rect b="b" l="l" r="r" t="t"/>
            <a:pathLst>
              <a:path extrusionOk="0" h="13716000" w="5708142">
                <a:moveTo>
                  <a:pt x="5708142" y="0"/>
                </a:moveTo>
                <a:lnTo>
                  <a:pt x="0" y="0"/>
                </a:lnTo>
                <a:lnTo>
                  <a:pt x="4940046" y="13716000"/>
                </a:lnTo>
                <a:lnTo>
                  <a:pt x="5708142" y="13716000"/>
                </a:lnTo>
                <a:lnTo>
                  <a:pt x="5708142" y="0"/>
                </a:lnTo>
                <a:close/>
              </a:path>
            </a:pathLst>
          </a:custGeom>
          <a:solidFill>
            <a:srgbClr val="17AFE3">
              <a:alpha val="49803"/>
            </a:srgbClr>
          </a:solidFill>
          <a:ln>
            <a:noFill/>
          </a:ln>
        </p:spPr>
      </p:sp>
      <p:sp>
        <p:nvSpPr>
          <p:cNvPr id="265" name="Google Shape;265;p9"/>
          <p:cNvSpPr/>
          <p:nvPr/>
        </p:nvSpPr>
        <p:spPr>
          <a:xfrm>
            <a:off x="16344900" y="0"/>
            <a:ext cx="1943100" cy="10287000"/>
          </a:xfrm>
          <a:custGeom>
            <a:rect b="b" l="l" r="r" t="t"/>
            <a:pathLst>
              <a:path extrusionOk="0" h="13716000" w="2590800">
                <a:moveTo>
                  <a:pt x="2590800" y="0"/>
                </a:moveTo>
                <a:lnTo>
                  <a:pt x="2044954" y="0"/>
                </a:lnTo>
                <a:lnTo>
                  <a:pt x="0" y="13716000"/>
                </a:lnTo>
                <a:lnTo>
                  <a:pt x="2590800" y="13716000"/>
                </a:lnTo>
                <a:lnTo>
                  <a:pt x="2590800" y="0"/>
                </a:lnTo>
                <a:close/>
              </a:path>
            </a:pathLst>
          </a:custGeom>
          <a:solidFill>
            <a:srgbClr val="2D83C3">
              <a:alpha val="69803"/>
            </a:srgbClr>
          </a:solidFill>
          <a:ln>
            <a:noFill/>
          </a:ln>
        </p:spPr>
      </p:sp>
      <p:sp>
        <p:nvSpPr>
          <p:cNvPr id="266" name="Google Shape;266;p9"/>
          <p:cNvSpPr/>
          <p:nvPr/>
        </p:nvSpPr>
        <p:spPr>
          <a:xfrm>
            <a:off x="16404370" y="0"/>
            <a:ext cx="1883664" cy="10287000"/>
          </a:xfrm>
          <a:custGeom>
            <a:rect b="b" l="l" r="r" t="t"/>
            <a:pathLst>
              <a:path extrusionOk="0" h="13716000" w="2511552">
                <a:moveTo>
                  <a:pt x="2511552" y="0"/>
                </a:moveTo>
                <a:lnTo>
                  <a:pt x="0" y="0"/>
                </a:lnTo>
                <a:lnTo>
                  <a:pt x="2229104" y="13716000"/>
                </a:lnTo>
                <a:lnTo>
                  <a:pt x="2511552" y="13716000"/>
                </a:lnTo>
                <a:lnTo>
                  <a:pt x="2511552" y="0"/>
                </a:lnTo>
                <a:close/>
              </a:path>
            </a:pathLst>
          </a:custGeom>
          <a:solidFill>
            <a:srgbClr val="226192">
              <a:alpha val="79607"/>
            </a:srgbClr>
          </a:solidFill>
          <a:ln>
            <a:noFill/>
          </a:ln>
        </p:spPr>
      </p:sp>
      <p:sp>
        <p:nvSpPr>
          <p:cNvPr id="267" name="Google Shape;267;p9"/>
          <p:cNvSpPr/>
          <p:nvPr/>
        </p:nvSpPr>
        <p:spPr>
          <a:xfrm>
            <a:off x="15559088" y="5386388"/>
            <a:ext cx="2728912" cy="4900612"/>
          </a:xfrm>
          <a:custGeom>
            <a:rect b="b" l="l" r="r" t="t"/>
            <a:pathLst>
              <a:path extrusionOk="0" h="6534150" w="3638550">
                <a:moveTo>
                  <a:pt x="3638550" y="0"/>
                </a:moveTo>
                <a:lnTo>
                  <a:pt x="0" y="6534150"/>
                </a:lnTo>
                <a:lnTo>
                  <a:pt x="3638550" y="6534150"/>
                </a:lnTo>
                <a:lnTo>
                  <a:pt x="3638550" y="0"/>
                </a:lnTo>
                <a:close/>
              </a:path>
            </a:pathLst>
          </a:custGeom>
          <a:solidFill>
            <a:srgbClr val="17AFE3">
              <a:alpha val="65098"/>
            </a:srgbClr>
          </a:solidFill>
          <a:ln>
            <a:noFill/>
          </a:ln>
        </p:spPr>
      </p:sp>
      <p:sp>
        <p:nvSpPr>
          <p:cNvPr id="268" name="Google Shape;268;p9"/>
          <p:cNvSpPr/>
          <p:nvPr/>
        </p:nvSpPr>
        <p:spPr>
          <a:xfrm>
            <a:off x="0" y="6015038"/>
            <a:ext cx="671512" cy="4271962"/>
          </a:xfrm>
          <a:custGeom>
            <a:rect b="b" l="l" r="r" t="t"/>
            <a:pathLst>
              <a:path extrusionOk="0" h="5695950" w="895350">
                <a:moveTo>
                  <a:pt x="0" y="0"/>
                </a:moveTo>
                <a:lnTo>
                  <a:pt x="0" y="5695950"/>
                </a:lnTo>
                <a:lnTo>
                  <a:pt x="895350" y="5695950"/>
                </a:lnTo>
                <a:lnTo>
                  <a:pt x="0" y="0"/>
                </a:lnTo>
                <a:close/>
              </a:path>
            </a:pathLst>
          </a:custGeom>
          <a:solidFill>
            <a:srgbClr val="5FCAEE">
              <a:alpha val="69803"/>
            </a:srgbClr>
          </a:solidFill>
          <a:ln>
            <a:noFill/>
          </a:ln>
        </p:spPr>
      </p:sp>
      <p:sp>
        <p:nvSpPr>
          <p:cNvPr id="269" name="Google Shape;269;p9"/>
          <p:cNvSpPr/>
          <p:nvPr/>
        </p:nvSpPr>
        <p:spPr>
          <a:xfrm>
            <a:off x="14030325" y="8043862"/>
            <a:ext cx="685800" cy="685800"/>
          </a:xfrm>
          <a:custGeom>
            <a:rect b="b" l="l" r="r" t="t"/>
            <a:pathLst>
              <a:path extrusionOk="0" h="914400" w="914400">
                <a:moveTo>
                  <a:pt x="914400" y="0"/>
                </a:moveTo>
                <a:lnTo>
                  <a:pt x="0" y="0"/>
                </a:lnTo>
                <a:lnTo>
                  <a:pt x="0" y="914400"/>
                </a:lnTo>
                <a:lnTo>
                  <a:pt x="914400" y="914400"/>
                </a:lnTo>
                <a:lnTo>
                  <a:pt x="914400" y="0"/>
                </a:lnTo>
                <a:close/>
              </a:path>
            </a:pathLst>
          </a:custGeom>
          <a:solidFill>
            <a:srgbClr val="42AF51"/>
          </a:solidFill>
          <a:ln>
            <a:noFill/>
          </a:ln>
        </p:spPr>
      </p:sp>
      <p:sp>
        <p:nvSpPr>
          <p:cNvPr id="270" name="Google Shape;270;p9"/>
          <p:cNvSpPr/>
          <p:nvPr/>
        </p:nvSpPr>
        <p:spPr>
          <a:xfrm>
            <a:off x="10044112" y="2543175"/>
            <a:ext cx="471488" cy="485775"/>
          </a:xfrm>
          <a:custGeom>
            <a:rect b="b" l="l" r="r" t="t"/>
            <a:pathLst>
              <a:path extrusionOk="0" h="647700" w="628650">
                <a:moveTo>
                  <a:pt x="628650" y="0"/>
                </a:moveTo>
                <a:lnTo>
                  <a:pt x="0" y="0"/>
                </a:lnTo>
                <a:lnTo>
                  <a:pt x="0" y="647700"/>
                </a:lnTo>
                <a:lnTo>
                  <a:pt x="628650" y="647700"/>
                </a:lnTo>
                <a:lnTo>
                  <a:pt x="628650" y="0"/>
                </a:lnTo>
                <a:close/>
              </a:path>
            </a:pathLst>
          </a:custGeom>
          <a:solidFill>
            <a:srgbClr val="2D83C3"/>
          </a:solidFill>
          <a:ln>
            <a:noFill/>
          </a:ln>
        </p:spPr>
      </p:sp>
      <p:sp>
        <p:nvSpPr>
          <p:cNvPr id="271" name="Google Shape;271;p9"/>
          <p:cNvSpPr/>
          <p:nvPr/>
        </p:nvSpPr>
        <p:spPr>
          <a:xfrm>
            <a:off x="14030325" y="8843962"/>
            <a:ext cx="271462" cy="271462"/>
          </a:xfrm>
          <a:custGeom>
            <a:rect b="b" l="l" r="r" t="t"/>
            <a:pathLst>
              <a:path extrusionOk="0" h="361950" w="361950">
                <a:moveTo>
                  <a:pt x="361950" y="0"/>
                </a:moveTo>
                <a:lnTo>
                  <a:pt x="0" y="0"/>
                </a:lnTo>
                <a:lnTo>
                  <a:pt x="0" y="361950"/>
                </a:lnTo>
                <a:lnTo>
                  <a:pt x="361950" y="361950"/>
                </a:lnTo>
                <a:lnTo>
                  <a:pt x="361950" y="0"/>
                </a:lnTo>
                <a:close/>
              </a:path>
            </a:pathLst>
          </a:custGeom>
          <a:solidFill>
            <a:srgbClr val="2D936B"/>
          </a:solidFill>
          <a:ln>
            <a:noFill/>
          </a:ln>
        </p:spPr>
      </p:sp>
      <p:sp>
        <p:nvSpPr>
          <p:cNvPr id="272" name="Google Shape;272;p9"/>
          <p:cNvSpPr/>
          <p:nvPr/>
        </p:nvSpPr>
        <p:spPr>
          <a:xfrm>
            <a:off x="1014412" y="9701212"/>
            <a:ext cx="3214688" cy="300038"/>
          </a:xfrm>
          <a:custGeom>
            <a:rect b="b" l="l" r="r" t="t"/>
            <a:pathLst>
              <a:path extrusionOk="0" h="300038" w="3214688">
                <a:moveTo>
                  <a:pt x="0" y="0"/>
                </a:moveTo>
                <a:lnTo>
                  <a:pt x="3214688" y="0"/>
                </a:lnTo>
                <a:lnTo>
                  <a:pt x="3214688" y="300038"/>
                </a:lnTo>
                <a:lnTo>
                  <a:pt x="0" y="300038"/>
                </a:lnTo>
                <a:lnTo>
                  <a:pt x="0" y="0"/>
                </a:lnTo>
                <a:close/>
              </a:path>
            </a:pathLst>
          </a:custGeom>
          <a:blipFill rotWithShape="1">
            <a:blip r:embed="rId3">
              <a:alphaModFix/>
            </a:blip>
            <a:stretch>
              <a:fillRect b="0" l="-66660" r="-66662" t="0"/>
            </a:stretch>
          </a:blipFill>
          <a:ln>
            <a:noFill/>
          </a:ln>
        </p:spPr>
      </p:sp>
      <p:sp>
        <p:nvSpPr>
          <p:cNvPr id="273" name="Google Shape;273;p9"/>
          <p:cNvSpPr txBox="1"/>
          <p:nvPr/>
        </p:nvSpPr>
        <p:spPr>
          <a:xfrm>
            <a:off x="784347" y="708862"/>
            <a:ext cx="146448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300" u="none" cap="none" strike="noStrike">
                <a:solidFill>
                  <a:srgbClr val="000000"/>
                </a:solidFill>
                <a:latin typeface="Arial"/>
                <a:ea typeface="Arial"/>
                <a:cs typeface="Arial"/>
                <a:sym typeface="Arial"/>
              </a:rPr>
              <a:t>YOUR SOLUTION AND ITS VALUE PROPOSITION</a:t>
            </a:r>
            <a:endParaRPr/>
          </a:p>
        </p:txBody>
      </p:sp>
      <p:sp>
        <p:nvSpPr>
          <p:cNvPr id="274" name="Google Shape;274;p9"/>
          <p:cNvSpPr txBox="1"/>
          <p:nvPr/>
        </p:nvSpPr>
        <p:spPr>
          <a:xfrm>
            <a:off x="1109662" y="9707466"/>
            <a:ext cx="269843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83C3"/>
                </a:solidFill>
                <a:latin typeface="Trebuchet MS"/>
                <a:ea typeface="Trebuchet MS"/>
                <a:cs typeface="Trebuchet MS"/>
                <a:sym typeface="Trebuchet MS"/>
              </a:rPr>
              <a:t>3/21/2024  </a:t>
            </a:r>
            <a:r>
              <a:rPr b="0" i="0" lang="en-US" sz="1650" u="none" cap="none" strike="noStrike">
                <a:solidFill>
                  <a:srgbClr val="2D83C3"/>
                </a:solidFill>
                <a:latin typeface="Arial"/>
                <a:ea typeface="Arial"/>
                <a:cs typeface="Arial"/>
                <a:sym typeface="Arial"/>
              </a:rPr>
              <a:t>Annual Review</a:t>
            </a:r>
            <a:endParaRPr/>
          </a:p>
        </p:txBody>
      </p:sp>
      <p:sp>
        <p:nvSpPr>
          <p:cNvPr id="275" name="Google Shape;275;p9"/>
          <p:cNvSpPr txBox="1"/>
          <p:nvPr/>
        </p:nvSpPr>
        <p:spPr>
          <a:xfrm>
            <a:off x="17030127" y="9707466"/>
            <a:ext cx="226693" cy="2901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650" u="none" cap="none" strike="noStrike">
                <a:solidFill>
                  <a:srgbClr val="2D936B"/>
                </a:solidFill>
                <a:latin typeface="Trebuchet MS"/>
                <a:ea typeface="Trebuchet MS"/>
                <a:cs typeface="Trebuchet MS"/>
                <a:sym typeface="Trebuchet MS"/>
              </a:rPr>
              <a:t>7</a:t>
            </a:r>
            <a:endParaRPr/>
          </a:p>
        </p:txBody>
      </p:sp>
      <p:sp>
        <p:nvSpPr>
          <p:cNvPr id="276" name="Google Shape;276;p9"/>
          <p:cNvSpPr txBox="1"/>
          <p:nvPr/>
        </p:nvSpPr>
        <p:spPr>
          <a:xfrm>
            <a:off x="840749" y="1821450"/>
            <a:ext cx="15273000" cy="8176200"/>
          </a:xfrm>
          <a:prstGeom prst="rect">
            <a:avLst/>
          </a:prstGeom>
          <a:noFill/>
          <a:ln>
            <a:noFill/>
          </a:ln>
        </p:spPr>
        <p:txBody>
          <a:bodyPr anchorCtr="0" anchor="t" bIns="0" lIns="0" spcFirstLastPara="1" rIns="0" wrap="square" tIns="0">
            <a:spAutoFit/>
          </a:bodyPr>
          <a:lstStyle/>
          <a:p>
            <a:pPr indent="0" lvl="0" marL="0" marR="0" rtl="0" algn="just">
              <a:lnSpc>
                <a:spcPct val="120006"/>
              </a:lnSpc>
              <a:spcBef>
                <a:spcPts val="0"/>
              </a:spcBef>
              <a:spcAft>
                <a:spcPts val="0"/>
              </a:spcAft>
              <a:buNone/>
            </a:pPr>
            <a:r>
              <a:rPr b="1" i="0" lang="en-US" sz="2984" u="none" cap="none" strike="noStrike">
                <a:solidFill>
                  <a:srgbClr val="000000"/>
                </a:solidFill>
              </a:rPr>
              <a:t>Solution:</a:t>
            </a:r>
            <a:endParaRPr b="1" i="0" sz="2984" u="none" cap="none" strike="noStrike">
              <a:solidFill>
                <a:srgbClr val="000000"/>
              </a:solidFill>
            </a:endParaRPr>
          </a:p>
          <a:p>
            <a:pPr indent="0" lvl="0" marL="0" marR="0" rtl="0" algn="just">
              <a:lnSpc>
                <a:spcPct val="120006"/>
              </a:lnSpc>
              <a:spcBef>
                <a:spcPts val="0"/>
              </a:spcBef>
              <a:spcAft>
                <a:spcPts val="0"/>
              </a:spcAft>
              <a:buNone/>
            </a:pPr>
            <a:r>
              <a:rPr lang="en-US" sz="2984"/>
              <a:t>      </a:t>
            </a:r>
            <a:r>
              <a:rPr lang="en-US" sz="2984"/>
              <a:t>Malware Software: </a:t>
            </a:r>
            <a:r>
              <a:rPr lang="en-US" sz="2984">
                <a:latin typeface="Trebuchet MS"/>
                <a:ea typeface="Trebuchet MS"/>
                <a:cs typeface="Trebuchet MS"/>
                <a:sym typeface="Trebuchet MS"/>
              </a:rPr>
              <a:t>Regularly updated security software can detect and remove </a:t>
            </a:r>
            <a:endParaRPr b="1"/>
          </a:p>
          <a:p>
            <a:pPr indent="-322209" lvl="1" marL="644418" marR="0" rtl="0" algn="just">
              <a:lnSpc>
                <a:spcPct val="120006"/>
              </a:lnSpc>
              <a:spcBef>
                <a:spcPts val="0"/>
              </a:spcBef>
              <a:spcAft>
                <a:spcPts val="0"/>
              </a:spcAft>
              <a:buClr>
                <a:srgbClr val="000000"/>
              </a:buClr>
              <a:buSzPts val="2984"/>
              <a:buFont typeface="Arial"/>
              <a:buChar char="•"/>
            </a:pPr>
            <a:r>
              <a:rPr b="0" i="0" lang="en-US" sz="2984" u="none" cap="none" strike="noStrike">
                <a:solidFill>
                  <a:srgbClr val="000000"/>
                </a:solidFill>
                <a:latin typeface="Arial"/>
                <a:ea typeface="Arial"/>
                <a:cs typeface="Arial"/>
                <a:sym typeface="Arial"/>
              </a:rPr>
              <a:t>Antivirus and Anti-</a:t>
            </a:r>
            <a:r>
              <a:rPr b="0" i="0" lang="en-US" sz="2984" u="none" cap="none" strike="noStrike">
                <a:solidFill>
                  <a:srgbClr val="000000"/>
                </a:solidFill>
                <a:latin typeface="Trebuchet MS"/>
                <a:ea typeface="Trebuchet MS"/>
                <a:cs typeface="Trebuchet MS"/>
                <a:sym typeface="Trebuchet MS"/>
              </a:rPr>
              <a:t>known keyloggers. These tools use signature-based and heuristic analysis to identify malicious software.</a:t>
            </a:r>
            <a:endParaRPr/>
          </a:p>
          <a:p>
            <a:pPr indent="-322209" lvl="1" marL="644418" marR="0" rtl="0" algn="just">
              <a:lnSpc>
                <a:spcPct val="120006"/>
              </a:lnSpc>
              <a:spcBef>
                <a:spcPts val="0"/>
              </a:spcBef>
              <a:spcAft>
                <a:spcPts val="0"/>
              </a:spcAft>
              <a:buClr>
                <a:srgbClr val="000000"/>
              </a:buClr>
              <a:buSzPts val="2984"/>
              <a:buFont typeface="Arial"/>
              <a:buChar char="•"/>
            </a:pPr>
            <a:r>
              <a:rPr b="0" i="0" lang="en-US" sz="2984" u="none" cap="none" strike="noStrike">
                <a:solidFill>
                  <a:srgbClr val="000000"/>
                </a:solidFill>
                <a:latin typeface="Arial"/>
                <a:ea typeface="Arial"/>
                <a:cs typeface="Arial"/>
                <a:sym typeface="Arial"/>
              </a:rPr>
              <a:t>Data Encryption:</a:t>
            </a:r>
            <a:r>
              <a:rPr b="0" i="0" lang="en-US" sz="2984" u="none" cap="none" strike="noStrike">
                <a:solidFill>
                  <a:srgbClr val="000000"/>
                </a:solidFill>
                <a:latin typeface="Trebuchet MS"/>
                <a:ea typeface="Trebuchet MS"/>
                <a:cs typeface="Trebuchet MS"/>
                <a:sym typeface="Trebuchet MS"/>
              </a:rPr>
              <a:t> Encrypting sensitive data both at rest and in transit ensures that even if keystrokes are captured, the information remains unreadable to unauthorized parties.</a:t>
            </a:r>
            <a:endParaRPr/>
          </a:p>
          <a:p>
            <a:pPr indent="0" lvl="0" marL="0" marR="0" rtl="0" algn="just">
              <a:lnSpc>
                <a:spcPct val="120006"/>
              </a:lnSpc>
              <a:spcBef>
                <a:spcPts val="0"/>
              </a:spcBef>
              <a:spcAft>
                <a:spcPts val="0"/>
              </a:spcAft>
              <a:buNone/>
            </a:pPr>
            <a:r>
              <a:t/>
            </a:r>
            <a:endParaRPr b="0" i="0" sz="2984" u="none" cap="none" strike="noStrike">
              <a:solidFill>
                <a:srgbClr val="000000"/>
              </a:solidFill>
              <a:latin typeface="Trebuchet MS"/>
              <a:ea typeface="Trebuchet MS"/>
              <a:cs typeface="Trebuchet MS"/>
              <a:sym typeface="Trebuchet MS"/>
            </a:endParaRPr>
          </a:p>
          <a:p>
            <a:pPr indent="0" lvl="0" marL="0" marR="0" rtl="0" algn="just">
              <a:lnSpc>
                <a:spcPct val="120006"/>
              </a:lnSpc>
              <a:spcBef>
                <a:spcPts val="0"/>
              </a:spcBef>
              <a:spcAft>
                <a:spcPts val="0"/>
              </a:spcAft>
              <a:buNone/>
            </a:pPr>
            <a:r>
              <a:rPr b="1" i="0" lang="en-US" sz="2984" u="none" cap="none" strike="noStrike">
                <a:solidFill>
                  <a:srgbClr val="000000"/>
                </a:solidFill>
              </a:rPr>
              <a:t>Value Proposition</a:t>
            </a:r>
            <a:r>
              <a:rPr b="0" i="0" lang="en-US" sz="2984" u="none" cap="none" strike="noStrike">
                <a:solidFill>
                  <a:srgbClr val="000000"/>
                </a:solidFill>
                <a:latin typeface="Arial"/>
                <a:ea typeface="Arial"/>
                <a:cs typeface="Arial"/>
                <a:sym typeface="Arial"/>
              </a:rPr>
              <a:t>:</a:t>
            </a:r>
            <a:endParaRPr/>
          </a:p>
          <a:p>
            <a:pPr indent="-322209" lvl="1" marL="644418" marR="0" rtl="0" algn="just">
              <a:lnSpc>
                <a:spcPct val="120006"/>
              </a:lnSpc>
              <a:spcBef>
                <a:spcPts val="0"/>
              </a:spcBef>
              <a:spcAft>
                <a:spcPts val="0"/>
              </a:spcAft>
              <a:buClr>
                <a:srgbClr val="000000"/>
              </a:buClr>
              <a:buSzPts val="2984"/>
              <a:buFont typeface="Arial"/>
              <a:buChar char="•"/>
            </a:pPr>
            <a:r>
              <a:rPr b="0" i="0" lang="en-US" sz="2984" u="none" cap="none" strike="noStrike">
                <a:solidFill>
                  <a:srgbClr val="000000"/>
                </a:solidFill>
                <a:latin typeface="Arial"/>
                <a:ea typeface="Arial"/>
                <a:cs typeface="Arial"/>
                <a:sym typeface="Arial"/>
              </a:rPr>
              <a:t>Proactive Protection:</a:t>
            </a:r>
            <a:r>
              <a:rPr b="0" i="0" lang="en-US" sz="2984" u="none" cap="none" strike="noStrike">
                <a:solidFill>
                  <a:srgbClr val="000000"/>
                </a:solidFill>
                <a:latin typeface="Trebuchet MS"/>
                <a:ea typeface="Trebuchet MS"/>
                <a:cs typeface="Trebuchet MS"/>
                <a:sym typeface="Trebuchet MS"/>
              </a:rPr>
              <a:t> Continuous monitoring and advanced detection mechanisms help in identifying and neutralizing keyloggers before they can cause significant harm.</a:t>
            </a:r>
            <a:endParaRPr/>
          </a:p>
          <a:p>
            <a:pPr indent="-322209" lvl="1" marL="644418" marR="0" rtl="0" algn="just">
              <a:lnSpc>
                <a:spcPct val="120006"/>
              </a:lnSpc>
              <a:spcBef>
                <a:spcPts val="0"/>
              </a:spcBef>
              <a:spcAft>
                <a:spcPts val="0"/>
              </a:spcAft>
              <a:buClr>
                <a:srgbClr val="000000"/>
              </a:buClr>
              <a:buSzPts val="2984"/>
              <a:buFont typeface="Arial"/>
              <a:buChar char="•"/>
            </a:pPr>
            <a:r>
              <a:rPr b="0" i="0" lang="en-US" sz="2984" u="none" cap="none" strike="noStrike">
                <a:solidFill>
                  <a:srgbClr val="000000"/>
                </a:solidFill>
                <a:latin typeface="Arial"/>
                <a:ea typeface="Arial"/>
                <a:cs typeface="Arial"/>
                <a:sym typeface="Arial"/>
              </a:rPr>
              <a:t>Data Confidentiality:</a:t>
            </a:r>
            <a:r>
              <a:rPr b="0" i="0" lang="en-US" sz="2984" u="none" cap="none" strike="noStrike">
                <a:solidFill>
                  <a:srgbClr val="000000"/>
                </a:solidFill>
                <a:latin typeface="Trebuchet MS"/>
                <a:ea typeface="Trebuchet MS"/>
                <a:cs typeface="Trebuchet MS"/>
                <a:sym typeface="Trebuchet MS"/>
              </a:rPr>
              <a:t> Encryption ensures that sensitive information remains confidential and secure from interception by keyloggers.</a:t>
            </a:r>
            <a:endParaRPr/>
          </a:p>
          <a:p>
            <a:pPr indent="0" lvl="0" marL="0" marR="0" rtl="0" algn="just">
              <a:lnSpc>
                <a:spcPct val="120006"/>
              </a:lnSpc>
              <a:spcBef>
                <a:spcPts val="0"/>
              </a:spcBef>
              <a:spcAft>
                <a:spcPts val="0"/>
              </a:spcAft>
              <a:buNone/>
            </a:pPr>
            <a:r>
              <a:t/>
            </a:r>
            <a:endParaRPr b="0" i="0" sz="2984" u="none" cap="none" strike="noStrike">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