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Trebuchet MS" charset="1" panose="020B0603020202020204"/>
      <p:regular r:id="rId23"/>
    </p:embeddedFont>
    <p:embeddedFont>
      <p:font typeface="Trebuchet MS Bold" charset="1" panose="020B0703020202020204"/>
      <p:regular r:id="rId24"/>
    </p:embeddedFont>
    <p:embeddedFont>
      <p:font typeface="Canva Sans Bold" charset="1" panose="020B0803030501040103"/>
      <p:regular r:id="rId25"/>
    </p:embeddedFont>
    <p:embeddedFont>
      <p:font typeface="Arimo" charset="1" panose="020B060402020202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https://www.fortinet.com/resources/cyberglossary/firewall" TargetMode="External" Type="http://schemas.openxmlformats.org/officeDocument/2006/relationships/hyperlink"/></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https://github.com/aishu-v1717/keylogger.git" TargetMode="External" Type="http://schemas.openxmlformats.org/officeDocument/2006/relationships/hyperlink"/></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jpeg" Type="http://schemas.openxmlformats.org/officeDocument/2006/relationships/image"/><Relationship Id="rId2" Target="../media/image7.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6.png" Type="http://schemas.openxmlformats.org/officeDocument/2006/relationships/image"/><Relationship Id="rId9" Target="../media/image1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3.png" Type="http://schemas.openxmlformats.org/officeDocument/2006/relationships/image"/><Relationship Id="rId4"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FFFFFF">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114425" y="165735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4793361" y="3107943"/>
            <a:ext cx="8701277" cy="770255"/>
          </a:xfrm>
          <a:prstGeom prst="rect">
            <a:avLst/>
          </a:prstGeom>
        </p:spPr>
        <p:txBody>
          <a:bodyPr anchor="t" rtlCol="false" tIns="0" lIns="0" bIns="0" rIns="0">
            <a:spAutoFit/>
          </a:bodyPr>
          <a:lstStyle/>
          <a:p>
            <a:pPr algn="l">
              <a:lnSpc>
                <a:spcPts val="5759"/>
              </a:lnSpc>
            </a:pPr>
            <a:r>
              <a:rPr lang="en-US" sz="4800" spc="22">
                <a:solidFill>
                  <a:srgbClr val="000000"/>
                </a:solidFill>
                <a:latin typeface="Trebuchet MS"/>
              </a:rPr>
              <a:t>Student Name</a:t>
            </a:r>
          </a:p>
        </p:txBody>
      </p:sp>
      <p:sp>
        <p:nvSpPr>
          <p:cNvPr name="TextBox 28" id="28"/>
          <p:cNvSpPr txBox="true"/>
          <p:nvPr/>
        </p:nvSpPr>
        <p:spPr>
          <a:xfrm rot="0">
            <a:off x="8129588" y="5026673"/>
            <a:ext cx="6600918" cy="1040752"/>
          </a:xfrm>
          <a:prstGeom prst="rect">
            <a:avLst/>
          </a:prstGeom>
        </p:spPr>
        <p:txBody>
          <a:bodyPr anchor="t" rtlCol="false" tIns="0" lIns="0" bIns="0" rIns="0">
            <a:spAutoFit/>
          </a:bodyPr>
          <a:lstStyle/>
          <a:p>
            <a:pPr algn="l">
              <a:lnSpc>
                <a:spcPts val="8147"/>
              </a:lnSpc>
            </a:pPr>
            <a:r>
              <a:rPr lang="en-US" sz="6789" spc="-14">
                <a:solidFill>
                  <a:srgbClr val="BB071D"/>
                </a:solidFill>
                <a:latin typeface="Trebuchet MS Bold"/>
              </a:rPr>
              <a:t>V AISHWARYA</a:t>
            </a:r>
          </a:p>
        </p:txBody>
      </p:sp>
      <p:sp>
        <p:nvSpPr>
          <p:cNvPr name="Freeform 29" id="29"/>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TextBox 30" id="30"/>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a:t>
            </a:r>
          </a:p>
        </p:txBody>
      </p:sp>
      <p:sp>
        <p:nvSpPr>
          <p:cNvPr name="TextBox 32" id="32"/>
          <p:cNvSpPr txBox="true"/>
          <p:nvPr/>
        </p:nvSpPr>
        <p:spPr>
          <a:xfrm rot="0">
            <a:off x="12788182" y="7162800"/>
            <a:ext cx="335771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FINAL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68520"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1109662" y="979867"/>
            <a:ext cx="13606462" cy="723900"/>
          </a:xfrm>
          <a:prstGeom prst="rect">
            <a:avLst/>
          </a:prstGeom>
        </p:spPr>
        <p:txBody>
          <a:bodyPr anchor="t" rtlCol="false" tIns="0" lIns="0" bIns="0" rIns="0">
            <a:spAutoFit/>
          </a:bodyPr>
          <a:lstStyle/>
          <a:p>
            <a:pPr algn="l">
              <a:lnSpc>
                <a:spcPts val="5610"/>
              </a:lnSpc>
            </a:pPr>
            <a:r>
              <a:rPr lang="en-US" sz="4675" spc="22">
                <a:solidFill>
                  <a:srgbClr val="000000"/>
                </a:solidFill>
                <a:latin typeface="Trebuchet MS Bold"/>
              </a:rPr>
              <a:t>THE WOW IN YOUR SOLUTION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8</a:t>
            </a:r>
          </a:p>
        </p:txBody>
      </p:sp>
      <p:sp>
        <p:nvSpPr>
          <p:cNvPr name="TextBox 32" id="32"/>
          <p:cNvSpPr txBox="true"/>
          <p:nvPr/>
        </p:nvSpPr>
        <p:spPr>
          <a:xfrm rot="0">
            <a:off x="1028700" y="2245757"/>
            <a:ext cx="14816138" cy="8553450"/>
          </a:xfrm>
          <a:prstGeom prst="rect">
            <a:avLst/>
          </a:prstGeom>
        </p:spPr>
        <p:txBody>
          <a:bodyPr anchor="t" rtlCol="false" tIns="0" lIns="0" bIns="0" rIns="0">
            <a:spAutoFit/>
          </a:bodyPr>
          <a:lstStyle/>
          <a:p>
            <a:pPr algn="just">
              <a:lnSpc>
                <a:spcPts val="4211"/>
              </a:lnSpc>
              <a:spcBef>
                <a:spcPct val="0"/>
              </a:spcBef>
            </a:pPr>
            <a:r>
              <a:rPr lang="en-US" sz="3509" spc="31">
                <a:solidFill>
                  <a:srgbClr val="000000"/>
                </a:solidFill>
                <a:latin typeface="Trebuchet MS"/>
              </a:rPr>
              <a:t>The WOW Solution Keylogger is a comprehensive, multi-faceted approach designed to address the threat of keyloggers in cybersecurity effectively.This solution combines advanced technology, robust policies, and proactive measures to create a secure digital environment. Here’s an in-depth look at the WOW Solution Keylogger:</a:t>
            </a:r>
          </a:p>
          <a:p>
            <a:pPr algn="just">
              <a:lnSpc>
                <a:spcPts val="4211"/>
              </a:lnSpc>
              <a:spcBef>
                <a:spcPct val="0"/>
              </a:spcBef>
            </a:pPr>
          </a:p>
          <a:p>
            <a:pPr algn="just">
              <a:lnSpc>
                <a:spcPts val="4211"/>
              </a:lnSpc>
              <a:spcBef>
                <a:spcPct val="0"/>
              </a:spcBef>
            </a:pPr>
            <a:r>
              <a:rPr lang="en-US" sz="3509" spc="31">
                <a:solidFill>
                  <a:srgbClr val="000000"/>
                </a:solidFill>
                <a:latin typeface="Trebuchet MS"/>
              </a:rPr>
              <a:t>                     </a:t>
            </a:r>
            <a:r>
              <a:rPr lang="en-US" sz="3509" spc="31">
                <a:solidFill>
                  <a:srgbClr val="000000"/>
                </a:solidFill>
                <a:latin typeface="Trebuchet MS Bold"/>
              </a:rPr>
              <a:t>1.Wholistic Detection and Removal.</a:t>
            </a:r>
          </a:p>
          <a:p>
            <a:pPr algn="just">
              <a:lnSpc>
                <a:spcPts val="4211"/>
              </a:lnSpc>
              <a:spcBef>
                <a:spcPct val="0"/>
              </a:spcBef>
            </a:pPr>
            <a:r>
              <a:rPr lang="en-US" sz="3509" spc="31">
                <a:solidFill>
                  <a:srgbClr val="000000"/>
                </a:solidFill>
                <a:latin typeface="Trebuchet MS Bold"/>
              </a:rPr>
              <a:t>                     2.Optimized Encryption and Secure Communication.</a:t>
            </a:r>
          </a:p>
          <a:p>
            <a:pPr algn="just">
              <a:lnSpc>
                <a:spcPts val="4211"/>
              </a:lnSpc>
              <a:spcBef>
                <a:spcPct val="0"/>
              </a:spcBef>
            </a:pPr>
            <a:r>
              <a:rPr lang="en-US" sz="3509" spc="31">
                <a:solidFill>
                  <a:srgbClr val="000000"/>
                </a:solidFill>
                <a:latin typeface="Trebuchet MS Bold"/>
              </a:rPr>
              <a:t>                     3.Wide Adoption of Multi-Factor Authentication (MFA).</a:t>
            </a:r>
          </a:p>
          <a:p>
            <a:pPr algn="just">
              <a:lnSpc>
                <a:spcPts val="4211"/>
              </a:lnSpc>
              <a:spcBef>
                <a:spcPct val="0"/>
              </a:spcBef>
            </a:pPr>
            <a:r>
              <a:rPr lang="en-US" sz="3509" spc="31">
                <a:solidFill>
                  <a:srgbClr val="000000"/>
                </a:solidFill>
                <a:latin typeface="Trebuchet MS Bold"/>
              </a:rPr>
              <a:t>                     4. Well-Rounded User Education and Awareness.</a:t>
            </a:r>
          </a:p>
          <a:p>
            <a:pPr algn="just">
              <a:lnSpc>
                <a:spcPts val="4211"/>
              </a:lnSpc>
              <a:spcBef>
                <a:spcPct val="0"/>
              </a:spcBef>
            </a:pPr>
            <a:r>
              <a:rPr lang="en-US" sz="3509" spc="31">
                <a:solidFill>
                  <a:srgbClr val="000000"/>
                </a:solidFill>
                <a:latin typeface="Trebuchet MS Bold"/>
              </a:rPr>
              <a:t>                     5. Robust System and Network Hardening.</a:t>
            </a:r>
          </a:p>
          <a:p>
            <a:pPr algn="just">
              <a:lnSpc>
                <a:spcPts val="4211"/>
              </a:lnSpc>
              <a:spcBef>
                <a:spcPct val="0"/>
              </a:spcBef>
            </a:pPr>
            <a:r>
              <a:rPr lang="en-US" sz="3509" spc="31">
                <a:solidFill>
                  <a:srgbClr val="000000"/>
                </a:solidFill>
                <a:latin typeface="Trebuchet MS Bold"/>
              </a:rPr>
              <a:t>                     6. Winning Incident Response and Recovery.</a:t>
            </a:r>
          </a:p>
          <a:p>
            <a:pPr algn="just">
              <a:lnSpc>
                <a:spcPts val="4211"/>
              </a:lnSpc>
              <a:spcBef>
                <a:spcPct val="0"/>
              </a:spcBef>
            </a:pPr>
          </a:p>
          <a:p>
            <a:pPr algn="just">
              <a:lnSpc>
                <a:spcPts val="4211"/>
              </a:lnSpc>
              <a:spcBef>
                <a:spcPct val="0"/>
              </a:spcBef>
            </a:pPr>
          </a:p>
          <a:p>
            <a:pPr algn="just">
              <a:lnSpc>
                <a:spcPts val="4211"/>
              </a:lnSpc>
              <a:spcBef>
                <a:spcPct val="0"/>
              </a:spcBef>
            </a:pPr>
          </a:p>
          <a:p>
            <a:pPr algn="just">
              <a:lnSpc>
                <a:spcPts val="4211"/>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9</a:t>
            </a:r>
          </a:p>
        </p:txBody>
      </p:sp>
      <p:sp>
        <p:nvSpPr>
          <p:cNvPr name="TextBox 31" id="31"/>
          <p:cNvSpPr txBox="true"/>
          <p:nvPr/>
        </p:nvSpPr>
        <p:spPr>
          <a:xfrm rot="0">
            <a:off x="1109662" y="440531"/>
            <a:ext cx="13606462" cy="847725"/>
          </a:xfrm>
          <a:prstGeom prst="rect">
            <a:avLst/>
          </a:prstGeom>
        </p:spPr>
        <p:txBody>
          <a:bodyPr anchor="t" rtlCol="false" tIns="0" lIns="0" bIns="0" rIns="0">
            <a:spAutoFit/>
          </a:bodyPr>
          <a:lstStyle/>
          <a:p>
            <a:pPr algn="l">
              <a:lnSpc>
                <a:spcPts val="6600"/>
              </a:lnSpc>
            </a:pPr>
            <a:r>
              <a:rPr lang="en-US" sz="5500" spc="-34">
                <a:solidFill>
                  <a:srgbClr val="000000"/>
                </a:solidFill>
                <a:latin typeface="Trebuchet MS Bold"/>
              </a:rPr>
              <a:t>MODELLING</a:t>
            </a:r>
          </a:p>
        </p:txBody>
      </p:sp>
      <p:sp>
        <p:nvSpPr>
          <p:cNvPr name="TextBox 32" id="32"/>
          <p:cNvSpPr txBox="true"/>
          <p:nvPr/>
        </p:nvSpPr>
        <p:spPr>
          <a:xfrm rot="0">
            <a:off x="942594" y="1564480"/>
            <a:ext cx="14037469" cy="9286875"/>
          </a:xfrm>
          <a:prstGeom prst="rect">
            <a:avLst/>
          </a:prstGeom>
        </p:spPr>
        <p:txBody>
          <a:bodyPr anchor="t" rtlCol="false" tIns="0" lIns="0" bIns="0" rIns="0">
            <a:spAutoFit/>
          </a:bodyPr>
          <a:lstStyle/>
          <a:p>
            <a:pPr algn="just">
              <a:lnSpc>
                <a:spcPts val="3504"/>
              </a:lnSpc>
              <a:spcBef>
                <a:spcPct val="0"/>
              </a:spcBef>
            </a:pPr>
            <a:r>
              <a:rPr lang="en-US" sz="2920" spc="26">
                <a:solidFill>
                  <a:srgbClr val="000000"/>
                </a:solidFill>
                <a:latin typeface="Trebuchet MS"/>
              </a:rPr>
              <a:t>Modelling keyloggers involves understanding their structure, behavior, and deployment methods. This process helps in developing effective detection and mitigation strategies. Below is a detailed model covering various aspects of keyloggers:</a:t>
            </a:r>
          </a:p>
          <a:p>
            <a:pPr algn="just">
              <a:lnSpc>
                <a:spcPts val="3504"/>
              </a:lnSpc>
              <a:spcBef>
                <a:spcPct val="0"/>
              </a:spcBef>
            </a:pPr>
          </a:p>
          <a:p>
            <a:pPr algn="just">
              <a:lnSpc>
                <a:spcPts val="3624"/>
              </a:lnSpc>
              <a:spcBef>
                <a:spcPct val="0"/>
              </a:spcBef>
            </a:pPr>
            <a:r>
              <a:rPr lang="en-US" sz="3020" spc="27">
                <a:solidFill>
                  <a:srgbClr val="000000"/>
                </a:solidFill>
                <a:latin typeface="Trebuchet MS"/>
              </a:rPr>
              <a:t>   </a:t>
            </a:r>
            <a:r>
              <a:rPr lang="en-US" sz="3020" spc="27">
                <a:solidFill>
                  <a:srgbClr val="000000"/>
                </a:solidFill>
                <a:latin typeface="Trebuchet MS Bold"/>
              </a:rPr>
              <a:t> Keylogger Architecture Components:</a:t>
            </a:r>
          </a:p>
          <a:p>
            <a:pPr algn="just" marL="630518" indent="-315259" lvl="1">
              <a:lnSpc>
                <a:spcPts val="3504"/>
              </a:lnSpc>
              <a:buFont typeface="Arial"/>
              <a:buChar char="•"/>
            </a:pPr>
            <a:r>
              <a:rPr lang="en-US" sz="2920" spc="26">
                <a:solidFill>
                  <a:srgbClr val="000000"/>
                </a:solidFill>
                <a:latin typeface="Trebuchet MS"/>
              </a:rPr>
              <a:t>Capture Component: The core part that intercepts and records keystrokes.</a:t>
            </a:r>
          </a:p>
          <a:p>
            <a:pPr algn="just" marL="630518" indent="-315259" lvl="1">
              <a:lnSpc>
                <a:spcPts val="3504"/>
              </a:lnSpc>
              <a:spcBef>
                <a:spcPct val="0"/>
              </a:spcBef>
              <a:buFont typeface="Arial"/>
              <a:buChar char="•"/>
            </a:pPr>
            <a:r>
              <a:rPr lang="en-US" sz="2920" spc="26">
                <a:solidFill>
                  <a:srgbClr val="000000"/>
                </a:solidFill>
                <a:latin typeface="Trebuchet MS"/>
              </a:rPr>
              <a:t>Storage Component: Temporarily stores captured data on the infected device.</a:t>
            </a:r>
          </a:p>
          <a:p>
            <a:pPr algn="just" marL="630518" indent="-315259" lvl="1">
              <a:lnSpc>
                <a:spcPts val="3504"/>
              </a:lnSpc>
              <a:spcBef>
                <a:spcPct val="0"/>
              </a:spcBef>
              <a:buFont typeface="Arial"/>
              <a:buChar char="•"/>
            </a:pPr>
            <a:r>
              <a:rPr lang="en-US" sz="2920" spc="26">
                <a:solidFill>
                  <a:srgbClr val="000000"/>
                </a:solidFill>
                <a:latin typeface="Trebuchet MS"/>
              </a:rPr>
              <a:t>Transmission Component: Sends the recorded data to the attacker, typically via email, FTP, or a web server.</a:t>
            </a:r>
          </a:p>
          <a:p>
            <a:pPr algn="just" marL="630518" indent="-315259" lvl="1">
              <a:lnSpc>
                <a:spcPts val="3504"/>
              </a:lnSpc>
              <a:spcBef>
                <a:spcPct val="0"/>
              </a:spcBef>
              <a:buFont typeface="Arial"/>
              <a:buChar char="•"/>
            </a:pPr>
            <a:r>
              <a:rPr lang="en-US" sz="2920" spc="26">
                <a:solidFill>
                  <a:srgbClr val="000000"/>
                </a:solidFill>
                <a:latin typeface="Trebuchet MS"/>
              </a:rPr>
              <a:t>Stealth Mechanisms: Techniques used to avoid detection, such as rootkits, process injection, and encryption.</a:t>
            </a:r>
          </a:p>
          <a:p>
            <a:pPr algn="just">
              <a:lnSpc>
                <a:spcPts val="3744"/>
              </a:lnSpc>
              <a:spcBef>
                <a:spcPct val="0"/>
              </a:spcBef>
            </a:pPr>
            <a:r>
              <a:rPr lang="en-US" sz="3120" spc="28">
                <a:solidFill>
                  <a:srgbClr val="000000"/>
                </a:solidFill>
                <a:latin typeface="Trebuchet MS"/>
              </a:rPr>
              <a:t>  </a:t>
            </a:r>
          </a:p>
          <a:p>
            <a:pPr algn="just">
              <a:lnSpc>
                <a:spcPts val="3744"/>
              </a:lnSpc>
              <a:spcBef>
                <a:spcPct val="0"/>
              </a:spcBef>
            </a:pPr>
            <a:r>
              <a:rPr lang="en-US" sz="3120" spc="28">
                <a:solidFill>
                  <a:srgbClr val="000000"/>
                </a:solidFill>
                <a:latin typeface="Trebuchet MS"/>
              </a:rPr>
              <a:t>    </a:t>
            </a:r>
            <a:r>
              <a:rPr lang="en-US" sz="3120" spc="28">
                <a:solidFill>
                  <a:srgbClr val="000000"/>
                </a:solidFill>
                <a:latin typeface="Trebuchet MS Bold"/>
              </a:rPr>
              <a:t>Keylogger Lifecycle:</a:t>
            </a:r>
          </a:p>
          <a:p>
            <a:pPr algn="just">
              <a:lnSpc>
                <a:spcPts val="3504"/>
              </a:lnSpc>
              <a:spcBef>
                <a:spcPct val="0"/>
              </a:spcBef>
            </a:pPr>
            <a:r>
              <a:rPr lang="en-US" sz="2920" spc="26">
                <a:solidFill>
                  <a:srgbClr val="000000"/>
                </a:solidFill>
                <a:latin typeface="Trebuchet MS"/>
              </a:rPr>
              <a:t>  </a:t>
            </a:r>
            <a:r>
              <a:rPr lang="en-US" sz="2920" spc="26">
                <a:solidFill>
                  <a:srgbClr val="BB071D"/>
                </a:solidFill>
                <a:latin typeface="Trebuchet MS Bold"/>
              </a:rPr>
              <a:t> 1. Deployment:</a:t>
            </a:r>
          </a:p>
          <a:p>
            <a:pPr algn="just" marL="630518" indent="-315259" lvl="1">
              <a:lnSpc>
                <a:spcPts val="3504"/>
              </a:lnSpc>
              <a:spcBef>
                <a:spcPct val="0"/>
              </a:spcBef>
              <a:buFont typeface="Arial"/>
              <a:buChar char="•"/>
            </a:pPr>
            <a:r>
              <a:rPr lang="en-US" sz="2920" spc="26">
                <a:solidFill>
                  <a:srgbClr val="000000"/>
                </a:solidFill>
                <a:latin typeface="Trebuchet MS"/>
              </a:rPr>
              <a:t>Phishing Attacks: Delivered via malicious email attachments or links.</a:t>
            </a:r>
          </a:p>
          <a:p>
            <a:pPr algn="just" marL="630518" indent="-315259" lvl="1">
              <a:lnSpc>
                <a:spcPts val="3504"/>
              </a:lnSpc>
              <a:spcBef>
                <a:spcPct val="0"/>
              </a:spcBef>
              <a:buFont typeface="Arial"/>
              <a:buChar char="•"/>
            </a:pPr>
            <a:r>
              <a:rPr lang="en-US" sz="2920" spc="26">
                <a:solidFill>
                  <a:srgbClr val="000000"/>
                </a:solidFill>
                <a:latin typeface="Trebuchet MS"/>
              </a:rPr>
              <a:t>MalwareDownloads: Embedded in software downloads from untrusted sources.</a:t>
            </a:r>
          </a:p>
          <a:p>
            <a:pPr algn="just" marL="630518" indent="-315259" lvl="1">
              <a:lnSpc>
                <a:spcPts val="3504"/>
              </a:lnSpc>
              <a:spcBef>
                <a:spcPct val="0"/>
              </a:spcBef>
              <a:buFont typeface="Arial"/>
              <a:buChar char="•"/>
            </a:pPr>
            <a:r>
              <a:rPr lang="en-US" sz="2920" spc="26">
                <a:solidFill>
                  <a:srgbClr val="000000"/>
                </a:solidFill>
                <a:latin typeface="Trebuchet MS"/>
              </a:rPr>
              <a:t>Physical Access: Installed directly onto a device through physical access.</a:t>
            </a:r>
          </a:p>
          <a:p>
            <a:pPr algn="just">
              <a:lnSpc>
                <a:spcPts val="3504"/>
              </a:lnSpc>
              <a:spcBef>
                <a:spcPct val="0"/>
              </a:spcBef>
            </a:pPr>
          </a:p>
          <a:p>
            <a:pPr algn="just">
              <a:lnSpc>
                <a:spcPts val="3504"/>
              </a:lnSpc>
              <a:spcBef>
                <a:spcPct val="0"/>
              </a:spcBef>
            </a:pPr>
          </a:p>
          <a:p>
            <a:pPr algn="just">
              <a:lnSpc>
                <a:spcPts val="3504"/>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9</a:t>
            </a:r>
          </a:p>
        </p:txBody>
      </p:sp>
      <p:sp>
        <p:nvSpPr>
          <p:cNvPr name="TextBox 31" id="31"/>
          <p:cNvSpPr txBox="true"/>
          <p:nvPr/>
        </p:nvSpPr>
        <p:spPr>
          <a:xfrm rot="0">
            <a:off x="1109662" y="440531"/>
            <a:ext cx="13294655" cy="828675"/>
          </a:xfrm>
          <a:prstGeom prst="rect">
            <a:avLst/>
          </a:prstGeom>
        </p:spPr>
        <p:txBody>
          <a:bodyPr anchor="t" rtlCol="false" tIns="0" lIns="0" bIns="0" rIns="0">
            <a:spAutoFit/>
          </a:bodyPr>
          <a:lstStyle/>
          <a:p>
            <a:pPr algn="l">
              <a:lnSpc>
                <a:spcPts val="6480"/>
              </a:lnSpc>
            </a:pPr>
            <a:r>
              <a:rPr lang="en-US" sz="5400" spc="-33">
                <a:solidFill>
                  <a:srgbClr val="000000"/>
                </a:solidFill>
                <a:latin typeface="Trebuchet MS Bold"/>
              </a:rPr>
              <a:t>MODELLING</a:t>
            </a:r>
          </a:p>
        </p:txBody>
      </p:sp>
      <p:sp>
        <p:nvSpPr>
          <p:cNvPr name="TextBox 32" id="32"/>
          <p:cNvSpPr txBox="true"/>
          <p:nvPr/>
        </p:nvSpPr>
        <p:spPr>
          <a:xfrm rot="0">
            <a:off x="335756" y="1881187"/>
            <a:ext cx="17952244" cy="8086725"/>
          </a:xfrm>
          <a:prstGeom prst="rect">
            <a:avLst/>
          </a:prstGeom>
        </p:spPr>
        <p:txBody>
          <a:bodyPr anchor="t" rtlCol="false" tIns="0" lIns="0" bIns="0" rIns="0">
            <a:spAutoFit/>
          </a:bodyPr>
          <a:lstStyle/>
          <a:p>
            <a:pPr algn="just">
              <a:lnSpc>
                <a:spcPts val="4044"/>
              </a:lnSpc>
              <a:spcBef>
                <a:spcPct val="0"/>
              </a:spcBef>
            </a:pPr>
            <a:r>
              <a:rPr lang="en-US" sz="3370" spc="30">
                <a:solidFill>
                  <a:srgbClr val="BB071D"/>
                </a:solidFill>
                <a:latin typeface="Trebuchet MS Bold"/>
              </a:rPr>
              <a:t>2. Activation:</a:t>
            </a:r>
          </a:p>
          <a:p>
            <a:pPr algn="just" marL="727759" indent="-363879" lvl="1">
              <a:lnSpc>
                <a:spcPts val="4044"/>
              </a:lnSpc>
              <a:buFont typeface="Arial"/>
              <a:buChar char="•"/>
            </a:pPr>
            <a:r>
              <a:rPr lang="en-US" sz="3370" spc="30">
                <a:solidFill>
                  <a:srgbClr val="000000"/>
                </a:solidFill>
                <a:latin typeface="Trebuchet MS"/>
              </a:rPr>
              <a:t>System Boot/Startup: Automatically starts with the system or specific applications.</a:t>
            </a:r>
          </a:p>
          <a:p>
            <a:pPr algn="just" marL="727759" indent="-363879" lvl="1">
              <a:lnSpc>
                <a:spcPts val="4044"/>
              </a:lnSpc>
              <a:buFont typeface="Arial"/>
              <a:buChar char="•"/>
            </a:pPr>
            <a:r>
              <a:rPr lang="en-US" sz="3370" spc="30">
                <a:solidFill>
                  <a:srgbClr val="000000"/>
                </a:solidFill>
                <a:latin typeface="Trebuchet MS"/>
              </a:rPr>
              <a:t>UserActions:Activated by specific user actions or when certain applications are opened.</a:t>
            </a:r>
          </a:p>
          <a:p>
            <a:pPr algn="just">
              <a:lnSpc>
                <a:spcPts val="4044"/>
              </a:lnSpc>
              <a:spcBef>
                <a:spcPct val="0"/>
              </a:spcBef>
            </a:pPr>
            <a:r>
              <a:rPr lang="en-US" sz="3370" spc="30">
                <a:solidFill>
                  <a:srgbClr val="BB071D"/>
                </a:solidFill>
                <a:latin typeface="Trebuchet MS Bold"/>
              </a:rPr>
              <a:t>3. Data Capture:</a:t>
            </a:r>
          </a:p>
          <a:p>
            <a:pPr algn="just" marL="727759" indent="-363879" lvl="1">
              <a:lnSpc>
                <a:spcPts val="4044"/>
              </a:lnSpc>
              <a:buFont typeface="Arial"/>
              <a:buChar char="•"/>
            </a:pPr>
            <a:r>
              <a:rPr lang="en-US" sz="3370" spc="30">
                <a:solidFill>
                  <a:srgbClr val="000000"/>
                </a:solidFill>
                <a:latin typeface="Trebuchet MS"/>
              </a:rPr>
              <a:t>Keystroke Logging: Records every keystroke made by the user.</a:t>
            </a:r>
          </a:p>
          <a:p>
            <a:pPr algn="just" marL="727759" indent="-363879" lvl="1">
              <a:lnSpc>
                <a:spcPts val="4044"/>
              </a:lnSpc>
              <a:buFont typeface="Arial"/>
              <a:buChar char="•"/>
            </a:pPr>
            <a:r>
              <a:rPr lang="en-US" sz="3370" spc="30">
                <a:solidFill>
                  <a:srgbClr val="000000"/>
                </a:solidFill>
                <a:latin typeface="Trebuchet MS"/>
              </a:rPr>
              <a:t>Screen Capturing: Some keyloggers also capture screenshots or video recordings.</a:t>
            </a:r>
          </a:p>
          <a:p>
            <a:pPr algn="just" marL="727759" indent="-363879" lvl="1">
              <a:lnSpc>
                <a:spcPts val="4044"/>
              </a:lnSpc>
              <a:buFont typeface="Arial"/>
              <a:buChar char="•"/>
            </a:pPr>
            <a:r>
              <a:rPr lang="en-US" sz="3370" spc="30">
                <a:solidFill>
                  <a:srgbClr val="000000"/>
                </a:solidFill>
                <a:latin typeface="Trebuchet MS"/>
              </a:rPr>
              <a:t>Clipboard Monitoring: Monitors and captures data copied to the clipboard.</a:t>
            </a:r>
          </a:p>
          <a:p>
            <a:pPr algn="just">
              <a:lnSpc>
                <a:spcPts val="4044"/>
              </a:lnSpc>
              <a:spcBef>
                <a:spcPct val="0"/>
              </a:spcBef>
            </a:pPr>
            <a:r>
              <a:rPr lang="en-US" sz="3370" spc="30">
                <a:solidFill>
                  <a:srgbClr val="BB071D"/>
                </a:solidFill>
                <a:latin typeface="Trebuchet MS Bold"/>
              </a:rPr>
              <a:t>4. Data Storage:</a:t>
            </a:r>
          </a:p>
          <a:p>
            <a:pPr algn="just" marL="727759" indent="-363879" lvl="1">
              <a:lnSpc>
                <a:spcPts val="4044"/>
              </a:lnSpc>
              <a:buFont typeface="Arial"/>
              <a:buChar char="•"/>
            </a:pPr>
            <a:r>
              <a:rPr lang="en-US" sz="3370" spc="30">
                <a:solidFill>
                  <a:srgbClr val="000000"/>
                </a:solidFill>
                <a:latin typeface="Trebuchet MS"/>
              </a:rPr>
              <a:t>Local Storage: Temporarily stores data on the infected device.</a:t>
            </a:r>
          </a:p>
          <a:p>
            <a:pPr algn="just" marL="727759" indent="-363879" lvl="1">
              <a:lnSpc>
                <a:spcPts val="4044"/>
              </a:lnSpc>
              <a:buFont typeface="Arial"/>
              <a:buChar char="•"/>
            </a:pPr>
            <a:r>
              <a:rPr lang="en-US" sz="3370" spc="30">
                <a:solidFill>
                  <a:srgbClr val="000000"/>
                </a:solidFill>
                <a:latin typeface="Trebuchet MS"/>
              </a:rPr>
              <a:t>Stealth Storage: Uses hidden files or encrypted formats to avoid detection</a:t>
            </a:r>
          </a:p>
          <a:p>
            <a:pPr algn="just">
              <a:lnSpc>
                <a:spcPts val="4044"/>
              </a:lnSpc>
              <a:spcBef>
                <a:spcPct val="0"/>
              </a:spcBef>
            </a:pPr>
            <a:r>
              <a:rPr lang="en-US" sz="3370" spc="30">
                <a:solidFill>
                  <a:srgbClr val="BB071D"/>
                </a:solidFill>
                <a:latin typeface="Trebuchet MS Bold"/>
              </a:rPr>
              <a:t>5. Data Transmission:</a:t>
            </a:r>
          </a:p>
          <a:p>
            <a:pPr algn="just" marL="727759" indent="-363879" lvl="1">
              <a:lnSpc>
                <a:spcPts val="4044"/>
              </a:lnSpc>
              <a:spcBef>
                <a:spcPct val="0"/>
              </a:spcBef>
              <a:buFont typeface="Arial"/>
              <a:buChar char="•"/>
            </a:pPr>
            <a:r>
              <a:rPr lang="en-US" sz="3370" spc="30">
                <a:solidFill>
                  <a:srgbClr val="000000"/>
                </a:solidFill>
                <a:latin typeface="Trebuchet MS"/>
              </a:rPr>
              <a:t>Periodic Transmission: Sends captured data at regular intervals.</a:t>
            </a:r>
          </a:p>
          <a:p>
            <a:pPr algn="just" marL="727759" indent="-363879" lvl="1">
              <a:lnSpc>
                <a:spcPts val="4044"/>
              </a:lnSpc>
              <a:spcBef>
                <a:spcPct val="0"/>
              </a:spcBef>
              <a:buFont typeface="Arial"/>
              <a:buChar char="•"/>
            </a:pPr>
            <a:r>
              <a:rPr lang="en-US" sz="3370" spc="30">
                <a:solidFill>
                  <a:srgbClr val="000000"/>
                </a:solidFill>
                <a:latin typeface="Trebuchet MS"/>
              </a:rPr>
              <a:t>Trigger-Based Transmission: Sends data when specific conditions are met, such as network availability.</a:t>
            </a:r>
          </a:p>
          <a:p>
            <a:pPr algn="just">
              <a:lnSpc>
                <a:spcPts val="4044"/>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9</a:t>
            </a:r>
          </a:p>
        </p:txBody>
      </p:sp>
      <p:sp>
        <p:nvSpPr>
          <p:cNvPr name="TextBox 31" id="31"/>
          <p:cNvSpPr txBox="true"/>
          <p:nvPr/>
        </p:nvSpPr>
        <p:spPr>
          <a:xfrm rot="0">
            <a:off x="1109662" y="440531"/>
            <a:ext cx="13606462" cy="857250"/>
          </a:xfrm>
          <a:prstGeom prst="rect">
            <a:avLst/>
          </a:prstGeom>
        </p:spPr>
        <p:txBody>
          <a:bodyPr anchor="t" rtlCol="false" tIns="0" lIns="0" bIns="0" rIns="0">
            <a:spAutoFit/>
          </a:bodyPr>
          <a:lstStyle/>
          <a:p>
            <a:pPr algn="l">
              <a:lnSpc>
                <a:spcPts val="6720"/>
              </a:lnSpc>
            </a:pPr>
            <a:r>
              <a:rPr lang="en-US" sz="5600" spc="-35">
                <a:solidFill>
                  <a:srgbClr val="000000"/>
                </a:solidFill>
                <a:latin typeface="Trebuchet MS Bold"/>
              </a:rPr>
              <a:t>MODELLING</a:t>
            </a:r>
          </a:p>
        </p:txBody>
      </p:sp>
      <p:sp>
        <p:nvSpPr>
          <p:cNvPr name="TextBox 32" id="32"/>
          <p:cNvSpPr txBox="true"/>
          <p:nvPr/>
        </p:nvSpPr>
        <p:spPr>
          <a:xfrm rot="0">
            <a:off x="671512" y="1564480"/>
            <a:ext cx="17616488" cy="9163050"/>
          </a:xfrm>
          <a:prstGeom prst="rect">
            <a:avLst/>
          </a:prstGeom>
        </p:spPr>
        <p:txBody>
          <a:bodyPr anchor="t" rtlCol="false" tIns="0" lIns="0" bIns="0" rIns="0">
            <a:spAutoFit/>
          </a:bodyPr>
          <a:lstStyle/>
          <a:p>
            <a:pPr algn="just">
              <a:lnSpc>
                <a:spcPts val="3575"/>
              </a:lnSpc>
              <a:spcBef>
                <a:spcPct val="0"/>
              </a:spcBef>
            </a:pPr>
            <a:r>
              <a:rPr lang="en-US" sz="2979" spc="27">
                <a:solidFill>
                  <a:srgbClr val="BB071D"/>
                </a:solidFill>
                <a:latin typeface="Trebuchet MS Bold"/>
              </a:rPr>
              <a:t>6. Stealth Techniques:</a:t>
            </a:r>
          </a:p>
          <a:p>
            <a:pPr algn="just" marL="643304" indent="-321652" lvl="1">
              <a:lnSpc>
                <a:spcPts val="3575"/>
              </a:lnSpc>
              <a:buFont typeface="Arial"/>
              <a:buChar char="•"/>
            </a:pPr>
            <a:r>
              <a:rPr lang="en-US" sz="2979" spc="27">
                <a:solidFill>
                  <a:srgbClr val="000000"/>
                </a:solidFill>
                <a:latin typeface="Trebuchet MS"/>
              </a:rPr>
              <a:t>Rootkits: Hides the keylogger’s presence from detection tools.</a:t>
            </a:r>
          </a:p>
          <a:p>
            <a:pPr algn="just" marL="643304" indent="-321652" lvl="1">
              <a:lnSpc>
                <a:spcPts val="3575"/>
              </a:lnSpc>
              <a:buFont typeface="Arial"/>
              <a:buChar char="•"/>
            </a:pPr>
            <a:r>
              <a:rPr lang="en-US" sz="2979" spc="27">
                <a:solidFill>
                  <a:srgbClr val="000000"/>
                </a:solidFill>
                <a:latin typeface="Trebuchet MS"/>
              </a:rPr>
              <a:t>Encryption: Encrypts captured data and communication to avoid detection.</a:t>
            </a:r>
          </a:p>
          <a:p>
            <a:pPr algn="just" marL="643304" indent="-321652" lvl="1">
              <a:lnSpc>
                <a:spcPts val="3575"/>
              </a:lnSpc>
              <a:buFont typeface="Arial"/>
              <a:buChar char="•"/>
            </a:pPr>
            <a:r>
              <a:rPr lang="en-US" sz="2979" spc="26">
                <a:solidFill>
                  <a:srgbClr val="000000"/>
                </a:solidFill>
                <a:latin typeface="Trebuchet MS"/>
              </a:rPr>
              <a:t>Process Injection: Injects itself into legitimate processes to evade detection.</a:t>
            </a:r>
          </a:p>
          <a:p>
            <a:pPr algn="just">
              <a:lnSpc>
                <a:spcPts val="3575"/>
              </a:lnSpc>
            </a:pPr>
          </a:p>
          <a:p>
            <a:pPr algn="just">
              <a:lnSpc>
                <a:spcPts val="3575"/>
              </a:lnSpc>
            </a:pPr>
            <a:r>
              <a:rPr lang="en-US" sz="2979" spc="26">
                <a:solidFill>
                  <a:srgbClr val="000000"/>
                </a:solidFill>
                <a:latin typeface="Trebuchet MS"/>
              </a:rPr>
              <a:t>The best way to protect your devices from keylogging is to use a high-quality antivirus or </a:t>
            </a:r>
            <a:r>
              <a:rPr lang="en-US" sz="2979" spc="26" u="sng">
                <a:solidFill>
                  <a:srgbClr val="000000"/>
                </a:solidFill>
                <a:latin typeface="Trebuchet MS Bold"/>
                <a:hlinkClick r:id="rId3" tooltip="https://www.fortinet.com/resources/cyberglossary/firewall"/>
              </a:rPr>
              <a:t>firewall</a:t>
            </a:r>
            <a:r>
              <a:rPr lang="en-US" sz="2979" spc="26">
                <a:solidFill>
                  <a:srgbClr val="000000"/>
                </a:solidFill>
                <a:latin typeface="Trebuchet MS"/>
              </a:rPr>
              <a:t>. You can also take other precautions to make an infection less likely. </a:t>
            </a:r>
          </a:p>
          <a:p>
            <a:pPr algn="just">
              <a:lnSpc>
                <a:spcPts val="3575"/>
              </a:lnSpc>
            </a:pPr>
            <a:r>
              <a:rPr lang="en-US" sz="2979" spc="26">
                <a:solidFill>
                  <a:srgbClr val="000000"/>
                </a:solidFill>
                <a:latin typeface="Trebuchet MS"/>
              </a:rPr>
              <a:t>You may use a password manager to generate highly complex passwords—in addition to enabling you to see and manage your passwords. In many cases, these programs are able to auto-fill your passwords, which allows you to bypass using the keyboard altogether.</a:t>
            </a:r>
          </a:p>
          <a:p>
            <a:pPr algn="just">
              <a:lnSpc>
                <a:spcPts val="3575"/>
              </a:lnSpc>
            </a:pPr>
          </a:p>
          <a:p>
            <a:pPr algn="just">
              <a:lnSpc>
                <a:spcPts val="2622"/>
              </a:lnSpc>
            </a:pPr>
            <a:r>
              <a:rPr lang="en-US" sz="2979" spc="26">
                <a:solidFill>
                  <a:srgbClr val="000000"/>
                </a:solidFill>
                <a:latin typeface="Trebuchet MS Bold"/>
              </a:rPr>
              <a:t> </a:t>
            </a:r>
            <a:r>
              <a:rPr lang="en-US" sz="2979" spc="26">
                <a:solidFill>
                  <a:srgbClr val="BB071D"/>
                </a:solidFill>
                <a:latin typeface="Trebuchet MS Bold"/>
              </a:rPr>
              <a:t>some extensions to access your extensions in some of the most common browsers:</a:t>
            </a:r>
            <a:r>
              <a:rPr lang="en-US" sz="2979" spc="26">
                <a:solidFill>
                  <a:srgbClr val="000000"/>
                </a:solidFill>
                <a:latin typeface="Trebuchet MS Bold"/>
              </a:rPr>
              <a:t> </a:t>
            </a:r>
          </a:p>
          <a:p>
            <a:pPr algn="just">
              <a:lnSpc>
                <a:spcPts val="2622"/>
              </a:lnSpc>
            </a:pPr>
          </a:p>
          <a:p>
            <a:pPr algn="just" marL="643304" indent="-321652" lvl="1">
              <a:lnSpc>
                <a:spcPts val="3545"/>
              </a:lnSpc>
              <a:buAutoNum type="arabicPeriod" startAt="1"/>
            </a:pPr>
            <a:r>
              <a:rPr lang="en-US" sz="2979" spc="26">
                <a:solidFill>
                  <a:srgbClr val="000000"/>
                </a:solidFill>
                <a:latin typeface="Trebuchet MS"/>
              </a:rPr>
              <a:t>Safari: Choose "Preferences" in the Safari menu and click on "Extensions."</a:t>
            </a:r>
          </a:p>
          <a:p>
            <a:pPr algn="just" marL="643304" indent="-321652" lvl="1">
              <a:lnSpc>
                <a:spcPts val="3545"/>
              </a:lnSpc>
              <a:buAutoNum type="arabicPeriod" startAt="1"/>
            </a:pPr>
            <a:r>
              <a:rPr lang="en-US" sz="2979" spc="26">
                <a:solidFill>
                  <a:srgbClr val="000000"/>
                </a:solidFill>
                <a:latin typeface="Trebuchet MS"/>
              </a:rPr>
              <a:t>Chrome: Go to the address field and type "chrome://extensions."</a:t>
            </a:r>
          </a:p>
          <a:p>
            <a:pPr algn="just" marL="643304" indent="-321652" lvl="1">
              <a:lnSpc>
                <a:spcPts val="3545"/>
              </a:lnSpc>
              <a:buAutoNum type="arabicPeriod" startAt="1"/>
            </a:pPr>
            <a:r>
              <a:rPr lang="en-US" sz="2979" spc="26">
                <a:solidFill>
                  <a:srgbClr val="000000"/>
                </a:solidFill>
                <a:latin typeface="Trebuchet MS"/>
              </a:rPr>
              <a:t>Opera: Choose "Extensions," then select "Manage Extensions."</a:t>
            </a:r>
          </a:p>
          <a:p>
            <a:pPr algn="just" marL="643304" indent="-321652" lvl="1">
              <a:lnSpc>
                <a:spcPts val="3545"/>
              </a:lnSpc>
              <a:buAutoNum type="arabicPeriod" startAt="1"/>
            </a:pPr>
            <a:r>
              <a:rPr lang="en-US" sz="2979" spc="26">
                <a:solidFill>
                  <a:srgbClr val="000000"/>
                </a:solidFill>
                <a:latin typeface="Trebuchet MS"/>
              </a:rPr>
              <a:t>Firefox: Enter "about: addons" in the address field.</a:t>
            </a:r>
          </a:p>
          <a:p>
            <a:pPr algn="just" marL="643304" indent="-321652" lvl="1">
              <a:lnSpc>
                <a:spcPts val="3545"/>
              </a:lnSpc>
              <a:buAutoNum type="arabicPeriod" startAt="1"/>
            </a:pPr>
            <a:r>
              <a:rPr lang="en-US" sz="2979" spc="26">
                <a:solidFill>
                  <a:srgbClr val="000000"/>
                </a:solidFill>
                <a:latin typeface="Trebuchet MS"/>
              </a:rPr>
              <a:t>Microsoft Edge: Select "Extensions" in your browser menu.</a:t>
            </a:r>
          </a:p>
          <a:p>
            <a:pPr algn="just" marL="643304" indent="-321652" lvl="1">
              <a:lnSpc>
                <a:spcPts val="3545"/>
              </a:lnSpc>
              <a:buAutoNum type="arabicPeriod" startAt="1"/>
            </a:pPr>
            <a:r>
              <a:rPr lang="en-US" sz="2979" spc="26">
                <a:solidFill>
                  <a:srgbClr val="000000"/>
                </a:solidFill>
                <a:latin typeface="Trebuchet MS"/>
              </a:rPr>
              <a:t>Internet Explorer: Go to the Tools menu and choose "Manage add-ons</a:t>
            </a:r>
          </a:p>
          <a:p>
            <a:pPr algn="just">
              <a:lnSpc>
                <a:spcPts val="3575"/>
              </a:lnSpc>
            </a:pPr>
          </a:p>
          <a:p>
            <a:pPr algn="just">
              <a:lnSpc>
                <a:spcPts val="3575"/>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Freeform 30" id="30"/>
          <p:cNvSpPr/>
          <p:nvPr/>
        </p:nvSpPr>
        <p:spPr>
          <a:xfrm flipH="false" flipV="false" rot="0">
            <a:off x="594876" y="1803437"/>
            <a:ext cx="8217787" cy="4905231"/>
          </a:xfrm>
          <a:custGeom>
            <a:avLst/>
            <a:gdLst/>
            <a:ahLst/>
            <a:cxnLst/>
            <a:rect r="r" b="b" t="t" l="l"/>
            <a:pathLst>
              <a:path h="4905231" w="8217787">
                <a:moveTo>
                  <a:pt x="0" y="0"/>
                </a:moveTo>
                <a:lnTo>
                  <a:pt x="8217787" y="0"/>
                </a:lnTo>
                <a:lnTo>
                  <a:pt x="8217787" y="4905231"/>
                </a:lnTo>
                <a:lnTo>
                  <a:pt x="0" y="4905231"/>
                </a:lnTo>
                <a:lnTo>
                  <a:pt x="0" y="0"/>
                </a:lnTo>
                <a:close/>
              </a:path>
            </a:pathLst>
          </a:custGeom>
          <a:blipFill>
            <a:blip r:embed="rId3"/>
            <a:stretch>
              <a:fillRect l="-311" t="0" r="0" b="0"/>
            </a:stretch>
          </a:blipFill>
        </p:spPr>
      </p:sp>
      <p:sp>
        <p:nvSpPr>
          <p:cNvPr name="Freeform 31" id="31"/>
          <p:cNvSpPr/>
          <p:nvPr/>
        </p:nvSpPr>
        <p:spPr>
          <a:xfrm flipH="false" flipV="false" rot="0">
            <a:off x="7589923" y="3490566"/>
            <a:ext cx="9023130" cy="3218102"/>
          </a:xfrm>
          <a:custGeom>
            <a:avLst/>
            <a:gdLst/>
            <a:ahLst/>
            <a:cxnLst/>
            <a:rect r="r" b="b" t="t" l="l"/>
            <a:pathLst>
              <a:path h="3218102" w="9023130">
                <a:moveTo>
                  <a:pt x="0" y="0"/>
                </a:moveTo>
                <a:lnTo>
                  <a:pt x="9023131" y="0"/>
                </a:lnTo>
                <a:lnTo>
                  <a:pt x="9023131" y="3218102"/>
                </a:lnTo>
                <a:lnTo>
                  <a:pt x="0" y="3218102"/>
                </a:lnTo>
                <a:lnTo>
                  <a:pt x="0" y="0"/>
                </a:lnTo>
                <a:close/>
              </a:path>
            </a:pathLst>
          </a:custGeom>
          <a:blipFill>
            <a:blip r:embed="rId4"/>
            <a:stretch>
              <a:fillRect l="0" t="0" r="0" b="0"/>
            </a:stretch>
          </a:blipFill>
        </p:spPr>
      </p:sp>
      <p:sp>
        <p:nvSpPr>
          <p:cNvPr name="Freeform 32" id="32"/>
          <p:cNvSpPr/>
          <p:nvPr/>
        </p:nvSpPr>
        <p:spPr>
          <a:xfrm flipH="false" flipV="false" rot="0">
            <a:off x="7506242" y="1508612"/>
            <a:ext cx="9190493" cy="1518915"/>
          </a:xfrm>
          <a:custGeom>
            <a:avLst/>
            <a:gdLst/>
            <a:ahLst/>
            <a:cxnLst/>
            <a:rect r="r" b="b" t="t" l="l"/>
            <a:pathLst>
              <a:path h="1518915" w="9190493">
                <a:moveTo>
                  <a:pt x="0" y="0"/>
                </a:moveTo>
                <a:lnTo>
                  <a:pt x="9190493" y="0"/>
                </a:lnTo>
                <a:lnTo>
                  <a:pt x="9190493" y="1518914"/>
                </a:lnTo>
                <a:lnTo>
                  <a:pt x="0" y="1518914"/>
                </a:lnTo>
                <a:lnTo>
                  <a:pt x="0" y="0"/>
                </a:lnTo>
                <a:close/>
              </a:path>
            </a:pathLst>
          </a:custGeom>
          <a:blipFill>
            <a:blip r:embed="rId5"/>
            <a:stretch>
              <a:fillRect l="0" t="0" r="0" b="-206409"/>
            </a:stretch>
          </a:blipFill>
        </p:spPr>
      </p:sp>
      <p:sp>
        <p:nvSpPr>
          <p:cNvPr name="TextBox 33" id="33"/>
          <p:cNvSpPr txBox="true"/>
          <p:nvPr/>
        </p:nvSpPr>
        <p:spPr>
          <a:xfrm rot="0">
            <a:off x="1132998" y="581976"/>
            <a:ext cx="10032776" cy="866775"/>
          </a:xfrm>
          <a:prstGeom prst="rect">
            <a:avLst/>
          </a:prstGeom>
        </p:spPr>
        <p:txBody>
          <a:bodyPr anchor="t" rtlCol="false" tIns="0" lIns="0" bIns="0" rIns="0">
            <a:spAutoFit/>
          </a:bodyPr>
          <a:lstStyle/>
          <a:p>
            <a:pPr algn="l">
              <a:lnSpc>
                <a:spcPts val="6759"/>
              </a:lnSpc>
            </a:pPr>
            <a:r>
              <a:rPr lang="en-US" sz="5632">
                <a:solidFill>
                  <a:srgbClr val="000000"/>
                </a:solidFill>
                <a:latin typeface="Trebuchet MS Bold"/>
              </a:rPr>
              <a:t>RESULTS</a:t>
            </a:r>
          </a:p>
        </p:txBody>
      </p:sp>
      <p:sp>
        <p:nvSpPr>
          <p:cNvPr name="TextBox 34" id="34"/>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10</a:t>
            </a:r>
          </a:p>
        </p:txBody>
      </p:sp>
      <p:sp>
        <p:nvSpPr>
          <p:cNvPr name="TextBox 35" id="35"/>
          <p:cNvSpPr txBox="true"/>
          <p:nvPr/>
        </p:nvSpPr>
        <p:spPr>
          <a:xfrm rot="0">
            <a:off x="1028700" y="6872854"/>
            <a:ext cx="14530387" cy="2424257"/>
          </a:xfrm>
          <a:prstGeom prst="rect">
            <a:avLst/>
          </a:prstGeom>
        </p:spPr>
        <p:txBody>
          <a:bodyPr anchor="t" rtlCol="false" tIns="0" lIns="0" bIns="0" rIns="0">
            <a:spAutoFit/>
          </a:bodyPr>
          <a:lstStyle/>
          <a:p>
            <a:pPr algn="just">
              <a:lnSpc>
                <a:spcPts val="3881"/>
              </a:lnSpc>
              <a:spcBef>
                <a:spcPct val="0"/>
              </a:spcBef>
            </a:pPr>
            <a:r>
              <a:rPr lang="en-US" sz="3234" spc="29">
                <a:solidFill>
                  <a:srgbClr val="000000"/>
                </a:solidFill>
                <a:latin typeface="Trebuchet MS"/>
              </a:rPr>
              <a:t>keyloggers represent a double-edged sword, with legitimate applications for monitoring and oversight, but also posing significant security risks when exploited for malicious purposes. Vigilance, education, and robust security measures are essential for mitigating these risks and protecting against the harmful effects of keyloggers on security and privacy</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30" id="30"/>
          <p:cNvSpPr txBox="true"/>
          <p:nvPr/>
        </p:nvSpPr>
        <p:spPr>
          <a:xfrm rot="0">
            <a:off x="1057370" y="2317618"/>
            <a:ext cx="13922693" cy="4445922"/>
          </a:xfrm>
          <a:prstGeom prst="rect">
            <a:avLst/>
          </a:prstGeom>
        </p:spPr>
        <p:txBody>
          <a:bodyPr anchor="t" rtlCol="false" tIns="0" lIns="0" bIns="0" rIns="0">
            <a:spAutoFit/>
          </a:bodyPr>
          <a:lstStyle/>
          <a:p>
            <a:pPr algn="just">
              <a:lnSpc>
                <a:spcPts val="4294"/>
              </a:lnSpc>
              <a:spcBef>
                <a:spcPct val="0"/>
              </a:spcBef>
            </a:pPr>
            <a:r>
              <a:rPr lang="en-US" sz="3579" spc="32">
                <a:solidFill>
                  <a:srgbClr val="000000"/>
                </a:solidFill>
                <a:latin typeface="Trebuchet MS"/>
              </a:rPr>
              <a:t>Keyloggers, while valuable in certain legitimate scenarios, pose significant risks when used maliciously. Mitigating these risks requires a combination of robust security measures, user education, and adherence to privacy laws. Vigilance and proactive security practices are essential to protect sensitive information and maintain privacy in the face of evolving keylogger threats.</a:t>
            </a:r>
          </a:p>
          <a:p>
            <a:pPr algn="ctr">
              <a:lnSpc>
                <a:spcPts val="1935"/>
              </a:lnSpc>
              <a:spcBef>
                <a:spcPct val="0"/>
              </a:spcBef>
            </a:pPr>
          </a:p>
          <a:p>
            <a:pPr algn="ctr">
              <a:lnSpc>
                <a:spcPts val="1935"/>
              </a:lnSpc>
              <a:spcBef>
                <a:spcPct val="0"/>
              </a:spcBef>
            </a:pPr>
          </a:p>
          <a:p>
            <a:pPr algn="ctr">
              <a:lnSpc>
                <a:spcPts val="1935"/>
              </a:lnSpc>
              <a:spcBef>
                <a:spcPct val="0"/>
              </a:spcBef>
            </a:pPr>
          </a:p>
          <a:p>
            <a:pPr algn="ctr">
              <a:lnSpc>
                <a:spcPts val="740"/>
              </a:lnSpc>
              <a:spcBef>
                <a:spcPct val="0"/>
              </a:spcBef>
            </a:pPr>
          </a:p>
          <a:p>
            <a:pPr algn="ctr">
              <a:lnSpc>
                <a:spcPts val="740"/>
              </a:lnSpc>
              <a:spcBef>
                <a:spcPct val="0"/>
              </a:spcBef>
            </a:pPr>
          </a:p>
          <a:p>
            <a:pPr algn="ctr">
              <a:lnSpc>
                <a:spcPts val="740"/>
              </a:lnSpc>
              <a:spcBef>
                <a:spcPct val="0"/>
              </a:spcBef>
            </a:pPr>
          </a:p>
          <a:p>
            <a:pPr algn="ctr">
              <a:lnSpc>
                <a:spcPts val="740"/>
              </a:lnSpc>
              <a:spcBef>
                <a:spcPct val="0"/>
              </a:spcBef>
            </a:pPr>
          </a:p>
          <a:p>
            <a:pPr algn="ctr">
              <a:lnSpc>
                <a:spcPts val="740"/>
              </a:lnSpc>
              <a:spcBef>
                <a:spcPct val="0"/>
              </a:spcBef>
            </a:pPr>
          </a:p>
        </p:txBody>
      </p:sp>
      <p:sp>
        <p:nvSpPr>
          <p:cNvPr name="Freeform 31" id="31"/>
          <p:cNvSpPr/>
          <p:nvPr/>
        </p:nvSpPr>
        <p:spPr>
          <a:xfrm flipH="false" flipV="false" rot="0">
            <a:off x="6687960" y="5927129"/>
            <a:ext cx="5865990" cy="4233467"/>
          </a:xfrm>
          <a:custGeom>
            <a:avLst/>
            <a:gdLst/>
            <a:ahLst/>
            <a:cxnLst/>
            <a:rect r="r" b="b" t="t" l="l"/>
            <a:pathLst>
              <a:path h="4233467" w="5865990">
                <a:moveTo>
                  <a:pt x="0" y="0"/>
                </a:moveTo>
                <a:lnTo>
                  <a:pt x="5865990" y="0"/>
                </a:lnTo>
                <a:lnTo>
                  <a:pt x="5865990" y="4233467"/>
                </a:lnTo>
                <a:lnTo>
                  <a:pt x="0" y="4233467"/>
                </a:lnTo>
                <a:lnTo>
                  <a:pt x="0" y="0"/>
                </a:lnTo>
                <a:close/>
              </a:path>
            </a:pathLst>
          </a:custGeom>
          <a:blipFill>
            <a:blip r:embed="rId3"/>
            <a:stretch>
              <a:fillRect l="0" t="0" r="-1810" b="0"/>
            </a:stretch>
          </a:blipFill>
        </p:spPr>
      </p:sp>
      <p:sp>
        <p:nvSpPr>
          <p:cNvPr name="TextBox 32" id="32"/>
          <p:cNvSpPr txBox="true"/>
          <p:nvPr/>
        </p:nvSpPr>
        <p:spPr>
          <a:xfrm rot="0">
            <a:off x="1132998" y="1019175"/>
            <a:ext cx="12640152" cy="866775"/>
          </a:xfrm>
          <a:prstGeom prst="rect">
            <a:avLst/>
          </a:prstGeom>
        </p:spPr>
        <p:txBody>
          <a:bodyPr anchor="t" rtlCol="false" tIns="0" lIns="0" bIns="0" rIns="0">
            <a:spAutoFit/>
          </a:bodyPr>
          <a:lstStyle/>
          <a:p>
            <a:pPr algn="l">
              <a:lnSpc>
                <a:spcPts val="6759"/>
              </a:lnSpc>
            </a:pPr>
            <a:r>
              <a:rPr lang="en-US" sz="5632">
                <a:solidFill>
                  <a:srgbClr val="000000"/>
                </a:solidFill>
                <a:latin typeface="Trebuchet MS Bold"/>
              </a:rPr>
              <a:t>CONCLUSION</a:t>
            </a:r>
          </a:p>
        </p:txBody>
      </p:sp>
      <p:sp>
        <p:nvSpPr>
          <p:cNvPr name="TextBox 33" id="33"/>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10</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10</a:t>
            </a:r>
          </a:p>
        </p:txBody>
      </p:sp>
      <p:sp>
        <p:nvSpPr>
          <p:cNvPr name="TextBox 31" id="31"/>
          <p:cNvSpPr txBox="true"/>
          <p:nvPr/>
        </p:nvSpPr>
        <p:spPr>
          <a:xfrm rot="0">
            <a:off x="671512" y="1406905"/>
            <a:ext cx="13101638" cy="869570"/>
          </a:xfrm>
          <a:prstGeom prst="rect">
            <a:avLst/>
          </a:prstGeom>
        </p:spPr>
        <p:txBody>
          <a:bodyPr anchor="t" rtlCol="false" tIns="0" lIns="0" bIns="0" rIns="0">
            <a:spAutoFit/>
          </a:bodyPr>
          <a:lstStyle/>
          <a:p>
            <a:pPr algn="l">
              <a:lnSpc>
                <a:spcPts val="7195"/>
              </a:lnSpc>
            </a:pPr>
            <a:r>
              <a:rPr lang="en-US" sz="5139">
                <a:solidFill>
                  <a:srgbClr val="BB071D"/>
                </a:solidFill>
                <a:latin typeface="Canva Sans Bold"/>
              </a:rPr>
              <a:t>PROJECT LINK:</a:t>
            </a:r>
          </a:p>
        </p:txBody>
      </p:sp>
      <p:sp>
        <p:nvSpPr>
          <p:cNvPr name="TextBox 32" id="32"/>
          <p:cNvSpPr txBox="true"/>
          <p:nvPr/>
        </p:nvSpPr>
        <p:spPr>
          <a:xfrm rot="0">
            <a:off x="1971229" y="4457700"/>
            <a:ext cx="12035666" cy="807085"/>
          </a:xfrm>
          <a:prstGeom prst="rect">
            <a:avLst/>
          </a:prstGeom>
        </p:spPr>
        <p:txBody>
          <a:bodyPr anchor="t" rtlCol="false" tIns="0" lIns="0" bIns="0" rIns="0">
            <a:spAutoFit/>
          </a:bodyPr>
          <a:lstStyle/>
          <a:p>
            <a:pPr algn="l">
              <a:lnSpc>
                <a:spcPts val="6439"/>
              </a:lnSpc>
            </a:pPr>
            <a:r>
              <a:rPr lang="en-US" sz="4599" u="sng">
                <a:solidFill>
                  <a:srgbClr val="000000"/>
                </a:solidFill>
                <a:latin typeface="Arimo"/>
                <a:hlinkClick r:id="rId3" tooltip="https://github.com/aishu-v1717/keylogger.git"/>
              </a:rPr>
              <a:t>https://github.com/aishu-v1717/keylogger.git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10</a:t>
            </a:r>
          </a:p>
        </p:txBody>
      </p:sp>
      <p:sp>
        <p:nvSpPr>
          <p:cNvPr name="TextBox 31" id="31"/>
          <p:cNvSpPr txBox="true"/>
          <p:nvPr/>
        </p:nvSpPr>
        <p:spPr>
          <a:xfrm rot="0">
            <a:off x="2500312" y="3703003"/>
            <a:ext cx="10901362" cy="1543048"/>
          </a:xfrm>
          <a:prstGeom prst="rect">
            <a:avLst/>
          </a:prstGeom>
        </p:spPr>
        <p:txBody>
          <a:bodyPr anchor="t" rtlCol="false" tIns="0" lIns="0" bIns="0" rIns="0">
            <a:spAutoFit/>
          </a:bodyPr>
          <a:lstStyle/>
          <a:p>
            <a:pPr algn="ctr">
              <a:lnSpc>
                <a:spcPts val="12600"/>
              </a:lnSpc>
            </a:pPr>
            <a:r>
              <a:rPr lang="en-US" sz="9000">
                <a:solidFill>
                  <a:srgbClr val="000000"/>
                </a:solidFill>
                <a:latin typeface="Canva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6015038"/>
            <a:ext cx="671512" cy="4271962"/>
            <a:chOff x="0" y="0"/>
            <a:chExt cx="895350" cy="5695950"/>
          </a:xfrm>
        </p:grpSpPr>
        <p:sp>
          <p:nvSpPr>
            <p:cNvPr name="Freeform 4" id="4"/>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5" id="5"/>
          <p:cNvGrpSpPr/>
          <p:nvPr/>
        </p:nvGrpSpPr>
        <p:grpSpPr>
          <a:xfrm rot="0">
            <a:off x="14030325" y="8043862"/>
            <a:ext cx="685800" cy="685800"/>
            <a:chOff x="0" y="0"/>
            <a:chExt cx="914400" cy="914400"/>
          </a:xfrm>
        </p:grpSpPr>
        <p:sp>
          <p:nvSpPr>
            <p:cNvPr name="Freeform 6" id="6"/>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7" id="7"/>
          <p:cNvGrpSpPr/>
          <p:nvPr/>
        </p:nvGrpSpPr>
        <p:grpSpPr>
          <a:xfrm rot="0">
            <a:off x="10044112" y="2543175"/>
            <a:ext cx="471488" cy="485775"/>
            <a:chOff x="0" y="0"/>
            <a:chExt cx="628650" cy="647700"/>
          </a:xfrm>
        </p:grpSpPr>
        <p:sp>
          <p:nvSpPr>
            <p:cNvPr name="Freeform 8" id="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9" id="9"/>
          <p:cNvGrpSpPr/>
          <p:nvPr/>
        </p:nvGrpSpPr>
        <p:grpSpPr>
          <a:xfrm rot="0">
            <a:off x="14030325" y="8843962"/>
            <a:ext cx="271462" cy="271462"/>
            <a:chOff x="0" y="0"/>
            <a:chExt cx="361950" cy="361950"/>
          </a:xfrm>
        </p:grpSpPr>
        <p:sp>
          <p:nvSpPr>
            <p:cNvPr name="Freeform 10" id="10"/>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11" id="11"/>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3" id="13"/>
          <p:cNvSpPr txBox="true"/>
          <p:nvPr/>
        </p:nvSpPr>
        <p:spPr>
          <a:xfrm rot="0">
            <a:off x="1544699" y="1804988"/>
            <a:ext cx="6773081" cy="98107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rPr>
              <a:t>PROJECT TITLE</a:t>
            </a:r>
          </a:p>
        </p:txBody>
      </p:sp>
      <p:sp>
        <p:nvSpPr>
          <p:cNvPr name="TextBox 14" id="14"/>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2</a:t>
            </a:r>
          </a:p>
        </p:txBody>
      </p:sp>
      <p:sp>
        <p:nvSpPr>
          <p:cNvPr name="TextBox 16" id="16"/>
          <p:cNvSpPr txBox="true"/>
          <p:nvPr/>
        </p:nvSpPr>
        <p:spPr>
          <a:xfrm rot="0">
            <a:off x="1544699" y="3414316"/>
            <a:ext cx="14808994" cy="4124722"/>
          </a:xfrm>
          <a:prstGeom prst="rect">
            <a:avLst/>
          </a:prstGeom>
        </p:spPr>
        <p:txBody>
          <a:bodyPr anchor="t" rtlCol="false" tIns="0" lIns="0" bIns="0" rIns="0">
            <a:spAutoFit/>
          </a:bodyPr>
          <a:lstStyle/>
          <a:p>
            <a:pPr algn="ctr">
              <a:lnSpc>
                <a:spcPts val="16548"/>
              </a:lnSpc>
            </a:pPr>
            <a:r>
              <a:rPr lang="en-US" sz="11820">
                <a:solidFill>
                  <a:srgbClr val="BB071D"/>
                </a:solidFill>
                <a:latin typeface="Canva Sans Bold"/>
              </a:rPr>
              <a:t>KEYLOGGER AND SECURITY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71438" y="7843"/>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5" id="5"/>
          <p:cNvSpPr/>
          <p:nvPr/>
        </p:nvSpPr>
        <p:spPr>
          <a:xfrm flipH="false" flipV="false" rot="0">
            <a:off x="11158538"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0" y="6015038"/>
            <a:ext cx="671512" cy="4271962"/>
            <a:chOff x="0" y="0"/>
            <a:chExt cx="895350" cy="5695950"/>
          </a:xfrm>
        </p:grpSpPr>
        <p:sp>
          <p:nvSpPr>
            <p:cNvPr name="Freeform 7" id="7"/>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8" id="8"/>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9" id="9"/>
          <p:cNvGrpSpPr/>
          <p:nvPr/>
        </p:nvGrpSpPr>
        <p:grpSpPr>
          <a:xfrm rot="0">
            <a:off x="11044238" y="671512"/>
            <a:ext cx="542925" cy="542925"/>
            <a:chOff x="0" y="0"/>
            <a:chExt cx="723900" cy="723900"/>
          </a:xfrm>
        </p:grpSpPr>
        <p:sp>
          <p:nvSpPr>
            <p:cNvPr name="Freeform 10" id="10"/>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1" id="11"/>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7"/>
            <a:stretch>
              <a:fillRect l="0" t="0" r="0" b="0"/>
            </a:stretch>
          </a:blipFill>
        </p:spPr>
      </p:sp>
      <p:sp>
        <p:nvSpPr>
          <p:cNvPr name="Freeform 13" id="13"/>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8"/>
            <a:stretch>
              <a:fillRect l="0" t="-124" r="0" b="-124"/>
            </a:stretch>
          </a:blipFill>
        </p:spPr>
      </p:sp>
      <p:sp>
        <p:nvSpPr>
          <p:cNvPr name="Freeform 14" id="14"/>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9"/>
            <a:stretch>
              <a:fillRect l="-3" t="0" r="-3" b="0"/>
            </a:stretch>
          </a:blipFill>
        </p:spPr>
      </p:sp>
      <p:sp>
        <p:nvSpPr>
          <p:cNvPr name="TextBox 15" id="15"/>
          <p:cNvSpPr txBox="true"/>
          <p:nvPr/>
        </p:nvSpPr>
        <p:spPr>
          <a:xfrm rot="0">
            <a:off x="4397946" y="4680902"/>
            <a:ext cx="9316263" cy="613409"/>
          </a:xfrm>
          <a:prstGeom prst="rect">
            <a:avLst/>
          </a:prstGeom>
        </p:spPr>
        <p:txBody>
          <a:bodyPr anchor="t" rtlCol="false" tIns="0" lIns="0" bIns="0" rIns="0">
            <a:spAutoFit/>
          </a:bodyPr>
          <a:lstStyle/>
          <a:p>
            <a:pPr algn="ctr">
              <a:lnSpc>
                <a:spcPts val="5040"/>
              </a:lnSpc>
            </a:pPr>
          </a:p>
        </p:txBody>
      </p:sp>
      <p:sp>
        <p:nvSpPr>
          <p:cNvPr name="TextBox 16" id="16"/>
          <p:cNvSpPr txBox="true"/>
          <p:nvPr/>
        </p:nvSpPr>
        <p:spPr>
          <a:xfrm rot="0">
            <a:off x="2458879" y="2648957"/>
            <a:ext cx="11932015" cy="5267821"/>
          </a:xfrm>
          <a:prstGeom prst="rect">
            <a:avLst/>
          </a:prstGeom>
        </p:spPr>
        <p:txBody>
          <a:bodyPr anchor="t" rtlCol="false" tIns="0" lIns="0" bIns="0" rIns="0">
            <a:spAutoFit/>
          </a:bodyPr>
          <a:lstStyle/>
          <a:p>
            <a:pPr algn="just" marL="758008" indent="-379004" lvl="1">
              <a:lnSpc>
                <a:spcPts val="4915"/>
              </a:lnSpc>
              <a:buFont typeface="Arial"/>
              <a:buChar char="•"/>
            </a:pPr>
            <a:r>
              <a:rPr lang="en-US" sz="3510">
                <a:solidFill>
                  <a:srgbClr val="2D936B"/>
                </a:solidFill>
                <a:latin typeface="Canva Sans Bold"/>
              </a:rPr>
              <a:t>INTRODUCTION TO KEYLOGGERS AND SECURITY</a:t>
            </a:r>
          </a:p>
          <a:p>
            <a:pPr algn="just" marL="758008" indent="-379004" lvl="1">
              <a:lnSpc>
                <a:spcPts val="4915"/>
              </a:lnSpc>
              <a:buFont typeface="Arial"/>
              <a:buChar char="•"/>
            </a:pPr>
            <a:r>
              <a:rPr lang="en-US" sz="3510">
                <a:solidFill>
                  <a:srgbClr val="2D936B"/>
                </a:solidFill>
                <a:latin typeface="Canva Sans Bold"/>
              </a:rPr>
              <a:t>PROBLEM STATEMENT</a:t>
            </a:r>
          </a:p>
          <a:p>
            <a:pPr algn="just" marL="758008" indent="-379004" lvl="1">
              <a:lnSpc>
                <a:spcPts val="4915"/>
              </a:lnSpc>
              <a:buFont typeface="Arial"/>
              <a:buChar char="•"/>
            </a:pPr>
            <a:r>
              <a:rPr lang="en-US" sz="3510">
                <a:solidFill>
                  <a:srgbClr val="2D936B"/>
                </a:solidFill>
                <a:latin typeface="Canva Sans Bold"/>
              </a:rPr>
              <a:t>PROJECT OVERVIEW</a:t>
            </a:r>
          </a:p>
          <a:p>
            <a:pPr algn="just" marL="758008" indent="-379004" lvl="1">
              <a:lnSpc>
                <a:spcPts val="4915"/>
              </a:lnSpc>
              <a:buFont typeface="Arial"/>
              <a:buChar char="•"/>
            </a:pPr>
            <a:r>
              <a:rPr lang="en-US" sz="3510">
                <a:solidFill>
                  <a:srgbClr val="2D936B"/>
                </a:solidFill>
                <a:latin typeface="Canva Sans Bold"/>
              </a:rPr>
              <a:t>END USERS</a:t>
            </a:r>
          </a:p>
          <a:p>
            <a:pPr algn="l" marL="690884" indent="-345442" lvl="1">
              <a:lnSpc>
                <a:spcPts val="4480"/>
              </a:lnSpc>
              <a:buFont typeface="Arial"/>
              <a:buChar char="•"/>
            </a:pPr>
            <a:r>
              <a:rPr lang="en-US" sz="3200">
                <a:solidFill>
                  <a:srgbClr val="2D936B"/>
                </a:solidFill>
                <a:latin typeface="Canva Sans Bold"/>
              </a:rPr>
              <a:t>SOLUTION AND VALUE PREPOSITION </a:t>
            </a:r>
          </a:p>
          <a:p>
            <a:pPr algn="l" marL="690884" indent="-345442" lvl="1">
              <a:lnSpc>
                <a:spcPts val="4480"/>
              </a:lnSpc>
              <a:buFont typeface="Arial"/>
              <a:buChar char="•"/>
            </a:pPr>
            <a:r>
              <a:rPr lang="en-US" sz="3200">
                <a:solidFill>
                  <a:srgbClr val="2D936B"/>
                </a:solidFill>
                <a:latin typeface="Canva Sans Bold"/>
              </a:rPr>
              <a:t>THE “WOW” FACTOR IN OUR SOLUTION</a:t>
            </a:r>
          </a:p>
          <a:p>
            <a:pPr algn="l" marL="690884" indent="-345442" lvl="1">
              <a:lnSpc>
                <a:spcPts val="4480"/>
              </a:lnSpc>
              <a:buFont typeface="Arial"/>
              <a:buChar char="•"/>
            </a:pPr>
            <a:r>
              <a:rPr lang="en-US" sz="3200">
                <a:solidFill>
                  <a:srgbClr val="2D936B"/>
                </a:solidFill>
                <a:latin typeface="Canva Sans Bold"/>
              </a:rPr>
              <a:t>MODELLING</a:t>
            </a:r>
          </a:p>
          <a:p>
            <a:pPr algn="l" marL="690884" indent="-345442" lvl="1">
              <a:lnSpc>
                <a:spcPts val="4480"/>
              </a:lnSpc>
              <a:buFont typeface="Arial"/>
              <a:buChar char="•"/>
            </a:pPr>
            <a:r>
              <a:rPr lang="en-US" sz="3200">
                <a:solidFill>
                  <a:srgbClr val="2D936B"/>
                </a:solidFill>
                <a:latin typeface="Canva Sans Bold"/>
              </a:rPr>
              <a:t>RESULT</a:t>
            </a:r>
          </a:p>
          <a:p>
            <a:pPr algn="l" marL="690884" indent="-345442" lvl="1">
              <a:lnSpc>
                <a:spcPts val="4480"/>
              </a:lnSpc>
              <a:buFont typeface="Arial"/>
              <a:buChar char="•"/>
            </a:pPr>
            <a:r>
              <a:rPr lang="en-US" sz="3200">
                <a:solidFill>
                  <a:srgbClr val="2D936B"/>
                </a:solidFill>
                <a:latin typeface="Canva Sans Bold"/>
              </a:rPr>
              <a:t>CONCLUSION</a:t>
            </a:r>
          </a:p>
        </p:txBody>
      </p:sp>
      <p:sp>
        <p:nvSpPr>
          <p:cNvPr name="Freeform 17" id="17"/>
          <p:cNvSpPr/>
          <p:nvPr/>
        </p:nvSpPr>
        <p:spPr>
          <a:xfrm flipH="false" flipV="false" rot="0">
            <a:off x="11315700" y="3837425"/>
            <a:ext cx="5778062" cy="5778062"/>
          </a:xfrm>
          <a:custGeom>
            <a:avLst/>
            <a:gdLst/>
            <a:ahLst/>
            <a:cxnLst/>
            <a:rect r="r" b="b" t="t" l="l"/>
            <a:pathLst>
              <a:path h="5778062" w="5778062">
                <a:moveTo>
                  <a:pt x="0" y="0"/>
                </a:moveTo>
                <a:lnTo>
                  <a:pt x="5778062" y="0"/>
                </a:lnTo>
                <a:lnTo>
                  <a:pt x="5778062" y="5778063"/>
                </a:lnTo>
                <a:lnTo>
                  <a:pt x="0" y="5778063"/>
                </a:lnTo>
                <a:lnTo>
                  <a:pt x="0" y="0"/>
                </a:lnTo>
                <a:close/>
              </a:path>
            </a:pathLst>
          </a:custGeom>
          <a:blipFill>
            <a:blip r:embed="rId10"/>
            <a:stretch>
              <a:fillRect l="0" t="0" r="0" b="0"/>
            </a:stretch>
          </a:blipFill>
        </p:spPr>
      </p:sp>
      <p:sp>
        <p:nvSpPr>
          <p:cNvPr name="TextBox 18" id="18"/>
          <p:cNvSpPr txBox="true"/>
          <p:nvPr/>
        </p:nvSpPr>
        <p:spPr>
          <a:xfrm rot="0">
            <a:off x="2458879" y="1195388"/>
            <a:ext cx="4531739" cy="111442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rPr>
              <a:t>AGENDA</a:t>
            </a:r>
          </a:p>
        </p:txBody>
      </p:sp>
      <p:sp>
        <p:nvSpPr>
          <p:cNvPr name="TextBox 19" id="1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3712764" y="6363299"/>
            <a:ext cx="2632136" cy="3103444"/>
          </a:xfrm>
          <a:custGeom>
            <a:avLst/>
            <a:gdLst/>
            <a:ahLst/>
            <a:cxnLst/>
            <a:rect r="r" b="b" t="t" l="l"/>
            <a:pathLst>
              <a:path h="3103444" w="2632136">
                <a:moveTo>
                  <a:pt x="0" y="0"/>
                </a:moveTo>
                <a:lnTo>
                  <a:pt x="2632136" y="0"/>
                </a:lnTo>
                <a:lnTo>
                  <a:pt x="2632136" y="3103445"/>
                </a:lnTo>
                <a:lnTo>
                  <a:pt x="0" y="3103445"/>
                </a:lnTo>
                <a:lnTo>
                  <a:pt x="0" y="0"/>
                </a:lnTo>
                <a:close/>
              </a:path>
            </a:pathLst>
          </a:custGeom>
          <a:blipFill>
            <a:blip r:embed="rId2"/>
            <a:stretch>
              <a:fillRect l="-21"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309723" y="1014095"/>
            <a:ext cx="12177677" cy="882013"/>
          </a:xfrm>
          <a:prstGeom prst="rect">
            <a:avLst/>
          </a:prstGeom>
        </p:spPr>
        <p:txBody>
          <a:bodyPr anchor="t" rtlCol="false" tIns="0" lIns="0" bIns="0" rIns="0">
            <a:spAutoFit/>
          </a:bodyPr>
          <a:lstStyle/>
          <a:p>
            <a:pPr algn="l">
              <a:lnSpc>
                <a:spcPts val="6869"/>
              </a:lnSpc>
            </a:pPr>
            <a:r>
              <a:rPr lang="en-US" sz="5724" spc="20">
                <a:solidFill>
                  <a:srgbClr val="000000"/>
                </a:solidFill>
                <a:latin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2" id="32"/>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4</a:t>
            </a:r>
          </a:p>
        </p:txBody>
      </p:sp>
      <p:sp>
        <p:nvSpPr>
          <p:cNvPr name="TextBox 33" id="33"/>
          <p:cNvSpPr txBox="true"/>
          <p:nvPr/>
        </p:nvSpPr>
        <p:spPr>
          <a:xfrm rot="0">
            <a:off x="9088041" y="1019175"/>
            <a:ext cx="111919" cy="504825"/>
          </a:xfrm>
          <a:prstGeom prst="rect">
            <a:avLst/>
          </a:prstGeom>
        </p:spPr>
        <p:txBody>
          <a:bodyPr anchor="t" rtlCol="false" tIns="0" lIns="0" bIns="0" rIns="0">
            <a:spAutoFit/>
          </a:bodyPr>
          <a:lstStyle/>
          <a:p>
            <a:pPr algn="ctr">
              <a:lnSpc>
                <a:spcPts val="1980"/>
              </a:lnSpc>
              <a:spcBef>
                <a:spcPct val="0"/>
              </a:spcBef>
            </a:pPr>
            <a:r>
              <a:rPr lang="en-US" sz="1650" spc="15">
                <a:solidFill>
                  <a:srgbClr val="000000"/>
                </a:solidFill>
                <a:latin typeface="Trebuchet MS"/>
              </a:rPr>
              <a:t>#</a:t>
            </a:r>
          </a:p>
          <a:p>
            <a:pPr algn="ctr">
              <a:lnSpc>
                <a:spcPts val="1980"/>
              </a:lnSpc>
              <a:spcBef>
                <a:spcPct val="0"/>
              </a:spcBef>
            </a:pPr>
          </a:p>
        </p:txBody>
      </p:sp>
      <p:sp>
        <p:nvSpPr>
          <p:cNvPr name="TextBox 34" id="34"/>
          <p:cNvSpPr txBox="true"/>
          <p:nvPr/>
        </p:nvSpPr>
        <p:spPr>
          <a:xfrm rot="0">
            <a:off x="881964" y="2339497"/>
            <a:ext cx="13419824" cy="7283026"/>
          </a:xfrm>
          <a:prstGeom prst="rect">
            <a:avLst/>
          </a:prstGeom>
        </p:spPr>
        <p:txBody>
          <a:bodyPr anchor="t" rtlCol="false" tIns="0" lIns="0" bIns="0" rIns="0">
            <a:spAutoFit/>
          </a:bodyPr>
          <a:lstStyle/>
          <a:p>
            <a:pPr algn="just">
              <a:lnSpc>
                <a:spcPts val="3604"/>
              </a:lnSpc>
              <a:spcBef>
                <a:spcPct val="0"/>
              </a:spcBef>
            </a:pPr>
            <a:r>
              <a:rPr lang="en-US" sz="3003" spc="27">
                <a:solidFill>
                  <a:srgbClr val="000000"/>
                </a:solidFill>
                <a:latin typeface="Trebuchet MS Bold"/>
              </a:rPr>
              <a:t>Keyloggers are malicious software programs or hardware devices that covertly monitor and record every keystroke made on a computer. Keyloggers represent a significant cybersecurity threat, aiming tocovertly capture keystrokes to steal sensitive information, compromise personal and organizational data, and facilitate further malicious activities. Their stealthy nature and the diverse methods of deployment make them challenging to detect and mitigate, resulting in substantial privacy, financial, and reputational impacts.</a:t>
            </a:r>
          </a:p>
          <a:p>
            <a:pPr algn="just">
              <a:lnSpc>
                <a:spcPts val="3604"/>
              </a:lnSpc>
              <a:spcBef>
                <a:spcPct val="0"/>
              </a:spcBef>
            </a:pPr>
          </a:p>
          <a:p>
            <a:pPr algn="just">
              <a:lnSpc>
                <a:spcPts val="3604"/>
              </a:lnSpc>
              <a:spcBef>
                <a:spcPct val="0"/>
              </a:spcBef>
            </a:pPr>
            <a:r>
              <a:rPr lang="en-US" sz="3003" spc="27">
                <a:solidFill>
                  <a:srgbClr val="000000"/>
                </a:solidFill>
                <a:latin typeface="Trebuchet MS Bold"/>
              </a:rPr>
              <a:t>Breakdown of the Problem Statement</a:t>
            </a:r>
          </a:p>
          <a:p>
            <a:pPr algn="just" marL="648464" indent="-324232" lvl="1">
              <a:lnSpc>
                <a:spcPts val="3604"/>
              </a:lnSpc>
              <a:spcBef>
                <a:spcPct val="0"/>
              </a:spcBef>
              <a:buFont typeface="Arial"/>
              <a:buChar char="•"/>
            </a:pPr>
            <a:r>
              <a:rPr lang="en-US" sz="3003" spc="27">
                <a:solidFill>
                  <a:srgbClr val="BB071D"/>
                </a:solidFill>
                <a:latin typeface="Trebuchet MS Bold"/>
              </a:rPr>
              <a:t>Covert Capture of Keystrokes</a:t>
            </a:r>
          </a:p>
          <a:p>
            <a:pPr algn="just" marL="648464" indent="-324232" lvl="1">
              <a:lnSpc>
                <a:spcPts val="3604"/>
              </a:lnSpc>
              <a:buFont typeface="Arial"/>
              <a:buChar char="•"/>
            </a:pPr>
            <a:r>
              <a:rPr lang="en-US" sz="3003" spc="27">
                <a:solidFill>
                  <a:srgbClr val="BB071D"/>
                </a:solidFill>
                <a:latin typeface="Trebuchet MS Bold"/>
              </a:rPr>
              <a:t>Theft of Sensitive Information</a:t>
            </a:r>
          </a:p>
          <a:p>
            <a:pPr algn="just">
              <a:lnSpc>
                <a:spcPts val="3604"/>
              </a:lnSpc>
            </a:pPr>
            <a:r>
              <a:rPr lang="en-US" sz="3003" spc="27">
                <a:solidFill>
                  <a:srgbClr val="000000"/>
                </a:solidFill>
                <a:latin typeface="Trebuchet MS Bold"/>
              </a:rPr>
              <a:t>Key Aspects to Address</a:t>
            </a:r>
          </a:p>
          <a:p>
            <a:pPr algn="just" marL="648464" indent="-324232" lvl="1">
              <a:lnSpc>
                <a:spcPts val="3604"/>
              </a:lnSpc>
              <a:buAutoNum type="arabicPeriod" startAt="1"/>
            </a:pPr>
            <a:r>
              <a:rPr lang="en-US" sz="3003" spc="27">
                <a:solidFill>
                  <a:srgbClr val="BB071D"/>
                </a:solidFill>
                <a:latin typeface="Trebuchet MS Bold"/>
              </a:rPr>
              <a:t>User Education and Awareness:</a:t>
            </a:r>
          </a:p>
          <a:p>
            <a:pPr algn="just" marL="648464" indent="-324232" lvl="1">
              <a:lnSpc>
                <a:spcPts val="3604"/>
              </a:lnSpc>
              <a:spcBef>
                <a:spcPct val="0"/>
              </a:spcBef>
              <a:buAutoNum type="arabicPeriod" startAt="1"/>
            </a:pPr>
            <a:r>
              <a:rPr lang="en-US" sz="3003" spc="27">
                <a:solidFill>
                  <a:srgbClr val="BB071D"/>
                </a:solidFill>
                <a:latin typeface="Trebuchet MS Bold"/>
              </a:rPr>
              <a:t>Detection and Removal</a:t>
            </a:r>
            <a:r>
              <a:rPr lang="en-US" sz="3003" spc="27">
                <a:solidFill>
                  <a:srgbClr val="226192"/>
                </a:solidFill>
                <a:latin typeface="Trebuchet MS Bold"/>
              </a:rPr>
              <a:t>:</a:t>
            </a:r>
          </a:p>
          <a:p>
            <a:pPr algn="l">
              <a:lnSpc>
                <a:spcPts val="3400"/>
              </a:lnSpc>
              <a:spcBef>
                <a:spcPct val="0"/>
              </a:spcBef>
            </a:pPr>
            <a:r>
              <a:rPr lang="en-US" sz="2833" spc="25">
                <a:solidFill>
                  <a:srgbClr val="000000"/>
                </a:solidFill>
                <a:latin typeface="Trebuchet MS"/>
              </a:rPr>
              <a: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158538" y="5535200"/>
            <a:ext cx="7129462" cy="4759642"/>
            <a:chOff x="0" y="0"/>
            <a:chExt cx="9505950" cy="6346190"/>
          </a:xfrm>
        </p:grpSpPr>
        <p:sp>
          <p:nvSpPr>
            <p:cNvPr name="Freeform 3" id="3"/>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4" id="4"/>
          <p:cNvGrpSpPr/>
          <p:nvPr/>
        </p:nvGrpSpPr>
        <p:grpSpPr>
          <a:xfrm rot="0">
            <a:off x="13773150" y="0"/>
            <a:ext cx="4514850" cy="10287000"/>
            <a:chOff x="0" y="0"/>
            <a:chExt cx="6019800" cy="13716000"/>
          </a:xfrm>
        </p:grpSpPr>
        <p:sp>
          <p:nvSpPr>
            <p:cNvPr name="Freeform 5" id="5"/>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6" id="6"/>
          <p:cNvGrpSpPr/>
          <p:nvPr/>
        </p:nvGrpSpPr>
        <p:grpSpPr>
          <a:xfrm rot="0">
            <a:off x="14404317" y="0"/>
            <a:ext cx="3884295" cy="10287000"/>
            <a:chOff x="0" y="0"/>
            <a:chExt cx="5179060" cy="13716000"/>
          </a:xfrm>
        </p:grpSpPr>
        <p:sp>
          <p:nvSpPr>
            <p:cNvPr name="Freeform 7" id="7"/>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0" id="10"/>
          <p:cNvGrpSpPr/>
          <p:nvPr/>
        </p:nvGrpSpPr>
        <p:grpSpPr>
          <a:xfrm rot="0">
            <a:off x="14006895" y="0"/>
            <a:ext cx="4281488" cy="10287000"/>
            <a:chOff x="0" y="0"/>
            <a:chExt cx="5708650" cy="13716000"/>
          </a:xfrm>
        </p:grpSpPr>
        <p:sp>
          <p:nvSpPr>
            <p:cNvPr name="Freeform 11" id="11"/>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4" id="14"/>
          <p:cNvGrpSpPr/>
          <p:nvPr/>
        </p:nvGrpSpPr>
        <p:grpSpPr>
          <a:xfrm rot="0">
            <a:off x="11832371" y="0"/>
            <a:ext cx="6456045" cy="10287000"/>
            <a:chOff x="0" y="0"/>
            <a:chExt cx="8608060" cy="13716000"/>
          </a:xfrm>
        </p:grpSpPr>
        <p:sp>
          <p:nvSpPr>
            <p:cNvPr name="Freeform 15" id="15"/>
            <p:cNvSpPr/>
            <p:nvPr/>
          </p:nvSpPr>
          <p:spPr>
            <a:xfrm flipH="false" flipV="false" rot="0">
              <a:off x="0" y="0"/>
              <a:ext cx="8606320" cy="13716000"/>
            </a:xfrm>
            <a:custGeom>
              <a:avLst/>
              <a:gdLst/>
              <a:ahLst/>
              <a:cxnLst/>
              <a:rect r="r" b="b" t="t" l="l"/>
              <a:pathLst>
                <a:path h="13716000" w="8606320">
                  <a:moveTo>
                    <a:pt x="8606319" y="0"/>
                  </a:moveTo>
                  <a:lnTo>
                    <a:pt x="0" y="0"/>
                  </a:lnTo>
                  <a:lnTo>
                    <a:pt x="7638457" y="13716000"/>
                  </a:lnTo>
                  <a:lnTo>
                    <a:pt x="8606320" y="13716000"/>
                  </a:lnTo>
                  <a:lnTo>
                    <a:pt x="8606320" y="0"/>
                  </a:lnTo>
                  <a:close/>
                </a:path>
              </a:pathLst>
            </a:custGeom>
            <a:solidFill>
              <a:srgbClr val="226192">
                <a:alpha val="79608"/>
              </a:srgbClr>
            </a:solidFill>
          </p:spPr>
        </p:sp>
      </p:grpSp>
      <p:grpSp>
        <p:nvGrpSpPr>
          <p:cNvPr name="Group 16" id="16"/>
          <p:cNvGrpSpPr/>
          <p:nvPr/>
        </p:nvGrpSpPr>
        <p:grpSpPr>
          <a:xfrm rot="0">
            <a:off x="15559088" y="5386388"/>
            <a:ext cx="2728912" cy="4900612"/>
            <a:chOff x="0" y="0"/>
            <a:chExt cx="3638550" cy="6534150"/>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18" id="18"/>
          <p:cNvGrpSpPr/>
          <p:nvPr/>
        </p:nvGrpSpPr>
        <p:grpSpPr>
          <a:xfrm rot="0">
            <a:off x="0" y="6015038"/>
            <a:ext cx="671512" cy="4271962"/>
            <a:chOff x="0" y="0"/>
            <a:chExt cx="895350" cy="5695950"/>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0" id="20"/>
          <p:cNvGrpSpPr/>
          <p:nvPr/>
        </p:nvGrpSpPr>
        <p:grpSpPr>
          <a:xfrm rot="0">
            <a:off x="14030325" y="8043862"/>
            <a:ext cx="685800" cy="685800"/>
            <a:chOff x="0" y="0"/>
            <a:chExt cx="914400" cy="914400"/>
          </a:xfrm>
        </p:grpSpPr>
        <p:sp>
          <p:nvSpPr>
            <p:cNvPr name="Freeform 21" id="21"/>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7" id="27"/>
          <p:cNvSpPr txBox="true"/>
          <p:nvPr/>
        </p:nvSpPr>
        <p:spPr>
          <a:xfrm rot="0">
            <a:off x="1028700" y="1244925"/>
            <a:ext cx="12180643" cy="987576"/>
          </a:xfrm>
          <a:prstGeom prst="rect">
            <a:avLst/>
          </a:prstGeom>
        </p:spPr>
        <p:txBody>
          <a:bodyPr anchor="t" rtlCol="false" tIns="0" lIns="0" bIns="0" rIns="0">
            <a:spAutoFit/>
          </a:bodyPr>
          <a:lstStyle/>
          <a:p>
            <a:pPr algn="l">
              <a:lnSpc>
                <a:spcPts val="7701"/>
              </a:lnSpc>
            </a:pPr>
            <a:r>
              <a:rPr lang="en-US" sz="6417" spc="7">
                <a:solidFill>
                  <a:srgbClr val="000000"/>
                </a:solidFill>
                <a:latin typeface="Trebuchet MS Bold"/>
              </a:rPr>
              <a:t>PROJECT OVERVIEW</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5</a:t>
            </a:r>
          </a:p>
        </p:txBody>
      </p:sp>
      <p:sp>
        <p:nvSpPr>
          <p:cNvPr name="TextBox 31" id="31"/>
          <p:cNvSpPr txBox="true"/>
          <p:nvPr/>
        </p:nvSpPr>
        <p:spPr>
          <a:xfrm rot="0">
            <a:off x="689116" y="2209800"/>
            <a:ext cx="13084034" cy="7230780"/>
          </a:xfrm>
          <a:prstGeom prst="rect">
            <a:avLst/>
          </a:prstGeom>
        </p:spPr>
        <p:txBody>
          <a:bodyPr anchor="t" rtlCol="false" tIns="0" lIns="0" bIns="0" rIns="0">
            <a:spAutoFit/>
          </a:bodyPr>
          <a:lstStyle/>
          <a:p>
            <a:pPr algn="just">
              <a:lnSpc>
                <a:spcPts val="4274"/>
              </a:lnSpc>
              <a:spcBef>
                <a:spcPct val="0"/>
              </a:spcBef>
            </a:pPr>
            <a:r>
              <a:rPr lang="en-US" sz="3561">
                <a:solidFill>
                  <a:srgbClr val="000000"/>
                </a:solidFill>
                <a:latin typeface="Trebuchet MS"/>
              </a:rPr>
              <a:t>Keyloggers, a type of surveillance technology, pose a significant threat in the realm of cybersecurity. Designed to record every keystroke made on a device, they capture sensitive information and relay it to malicious actors, leading to severe security breaches and data theft.</a:t>
            </a:r>
          </a:p>
          <a:p>
            <a:pPr algn="just" marL="768985" indent="-384493" lvl="1">
              <a:lnSpc>
                <a:spcPts val="4274"/>
              </a:lnSpc>
              <a:spcBef>
                <a:spcPct val="0"/>
              </a:spcBef>
              <a:buFont typeface="Arial"/>
              <a:buChar char="•"/>
            </a:pPr>
            <a:r>
              <a:rPr lang="en-US" sz="3561">
                <a:solidFill>
                  <a:srgbClr val="000000"/>
                </a:solidFill>
                <a:latin typeface="Trebuchet MS"/>
              </a:rPr>
              <a:t>software keylogger.</a:t>
            </a:r>
          </a:p>
          <a:p>
            <a:pPr algn="just" marL="768985" indent="-384493" lvl="1">
              <a:lnSpc>
                <a:spcPts val="4274"/>
              </a:lnSpc>
              <a:spcBef>
                <a:spcPct val="0"/>
              </a:spcBef>
              <a:buFont typeface="Arial"/>
              <a:buChar char="•"/>
            </a:pPr>
            <a:r>
              <a:rPr lang="en-US" sz="3561">
                <a:solidFill>
                  <a:srgbClr val="000000"/>
                </a:solidFill>
                <a:latin typeface="Trebuchet MS"/>
              </a:rPr>
              <a:t>hardware keylogger.</a:t>
            </a:r>
          </a:p>
          <a:p>
            <a:pPr algn="just">
              <a:lnSpc>
                <a:spcPts val="3953"/>
              </a:lnSpc>
            </a:pPr>
            <a:r>
              <a:rPr lang="en-US" sz="3561">
                <a:solidFill>
                  <a:srgbClr val="000000"/>
                </a:solidFill>
                <a:latin typeface="Trebuchet MS"/>
              </a:rPr>
              <a:t>Keyloggers can be installed through various methods, including phishing emails, malicious downloads, drive-by downloads from compromised websites, and physical installation by an attacker with access to the device. Once installed,keyloggersoperate stealthily, recording keystrokes and often hiding from standard detection tools by using advanced techniques like rootkits and encryption.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344124" y="1019175"/>
            <a:ext cx="12057551" cy="733425"/>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6</a:t>
            </a:r>
          </a:p>
        </p:txBody>
      </p:sp>
      <p:sp>
        <p:nvSpPr>
          <p:cNvPr name="TextBox 32" id="32"/>
          <p:cNvSpPr txBox="true"/>
          <p:nvPr/>
        </p:nvSpPr>
        <p:spPr>
          <a:xfrm rot="0">
            <a:off x="1049178" y="2314575"/>
            <a:ext cx="13423717" cy="8543925"/>
          </a:xfrm>
          <a:prstGeom prst="rect">
            <a:avLst/>
          </a:prstGeom>
        </p:spPr>
        <p:txBody>
          <a:bodyPr anchor="t" rtlCol="false" tIns="0" lIns="0" bIns="0" rIns="0">
            <a:spAutoFit/>
          </a:bodyPr>
          <a:lstStyle/>
          <a:p>
            <a:pPr algn="l">
              <a:lnSpc>
                <a:spcPts val="4234"/>
              </a:lnSpc>
            </a:pPr>
            <a:r>
              <a:rPr lang="en-US" sz="3529" spc="32">
                <a:solidFill>
                  <a:srgbClr val="000000"/>
                </a:solidFill>
                <a:latin typeface="Trebuchet MS"/>
              </a:rPr>
              <a:t>Uses of Keyloggers</a:t>
            </a:r>
          </a:p>
          <a:p>
            <a:pPr algn="just" marL="761945" indent="-380972" lvl="1">
              <a:lnSpc>
                <a:spcPts val="4234"/>
              </a:lnSpc>
              <a:buFont typeface="Arial"/>
              <a:buChar char="•"/>
            </a:pPr>
            <a:r>
              <a:rPr lang="en-US" sz="3529" spc="31">
                <a:solidFill>
                  <a:srgbClr val="000000"/>
                </a:solidFill>
                <a:latin typeface="Trebuchet MS"/>
              </a:rPr>
              <a:t>Malicious Uses.</a:t>
            </a:r>
          </a:p>
          <a:p>
            <a:pPr algn="just" marL="761945" indent="-380972" lvl="1">
              <a:lnSpc>
                <a:spcPts val="4234"/>
              </a:lnSpc>
              <a:buFont typeface="Arial"/>
              <a:buChar char="•"/>
            </a:pPr>
            <a:r>
              <a:rPr lang="en-US" sz="3529" spc="31">
                <a:solidFill>
                  <a:srgbClr val="000000"/>
                </a:solidFill>
                <a:latin typeface="Trebuchet MS"/>
              </a:rPr>
              <a:t>Legitimate Uses.</a:t>
            </a:r>
          </a:p>
          <a:p>
            <a:pPr algn="just">
              <a:lnSpc>
                <a:spcPts val="4234"/>
              </a:lnSpc>
            </a:pPr>
            <a:r>
              <a:rPr lang="en-US" sz="3529" spc="31">
                <a:solidFill>
                  <a:srgbClr val="000000"/>
                </a:solidFill>
                <a:latin typeface="Trebuchet MS Bold"/>
              </a:rPr>
              <a:t>1. Cybercriminals</a:t>
            </a:r>
          </a:p>
          <a:p>
            <a:pPr algn="just">
              <a:lnSpc>
                <a:spcPts val="4234"/>
              </a:lnSpc>
            </a:pPr>
            <a:r>
              <a:rPr lang="en-US" sz="3529" spc="31">
                <a:solidFill>
                  <a:srgbClr val="000000"/>
                </a:solidFill>
                <a:latin typeface="Trebuchet MS"/>
              </a:rPr>
              <a:t>Motivation: Financial gain, identity theft, unauthorized access.</a:t>
            </a:r>
          </a:p>
          <a:p>
            <a:pPr algn="just">
              <a:lnSpc>
                <a:spcPts val="4234"/>
              </a:lnSpc>
            </a:pPr>
            <a:r>
              <a:rPr lang="en-US" sz="3529" spc="31">
                <a:solidFill>
                  <a:srgbClr val="000000"/>
                </a:solidFill>
                <a:latin typeface="Trebuchet MS Bold"/>
              </a:rPr>
              <a:t>2. Corporate Espionage Agents</a:t>
            </a:r>
          </a:p>
          <a:p>
            <a:pPr algn="just">
              <a:lnSpc>
                <a:spcPts val="4234"/>
              </a:lnSpc>
            </a:pPr>
            <a:r>
              <a:rPr lang="en-US" sz="3529" spc="31">
                <a:solidFill>
                  <a:srgbClr val="000000"/>
                </a:solidFill>
                <a:latin typeface="Trebuchet MS"/>
              </a:rPr>
              <a:t>Motivation: Competitive advantage, intellectual property theft.</a:t>
            </a:r>
          </a:p>
          <a:p>
            <a:pPr algn="just">
              <a:lnSpc>
                <a:spcPts val="4234"/>
              </a:lnSpc>
            </a:pPr>
            <a:r>
              <a:rPr lang="en-US" sz="3529" spc="31">
                <a:solidFill>
                  <a:srgbClr val="000000"/>
                </a:solidFill>
                <a:latin typeface="Trebuchet MS Bold"/>
              </a:rPr>
              <a:t>3. Government and Intelligence Agencies</a:t>
            </a:r>
          </a:p>
          <a:p>
            <a:pPr algn="just">
              <a:lnSpc>
                <a:spcPts val="4234"/>
              </a:lnSpc>
            </a:pPr>
            <a:r>
              <a:rPr lang="en-US" sz="3529" spc="31">
                <a:solidFill>
                  <a:srgbClr val="000000"/>
                </a:solidFill>
                <a:latin typeface="Trebuchet MS"/>
              </a:rPr>
              <a:t>Motivation: National security, surveillance.</a:t>
            </a:r>
          </a:p>
          <a:p>
            <a:pPr algn="just">
              <a:lnSpc>
                <a:spcPts val="4234"/>
              </a:lnSpc>
            </a:pPr>
            <a:r>
              <a:rPr lang="en-US" sz="3529" spc="31">
                <a:solidFill>
                  <a:srgbClr val="000000"/>
                </a:solidFill>
                <a:latin typeface="Trebuchet MS Bold"/>
              </a:rPr>
              <a:t>4. Employers</a:t>
            </a:r>
          </a:p>
          <a:p>
            <a:pPr algn="just">
              <a:lnSpc>
                <a:spcPts val="4234"/>
              </a:lnSpc>
            </a:pPr>
            <a:r>
              <a:rPr lang="en-US" sz="3529" spc="31">
                <a:solidFill>
                  <a:srgbClr val="000000"/>
                </a:solidFill>
                <a:latin typeface="Trebuchet MS"/>
              </a:rPr>
              <a:t>Motivation: Monitoring, productivity tracking.</a:t>
            </a:r>
          </a:p>
          <a:p>
            <a:pPr algn="just">
              <a:lnSpc>
                <a:spcPts val="4234"/>
              </a:lnSpc>
            </a:pPr>
            <a:r>
              <a:rPr lang="en-US" sz="3529" spc="31">
                <a:solidFill>
                  <a:srgbClr val="000000"/>
                </a:solidFill>
                <a:latin typeface="Trebuchet MS Bold"/>
              </a:rPr>
              <a:t>5. Individuals</a:t>
            </a:r>
          </a:p>
          <a:p>
            <a:pPr algn="just">
              <a:lnSpc>
                <a:spcPts val="4234"/>
              </a:lnSpc>
            </a:pPr>
            <a:r>
              <a:rPr lang="en-US" sz="3529" spc="31">
                <a:solidFill>
                  <a:srgbClr val="000000"/>
                </a:solidFill>
                <a:latin typeface="Trebuchet MS"/>
              </a:rPr>
              <a:t>Motivation: Personal security, self-monitoring.</a:t>
            </a:r>
          </a:p>
          <a:p>
            <a:pPr algn="just">
              <a:lnSpc>
                <a:spcPts val="4234"/>
              </a:lnSpc>
            </a:pPr>
          </a:p>
          <a:p>
            <a:pPr algn="just">
              <a:lnSpc>
                <a:spcPts val="4234"/>
              </a:lnSpc>
            </a:pPr>
          </a:p>
          <a:p>
            <a:pPr algn="just">
              <a:lnSpc>
                <a:spcPts val="4234"/>
              </a:lnSpc>
              <a:spcBef>
                <a:spcPct val="0"/>
              </a:spcBef>
            </a:pPr>
          </a:p>
        </p:txBody>
      </p:sp>
      <p:grpSp>
        <p:nvGrpSpPr>
          <p:cNvPr name="Group 33" id="33"/>
          <p:cNvGrpSpPr/>
          <p:nvPr/>
        </p:nvGrpSpPr>
        <p:grpSpPr>
          <a:xfrm rot="0">
            <a:off x="15711488" y="5538788"/>
            <a:ext cx="2728912" cy="4900612"/>
            <a:chOff x="0" y="0"/>
            <a:chExt cx="3638550" cy="6534150"/>
          </a:xfrm>
        </p:grpSpPr>
        <p:sp>
          <p:nvSpPr>
            <p:cNvPr name="Freeform 34" id="34"/>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35" id="35"/>
          <p:cNvGrpSpPr/>
          <p:nvPr/>
        </p:nvGrpSpPr>
        <p:grpSpPr>
          <a:xfrm rot="0">
            <a:off x="15863888" y="5691188"/>
            <a:ext cx="2728912" cy="4900612"/>
            <a:chOff x="0" y="0"/>
            <a:chExt cx="3638550" cy="6534150"/>
          </a:xfrm>
        </p:grpSpPr>
        <p:sp>
          <p:nvSpPr>
            <p:cNvPr name="Freeform 36" id="36"/>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142540" y="1019175"/>
            <a:ext cx="10630726" cy="756890"/>
          </a:xfrm>
          <a:prstGeom prst="rect">
            <a:avLst/>
          </a:prstGeom>
        </p:spPr>
        <p:txBody>
          <a:bodyPr anchor="t" rtlCol="false" tIns="0" lIns="0" bIns="0" rIns="0">
            <a:spAutoFit/>
          </a:bodyPr>
          <a:lstStyle/>
          <a:p>
            <a:pPr algn="l">
              <a:lnSpc>
                <a:spcPts val="5946"/>
              </a:lnSpc>
            </a:pPr>
            <a:r>
              <a:rPr lang="en-US" sz="4955" spc="-15">
                <a:solidFill>
                  <a:srgbClr val="000000"/>
                </a:solidFill>
                <a:latin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6</a:t>
            </a:r>
          </a:p>
        </p:txBody>
      </p:sp>
      <p:grpSp>
        <p:nvGrpSpPr>
          <p:cNvPr name="Group 32" id="32"/>
          <p:cNvGrpSpPr/>
          <p:nvPr/>
        </p:nvGrpSpPr>
        <p:grpSpPr>
          <a:xfrm rot="0">
            <a:off x="15711488" y="5538788"/>
            <a:ext cx="2728912" cy="4900612"/>
            <a:chOff x="0" y="0"/>
            <a:chExt cx="3638550" cy="6534150"/>
          </a:xfrm>
        </p:grpSpPr>
        <p:sp>
          <p:nvSpPr>
            <p:cNvPr name="Freeform 33" id="33"/>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34" id="34"/>
          <p:cNvGrpSpPr/>
          <p:nvPr/>
        </p:nvGrpSpPr>
        <p:grpSpPr>
          <a:xfrm rot="0">
            <a:off x="15863888" y="5691188"/>
            <a:ext cx="2728912" cy="4900612"/>
            <a:chOff x="0" y="0"/>
            <a:chExt cx="3638550" cy="6534150"/>
          </a:xfrm>
        </p:grpSpPr>
        <p:sp>
          <p:nvSpPr>
            <p:cNvPr name="Freeform 35" id="35"/>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sp>
        <p:nvSpPr>
          <p:cNvPr name="TextBox 36" id="36"/>
          <p:cNvSpPr txBox="true"/>
          <p:nvPr/>
        </p:nvSpPr>
        <p:spPr>
          <a:xfrm rot="0">
            <a:off x="588551" y="1958288"/>
            <a:ext cx="15559088" cy="8124825"/>
          </a:xfrm>
          <a:prstGeom prst="rect">
            <a:avLst/>
          </a:prstGeom>
        </p:spPr>
        <p:txBody>
          <a:bodyPr anchor="t" rtlCol="false" tIns="0" lIns="0" bIns="0" rIns="0">
            <a:spAutoFit/>
          </a:bodyPr>
          <a:lstStyle/>
          <a:p>
            <a:pPr algn="just">
              <a:lnSpc>
                <a:spcPts val="4032"/>
              </a:lnSpc>
              <a:spcBef>
                <a:spcPct val="0"/>
              </a:spcBef>
            </a:pPr>
            <a:r>
              <a:rPr lang="en-US" sz="3360" spc="30">
                <a:solidFill>
                  <a:srgbClr val="000000"/>
                </a:solidFill>
                <a:latin typeface="Trebuchet MS Bold"/>
              </a:rPr>
              <a:t>Ethical and Legal Considerations</a:t>
            </a:r>
          </a:p>
          <a:p>
            <a:pPr algn="just">
              <a:lnSpc>
                <a:spcPts val="3687"/>
              </a:lnSpc>
              <a:spcBef>
                <a:spcPct val="0"/>
              </a:spcBef>
            </a:pPr>
            <a:r>
              <a:rPr lang="en-US" sz="3072" spc="27">
                <a:solidFill>
                  <a:srgbClr val="000000"/>
                </a:solidFill>
                <a:latin typeface="Trebuchet MS Bold"/>
              </a:rPr>
              <a:t>**1. Legitimacy and Consent</a:t>
            </a:r>
            <a:r>
              <a:rPr lang="en-US" sz="3072" spc="27">
                <a:solidFill>
                  <a:srgbClr val="000000"/>
                </a:solidFill>
                <a:latin typeface="Trebuchet MS"/>
              </a:rPr>
              <a:t>:</a:t>
            </a:r>
          </a:p>
          <a:p>
            <a:pPr algn="just" marL="663408" indent="-331704" lvl="1">
              <a:lnSpc>
                <a:spcPts val="3687"/>
              </a:lnSpc>
              <a:spcBef>
                <a:spcPct val="0"/>
              </a:spcBef>
              <a:buFont typeface="Arial"/>
              <a:buChar char="•"/>
            </a:pPr>
            <a:r>
              <a:rPr lang="en-US" sz="3072" spc="27">
                <a:solidFill>
                  <a:srgbClr val="000000"/>
                </a:solidFill>
                <a:latin typeface="Trebuchet MS"/>
              </a:rPr>
              <a:t>Transparency: Legitimate use of keyloggers, especially by employers and parents, generally requires transparency and, in many jurisdictions, the consent of the monitored individuals.</a:t>
            </a:r>
          </a:p>
          <a:p>
            <a:pPr algn="just" marL="663408" indent="-331704" lvl="1">
              <a:lnSpc>
                <a:spcPts val="3687"/>
              </a:lnSpc>
              <a:spcBef>
                <a:spcPct val="0"/>
              </a:spcBef>
              <a:buFont typeface="Arial"/>
              <a:buChar char="•"/>
            </a:pPr>
            <a:r>
              <a:rPr lang="en-US" sz="3072" spc="27">
                <a:solidFill>
                  <a:srgbClr val="000000"/>
                </a:solidFill>
                <a:latin typeface="Trebuchet MS"/>
              </a:rPr>
              <a:t>Legal Compliance: Users must comply with laws and regulations regarding privacy and surveillance, which vary by region and context. Unauthorized use of keyloggers can lead to severe legal consequences.</a:t>
            </a:r>
          </a:p>
          <a:p>
            <a:pPr algn="just">
              <a:lnSpc>
                <a:spcPts val="3687"/>
              </a:lnSpc>
              <a:spcBef>
                <a:spcPct val="0"/>
              </a:spcBef>
            </a:pPr>
            <a:r>
              <a:rPr lang="en-US" sz="3072" spc="27">
                <a:solidFill>
                  <a:srgbClr val="000000"/>
                </a:solidFill>
                <a:latin typeface="Trebuchet MS Bold"/>
              </a:rPr>
              <a:t>**2. Privacy Concerns:</a:t>
            </a:r>
          </a:p>
          <a:p>
            <a:pPr algn="just" marL="663408" indent="-331704" lvl="1">
              <a:lnSpc>
                <a:spcPts val="3687"/>
              </a:lnSpc>
              <a:spcBef>
                <a:spcPct val="0"/>
              </a:spcBef>
              <a:buFont typeface="Arial"/>
              <a:buChar char="•"/>
            </a:pPr>
            <a:r>
              <a:rPr lang="en-US" sz="3072" spc="27">
                <a:solidFill>
                  <a:srgbClr val="000000"/>
                </a:solidFill>
                <a:latin typeface="Trebuchet MS"/>
              </a:rPr>
              <a:t>Invasion of Privacy: The use of keyloggers can lead to significant privacy violations, particularly if used without the knowledge and consent of the target. This raises ethical concerns about the balance between surveillance and privacy.</a:t>
            </a:r>
          </a:p>
          <a:p>
            <a:pPr algn="just">
              <a:lnSpc>
                <a:spcPts val="3687"/>
              </a:lnSpc>
              <a:spcBef>
                <a:spcPct val="0"/>
              </a:spcBef>
            </a:pPr>
            <a:r>
              <a:rPr lang="en-US" sz="3072" spc="27">
                <a:solidFill>
                  <a:srgbClr val="000000"/>
                </a:solidFill>
                <a:latin typeface="Trebuchet MS Bold"/>
              </a:rPr>
              <a:t>**3. Security Risks:</a:t>
            </a:r>
          </a:p>
          <a:p>
            <a:pPr algn="just" marL="663408" indent="-331704" lvl="1">
              <a:lnSpc>
                <a:spcPts val="3687"/>
              </a:lnSpc>
              <a:spcBef>
                <a:spcPct val="0"/>
              </a:spcBef>
              <a:buFont typeface="Arial"/>
              <a:buChar char="•"/>
            </a:pPr>
            <a:r>
              <a:rPr lang="en-US" sz="3072" spc="27">
                <a:solidFill>
                  <a:srgbClr val="000000"/>
                </a:solidFill>
                <a:latin typeface="Trebuchet MS"/>
              </a:rPr>
              <a:t>Data Security: Even legitimate users must ensure that the data captured by keyloggers is securely stored and protected from unauthorized access. Breaches of this data can have severe repercussions.</a:t>
            </a:r>
          </a:p>
          <a:p>
            <a:pPr algn="just">
              <a:lnSpc>
                <a:spcPts val="2433"/>
              </a:lnSpc>
              <a:spcBef>
                <a:spcPct val="0"/>
              </a:spcBef>
            </a:pPr>
          </a:p>
          <a:p>
            <a:pPr algn="just">
              <a:lnSpc>
                <a:spcPts val="2433"/>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928"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Freeform 30" id="30"/>
          <p:cNvSpPr/>
          <p:nvPr/>
        </p:nvSpPr>
        <p:spPr>
          <a:xfrm flipH="false" flipV="false" rot="0">
            <a:off x="11165774" y="6337757"/>
            <a:ext cx="6540599" cy="3384916"/>
          </a:xfrm>
          <a:custGeom>
            <a:avLst/>
            <a:gdLst/>
            <a:ahLst/>
            <a:cxnLst/>
            <a:rect r="r" b="b" t="t" l="l"/>
            <a:pathLst>
              <a:path h="3384916" w="6540599">
                <a:moveTo>
                  <a:pt x="0" y="0"/>
                </a:moveTo>
                <a:lnTo>
                  <a:pt x="6540600" y="0"/>
                </a:lnTo>
                <a:lnTo>
                  <a:pt x="6540600" y="3384916"/>
                </a:lnTo>
                <a:lnTo>
                  <a:pt x="0" y="3384916"/>
                </a:lnTo>
                <a:lnTo>
                  <a:pt x="0" y="0"/>
                </a:lnTo>
                <a:close/>
              </a:path>
            </a:pathLst>
          </a:custGeom>
          <a:blipFill>
            <a:blip r:embed="rId4"/>
            <a:stretch>
              <a:fillRect l="0" t="-3838" r="0" b="-4644"/>
            </a:stretch>
          </a:blipFill>
        </p:spPr>
      </p:sp>
      <p:sp>
        <p:nvSpPr>
          <p:cNvPr name="TextBox 31" id="31"/>
          <p:cNvSpPr txBox="true"/>
          <p:nvPr/>
        </p:nvSpPr>
        <p:spPr>
          <a:xfrm rot="0">
            <a:off x="837247" y="1281112"/>
            <a:ext cx="14644688" cy="704850"/>
          </a:xfrm>
          <a:prstGeom prst="rect">
            <a:avLst/>
          </a:prstGeom>
        </p:spPr>
        <p:txBody>
          <a:bodyPr anchor="t" rtlCol="false" tIns="0" lIns="0" bIns="0" rIns="0">
            <a:spAutoFit/>
          </a:bodyPr>
          <a:lstStyle/>
          <a:p>
            <a:pPr algn="l">
              <a:lnSpc>
                <a:spcPts val="5400"/>
              </a:lnSpc>
            </a:pPr>
            <a:r>
              <a:rPr lang="en-US" sz="4500" spc="31">
                <a:solidFill>
                  <a:srgbClr val="000000"/>
                </a:solidFill>
                <a:latin typeface="Trebuchet MS Bold"/>
              </a:rPr>
              <a:t>YOUR SOLUTION AND ITS VALUE PROPOSITION</a:t>
            </a:r>
          </a:p>
        </p:txBody>
      </p:sp>
      <p:sp>
        <p:nvSpPr>
          <p:cNvPr name="TextBox 32" id="32"/>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7</a:t>
            </a:r>
          </a:p>
        </p:txBody>
      </p:sp>
      <p:sp>
        <p:nvSpPr>
          <p:cNvPr name="TextBox 34" id="34"/>
          <p:cNvSpPr txBox="true"/>
          <p:nvPr/>
        </p:nvSpPr>
        <p:spPr>
          <a:xfrm rot="0">
            <a:off x="3579359" y="3066191"/>
            <a:ext cx="9816992" cy="3619500"/>
          </a:xfrm>
          <a:prstGeom prst="rect">
            <a:avLst/>
          </a:prstGeom>
        </p:spPr>
        <p:txBody>
          <a:bodyPr anchor="t" rtlCol="false" tIns="0" lIns="0" bIns="0" rIns="0">
            <a:spAutoFit/>
          </a:bodyPr>
          <a:lstStyle/>
          <a:p>
            <a:pPr algn="l">
              <a:lnSpc>
                <a:spcPts val="4252"/>
              </a:lnSpc>
              <a:spcBef>
                <a:spcPct val="0"/>
              </a:spcBef>
            </a:pPr>
            <a:r>
              <a:rPr lang="en-US" sz="3543" spc="31">
                <a:solidFill>
                  <a:srgbClr val="000000"/>
                </a:solidFill>
                <a:latin typeface="Trebuchet MS Bold"/>
              </a:rPr>
              <a:t>   </a:t>
            </a:r>
            <a:r>
              <a:rPr lang="en-US" sz="3543" spc="31">
                <a:solidFill>
                  <a:srgbClr val="000000"/>
                </a:solidFill>
                <a:latin typeface="Trebuchet MS Bold"/>
              </a:rPr>
              <a:t>1. Advanced Detection and Removal Tools</a:t>
            </a:r>
          </a:p>
          <a:p>
            <a:pPr algn="l">
              <a:lnSpc>
                <a:spcPts val="4252"/>
              </a:lnSpc>
              <a:spcBef>
                <a:spcPct val="0"/>
              </a:spcBef>
            </a:pPr>
            <a:r>
              <a:rPr lang="en-US" sz="3543" spc="31">
                <a:solidFill>
                  <a:srgbClr val="000000"/>
                </a:solidFill>
                <a:latin typeface="Trebuchet MS Bold"/>
              </a:rPr>
              <a:t>   2. Encryption and Secure Communication</a:t>
            </a:r>
          </a:p>
          <a:p>
            <a:pPr algn="l">
              <a:lnSpc>
                <a:spcPts val="4252"/>
              </a:lnSpc>
              <a:spcBef>
                <a:spcPct val="0"/>
              </a:spcBef>
            </a:pPr>
            <a:r>
              <a:rPr lang="en-US" sz="3543" spc="31">
                <a:solidFill>
                  <a:srgbClr val="000000"/>
                </a:solidFill>
                <a:latin typeface="Trebuchet MS Bold"/>
              </a:rPr>
              <a:t>   3. Multi-Factor Authentication (MFA)</a:t>
            </a:r>
          </a:p>
          <a:p>
            <a:pPr algn="l">
              <a:lnSpc>
                <a:spcPts val="4252"/>
              </a:lnSpc>
              <a:spcBef>
                <a:spcPct val="0"/>
              </a:spcBef>
            </a:pPr>
            <a:r>
              <a:rPr lang="en-US" sz="3543" spc="31">
                <a:solidFill>
                  <a:srgbClr val="000000"/>
                </a:solidFill>
                <a:latin typeface="Trebuchet MS Bold"/>
              </a:rPr>
              <a:t>   4 .User Education and Awareness</a:t>
            </a:r>
          </a:p>
          <a:p>
            <a:pPr algn="l">
              <a:lnSpc>
                <a:spcPts val="4252"/>
              </a:lnSpc>
              <a:spcBef>
                <a:spcPct val="0"/>
              </a:spcBef>
            </a:pPr>
            <a:r>
              <a:rPr lang="en-US" sz="3543" spc="31">
                <a:solidFill>
                  <a:srgbClr val="000000"/>
                </a:solidFill>
                <a:latin typeface="Trebuchet MS Bold"/>
              </a:rPr>
              <a:t>   5. System and Network Hardening</a:t>
            </a:r>
          </a:p>
          <a:p>
            <a:pPr algn="l">
              <a:lnSpc>
                <a:spcPts val="4252"/>
              </a:lnSpc>
              <a:spcBef>
                <a:spcPct val="0"/>
              </a:spcBef>
            </a:pPr>
            <a:r>
              <a:rPr lang="en-US" sz="3543" spc="31">
                <a:solidFill>
                  <a:srgbClr val="000000"/>
                </a:solidFill>
                <a:latin typeface="Trebuchet MS Bold"/>
              </a:rPr>
              <a:t>   6. Incident Response and Recovery</a:t>
            </a:r>
          </a:p>
          <a:p>
            <a:pPr algn="just">
              <a:lnSpc>
                <a:spcPts val="3292"/>
              </a:lnSpc>
              <a:spcBef>
                <a:spcPct val="0"/>
              </a:spcBef>
            </a:pPr>
            <a:r>
              <a:rPr lang="en-US" sz="2743" spc="24">
                <a:solidFill>
                  <a:srgbClr val="000000"/>
                </a:solidFill>
                <a:latin typeface="Trebuchet MS"/>
              </a:rPr>
              <a: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2"/>
            <a:stretch>
              <a:fillRect l="-66666" t="0" r="-66666" b="0"/>
            </a:stretch>
          </a:blipFill>
        </p:spPr>
      </p:sp>
      <p:sp>
        <p:nvSpPr>
          <p:cNvPr name="TextBox 29" id="29"/>
          <p:cNvSpPr txBox="true"/>
          <p:nvPr/>
        </p:nvSpPr>
        <p:spPr>
          <a:xfrm rot="0">
            <a:off x="837247" y="1290637"/>
            <a:ext cx="14644688" cy="657225"/>
          </a:xfrm>
          <a:prstGeom prst="rect">
            <a:avLst/>
          </a:prstGeom>
        </p:spPr>
        <p:txBody>
          <a:bodyPr anchor="t" rtlCol="false" tIns="0" lIns="0" bIns="0" rIns="0">
            <a:spAutoFit/>
          </a:bodyPr>
          <a:lstStyle/>
          <a:p>
            <a:pPr algn="l">
              <a:lnSpc>
                <a:spcPts val="5160"/>
              </a:lnSpc>
            </a:pPr>
            <a:r>
              <a:rPr lang="en-US" sz="4300" spc="29">
                <a:solidFill>
                  <a:srgbClr val="000000"/>
                </a:solidFill>
                <a:latin typeface="Trebuchet MS Bold"/>
              </a:rPr>
              <a:t>YOUR SOLUTION AND ITS VALUE PROPOSITION</a:t>
            </a:r>
          </a:p>
        </p:txBody>
      </p:sp>
      <p:sp>
        <p:nvSpPr>
          <p:cNvPr name="TextBox 30" id="30"/>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7</a:t>
            </a:r>
          </a:p>
        </p:txBody>
      </p:sp>
      <p:sp>
        <p:nvSpPr>
          <p:cNvPr name="TextBox 32" id="32"/>
          <p:cNvSpPr txBox="true"/>
          <p:nvPr/>
        </p:nvSpPr>
        <p:spPr>
          <a:xfrm rot="0">
            <a:off x="671512" y="2400300"/>
            <a:ext cx="14549057" cy="6715125"/>
          </a:xfrm>
          <a:prstGeom prst="rect">
            <a:avLst/>
          </a:prstGeom>
        </p:spPr>
        <p:txBody>
          <a:bodyPr anchor="t" rtlCol="false" tIns="0" lIns="0" bIns="0" rIns="0">
            <a:spAutoFit/>
          </a:bodyPr>
          <a:lstStyle/>
          <a:p>
            <a:pPr algn="just">
              <a:lnSpc>
                <a:spcPts val="3581"/>
              </a:lnSpc>
              <a:spcBef>
                <a:spcPct val="0"/>
              </a:spcBef>
            </a:pPr>
            <a:r>
              <a:rPr lang="en-US" sz="2984" spc="27">
                <a:solidFill>
                  <a:srgbClr val="000000"/>
                </a:solidFill>
                <a:latin typeface="Trebuchet MS Bold"/>
              </a:rPr>
              <a:t>Solution:</a:t>
            </a:r>
          </a:p>
          <a:p>
            <a:pPr algn="just" marL="644418" indent="-322209" lvl="1">
              <a:lnSpc>
                <a:spcPts val="3581"/>
              </a:lnSpc>
              <a:buFont typeface="Arial"/>
              <a:buChar char="•"/>
            </a:pPr>
            <a:r>
              <a:rPr lang="en-US" sz="2984" spc="27">
                <a:solidFill>
                  <a:srgbClr val="000000"/>
                </a:solidFill>
                <a:latin typeface="Trebuchet MS Bold"/>
              </a:rPr>
              <a:t>Antivirus and Anti-Malware Software: </a:t>
            </a:r>
            <a:r>
              <a:rPr lang="en-US" sz="2984" spc="27">
                <a:solidFill>
                  <a:srgbClr val="000000"/>
                </a:solidFill>
                <a:latin typeface="Trebuchet MS"/>
              </a:rPr>
              <a:t>Regularly updated security software can detect and remove known keyloggers. These tools use signature-based and heuristic analysis to identify malicious software.</a:t>
            </a:r>
          </a:p>
          <a:p>
            <a:pPr algn="just" marL="644418" indent="-322209" lvl="1">
              <a:lnSpc>
                <a:spcPts val="3581"/>
              </a:lnSpc>
              <a:buFont typeface="Arial"/>
              <a:buChar char="•"/>
            </a:pPr>
            <a:r>
              <a:rPr lang="en-US" sz="2984" spc="26">
                <a:solidFill>
                  <a:srgbClr val="000000"/>
                </a:solidFill>
                <a:latin typeface="Trebuchet MS Bold"/>
              </a:rPr>
              <a:t>Data Encryption:</a:t>
            </a:r>
            <a:r>
              <a:rPr lang="en-US" sz="2984" spc="26">
                <a:solidFill>
                  <a:srgbClr val="000000"/>
                </a:solidFill>
                <a:latin typeface="Trebuchet MS"/>
              </a:rPr>
              <a:t> Encrypting sensitive data both at rest and in transit ensures that even if keystrokes are captured, the information remains unreadable to unauthorized parties.</a:t>
            </a:r>
          </a:p>
          <a:p>
            <a:pPr algn="just">
              <a:lnSpc>
                <a:spcPts val="3581"/>
              </a:lnSpc>
              <a:spcBef>
                <a:spcPct val="0"/>
              </a:spcBef>
            </a:pPr>
          </a:p>
          <a:p>
            <a:pPr algn="just">
              <a:lnSpc>
                <a:spcPts val="3581"/>
              </a:lnSpc>
              <a:spcBef>
                <a:spcPct val="0"/>
              </a:spcBef>
            </a:pPr>
            <a:r>
              <a:rPr lang="en-US" sz="2984" spc="26">
                <a:solidFill>
                  <a:srgbClr val="000000"/>
                </a:solidFill>
                <a:latin typeface="Trebuchet MS Bold"/>
              </a:rPr>
              <a:t>Value Proposition:</a:t>
            </a:r>
          </a:p>
          <a:p>
            <a:pPr algn="just" marL="644418" indent="-322209" lvl="1">
              <a:lnSpc>
                <a:spcPts val="3581"/>
              </a:lnSpc>
              <a:spcBef>
                <a:spcPct val="0"/>
              </a:spcBef>
              <a:buFont typeface="Arial"/>
              <a:buChar char="•"/>
            </a:pPr>
            <a:r>
              <a:rPr lang="en-US" sz="2984" spc="26">
                <a:solidFill>
                  <a:srgbClr val="000000"/>
                </a:solidFill>
                <a:latin typeface="Trebuchet MS Bold"/>
              </a:rPr>
              <a:t>Proactive Protection:</a:t>
            </a:r>
            <a:r>
              <a:rPr lang="en-US" sz="2984" spc="26">
                <a:solidFill>
                  <a:srgbClr val="000000"/>
                </a:solidFill>
                <a:latin typeface="Trebuchet MS"/>
              </a:rPr>
              <a:t> Continuous monitoring and advanced detection mechanisms help in identifying and neutralizing keyloggers before they can cause significant harm.</a:t>
            </a:r>
          </a:p>
          <a:p>
            <a:pPr algn="just" marL="644418" indent="-322209" lvl="1">
              <a:lnSpc>
                <a:spcPts val="3581"/>
              </a:lnSpc>
              <a:spcBef>
                <a:spcPct val="0"/>
              </a:spcBef>
              <a:buFont typeface="Arial"/>
              <a:buChar char="•"/>
            </a:pPr>
            <a:r>
              <a:rPr lang="en-US" sz="2984" spc="26">
                <a:solidFill>
                  <a:srgbClr val="000000"/>
                </a:solidFill>
                <a:latin typeface="Trebuchet MS Bold"/>
              </a:rPr>
              <a:t>Data Confidentiality:</a:t>
            </a:r>
            <a:r>
              <a:rPr lang="en-US" sz="2984" spc="26">
                <a:solidFill>
                  <a:srgbClr val="000000"/>
                </a:solidFill>
                <a:latin typeface="Trebuchet MS"/>
              </a:rPr>
              <a:t> Encryption ensures that sensitive information remains confidential and secure from interception by keyloggers.</a:t>
            </a:r>
          </a:p>
          <a:p>
            <a:pPr algn="just">
              <a:lnSpc>
                <a:spcPts val="3581"/>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DAGHtnvsYKk</dc:identifier>
  <dcterms:modified xsi:type="dcterms:W3CDTF">2011-08-01T06:04:30Z</dcterms:modified>
  <cp:revision>1</cp:revision>
  <dc:title>Template_Presentation_Students.pptx</dc:title>
</cp:coreProperties>
</file>