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3" r:id="rId9"/>
    <p:sldId id="264" r:id="rId10"/>
    <p:sldId id="265"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78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17FA-3A6B-D60F-D3E1-91EF4A9F6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78BA58-27EC-92E1-1F01-C0E17183B2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566C87-6EFC-995A-5647-E4BEF312A780}"/>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5" name="Footer Placeholder 4">
            <a:extLst>
              <a:ext uri="{FF2B5EF4-FFF2-40B4-BE49-F238E27FC236}">
                <a16:creationId xmlns:a16="http://schemas.microsoft.com/office/drawing/2014/main" id="{40F3D427-7098-321A-93CD-64FA6F5C6D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463F9-50FE-2ED8-ECCF-82F87DF47128}"/>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153296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4AC09-B680-80E6-F712-A2848826B1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F2757A-D139-8687-8CAF-4DAAE5D95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3DAB0F-D5BD-8320-A629-5AA1B91E4250}"/>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5" name="Footer Placeholder 4">
            <a:extLst>
              <a:ext uri="{FF2B5EF4-FFF2-40B4-BE49-F238E27FC236}">
                <a16:creationId xmlns:a16="http://schemas.microsoft.com/office/drawing/2014/main" id="{86F8B651-F937-38C7-89D5-1F34F48AA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59D4D-9982-F019-F953-01AAC47AA8DB}"/>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347480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77A12E-6FFB-532A-F754-F9BE865182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E71506-E5B8-1293-6805-0A5368410F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43510A-8008-7C73-C852-0218A6394744}"/>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5" name="Footer Placeholder 4">
            <a:extLst>
              <a:ext uri="{FF2B5EF4-FFF2-40B4-BE49-F238E27FC236}">
                <a16:creationId xmlns:a16="http://schemas.microsoft.com/office/drawing/2014/main" id="{3786FC82-8A1B-CCE7-5F9C-E6829BE32F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530F4-C054-6A6F-DBF7-0F90044C5657}"/>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47768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B972-5B76-9E0F-5D92-4AA9AE1716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86DD83-AB9D-2AEA-11C2-C0536133C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FC6EC-6406-4422-4629-1DE23D262A9C}"/>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5" name="Footer Placeholder 4">
            <a:extLst>
              <a:ext uri="{FF2B5EF4-FFF2-40B4-BE49-F238E27FC236}">
                <a16:creationId xmlns:a16="http://schemas.microsoft.com/office/drawing/2014/main" id="{6B1E9462-7B24-8DA4-0373-42BA3CA78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AE822-48E9-43D7-50F2-389B4DC20C52}"/>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2135643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02C0-7182-8664-46B8-19688AD4D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51CE70-CED4-A7D5-5639-B0EA85593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EDA34D-E4C1-A3BC-FCC0-FC6AE9AE11B8}"/>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5" name="Footer Placeholder 4">
            <a:extLst>
              <a:ext uri="{FF2B5EF4-FFF2-40B4-BE49-F238E27FC236}">
                <a16:creationId xmlns:a16="http://schemas.microsoft.com/office/drawing/2014/main" id="{3CC8BAB8-2C9E-9A99-EB93-367067BB5F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B57F30-C4F4-43EA-AA8E-83E1C1B5FD7E}"/>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306434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B82D-70BD-D574-3D12-1EBD5E528B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F79938-606E-1E4B-161D-EDD443968D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B9F689-3DD2-D0E9-60E1-9815458162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876D11-B2C6-D20A-979F-5D49CB001473}"/>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6" name="Footer Placeholder 5">
            <a:extLst>
              <a:ext uri="{FF2B5EF4-FFF2-40B4-BE49-F238E27FC236}">
                <a16:creationId xmlns:a16="http://schemas.microsoft.com/office/drawing/2014/main" id="{22C2FD14-9825-43C8-3957-EF1AED34F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FC863E-F3F4-0E53-6C13-FE1B9B38B6CC}"/>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136060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1C66-738D-8FE5-E776-DFFC811D91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1570D-2041-8DB7-DB23-561FAEB43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B16354-909F-CB56-1A79-835937B620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2CF488-A7F1-A425-0D31-3F5235C3C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64000-A3E2-599A-1F6B-63E30BAFF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ADCB63-DBE6-8004-98E3-C826A1B2DC21}"/>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8" name="Footer Placeholder 7">
            <a:extLst>
              <a:ext uri="{FF2B5EF4-FFF2-40B4-BE49-F238E27FC236}">
                <a16:creationId xmlns:a16="http://schemas.microsoft.com/office/drawing/2014/main" id="{D9B4B6E6-90C8-C4D8-F819-8630ABD63D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CD826C-097F-D066-BBF1-6C8E828E98B9}"/>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209052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56D4-A745-533D-8113-A6EE343C07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87DA2F-396D-7443-A925-EA946D7C3057}"/>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4" name="Footer Placeholder 3">
            <a:extLst>
              <a:ext uri="{FF2B5EF4-FFF2-40B4-BE49-F238E27FC236}">
                <a16:creationId xmlns:a16="http://schemas.microsoft.com/office/drawing/2014/main" id="{78038C71-B4A5-8CC9-21C1-E5B37B27AC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E92691-8304-831F-52F1-6D9ED4AFD4EE}"/>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292407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B3B86-3589-EAC0-B24F-47CFA8C81E22}"/>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3" name="Footer Placeholder 2">
            <a:extLst>
              <a:ext uri="{FF2B5EF4-FFF2-40B4-BE49-F238E27FC236}">
                <a16:creationId xmlns:a16="http://schemas.microsoft.com/office/drawing/2014/main" id="{B691E379-B1CB-74FB-B573-F7ED8CF5CF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A31F79-AE5D-99D5-954B-C1533E33165A}"/>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229176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9D60-6233-ED43-8489-C3429FDF4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41C962-09E8-01C4-8079-1EE200197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DA4BA6-00ED-4D7C-E469-0EC4E81BE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A55A0-3A09-0C0B-34C2-B799806C78EC}"/>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6" name="Footer Placeholder 5">
            <a:extLst>
              <a:ext uri="{FF2B5EF4-FFF2-40B4-BE49-F238E27FC236}">
                <a16:creationId xmlns:a16="http://schemas.microsoft.com/office/drawing/2014/main" id="{6FC6A9B7-C344-E47E-50F0-3B604B4EF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F10F92-6627-0179-5D8C-BB772F121A5A}"/>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626536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8BB2-A0C1-CCEA-6D45-50174F1D8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7FB1DA-D14C-B8A5-AABA-58ECA0BD21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CF777A-0C76-7891-5F2F-48EEF9FDA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EBD0C-A96F-D3D5-7936-05C04A588395}"/>
              </a:ext>
            </a:extLst>
          </p:cNvPr>
          <p:cNvSpPr>
            <a:spLocks noGrp="1"/>
          </p:cNvSpPr>
          <p:nvPr>
            <p:ph type="dt" sz="half" idx="10"/>
          </p:nvPr>
        </p:nvSpPr>
        <p:spPr/>
        <p:txBody>
          <a:bodyPr/>
          <a:lstStyle/>
          <a:p>
            <a:fld id="{B7BD4DA8-7393-44F9-86FE-6A1EC664CC63}" type="datetimeFigureOut">
              <a:rPr lang="en-IN" smtClean="0"/>
              <a:t>26-03-2024</a:t>
            </a:fld>
            <a:endParaRPr lang="en-IN"/>
          </a:p>
        </p:txBody>
      </p:sp>
      <p:sp>
        <p:nvSpPr>
          <p:cNvPr id="6" name="Footer Placeholder 5">
            <a:extLst>
              <a:ext uri="{FF2B5EF4-FFF2-40B4-BE49-F238E27FC236}">
                <a16:creationId xmlns:a16="http://schemas.microsoft.com/office/drawing/2014/main" id="{F1AEC79F-4A26-3E87-41DD-858DECA562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F5E827-2350-7687-E527-CF8898581FB9}"/>
              </a:ext>
            </a:extLst>
          </p:cNvPr>
          <p:cNvSpPr>
            <a:spLocks noGrp="1"/>
          </p:cNvSpPr>
          <p:nvPr>
            <p:ph type="sldNum" sz="quarter" idx="12"/>
          </p:nvPr>
        </p:nvSpPr>
        <p:spPr/>
        <p:txBody>
          <a:bodyPr/>
          <a:lstStyle/>
          <a:p>
            <a:fld id="{906A1ED9-5CB7-4E3E-AE6A-747D1DC210AC}" type="slidenum">
              <a:rPr lang="en-IN" smtClean="0"/>
              <a:t>‹#›</a:t>
            </a:fld>
            <a:endParaRPr lang="en-IN"/>
          </a:p>
        </p:txBody>
      </p:sp>
    </p:spTree>
    <p:extLst>
      <p:ext uri="{BB962C8B-B14F-4D97-AF65-F5344CB8AC3E}">
        <p14:creationId xmlns:p14="http://schemas.microsoft.com/office/powerpoint/2010/main" val="259883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43D09-CB56-6FD5-9B6C-F1077C6255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8E3BB0-0C8F-F4F0-648A-D9D469D29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33FF6A-8202-7211-6F4D-2CBE7C28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D4DA8-7393-44F9-86FE-6A1EC664CC63}" type="datetimeFigureOut">
              <a:rPr lang="en-IN" smtClean="0"/>
              <a:t>26-03-2024</a:t>
            </a:fld>
            <a:endParaRPr lang="en-IN"/>
          </a:p>
        </p:txBody>
      </p:sp>
      <p:sp>
        <p:nvSpPr>
          <p:cNvPr id="5" name="Footer Placeholder 4">
            <a:extLst>
              <a:ext uri="{FF2B5EF4-FFF2-40B4-BE49-F238E27FC236}">
                <a16:creationId xmlns:a16="http://schemas.microsoft.com/office/drawing/2014/main" id="{C76CC338-3B80-2CA5-71CD-7D7A2A61C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EB9F5A-0B8F-B3D2-19C1-6E80AB344B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A1ED9-5CB7-4E3E-AE6A-747D1DC210AC}" type="slidenum">
              <a:rPr lang="en-IN" smtClean="0"/>
              <a:t>‹#›</a:t>
            </a:fld>
            <a:endParaRPr lang="en-IN"/>
          </a:p>
        </p:txBody>
      </p:sp>
    </p:spTree>
    <p:extLst>
      <p:ext uri="{BB962C8B-B14F-4D97-AF65-F5344CB8AC3E}">
        <p14:creationId xmlns:p14="http://schemas.microsoft.com/office/powerpoint/2010/main" val="1681677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D4E508-0D9A-372A-E964-0CE4B1DED9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49601F2-E5DB-777C-0911-A31682DE3B26}"/>
              </a:ext>
            </a:extLst>
          </p:cNvPr>
          <p:cNvSpPr txBox="1"/>
          <p:nvPr/>
        </p:nvSpPr>
        <p:spPr>
          <a:xfrm>
            <a:off x="164764" y="542892"/>
            <a:ext cx="7368209" cy="1323439"/>
          </a:xfrm>
          <a:prstGeom prst="rect">
            <a:avLst/>
          </a:prstGeom>
          <a:noFill/>
        </p:spPr>
        <p:txBody>
          <a:bodyPr wrap="square" rtlCol="0">
            <a:spAutoFit/>
          </a:bodyPr>
          <a:lstStyle/>
          <a:p>
            <a:r>
              <a:rPr lang="en-US" sz="4000" b="1" dirty="0"/>
              <a:t>Indian Agricultural Data Analysis</a:t>
            </a:r>
          </a:p>
          <a:p>
            <a:r>
              <a:rPr lang="en-US" sz="4000" b="1" dirty="0"/>
              <a:t>Using Power BI</a:t>
            </a:r>
          </a:p>
        </p:txBody>
      </p:sp>
      <p:sp>
        <p:nvSpPr>
          <p:cNvPr id="11" name="TextBox 10">
            <a:extLst>
              <a:ext uri="{FF2B5EF4-FFF2-40B4-BE49-F238E27FC236}">
                <a16:creationId xmlns:a16="http://schemas.microsoft.com/office/drawing/2014/main" id="{C8E72AA2-2C58-ECCF-6C68-A149B827D610}"/>
              </a:ext>
            </a:extLst>
          </p:cNvPr>
          <p:cNvSpPr txBox="1"/>
          <p:nvPr/>
        </p:nvSpPr>
        <p:spPr>
          <a:xfrm>
            <a:off x="164764" y="2009113"/>
            <a:ext cx="4053385" cy="400110"/>
          </a:xfrm>
          <a:prstGeom prst="rect">
            <a:avLst/>
          </a:prstGeom>
          <a:noFill/>
        </p:spPr>
        <p:txBody>
          <a:bodyPr wrap="square" rtlCol="0">
            <a:spAutoFit/>
          </a:bodyPr>
          <a:lstStyle/>
          <a:p>
            <a:r>
              <a:rPr lang="en-US" sz="2000" b="1" dirty="0"/>
              <a:t>-Aishwarya A Sardeshpande</a:t>
            </a:r>
            <a:endParaRPr lang="en-IN" sz="2000" b="1" dirty="0"/>
          </a:p>
        </p:txBody>
      </p:sp>
    </p:spTree>
    <p:extLst>
      <p:ext uri="{BB962C8B-B14F-4D97-AF65-F5344CB8AC3E}">
        <p14:creationId xmlns:p14="http://schemas.microsoft.com/office/powerpoint/2010/main" val="540288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US" sz="4800" b="1" dirty="0"/>
              <a:t>Analysis of data</a:t>
            </a:r>
            <a:endParaRPr lang="en-IN" sz="4800" b="1" dirty="0"/>
          </a:p>
        </p:txBody>
      </p:sp>
      <p:sp>
        <p:nvSpPr>
          <p:cNvPr id="5" name="TextBox 4">
            <a:extLst>
              <a:ext uri="{FF2B5EF4-FFF2-40B4-BE49-F238E27FC236}">
                <a16:creationId xmlns:a16="http://schemas.microsoft.com/office/drawing/2014/main" id="{613DBC48-682B-8873-87B8-A605D0FAA9CF}"/>
              </a:ext>
            </a:extLst>
          </p:cNvPr>
          <p:cNvSpPr txBox="1"/>
          <p:nvPr/>
        </p:nvSpPr>
        <p:spPr>
          <a:xfrm>
            <a:off x="609600" y="1696279"/>
            <a:ext cx="6003235" cy="2862322"/>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rPr>
              <a:t>Slicers</a:t>
            </a:r>
            <a:r>
              <a:rPr lang="en-US" b="0" i="0" dirty="0">
                <a:effectLst/>
              </a:rPr>
              <a:t> are interactive filters in data visualization tools that allow users to select specific values from a dataset, dynamically adjusting the displayed data in connected visuals.</a:t>
            </a:r>
            <a:endParaRPr lang="en-US" dirty="0"/>
          </a:p>
          <a:p>
            <a:pPr marL="285750" indent="-285750">
              <a:buFont typeface="Arial" panose="020B0604020202020204" pitchFamily="34" charset="0"/>
              <a:buChar char="•"/>
            </a:pPr>
            <a:r>
              <a:rPr lang="en-US" b="0" i="0" dirty="0">
                <a:effectLst/>
              </a:rPr>
              <a:t>I have utilized slicers to navigate through the dataset, which spans from 1966 to 2017, allowing users to filter data based on specific years. Additionally, I have incorporated slicers to provide dropdown menus for selecting states and districts, enabling users to focus on data from particular regions with ease</a:t>
            </a:r>
          </a:p>
        </p:txBody>
      </p:sp>
      <p:pic>
        <p:nvPicPr>
          <p:cNvPr id="3" name="Picture 2">
            <a:extLst>
              <a:ext uri="{FF2B5EF4-FFF2-40B4-BE49-F238E27FC236}">
                <a16:creationId xmlns:a16="http://schemas.microsoft.com/office/drawing/2014/main" id="{CAE2E5F4-EB36-2294-61AB-9DC3FA68B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0490" y="1731476"/>
            <a:ext cx="4096520" cy="3899924"/>
          </a:xfrm>
          <a:prstGeom prst="rect">
            <a:avLst/>
          </a:prstGeom>
        </p:spPr>
      </p:pic>
    </p:spTree>
    <p:extLst>
      <p:ext uri="{BB962C8B-B14F-4D97-AF65-F5344CB8AC3E}">
        <p14:creationId xmlns:p14="http://schemas.microsoft.com/office/powerpoint/2010/main" val="40441119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US" sz="4800" b="1" dirty="0"/>
              <a:t>Analysis of data</a:t>
            </a:r>
            <a:endParaRPr lang="en-IN" sz="4800" b="1" dirty="0"/>
          </a:p>
        </p:txBody>
      </p:sp>
      <p:sp>
        <p:nvSpPr>
          <p:cNvPr id="5" name="TextBox 4">
            <a:extLst>
              <a:ext uri="{FF2B5EF4-FFF2-40B4-BE49-F238E27FC236}">
                <a16:creationId xmlns:a16="http://schemas.microsoft.com/office/drawing/2014/main" id="{613DBC48-682B-8873-87B8-A605D0FAA9CF}"/>
              </a:ext>
            </a:extLst>
          </p:cNvPr>
          <p:cNvSpPr txBox="1"/>
          <p:nvPr/>
        </p:nvSpPr>
        <p:spPr>
          <a:xfrm>
            <a:off x="609600" y="1696279"/>
            <a:ext cx="6003235"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rPr>
              <a:t>A line chart represents data points connected by straight lines, commonly used to visualize trends and patterns over time or any continuous interval. I've utilized a line chart to analyze the production of Rabi and Kharif crops over the years, providing insights into the annual variations and trends in agricultural output</a:t>
            </a:r>
          </a:p>
          <a:p>
            <a:pPr marL="285750" indent="-285750">
              <a:buFont typeface="Arial" panose="020B0604020202020204" pitchFamily="34" charset="0"/>
              <a:buChar char="•"/>
            </a:pPr>
            <a:r>
              <a:rPr lang="en-US" b="0" i="0" dirty="0">
                <a:effectLst/>
              </a:rPr>
              <a:t>A bar chart presents categorical data with rectangular bars, where the length or height of each bar corresponds to the value it represents. I've employed a bar chart to identify the top 10 producing states for wheat, allowing for a clear comparison of production levels across different regions</a:t>
            </a:r>
            <a:endParaRPr lang="en-US" dirty="0"/>
          </a:p>
          <a:p>
            <a:pPr marL="285750" indent="-285750">
              <a:buFont typeface="Arial" panose="020B0604020202020204" pitchFamily="34" charset="0"/>
              <a:buChar char="•"/>
            </a:pPr>
            <a:r>
              <a:rPr lang="en-US" b="0" i="0" dirty="0">
                <a:effectLst/>
              </a:rPr>
              <a:t>A pie chart divides a circle into sectors, with each sector representing a proportion of the whole. I've used a pie chart to identify the top 10 producing states for rice, providing a visual representation of each state's contribution to the total rice production.</a:t>
            </a:r>
          </a:p>
        </p:txBody>
      </p:sp>
      <p:pic>
        <p:nvPicPr>
          <p:cNvPr id="4" name="Picture 3">
            <a:extLst>
              <a:ext uri="{FF2B5EF4-FFF2-40B4-BE49-F238E27FC236}">
                <a16:creationId xmlns:a16="http://schemas.microsoft.com/office/drawing/2014/main" id="{110C5C1B-AB46-6BD2-A267-4A3F59E55D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6512" y="532632"/>
            <a:ext cx="3744475" cy="5792735"/>
          </a:xfrm>
          <a:prstGeom prst="rect">
            <a:avLst/>
          </a:prstGeom>
        </p:spPr>
      </p:pic>
    </p:spTree>
    <p:extLst>
      <p:ext uri="{BB962C8B-B14F-4D97-AF65-F5344CB8AC3E}">
        <p14:creationId xmlns:p14="http://schemas.microsoft.com/office/powerpoint/2010/main" val="31327480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US" sz="4800" b="1" dirty="0"/>
              <a:t>Conclusion</a:t>
            </a:r>
            <a:endParaRPr lang="en-IN" sz="4800" b="1" dirty="0"/>
          </a:p>
        </p:txBody>
      </p:sp>
      <p:sp>
        <p:nvSpPr>
          <p:cNvPr id="5" name="TextBox 4">
            <a:extLst>
              <a:ext uri="{FF2B5EF4-FFF2-40B4-BE49-F238E27FC236}">
                <a16:creationId xmlns:a16="http://schemas.microsoft.com/office/drawing/2014/main" id="{613DBC48-682B-8873-87B8-A605D0FAA9CF}"/>
              </a:ext>
            </a:extLst>
          </p:cNvPr>
          <p:cNvSpPr txBox="1"/>
          <p:nvPr/>
        </p:nvSpPr>
        <p:spPr>
          <a:xfrm>
            <a:off x="609600" y="1232454"/>
            <a:ext cx="10429461" cy="3693319"/>
          </a:xfrm>
          <a:prstGeom prst="rect">
            <a:avLst/>
          </a:prstGeom>
          <a:noFill/>
        </p:spPr>
        <p:txBody>
          <a:bodyPr wrap="square" rtlCol="0">
            <a:spAutoFit/>
          </a:bodyPr>
          <a:lstStyle/>
          <a:p>
            <a:pPr marL="285750" indent="-285750">
              <a:buFont typeface="Arial" panose="020B0604020202020204" pitchFamily="34" charset="0"/>
              <a:buChar char="•"/>
            </a:pPr>
            <a:r>
              <a:rPr lang="en-US" i="0" dirty="0">
                <a:effectLst/>
              </a:rPr>
              <a:t>The dataset covers data from 20 states and 311 districts, showing a significant increase in pulses production and notable growth in oilseeds. Karnataka leads in groundnut production, while Uttar Pradesh (UP) ranks highest in wheat and rice production among the top 10 states. Other significant rice producers include West Bengal, Odisha, and Tamil Nadu, while Madhya Pradesh, Rajasthan, Gujarat, and Maharashtra contribute substantially to wheat production. To boost crop cultivation in other regions, efforts should focus on crop diversification, irrigation infrastructure, and access to quality seeds. </a:t>
            </a:r>
          </a:p>
          <a:p>
            <a:pPr marL="285750" indent="-285750">
              <a:buFont typeface="Arial" panose="020B0604020202020204" pitchFamily="34" charset="0"/>
              <a:buChar char="•"/>
            </a:pPr>
            <a:r>
              <a:rPr lang="en-US" b="0" i="0" dirty="0">
                <a:effectLst/>
              </a:rPr>
              <a:t>To increase crop cultivation in other parts of India, several agricultural measures can be implemented. Firstly, there should be an emphasis on diversification of crops to suit regional climates and soil types, promoting the cultivation of alternative crops suited to specific regions. Investment in irrigation infrastructure and water management systems can help mitigate the impact of erratic rainfall patterns and ensure consistent crop yields. Additionally, providing farmers with access to high-quality seeds, modern agricultural techniques, and crop insurance schemes can incentivize adoption of advanced farming practices and mitigate risks associated with crop failures.</a:t>
            </a:r>
            <a:endParaRPr lang="en-US" i="0" dirty="0">
              <a:effectLst/>
            </a:endParaRPr>
          </a:p>
        </p:txBody>
      </p:sp>
      <p:pic>
        <p:nvPicPr>
          <p:cNvPr id="3" name="Picture 2">
            <a:extLst>
              <a:ext uri="{FF2B5EF4-FFF2-40B4-BE49-F238E27FC236}">
                <a16:creationId xmlns:a16="http://schemas.microsoft.com/office/drawing/2014/main" id="{E91A8D42-61A6-CC6B-C872-A357C59C7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316" y="4064668"/>
            <a:ext cx="4310684" cy="3360298"/>
          </a:xfrm>
          <a:prstGeom prst="rect">
            <a:avLst/>
          </a:prstGeom>
        </p:spPr>
      </p:pic>
    </p:spTree>
    <p:extLst>
      <p:ext uri="{BB962C8B-B14F-4D97-AF65-F5344CB8AC3E}">
        <p14:creationId xmlns:p14="http://schemas.microsoft.com/office/powerpoint/2010/main" val="245460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75D9CF5-EFDA-8EF3-226B-0D069FB04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36" y="-109183"/>
            <a:ext cx="12364872" cy="8452549"/>
          </a:xfrm>
          <a:prstGeom prst="rect">
            <a:avLst/>
          </a:prstGeom>
        </p:spPr>
      </p:pic>
      <p:sp>
        <p:nvSpPr>
          <p:cNvPr id="9" name="TextBox 8">
            <a:extLst>
              <a:ext uri="{FF2B5EF4-FFF2-40B4-BE49-F238E27FC236}">
                <a16:creationId xmlns:a16="http://schemas.microsoft.com/office/drawing/2014/main" id="{3DB133F0-1370-9C06-CCA8-11D370222D98}"/>
              </a:ext>
            </a:extLst>
          </p:cNvPr>
          <p:cNvSpPr txBox="1"/>
          <p:nvPr/>
        </p:nvSpPr>
        <p:spPr>
          <a:xfrm>
            <a:off x="109182" y="0"/>
            <a:ext cx="3493827" cy="584775"/>
          </a:xfrm>
          <a:prstGeom prst="rect">
            <a:avLst/>
          </a:prstGeom>
          <a:noFill/>
        </p:spPr>
        <p:txBody>
          <a:bodyPr wrap="square" rtlCol="0">
            <a:spAutoFit/>
          </a:bodyPr>
          <a:lstStyle/>
          <a:p>
            <a:r>
              <a:rPr lang="en-US" sz="3200" b="1" u="sng" dirty="0">
                <a:solidFill>
                  <a:schemeClr val="bg1">
                    <a:lumMod val="95000"/>
                  </a:schemeClr>
                </a:solidFill>
              </a:rPr>
              <a:t>Contents</a:t>
            </a:r>
            <a:r>
              <a:rPr lang="en-US" sz="3200" b="1" dirty="0">
                <a:solidFill>
                  <a:schemeClr val="bg1">
                    <a:lumMod val="95000"/>
                  </a:schemeClr>
                </a:solidFill>
              </a:rPr>
              <a:t>  </a:t>
            </a:r>
            <a:r>
              <a:rPr lang="en-US" sz="3200" b="1" u="sng" dirty="0">
                <a:solidFill>
                  <a:schemeClr val="bg1">
                    <a:lumMod val="95000"/>
                  </a:schemeClr>
                </a:solidFill>
              </a:rPr>
              <a:t>Covered</a:t>
            </a:r>
            <a:endParaRPr lang="en-IN" sz="3200" b="1" u="sng" dirty="0">
              <a:solidFill>
                <a:schemeClr val="bg1">
                  <a:lumMod val="95000"/>
                </a:schemeClr>
              </a:solidFill>
            </a:endParaRPr>
          </a:p>
        </p:txBody>
      </p:sp>
      <p:sp>
        <p:nvSpPr>
          <p:cNvPr id="12" name="TextBox 11">
            <a:extLst>
              <a:ext uri="{FF2B5EF4-FFF2-40B4-BE49-F238E27FC236}">
                <a16:creationId xmlns:a16="http://schemas.microsoft.com/office/drawing/2014/main" id="{C438DD34-9F51-F250-451A-8B00CFA34F9D}"/>
              </a:ext>
            </a:extLst>
          </p:cNvPr>
          <p:cNvSpPr txBox="1"/>
          <p:nvPr/>
        </p:nvSpPr>
        <p:spPr>
          <a:xfrm>
            <a:off x="109182" y="1744835"/>
            <a:ext cx="4353636" cy="2246769"/>
          </a:xfrm>
          <a:prstGeom prst="rect">
            <a:avLst/>
          </a:prstGeom>
          <a:noFill/>
        </p:spPr>
        <p:txBody>
          <a:bodyPr wrap="square" rtlCol="0">
            <a:spAutoFit/>
          </a:bodyPr>
          <a:lstStyle/>
          <a:p>
            <a:pPr marL="285750" indent="-285750">
              <a:buFont typeface="Courier New" panose="02070309020205020404" pitchFamily="49" charset="0"/>
              <a:buChar char="o"/>
            </a:pPr>
            <a:r>
              <a:rPr lang="en-US" sz="2800" b="1" dirty="0">
                <a:solidFill>
                  <a:schemeClr val="bg1"/>
                </a:solidFill>
              </a:rPr>
              <a:t>Introduction.</a:t>
            </a:r>
          </a:p>
          <a:p>
            <a:pPr marL="285750" indent="-285750">
              <a:buFont typeface="Courier New" panose="02070309020205020404" pitchFamily="49" charset="0"/>
              <a:buChar char="o"/>
            </a:pPr>
            <a:r>
              <a:rPr lang="en-US" sz="2800" b="1" dirty="0">
                <a:solidFill>
                  <a:schemeClr val="bg1"/>
                </a:solidFill>
              </a:rPr>
              <a:t>Brief on Datasets.</a:t>
            </a:r>
          </a:p>
          <a:p>
            <a:pPr marL="285750" indent="-285750">
              <a:buFont typeface="Courier New" panose="02070309020205020404" pitchFamily="49" charset="0"/>
              <a:buChar char="o"/>
            </a:pPr>
            <a:r>
              <a:rPr lang="en-US" sz="2800" b="1" dirty="0">
                <a:solidFill>
                  <a:schemeClr val="bg1"/>
                </a:solidFill>
              </a:rPr>
              <a:t>Analysis of data.</a:t>
            </a:r>
          </a:p>
          <a:p>
            <a:pPr marL="285750" indent="-285750">
              <a:buFont typeface="Courier New" panose="02070309020205020404" pitchFamily="49" charset="0"/>
              <a:buChar char="o"/>
            </a:pPr>
            <a:r>
              <a:rPr lang="en-US" sz="2800" b="1" dirty="0">
                <a:solidFill>
                  <a:schemeClr val="bg1"/>
                </a:solidFill>
              </a:rPr>
              <a:t>Conclusion. </a:t>
            </a:r>
          </a:p>
          <a:p>
            <a:pPr marL="285750" indent="-285750">
              <a:buFont typeface="Courier New" panose="02070309020205020404" pitchFamily="49" charset="0"/>
              <a:buChar char="o"/>
            </a:pPr>
            <a:endParaRPr lang="en-IN" sz="2800" b="1" dirty="0">
              <a:solidFill>
                <a:schemeClr val="bg1"/>
              </a:solidFill>
            </a:endParaRPr>
          </a:p>
        </p:txBody>
      </p:sp>
    </p:spTree>
    <p:extLst>
      <p:ext uri="{BB962C8B-B14F-4D97-AF65-F5344CB8AC3E}">
        <p14:creationId xmlns:p14="http://schemas.microsoft.com/office/powerpoint/2010/main" val="3362278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55F0730-DCB5-CC5F-1520-A5FDD49B1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236"/>
          </a:xfrm>
          <a:prstGeom prst="rect">
            <a:avLst/>
          </a:prstGeom>
        </p:spPr>
      </p:pic>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IN" sz="4800" b="1" dirty="0"/>
              <a:t>INTRODUCTION</a:t>
            </a:r>
          </a:p>
        </p:txBody>
      </p:sp>
      <p:sp>
        <p:nvSpPr>
          <p:cNvPr id="17" name="Rectangle: Rounded Corners 16">
            <a:extLst>
              <a:ext uri="{FF2B5EF4-FFF2-40B4-BE49-F238E27FC236}">
                <a16:creationId xmlns:a16="http://schemas.microsoft.com/office/drawing/2014/main" id="{5459802B-B4EF-A341-7755-4F46A28576F1}"/>
              </a:ext>
            </a:extLst>
          </p:cNvPr>
          <p:cNvSpPr/>
          <p:nvPr/>
        </p:nvSpPr>
        <p:spPr>
          <a:xfrm>
            <a:off x="954156" y="1918251"/>
            <a:ext cx="10310192" cy="3674165"/>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4788896-4371-A9E5-3E89-3B7F45B8AF33}"/>
              </a:ext>
            </a:extLst>
          </p:cNvPr>
          <p:cNvSpPr txBox="1"/>
          <p:nvPr/>
        </p:nvSpPr>
        <p:spPr>
          <a:xfrm>
            <a:off x="1364974" y="1918251"/>
            <a:ext cx="9488555" cy="3416320"/>
          </a:xfrm>
          <a:prstGeom prst="rect">
            <a:avLst/>
          </a:prstGeom>
          <a:noFill/>
        </p:spPr>
        <p:txBody>
          <a:bodyPr wrap="square" rtlCol="0">
            <a:spAutoFit/>
          </a:bodyPr>
          <a:lstStyle/>
          <a:p>
            <a:br>
              <a:rPr lang="en-US" sz="2400" dirty="0"/>
            </a:br>
            <a:r>
              <a:rPr lang="en-US" sz="2400" dirty="0"/>
              <a:t>Indian agriculture, spanning diverse regions, cultivates a rich tapestry of crops crucial for the nation's sustenance. From staple grains like wheat and rice to cash crops like cotton and sugarcane, each corner of the country contributes uniquely to its agricultural wealth. Yet, amidst this diversity, one unifying truth emerges: the farmer stands as the unwavering backbone of our nation, their resilience and dedication ensuring food security and economic stability, embodying the enduring spirit of Indian agriculture.</a:t>
            </a:r>
            <a:endParaRPr lang="en-IN" sz="2400" dirty="0"/>
          </a:p>
        </p:txBody>
      </p:sp>
    </p:spTree>
    <p:extLst>
      <p:ext uri="{BB962C8B-B14F-4D97-AF65-F5344CB8AC3E}">
        <p14:creationId xmlns:p14="http://schemas.microsoft.com/office/powerpoint/2010/main" val="177688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55F0730-DCB5-CC5F-1520-A5FDD49B1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8236"/>
          </a:xfrm>
          <a:prstGeom prst="rect">
            <a:avLst/>
          </a:prstGeom>
        </p:spPr>
      </p:pic>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IN" sz="4800" b="1" dirty="0"/>
              <a:t>INTRODUCTION</a:t>
            </a:r>
          </a:p>
        </p:txBody>
      </p:sp>
      <p:sp>
        <p:nvSpPr>
          <p:cNvPr id="17" name="Rectangle: Rounded Corners 16">
            <a:extLst>
              <a:ext uri="{FF2B5EF4-FFF2-40B4-BE49-F238E27FC236}">
                <a16:creationId xmlns:a16="http://schemas.microsoft.com/office/drawing/2014/main" id="{5459802B-B4EF-A341-7755-4F46A28576F1}"/>
              </a:ext>
            </a:extLst>
          </p:cNvPr>
          <p:cNvSpPr/>
          <p:nvPr/>
        </p:nvSpPr>
        <p:spPr>
          <a:xfrm>
            <a:off x="1086678" y="1806765"/>
            <a:ext cx="9939131" cy="4382000"/>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C4788896-4371-A9E5-3E89-3B7F45B8AF33}"/>
              </a:ext>
            </a:extLst>
          </p:cNvPr>
          <p:cNvSpPr txBox="1"/>
          <p:nvPr/>
        </p:nvSpPr>
        <p:spPr>
          <a:xfrm>
            <a:off x="1364974" y="1918251"/>
            <a:ext cx="9568069" cy="4154984"/>
          </a:xfrm>
          <a:prstGeom prst="rect">
            <a:avLst/>
          </a:prstGeom>
          <a:noFill/>
        </p:spPr>
        <p:txBody>
          <a:bodyPr wrap="square" rtlCol="0">
            <a:spAutoFit/>
          </a:bodyPr>
          <a:lstStyle/>
          <a:p>
            <a:r>
              <a:rPr lang="en-US" sz="2400" b="0" i="0" dirty="0">
                <a:effectLst/>
              </a:rPr>
              <a:t>The dataset utilized in this project encompasses a comprehensive range of agricultural statistics spanning from 1966 to 2017. It includes information on the number of states and districts, offering insights into the geographical distribution of agricultural activities. Moreover, the dataset provides detailed records on the cultivation of pulses, cereals, oilseeds, and commercial crops across various regions of India. Additionally, it covers data on fodder areas, as well as the cultivation of vegetables and fruits, including production and yield rates measured in hectares. Furthermore, the dataset examines the impact of the Rabi and Kharif seasons on crop growth, shedding light on seasonal variations and their influence on agricultural output.</a:t>
            </a:r>
            <a:endParaRPr lang="en-IN" sz="2400" dirty="0"/>
          </a:p>
        </p:txBody>
      </p:sp>
    </p:spTree>
    <p:extLst>
      <p:ext uri="{BB962C8B-B14F-4D97-AF65-F5344CB8AC3E}">
        <p14:creationId xmlns:p14="http://schemas.microsoft.com/office/powerpoint/2010/main" val="334174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US" sz="4800" b="1" dirty="0"/>
              <a:t>B</a:t>
            </a:r>
            <a:r>
              <a:rPr lang="en-IN" sz="4800" b="1" dirty="0"/>
              <a:t>rief on Datasets </a:t>
            </a:r>
          </a:p>
        </p:txBody>
      </p:sp>
      <p:graphicFrame>
        <p:nvGraphicFramePr>
          <p:cNvPr id="4" name="Table 3">
            <a:extLst>
              <a:ext uri="{FF2B5EF4-FFF2-40B4-BE49-F238E27FC236}">
                <a16:creationId xmlns:a16="http://schemas.microsoft.com/office/drawing/2014/main" id="{37BC7828-1FB4-F779-DB85-F224344C968A}"/>
              </a:ext>
            </a:extLst>
          </p:cNvPr>
          <p:cNvGraphicFramePr>
            <a:graphicFrameLocks noGrp="1"/>
          </p:cNvGraphicFramePr>
          <p:nvPr>
            <p:extLst>
              <p:ext uri="{D42A27DB-BD31-4B8C-83A1-F6EECF244321}">
                <p14:modId xmlns:p14="http://schemas.microsoft.com/office/powerpoint/2010/main" val="4062648860"/>
              </p:ext>
            </p:extLst>
          </p:nvPr>
        </p:nvGraphicFramePr>
        <p:xfrm>
          <a:off x="6891131" y="1378227"/>
          <a:ext cx="4691269" cy="4714875"/>
        </p:xfrm>
        <a:graphic>
          <a:graphicData uri="http://schemas.openxmlformats.org/drawingml/2006/table">
            <a:tbl>
              <a:tblPr/>
              <a:tblGrid>
                <a:gridCol w="1808683">
                  <a:extLst>
                    <a:ext uri="{9D8B030D-6E8A-4147-A177-3AD203B41FA5}">
                      <a16:colId xmlns:a16="http://schemas.microsoft.com/office/drawing/2014/main" val="2387130341"/>
                    </a:ext>
                  </a:extLst>
                </a:gridCol>
                <a:gridCol w="2882586">
                  <a:extLst>
                    <a:ext uri="{9D8B030D-6E8A-4147-A177-3AD203B41FA5}">
                      <a16:colId xmlns:a16="http://schemas.microsoft.com/office/drawing/2014/main" val="998844993"/>
                    </a:ext>
                  </a:extLst>
                </a:gridCol>
              </a:tblGrid>
              <a:tr h="305684">
                <a:tc>
                  <a:txBody>
                    <a:bodyPr/>
                    <a:lstStyle/>
                    <a:p>
                      <a:pPr algn="l" fontAlgn="b"/>
                      <a:r>
                        <a:rPr lang="en-IN" sz="2000" b="0" i="0" u="none" strike="noStrike">
                          <a:solidFill>
                            <a:srgbClr val="000000"/>
                          </a:solidFill>
                          <a:effectLst/>
                          <a:latin typeface="Calibri" panose="020F0502020204030204" pitchFamily="34" charset="0"/>
                        </a:rPr>
                        <a:t>Year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dirty="0">
                          <a:solidFill>
                            <a:srgbClr val="000000"/>
                          </a:solidFill>
                          <a:effectLst/>
                          <a:latin typeface="Calibri" panose="020F0502020204030204" pitchFamily="34" charset="0"/>
                        </a:rPr>
                        <a:t>Ground nut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0631105"/>
                  </a:ext>
                </a:extLst>
              </a:tr>
              <a:tr h="305684">
                <a:tc>
                  <a:txBody>
                    <a:bodyPr/>
                    <a:lstStyle/>
                    <a:p>
                      <a:pPr algn="l" fontAlgn="b"/>
                      <a:r>
                        <a:rPr lang="en-IN" sz="2000" b="0" i="0" u="none" strike="noStrike">
                          <a:solidFill>
                            <a:srgbClr val="000000"/>
                          </a:solidFill>
                          <a:effectLst/>
                          <a:latin typeface="Calibri" panose="020F0502020204030204" pitchFamily="34" charset="0"/>
                        </a:rPr>
                        <a:t>State 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Calibri" panose="020F0502020204030204" pitchFamily="34" charset="0"/>
                        </a:rPr>
                        <a:t>Sesamum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4864435"/>
                  </a:ext>
                </a:extLst>
              </a:tr>
              <a:tr h="305684">
                <a:tc>
                  <a:txBody>
                    <a:bodyPr/>
                    <a:lstStyle/>
                    <a:p>
                      <a:pPr algn="l" fontAlgn="b"/>
                      <a:r>
                        <a:rPr lang="en-IN" sz="2000" b="0" i="0" u="none" strike="noStrike">
                          <a:solidFill>
                            <a:srgbClr val="000000"/>
                          </a:solidFill>
                          <a:effectLst/>
                          <a:latin typeface="Calibri" panose="020F0502020204030204" pitchFamily="34" charset="0"/>
                        </a:rPr>
                        <a:t>State code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Calibri" panose="020F0502020204030204" pitchFamily="34" charset="0"/>
                        </a:rPr>
                        <a:t>Rapeseed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4208507"/>
                  </a:ext>
                </a:extLst>
              </a:tr>
              <a:tr h="305684">
                <a:tc>
                  <a:txBody>
                    <a:bodyPr/>
                    <a:lstStyle/>
                    <a:p>
                      <a:pPr algn="l" fontAlgn="b"/>
                      <a:r>
                        <a:rPr lang="en-IN" sz="2000" b="0" i="0" u="none" strike="noStrike">
                          <a:solidFill>
                            <a:srgbClr val="000000"/>
                          </a:solidFill>
                          <a:effectLst/>
                          <a:latin typeface="Calibri" panose="020F0502020204030204" pitchFamily="34" charset="0"/>
                        </a:rPr>
                        <a:t>District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dirty="0">
                          <a:solidFill>
                            <a:srgbClr val="000000"/>
                          </a:solidFill>
                          <a:effectLst/>
                          <a:latin typeface="Calibri" panose="020F0502020204030204" pitchFamily="34" charset="0"/>
                        </a:rPr>
                        <a:t>Safflower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2843617"/>
                  </a:ext>
                </a:extLst>
              </a:tr>
              <a:tr h="305684">
                <a:tc>
                  <a:txBody>
                    <a:bodyPr/>
                    <a:lstStyle/>
                    <a:p>
                      <a:pPr algn="l" fontAlgn="b"/>
                      <a:r>
                        <a:rPr lang="en-IN" sz="2000" b="0" i="0" u="none" strike="noStrike">
                          <a:solidFill>
                            <a:srgbClr val="000000"/>
                          </a:solidFill>
                          <a:effectLst/>
                          <a:latin typeface="Calibri" panose="020F0502020204030204" pitchFamily="34" charset="0"/>
                        </a:rPr>
                        <a:t>District code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dirty="0">
                          <a:solidFill>
                            <a:srgbClr val="000000"/>
                          </a:solidFill>
                          <a:effectLst/>
                          <a:latin typeface="Calibri" panose="020F0502020204030204" pitchFamily="34" charset="0"/>
                        </a:rPr>
                        <a:t>Castor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3939927"/>
                  </a:ext>
                </a:extLst>
              </a:tr>
              <a:tr h="305684">
                <a:tc>
                  <a:txBody>
                    <a:bodyPr/>
                    <a:lstStyle/>
                    <a:p>
                      <a:pPr algn="l" fontAlgn="b"/>
                      <a:r>
                        <a:rPr lang="en-IN" sz="2000" b="0" i="0" u="none" strike="noStrike">
                          <a:solidFill>
                            <a:srgbClr val="000000"/>
                          </a:solidFill>
                          <a:effectLst/>
                          <a:latin typeface="Calibri" panose="020F0502020204030204" pitchFamily="34" charset="0"/>
                        </a:rPr>
                        <a:t>Rice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Calibri" panose="020F0502020204030204" pitchFamily="34" charset="0"/>
                        </a:rPr>
                        <a:t>Linseed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5727306"/>
                  </a:ext>
                </a:extLst>
              </a:tr>
              <a:tr h="305684">
                <a:tc>
                  <a:txBody>
                    <a:bodyPr/>
                    <a:lstStyle/>
                    <a:p>
                      <a:pPr algn="l" fontAlgn="b"/>
                      <a:r>
                        <a:rPr lang="en-IN" sz="2000" b="0" i="0" u="none" strike="noStrike" dirty="0">
                          <a:solidFill>
                            <a:srgbClr val="000000"/>
                          </a:solidFill>
                          <a:effectLst/>
                          <a:latin typeface="Calibri" panose="020F0502020204030204" pitchFamily="34" charset="0"/>
                        </a:rPr>
                        <a:t>Wheat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Calibri" panose="020F0502020204030204" pitchFamily="34" charset="0"/>
                        </a:rPr>
                        <a:t>Sunflower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4786605"/>
                  </a:ext>
                </a:extLst>
              </a:tr>
              <a:tr h="305684">
                <a:tc>
                  <a:txBody>
                    <a:bodyPr/>
                    <a:lstStyle/>
                    <a:p>
                      <a:pPr algn="l" fontAlgn="b"/>
                      <a:r>
                        <a:rPr lang="en-IN" sz="2000" b="0" i="0" u="none" strike="noStrike" dirty="0">
                          <a:solidFill>
                            <a:srgbClr val="000000"/>
                          </a:solidFill>
                          <a:effectLst/>
                          <a:latin typeface="Calibri" panose="020F0502020204030204" pitchFamily="34" charset="0"/>
                        </a:rPr>
                        <a:t>Sorghum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Calibri" panose="020F0502020204030204" pitchFamily="34" charset="0"/>
                        </a:rPr>
                        <a:t>Soya beans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8113098"/>
                  </a:ext>
                </a:extLst>
              </a:tr>
              <a:tr h="305684">
                <a:tc>
                  <a:txBody>
                    <a:bodyPr/>
                    <a:lstStyle/>
                    <a:p>
                      <a:pPr algn="l" fontAlgn="b"/>
                      <a:r>
                        <a:rPr lang="en-IN" sz="2000" b="0" i="0" u="none" strike="noStrike">
                          <a:solidFill>
                            <a:srgbClr val="000000"/>
                          </a:solidFill>
                          <a:effectLst/>
                          <a:latin typeface="Calibri" panose="020F0502020204030204" pitchFamily="34" charset="0"/>
                        </a:rPr>
                        <a:t>Pearl Millet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dirty="0">
                          <a:solidFill>
                            <a:srgbClr val="000000"/>
                          </a:solidFill>
                          <a:effectLst/>
                          <a:latin typeface="Calibri" panose="020F0502020204030204" pitchFamily="34" charset="0"/>
                        </a:rPr>
                        <a:t>Oil seeds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08543"/>
                  </a:ext>
                </a:extLst>
              </a:tr>
              <a:tr h="305684">
                <a:tc>
                  <a:txBody>
                    <a:bodyPr/>
                    <a:lstStyle/>
                    <a:p>
                      <a:pPr algn="l" fontAlgn="b"/>
                      <a:r>
                        <a:rPr lang="en-IN" sz="2000" b="0" i="0" u="none" strike="noStrike">
                          <a:solidFill>
                            <a:srgbClr val="000000"/>
                          </a:solidFill>
                          <a:effectLst/>
                          <a:latin typeface="Calibri" panose="020F0502020204030204" pitchFamily="34" charset="0"/>
                        </a:rPr>
                        <a:t>Maize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Calibri" panose="020F0502020204030204" pitchFamily="34" charset="0"/>
                        </a:rPr>
                        <a:t>Sugar cane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6627744"/>
                  </a:ext>
                </a:extLst>
              </a:tr>
              <a:tr h="305684">
                <a:tc>
                  <a:txBody>
                    <a:bodyPr/>
                    <a:lstStyle/>
                    <a:p>
                      <a:pPr algn="l" fontAlgn="b"/>
                      <a:r>
                        <a:rPr lang="en-IN" sz="2000" b="0" i="0" u="none" strike="noStrike">
                          <a:solidFill>
                            <a:srgbClr val="000000"/>
                          </a:solidFill>
                          <a:effectLst/>
                          <a:latin typeface="Calibri" panose="020F0502020204030204" pitchFamily="34" charset="0"/>
                        </a:rPr>
                        <a:t>Finger Millet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a:solidFill>
                            <a:srgbClr val="000000"/>
                          </a:solidFill>
                          <a:effectLst/>
                          <a:latin typeface="Calibri" panose="020F0502020204030204" pitchFamily="34" charset="0"/>
                        </a:rPr>
                        <a:t>Cotton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40467404"/>
                  </a:ext>
                </a:extLst>
              </a:tr>
              <a:tr h="305684">
                <a:tc>
                  <a:txBody>
                    <a:bodyPr/>
                    <a:lstStyle/>
                    <a:p>
                      <a:pPr algn="l" fontAlgn="b"/>
                      <a:r>
                        <a:rPr lang="en-IN" sz="2000" b="0" i="0" u="none" strike="noStrike">
                          <a:solidFill>
                            <a:srgbClr val="000000"/>
                          </a:solidFill>
                          <a:effectLst/>
                          <a:latin typeface="Calibri" panose="020F0502020204030204" pitchFamily="34" charset="0"/>
                        </a:rPr>
                        <a:t>Barley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dirty="0">
                          <a:solidFill>
                            <a:srgbClr val="000000"/>
                          </a:solidFill>
                          <a:effectLst/>
                          <a:latin typeface="Calibri" panose="020F0502020204030204" pitchFamily="34" charset="0"/>
                        </a:rPr>
                        <a:t>Fruit and vegetable area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1280613"/>
                  </a:ext>
                </a:extLst>
              </a:tr>
              <a:tr h="305684">
                <a:tc>
                  <a:txBody>
                    <a:bodyPr/>
                    <a:lstStyle/>
                    <a:p>
                      <a:pPr algn="l" fontAlgn="b"/>
                      <a:r>
                        <a:rPr lang="en-IN" sz="2000" b="0" i="0" u="none" strike="noStrike">
                          <a:solidFill>
                            <a:srgbClr val="000000"/>
                          </a:solidFill>
                          <a:effectLst/>
                          <a:latin typeface="Calibri" panose="020F0502020204030204" pitchFamily="34" charset="0"/>
                        </a:rPr>
                        <a:t>Chickpea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dirty="0">
                          <a:solidFill>
                            <a:srgbClr val="000000"/>
                          </a:solidFill>
                          <a:effectLst/>
                          <a:latin typeface="Calibri" panose="020F0502020204030204" pitchFamily="34" charset="0"/>
                        </a:rPr>
                        <a:t>Onion areas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41445143"/>
                  </a:ext>
                </a:extLst>
              </a:tr>
              <a:tr h="305684">
                <a:tc>
                  <a:txBody>
                    <a:bodyPr/>
                    <a:lstStyle/>
                    <a:p>
                      <a:pPr algn="l" fontAlgn="b"/>
                      <a:r>
                        <a:rPr lang="en-IN" sz="2000" b="0" i="0" u="none" strike="noStrike">
                          <a:solidFill>
                            <a:srgbClr val="000000"/>
                          </a:solidFill>
                          <a:effectLst/>
                          <a:latin typeface="Calibri" panose="020F0502020204030204" pitchFamily="34" charset="0"/>
                        </a:rPr>
                        <a:t>Pigeonpea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dirty="0">
                          <a:solidFill>
                            <a:srgbClr val="000000"/>
                          </a:solidFill>
                          <a:effectLst/>
                          <a:latin typeface="Calibri" panose="020F0502020204030204" pitchFamily="34" charset="0"/>
                        </a:rPr>
                        <a:t>Potato area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6333506"/>
                  </a:ext>
                </a:extLst>
              </a:tr>
              <a:tr h="305684">
                <a:tc>
                  <a:txBody>
                    <a:bodyPr/>
                    <a:lstStyle/>
                    <a:p>
                      <a:pPr algn="l" fontAlgn="b"/>
                      <a:r>
                        <a:rPr lang="en-IN" sz="2000" b="0" i="0" u="none" strike="noStrike" dirty="0">
                          <a:solidFill>
                            <a:srgbClr val="000000"/>
                          </a:solidFill>
                          <a:effectLst/>
                          <a:latin typeface="Calibri" panose="020F0502020204030204" pitchFamily="34" charset="0"/>
                        </a:rPr>
                        <a:t>Minor pulses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2000" b="0" i="0" u="none" strike="noStrike" dirty="0">
                          <a:solidFill>
                            <a:srgbClr val="000000"/>
                          </a:solidFill>
                          <a:effectLst/>
                          <a:latin typeface="Calibri" panose="020F0502020204030204" pitchFamily="34" charset="0"/>
                        </a:rPr>
                        <a:t>Fodder area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1249070"/>
                  </a:ext>
                </a:extLst>
              </a:tr>
            </a:tbl>
          </a:graphicData>
        </a:graphic>
      </p:graphicFrame>
      <p:sp>
        <p:nvSpPr>
          <p:cNvPr id="5" name="TextBox 4">
            <a:extLst>
              <a:ext uri="{FF2B5EF4-FFF2-40B4-BE49-F238E27FC236}">
                <a16:creationId xmlns:a16="http://schemas.microsoft.com/office/drawing/2014/main" id="{613DBC48-682B-8873-87B8-A605D0FAA9CF}"/>
              </a:ext>
            </a:extLst>
          </p:cNvPr>
          <p:cNvSpPr txBox="1"/>
          <p:nvPr/>
        </p:nvSpPr>
        <p:spPr>
          <a:xfrm>
            <a:off x="609600" y="1696279"/>
            <a:ext cx="4929809" cy="313932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chemeClr val="tx1">
                    <a:lumMod val="95000"/>
                    <a:lumOff val="5000"/>
                  </a:schemeClr>
                </a:solidFill>
                <a:effectLst/>
                <a:latin typeface="Söhne"/>
              </a:rPr>
              <a:t>Year is ranging from 1966 to 2017.</a:t>
            </a:r>
          </a:p>
          <a:p>
            <a:pPr marL="285750" indent="-285750" algn="l">
              <a:buFont typeface="Arial" panose="020B0604020202020204" pitchFamily="34" charset="0"/>
              <a:buChar char="•"/>
            </a:pPr>
            <a:r>
              <a:rPr lang="en-US" b="0" i="0" dirty="0">
                <a:solidFill>
                  <a:schemeClr val="tx1">
                    <a:lumMod val="95000"/>
                    <a:lumOff val="5000"/>
                  </a:schemeClr>
                </a:solidFill>
                <a:effectLst/>
                <a:latin typeface="Söhne"/>
              </a:rPr>
              <a:t>State and district names provided with respective codes.</a:t>
            </a:r>
          </a:p>
          <a:p>
            <a:pPr marL="285750" indent="-285750" algn="l">
              <a:buFont typeface="Arial" panose="020B0604020202020204" pitchFamily="34" charset="0"/>
              <a:buChar char="•"/>
            </a:pPr>
            <a:r>
              <a:rPr lang="en-US" b="0" i="0" dirty="0">
                <a:solidFill>
                  <a:schemeClr val="tx1">
                    <a:lumMod val="95000"/>
                    <a:lumOff val="5000"/>
                  </a:schemeClr>
                </a:solidFill>
                <a:effectLst/>
                <a:latin typeface="Söhne"/>
              </a:rPr>
              <a:t>Lists of cereals, pulses, oil-seeds, commercial crops, fodder area, onion and potato area, fruits, and vegetable area are provided, which are split into:</a:t>
            </a:r>
          </a:p>
          <a:p>
            <a:pPr marL="742950" lvl="1" indent="-285750" algn="l">
              <a:buFont typeface="Arial" panose="020B0604020202020204" pitchFamily="34" charset="0"/>
              <a:buChar char="•"/>
            </a:pPr>
            <a:r>
              <a:rPr lang="en-US" b="0" i="0" dirty="0">
                <a:solidFill>
                  <a:schemeClr val="tx1">
                    <a:lumMod val="95000"/>
                    <a:lumOff val="5000"/>
                  </a:schemeClr>
                </a:solidFill>
                <a:effectLst/>
                <a:latin typeface="Söhne"/>
              </a:rPr>
              <a:t>Area covered by each crop.</a:t>
            </a:r>
          </a:p>
          <a:p>
            <a:pPr marL="742950" lvl="1" indent="-285750" algn="l">
              <a:buFont typeface="Arial" panose="020B0604020202020204" pitchFamily="34" charset="0"/>
              <a:buChar char="•"/>
            </a:pPr>
            <a:r>
              <a:rPr lang="en-US" b="0" i="0" dirty="0">
                <a:solidFill>
                  <a:schemeClr val="tx1">
                    <a:lumMod val="95000"/>
                    <a:lumOff val="5000"/>
                  </a:schemeClr>
                </a:solidFill>
                <a:effectLst/>
                <a:latin typeface="Söhne"/>
              </a:rPr>
              <a:t>Production and yield measured in hectares.</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788304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US" sz="4800" b="1" dirty="0"/>
              <a:t>Analysis of data</a:t>
            </a:r>
            <a:endParaRPr lang="en-IN" sz="4800" b="1" dirty="0"/>
          </a:p>
        </p:txBody>
      </p:sp>
      <p:pic>
        <p:nvPicPr>
          <p:cNvPr id="7" name="Picture 6">
            <a:extLst>
              <a:ext uri="{FF2B5EF4-FFF2-40B4-BE49-F238E27FC236}">
                <a16:creationId xmlns:a16="http://schemas.microsoft.com/office/drawing/2014/main" id="{8904482C-8F15-0FB7-DFAD-29C9C8BB2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30" y="1091790"/>
            <a:ext cx="9150305" cy="5291106"/>
          </a:xfrm>
          <a:prstGeom prst="rect">
            <a:avLst/>
          </a:prstGeom>
        </p:spPr>
      </p:pic>
    </p:spTree>
    <p:extLst>
      <p:ext uri="{BB962C8B-B14F-4D97-AF65-F5344CB8AC3E}">
        <p14:creationId xmlns:p14="http://schemas.microsoft.com/office/powerpoint/2010/main" val="39660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US" sz="4800" b="1" dirty="0"/>
              <a:t>Analysis of data</a:t>
            </a:r>
            <a:endParaRPr lang="en-IN" sz="4800" b="1" dirty="0"/>
          </a:p>
        </p:txBody>
      </p:sp>
      <p:sp>
        <p:nvSpPr>
          <p:cNvPr id="5" name="TextBox 4">
            <a:extLst>
              <a:ext uri="{FF2B5EF4-FFF2-40B4-BE49-F238E27FC236}">
                <a16:creationId xmlns:a16="http://schemas.microsoft.com/office/drawing/2014/main" id="{613DBC48-682B-8873-87B8-A605D0FAA9CF}"/>
              </a:ext>
            </a:extLst>
          </p:cNvPr>
          <p:cNvSpPr txBox="1"/>
          <p:nvPr/>
        </p:nvSpPr>
        <p:spPr>
          <a:xfrm>
            <a:off x="609600" y="1696279"/>
            <a:ext cx="4929809"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95000"/>
                    <a:lumOff val="5000"/>
                  </a:schemeClr>
                </a:solidFill>
              </a:rPr>
              <a:t>After cleaning data using MS  Excel and eliminating unwanted spaces , and null elements , we save this file and import it into Power BI .</a:t>
            </a:r>
          </a:p>
          <a:p>
            <a:pPr marL="285750" indent="-285750">
              <a:buFont typeface="Arial" panose="020B0604020202020204" pitchFamily="34" charset="0"/>
              <a:buChar char="•"/>
            </a:pPr>
            <a:r>
              <a:rPr lang="en-US" dirty="0">
                <a:solidFill>
                  <a:schemeClr val="tx1">
                    <a:lumMod val="95000"/>
                    <a:lumOff val="5000"/>
                  </a:schemeClr>
                </a:solidFill>
              </a:rPr>
              <a:t>Before we begin with analysis it is important to mention the title of analysis performed , we use </a:t>
            </a:r>
            <a:r>
              <a:rPr lang="en-US" b="1" dirty="0">
                <a:solidFill>
                  <a:schemeClr val="tx1">
                    <a:lumMod val="95000"/>
                    <a:lumOff val="5000"/>
                  </a:schemeClr>
                </a:solidFill>
              </a:rPr>
              <a:t>text-box</a:t>
            </a:r>
            <a:r>
              <a:rPr lang="en-US" dirty="0">
                <a:solidFill>
                  <a:schemeClr val="tx1">
                    <a:lumMod val="95000"/>
                    <a:lumOff val="5000"/>
                  </a:schemeClr>
                </a:solidFill>
              </a:rPr>
              <a:t> present in visualization tool to type it</a:t>
            </a:r>
          </a:p>
        </p:txBody>
      </p:sp>
      <p:pic>
        <p:nvPicPr>
          <p:cNvPr id="3" name="Picture 2">
            <a:extLst>
              <a:ext uri="{FF2B5EF4-FFF2-40B4-BE49-F238E27FC236}">
                <a16:creationId xmlns:a16="http://schemas.microsoft.com/office/drawing/2014/main" id="{B14861DD-08F2-5F53-B624-8E2AD5F31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074" y="1941741"/>
            <a:ext cx="3863348" cy="1092710"/>
          </a:xfrm>
          <a:prstGeom prst="rect">
            <a:avLst/>
          </a:prstGeom>
        </p:spPr>
      </p:pic>
    </p:spTree>
    <p:extLst>
      <p:ext uri="{BB962C8B-B14F-4D97-AF65-F5344CB8AC3E}">
        <p14:creationId xmlns:p14="http://schemas.microsoft.com/office/powerpoint/2010/main" val="237521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US" sz="4800" b="1" dirty="0"/>
              <a:t>Analysis of data</a:t>
            </a:r>
            <a:endParaRPr lang="en-IN" sz="4800" b="1" dirty="0"/>
          </a:p>
        </p:txBody>
      </p:sp>
      <p:sp>
        <p:nvSpPr>
          <p:cNvPr id="5" name="TextBox 4">
            <a:extLst>
              <a:ext uri="{FF2B5EF4-FFF2-40B4-BE49-F238E27FC236}">
                <a16:creationId xmlns:a16="http://schemas.microsoft.com/office/drawing/2014/main" id="{613DBC48-682B-8873-87B8-A605D0FAA9CF}"/>
              </a:ext>
            </a:extLst>
          </p:cNvPr>
          <p:cNvSpPr txBox="1"/>
          <p:nvPr/>
        </p:nvSpPr>
        <p:spPr>
          <a:xfrm>
            <a:off x="609600" y="1696279"/>
            <a:ext cx="4929809" cy="452431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95000"/>
                    <a:lumOff val="5000"/>
                  </a:schemeClr>
                </a:solidFill>
              </a:rPr>
              <a:t>We have utilized cards to provide total number of states and districts and states .</a:t>
            </a:r>
          </a:p>
          <a:p>
            <a:pPr marL="285750" indent="-285750">
              <a:buFont typeface="Arial" panose="020B0604020202020204" pitchFamily="34" charset="0"/>
              <a:buChar char="•"/>
            </a:pPr>
            <a:r>
              <a:rPr lang="en-US" dirty="0">
                <a:solidFill>
                  <a:schemeClr val="tx1">
                    <a:lumMod val="95000"/>
                    <a:lumOff val="5000"/>
                  </a:schemeClr>
                </a:solidFill>
              </a:rPr>
              <a:t> we got to know there are 20 states and 311 districts altogether in dataset provided.</a:t>
            </a:r>
          </a:p>
          <a:p>
            <a:pPr marL="285750" indent="-285750">
              <a:buFont typeface="Arial" panose="020B0604020202020204" pitchFamily="34" charset="0"/>
              <a:buChar char="•"/>
            </a:pPr>
            <a:r>
              <a:rPr lang="en-US" b="0" i="0" dirty="0">
                <a:effectLst/>
              </a:rPr>
              <a:t>The </a:t>
            </a:r>
            <a:r>
              <a:rPr lang="en-US" b="1" i="0" dirty="0">
                <a:effectLst/>
              </a:rPr>
              <a:t>card visual </a:t>
            </a:r>
            <a:r>
              <a:rPr lang="en-US" b="0" i="0" dirty="0">
                <a:effectLst/>
              </a:rPr>
              <a:t>is a helpful tool that presents important metrics such as total sales, profit growth, count of opportunities, and performance status.</a:t>
            </a:r>
          </a:p>
          <a:p>
            <a:pPr marL="285750" indent="-285750">
              <a:buFont typeface="Arial" panose="020B0604020202020204" pitchFamily="34" charset="0"/>
              <a:buChar char="•"/>
            </a:pPr>
            <a:r>
              <a:rPr lang="en-US" b="0" i="0" dirty="0">
                <a:effectLst/>
              </a:rPr>
              <a:t>The filled </a:t>
            </a:r>
            <a:r>
              <a:rPr lang="en-US" b="1" i="0" dirty="0">
                <a:effectLst/>
              </a:rPr>
              <a:t>map visual</a:t>
            </a:r>
            <a:r>
              <a:rPr lang="en-US" b="0" i="0" dirty="0">
                <a:effectLst/>
              </a:rPr>
              <a:t> is a powerful tool for visualizing geographical data, presenting information in a color-coded format based on regions or areas, providing insights into spatial patterns and trends.</a:t>
            </a:r>
          </a:p>
          <a:p>
            <a:pPr marL="285750" indent="-285750">
              <a:buFont typeface="Arial" panose="020B0604020202020204" pitchFamily="34" charset="0"/>
              <a:buChar char="•"/>
            </a:pPr>
            <a:r>
              <a:rPr lang="en-US" dirty="0"/>
              <a:t>We have utilized state name and state code to present it.</a:t>
            </a:r>
          </a:p>
          <a:p>
            <a:endParaRPr lang="en-US" b="0" i="0" dirty="0">
              <a:effectLst/>
            </a:endParaRPr>
          </a:p>
        </p:txBody>
      </p:sp>
      <p:pic>
        <p:nvPicPr>
          <p:cNvPr id="4" name="Picture 3">
            <a:extLst>
              <a:ext uri="{FF2B5EF4-FFF2-40B4-BE49-F238E27FC236}">
                <a16:creationId xmlns:a16="http://schemas.microsoft.com/office/drawing/2014/main" id="{5F4357F2-67CA-0DBE-3967-801E4557F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7613" y="1696279"/>
            <a:ext cx="3785624" cy="1014986"/>
          </a:xfrm>
          <a:prstGeom prst="rect">
            <a:avLst/>
          </a:prstGeom>
        </p:spPr>
      </p:pic>
      <p:pic>
        <p:nvPicPr>
          <p:cNvPr id="3" name="Picture 2">
            <a:extLst>
              <a:ext uri="{FF2B5EF4-FFF2-40B4-BE49-F238E27FC236}">
                <a16:creationId xmlns:a16="http://schemas.microsoft.com/office/drawing/2014/main" id="{F3AA3E44-6859-65A4-A4AB-C3FE5E7F3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879" y="3167333"/>
            <a:ext cx="4101092" cy="2935230"/>
          </a:xfrm>
          <a:prstGeom prst="rect">
            <a:avLst/>
          </a:prstGeom>
        </p:spPr>
      </p:pic>
    </p:spTree>
    <p:extLst>
      <p:ext uri="{BB962C8B-B14F-4D97-AF65-F5344CB8AC3E}">
        <p14:creationId xmlns:p14="http://schemas.microsoft.com/office/powerpoint/2010/main" val="4052686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AED2E0B-039A-EA90-9817-EBCBAF13865D}"/>
              </a:ext>
            </a:extLst>
          </p:cNvPr>
          <p:cNvSpPr txBox="1"/>
          <p:nvPr/>
        </p:nvSpPr>
        <p:spPr>
          <a:xfrm>
            <a:off x="3631095" y="304800"/>
            <a:ext cx="4929809" cy="830997"/>
          </a:xfrm>
          <a:prstGeom prst="rect">
            <a:avLst/>
          </a:prstGeom>
          <a:noFill/>
        </p:spPr>
        <p:txBody>
          <a:bodyPr wrap="square" rtlCol="0">
            <a:spAutoFit/>
          </a:bodyPr>
          <a:lstStyle/>
          <a:p>
            <a:r>
              <a:rPr lang="en-US" sz="4800" b="1" dirty="0"/>
              <a:t>Analysis of data</a:t>
            </a:r>
            <a:endParaRPr lang="en-IN" sz="4800" b="1" dirty="0"/>
          </a:p>
        </p:txBody>
      </p:sp>
      <p:sp>
        <p:nvSpPr>
          <p:cNvPr id="5" name="TextBox 4">
            <a:extLst>
              <a:ext uri="{FF2B5EF4-FFF2-40B4-BE49-F238E27FC236}">
                <a16:creationId xmlns:a16="http://schemas.microsoft.com/office/drawing/2014/main" id="{613DBC48-682B-8873-87B8-A605D0FAA9CF}"/>
              </a:ext>
            </a:extLst>
          </p:cNvPr>
          <p:cNvSpPr txBox="1"/>
          <p:nvPr/>
        </p:nvSpPr>
        <p:spPr>
          <a:xfrm>
            <a:off x="609600" y="1696279"/>
            <a:ext cx="6003235" cy="3970318"/>
          </a:xfrm>
          <a:prstGeom prst="rect">
            <a:avLst/>
          </a:prstGeom>
          <a:noFill/>
        </p:spPr>
        <p:txBody>
          <a:bodyPr wrap="square" rtlCol="0">
            <a:spAutoFit/>
          </a:bodyPr>
          <a:lstStyle/>
          <a:p>
            <a:pPr marL="285750" indent="-285750">
              <a:buFont typeface="Arial" panose="020B0604020202020204" pitchFamily="34" charset="0"/>
              <a:buChar char="•"/>
            </a:pPr>
            <a:endParaRPr lang="en-US" b="0" i="0" dirty="0">
              <a:effectLst/>
              <a:latin typeface="Söhne"/>
            </a:endParaRPr>
          </a:p>
          <a:p>
            <a:pPr marL="285750" indent="-285750">
              <a:buFont typeface="Arial" panose="020B0604020202020204" pitchFamily="34" charset="0"/>
              <a:buChar char="•"/>
            </a:pPr>
            <a:r>
              <a:rPr lang="en-US" b="0" i="0" dirty="0">
                <a:effectLst/>
                <a:latin typeface="Söhne"/>
              </a:rPr>
              <a:t> </a:t>
            </a:r>
            <a:r>
              <a:rPr lang="en-US" dirty="0">
                <a:latin typeface="Söhne"/>
              </a:rPr>
              <a:t>S</a:t>
            </a:r>
            <a:r>
              <a:rPr lang="en-US" b="0" i="0" dirty="0">
                <a:effectLst/>
                <a:latin typeface="Söhne"/>
              </a:rPr>
              <a:t>tacked column chart  used to display data using vertical columns divided into segments , I have utilized  two stacked column charts to show how the production of pulses and oil seed production changed over the years in my dataset. Each column represented a year, and the segments inside showed how much of each crop was produced. </a:t>
            </a:r>
          </a:p>
          <a:p>
            <a:pPr marL="285750" indent="-285750">
              <a:buFont typeface="Arial" panose="020B0604020202020204" pitchFamily="34" charset="0"/>
              <a:buChar char="•"/>
            </a:pPr>
            <a:r>
              <a:rPr lang="en-US" dirty="0"/>
              <a:t>A</a:t>
            </a:r>
            <a:r>
              <a:rPr lang="en-US" b="0" i="0" dirty="0">
                <a:effectLst/>
              </a:rPr>
              <a:t> stacked area chart represents cumulative trends over time.</a:t>
            </a:r>
            <a:r>
              <a:rPr lang="en-US" b="0" i="0" dirty="0">
                <a:solidFill>
                  <a:srgbClr val="ECECEC"/>
                </a:solidFill>
                <a:effectLst/>
                <a:latin typeface="Söhne"/>
              </a:rPr>
              <a:t> </a:t>
            </a:r>
            <a:r>
              <a:rPr lang="en-US" b="0" i="0" dirty="0">
                <a:effectLst/>
                <a:latin typeface="Söhne"/>
              </a:rPr>
              <a:t>I also used a stacked area chart to display the trends in commercial crop production over time. This chart helped me see how the total production of commercial crops changed each year and which crops contributed the most. These visualizations helped me understand how pulses, cereals, and commercial crops were produced over time.</a:t>
            </a:r>
            <a:endParaRPr lang="en-US" b="0" i="0" dirty="0">
              <a:effectLst/>
            </a:endParaRPr>
          </a:p>
        </p:txBody>
      </p:sp>
      <p:pic>
        <p:nvPicPr>
          <p:cNvPr id="6" name="Picture 5">
            <a:extLst>
              <a:ext uri="{FF2B5EF4-FFF2-40B4-BE49-F238E27FC236}">
                <a16:creationId xmlns:a16="http://schemas.microsoft.com/office/drawing/2014/main" id="{C9E63498-38A1-8354-7C6F-BE7EF35D9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62" y="473188"/>
            <a:ext cx="3724377" cy="5443652"/>
          </a:xfrm>
          <a:prstGeom prst="rect">
            <a:avLst/>
          </a:prstGeom>
        </p:spPr>
      </p:pic>
    </p:spTree>
    <p:extLst>
      <p:ext uri="{BB962C8B-B14F-4D97-AF65-F5344CB8AC3E}">
        <p14:creationId xmlns:p14="http://schemas.microsoft.com/office/powerpoint/2010/main" val="647283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2361</TotalTime>
  <Words>1095</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dc:creator>
  <cp:lastModifiedBy>Aishwarya</cp:lastModifiedBy>
  <cp:revision>2</cp:revision>
  <dcterms:created xsi:type="dcterms:W3CDTF">2024-03-26T17:19:42Z</dcterms:created>
  <dcterms:modified xsi:type="dcterms:W3CDTF">2024-03-28T08:40:50Z</dcterms:modified>
</cp:coreProperties>
</file>