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CA61-323C-BCDF-173F-172ACFCE0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C211D-E16C-5C8E-0C61-A9863D15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230E-4A17-6541-DDAA-9908F350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D573-B6F9-F625-774A-E01500B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BA1A-E7DA-2172-68E6-2DF0206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2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A945-4A4A-25E2-DD56-84E8288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DBAC7-CAE4-651B-CE57-24A2889C0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EB51-0803-9FBB-E905-D5627776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B9BC-3EFF-0DAE-D505-0835711A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5845-CF92-0136-3F49-44DE3DD3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030B7-59FB-5765-68BF-CF2BA380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41E1E-C993-7064-6D30-C5C0B6826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E63E-5317-A043-3E35-EF8F480F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DC96-21C1-E37B-EFD1-28C0D90A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C8C3A-8D65-8CF2-B48F-BA22A09E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1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4369-BA4F-8349-BE7A-06BA3855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1A00-80BE-E5F8-EFE1-2586F8B2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FB63-552D-E68E-0039-C0AEAE2A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9295-E3FA-D74D-46FA-319B9790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8E0E-A368-16BE-3A96-62DB83F1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0AD4-F507-4A5F-1E64-1147B0BF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ACAA-24AB-0FD5-304A-64F2F811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A0ED-3C49-618C-E226-B4F59FD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0BC4-9044-158C-F0F9-D1F9905D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27B98-9A60-9F5C-5789-C65B0FA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2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17C-B8D3-4C17-C2C1-C3568A1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176E-7A2E-F48E-8A94-F551121F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F7C61-E4B1-1E57-8DCC-E5767F3F2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91792-C1FD-9682-0703-B0BFF757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AA40-DB57-4E8F-A079-EBF73546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D9A8-F633-FD24-EAEB-93783BFF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8383-F289-FCCE-5079-97CADA8D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D5447-8C6C-A510-231C-7E6D9A18B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5C59E-346F-1793-E157-1CD2B5CAD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04E92-482B-818D-13CD-BFE59708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54C6A-4FAC-5E64-24C9-DAD9E0F4A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3EBEA-7451-6D3A-D8F3-38D27568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2A99F-A8A6-3EC5-264D-C5D74360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B3B6F-FB6E-5AAC-6DD2-D7299F49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99B5-E02A-1043-758C-BDEA3041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88559-430C-40B6-9A50-3EB7BAE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6042A-6EF3-4726-5694-B7083CA9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58-F6A1-4447-237E-4449CDAB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0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2D150-2F84-2CD3-E2AB-14A7AD07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E3621-F7DB-56C2-B310-9F0F5CE2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3929-0326-4A16-9AF7-CFB720D6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61A-B4D8-1A35-482A-98988289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F3A1-10A4-623F-5CF4-7E268636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3BE83-4DE1-A03F-E0CB-F3C4B389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AB604-5073-74DF-A827-2E434606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BF74-726C-0140-8EAE-38034F86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0EF14-F716-2D55-F13F-AF4C7159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4B2E-1A34-FD90-C686-8A1759DE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4180-51FC-FBBD-FED4-AF1D131A6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1010-DFDF-5F8A-A8CF-A0C85F6E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476B9-8D80-2B0E-405D-ADF487D1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7182E-7E81-94DC-6EC8-476D36A3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D088-8FAB-8521-E13E-2E02914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A68BE-BADF-50E5-F566-A06E70BA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BFEE-9E33-FBF0-D757-5011E855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4016-753A-7327-F899-A6819A7F4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EF99D-E772-D8DB-74A3-464DCBCF5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993D-9286-633E-AF9D-490019F2D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F5E3D3A-6C53-4883-6EBD-49BD97A6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0" t="6483" r="330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DE2D0-F73D-620E-2483-6A15433B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4328-D148-A568-136E-82AEC5FD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/>
              <a:t>Aishwarya AlexJohn</a:t>
            </a:r>
          </a:p>
          <a:p>
            <a:pPr marL="342900" indent="-342900" algn="l">
              <a:buFontTx/>
              <a:buChar char="-"/>
            </a:pPr>
            <a:r>
              <a:rPr lang="en-US" sz="2000"/>
              <a:t>Surya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2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24DF-63F4-675F-EFCB-AA51C7F0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1484249"/>
            <a:ext cx="10515600" cy="4351338"/>
          </a:xfrm>
        </p:spPr>
        <p:txBody>
          <a:bodyPr>
            <a:normAutofit/>
          </a:bodyPr>
          <a:lstStyle/>
          <a:p>
            <a:pPr marL="12065" marR="542290" algn="just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0" marR="542290" indent="0" algn="just">
              <a:lnSpc>
                <a:spcPct val="100000"/>
              </a:lnSpc>
              <a:spcBef>
                <a:spcPts val="100"/>
              </a:spcBef>
              <a:buNone/>
              <a:tabLst>
                <a:tab pos="299085" algn="l"/>
              </a:tabLst>
            </a:pPr>
            <a:r>
              <a:rPr lang="en-IN" sz="1800" b="1" dirty="0">
                <a:solidFill>
                  <a:schemeClr val="tx1"/>
                </a:solidFill>
                <a:latin typeface="Calibri"/>
                <a:cs typeface="Calibri"/>
              </a:rPr>
              <a:t>Case Study - Objective:</a:t>
            </a:r>
            <a:r>
              <a:rPr lang="en-IN" sz="1800" b="1" spc="-11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8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lang="en-IN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develop</a:t>
            </a:r>
            <a:r>
              <a:rPr lang="en-IN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IN"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model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lang="en-IN"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assists</a:t>
            </a:r>
            <a:r>
              <a:rPr lang="en-IN"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IN"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consumer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finance</a:t>
            </a:r>
            <a:r>
              <a:rPr lang="en-IN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company</a:t>
            </a:r>
            <a:r>
              <a:rPr lang="en-IN"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making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informed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20" dirty="0">
                <a:solidFill>
                  <a:schemeClr val="tx1"/>
                </a:solidFill>
                <a:latin typeface="Calibri"/>
                <a:cs typeface="Calibri"/>
              </a:rPr>
              <a:t>loan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approval</a:t>
            </a:r>
            <a:r>
              <a:rPr lang="en-IN" sz="18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decisions</a:t>
            </a:r>
            <a:r>
              <a:rPr lang="en-IN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by</a:t>
            </a:r>
            <a:r>
              <a:rPr lang="en-IN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identifying</a:t>
            </a:r>
            <a:r>
              <a:rPr lang="en-IN"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patterns</a:t>
            </a:r>
            <a:r>
              <a:rPr lang="en-IN" sz="18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IN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applicant</a:t>
            </a:r>
            <a:r>
              <a:rPr lang="en-IN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profiles</a:t>
            </a:r>
            <a:r>
              <a:rPr lang="en-IN"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lang="en-IN" sz="18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indicate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IN"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likelihood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IN" sz="18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20" dirty="0">
                <a:solidFill>
                  <a:schemeClr val="tx1"/>
                </a:solidFill>
                <a:latin typeface="Calibri"/>
                <a:cs typeface="Calibri"/>
              </a:rPr>
              <a:t>loan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default.</a:t>
            </a:r>
            <a:endParaRPr lang="en-IN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spcBef>
                <a:spcPts val="1005"/>
              </a:spcBef>
              <a:buNone/>
              <a:tabLst>
                <a:tab pos="299085" algn="l"/>
              </a:tabLst>
            </a:pPr>
            <a:r>
              <a:rPr lang="en-IN" sz="1800" b="1" dirty="0">
                <a:solidFill>
                  <a:schemeClr val="tx1"/>
                </a:solidFill>
                <a:latin typeface="Calibri"/>
                <a:cs typeface="Calibri"/>
              </a:rPr>
              <a:t>Context:</a:t>
            </a:r>
            <a:r>
              <a:rPr lang="en-IN" sz="1800" b="1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IN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company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specialises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providing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various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types</a:t>
            </a:r>
            <a:r>
              <a:rPr lang="en-IN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loans.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When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loan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application</a:t>
            </a:r>
            <a:r>
              <a:rPr lang="en-IN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is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received,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company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must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decide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whether</a:t>
            </a:r>
            <a:r>
              <a:rPr lang="en-IN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lang="en-IN"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approve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reject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IN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loan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based</a:t>
            </a:r>
            <a:r>
              <a:rPr lang="en-IN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IN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applicant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profile.</a:t>
            </a:r>
            <a:r>
              <a:rPr lang="en-IN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This</a:t>
            </a:r>
            <a:r>
              <a:rPr lang="en-IN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decision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involves</a:t>
            </a:r>
            <a:r>
              <a:rPr lang="en-IN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two</a:t>
            </a:r>
            <a:r>
              <a:rPr lang="en-IN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primary</a:t>
            </a:r>
            <a:r>
              <a:rPr lang="en-IN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Calibri"/>
                <a:cs typeface="Calibri"/>
              </a:rPr>
              <a:t>risks:</a:t>
            </a:r>
          </a:p>
          <a:p>
            <a:pPr marL="0" indent="0" algn="just">
              <a:lnSpc>
                <a:spcPct val="100000"/>
              </a:lnSpc>
              <a:spcBef>
                <a:spcPts val="1005"/>
              </a:spcBef>
              <a:buNone/>
              <a:tabLst>
                <a:tab pos="299085" algn="l"/>
              </a:tabLst>
            </a:pPr>
            <a:endParaRPr lang="en-IN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927100" marR="60960" lvl="1" indent="-457200" algn="just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927100" algn="l"/>
                <a:tab pos="929640" algn="l"/>
              </a:tabLst>
            </a:pPr>
            <a:r>
              <a:rPr lang="en-IN" sz="1800" b="1" dirty="0">
                <a:solidFill>
                  <a:schemeClr val="tx1"/>
                </a:solidFill>
                <a:latin typeface="Calibri"/>
                <a:cs typeface="Calibri"/>
              </a:rPr>
              <a:t>	Business Loss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: If the company deny a loan to someone who is likely to repay it, we lose potential business. </a:t>
            </a:r>
            <a:endParaRPr lang="en-IN" sz="18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927100" marR="60960" lvl="1" indent="-457200" algn="just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927100" algn="l"/>
                <a:tab pos="929640" algn="l"/>
              </a:tabLst>
            </a:pPr>
            <a:r>
              <a:rPr lang="en-IN" sz="1800" b="1" dirty="0">
                <a:solidFill>
                  <a:schemeClr val="tx1"/>
                </a:solidFill>
                <a:latin typeface="Calibri"/>
                <a:cs typeface="Calibri"/>
              </a:rPr>
              <a:t>Financial Loss: 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If the company approve a loan for someone who is likely to default, we face a financial loss.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BE01A-865E-B5D2-31B3-023A8283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Context – Lending Club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B354-A9C9-396A-1E98-7F812C42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6698-B32E-6BD2-EE0E-5B05F03A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5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ADC2-E2AD-84AB-380A-6E9394A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9988-D7F7-9234-856A-D6F24F0A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158B-C7D9-4DCD-123C-C0332BBC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6ECF-9F10-8882-71CC-56645968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138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Lending Club Case Study</vt:lpstr>
      <vt:lpstr>Context – Lending Club Case Study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Alex John</dc:creator>
  <cp:lastModifiedBy>Aishwarya Alex John</cp:lastModifiedBy>
  <cp:revision>1</cp:revision>
  <dcterms:created xsi:type="dcterms:W3CDTF">2025-01-22T08:01:28Z</dcterms:created>
  <dcterms:modified xsi:type="dcterms:W3CDTF">2025-01-22T15:06:44Z</dcterms:modified>
</cp:coreProperties>
</file>