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0058400" cy="7772400"/>
  <p:notesSz cx="10058400" cy="7772400"/>
  <p:embeddedFontLst>
    <p:embeddedFont>
      <p:font typeface="Trebuchet MS" panose="020B0603020202020204"/>
      <p:regular r:id="rId18"/>
      <p:bold r:id="rId19"/>
      <p:italic r:id="rId20"/>
      <p:boldItalic r:id="rId21"/>
    </p:embeddedFont>
    <p:embeddedFont>
      <p:font typeface="Roboto" panose="0200000000000000000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000000"/>
          </p15:clr>
        </p15:guide>
        <p15:guide id="2" pos="2160" userDrawn="1">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1" d="100"/>
          <a:sy n="61" d="100"/>
        </p:scale>
        <p:origin x="1482"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4T10:43:56.50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 name="Google Shape;46;p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1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3" name="Google Shape;223;p1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9" name="Google Shape;109;p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0" name="Google Shape;130;p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9" name="Google Shape;149;p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7" name="Google Shape;167;p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6" name="Google Shape;186;p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4" name="Google Shape;204;p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showMasterSp="0" matchingName="Title Slide">
  <p:cSld name="OBJECT">
    <p:bg>
      <p:bgPr>
        <a:solidFill>
          <a:schemeClr val="lt1"/>
        </a:solidFill>
        <a:effectLst/>
      </p:bgPr>
    </p:bg>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srcRect/>
          <a:stretch>
            <a:fillRect/>
          </a:stretch>
        </p:blipFill>
        <p:spPr>
          <a:xfrm>
            <a:off x="7367016" y="1057656"/>
            <a:ext cx="2691383" cy="2828543"/>
          </a:xfrm>
          <a:prstGeom prst="rect">
            <a:avLst/>
          </a:prstGeom>
          <a:noFill/>
          <a:ln>
            <a:noFill/>
          </a:ln>
        </p:spPr>
      </p:pic>
      <p:sp>
        <p:nvSpPr>
          <p:cNvPr id="14" name="Google Shape;14;p2"/>
          <p:cNvSpPr/>
          <p:nvPr/>
        </p:nvSpPr>
        <p:spPr>
          <a:xfrm>
            <a:off x="614172" y="2197608"/>
            <a:ext cx="1013460" cy="871855"/>
          </a:xfrm>
          <a:custGeom>
            <a:avLst/>
            <a:gdLst/>
            <a:ahLst/>
            <a:cxnLst/>
            <a:rect l="l" t="t" r="r" b="b"/>
            <a:pathLst>
              <a:path w="1013460" h="871855" extrusionOk="0">
                <a:moveTo>
                  <a:pt x="795527" y="871727"/>
                </a:moveTo>
                <a:lnTo>
                  <a:pt x="217931" y="871727"/>
                </a:lnTo>
                <a:lnTo>
                  <a:pt x="0" y="435864"/>
                </a:lnTo>
                <a:lnTo>
                  <a:pt x="217931" y="0"/>
                </a:lnTo>
                <a:lnTo>
                  <a:pt x="795527" y="0"/>
                </a:lnTo>
                <a:lnTo>
                  <a:pt x="1013460" y="435864"/>
                </a:lnTo>
                <a:lnTo>
                  <a:pt x="795527" y="871727"/>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2"/>
          <p:cNvSpPr/>
          <p:nvPr/>
        </p:nvSpPr>
        <p:spPr>
          <a:xfrm>
            <a:off x="1517903" y="1970532"/>
            <a:ext cx="533400" cy="463550"/>
          </a:xfrm>
          <a:custGeom>
            <a:avLst/>
            <a:gdLst/>
            <a:ahLst/>
            <a:cxnLst/>
            <a:rect l="l" t="t" r="r" b="b"/>
            <a:pathLst>
              <a:path w="533400" h="463550" extrusionOk="0">
                <a:moveTo>
                  <a:pt x="417575" y="463295"/>
                </a:moveTo>
                <a:lnTo>
                  <a:pt x="115824" y="463295"/>
                </a:lnTo>
                <a:lnTo>
                  <a:pt x="0" y="231647"/>
                </a:lnTo>
                <a:lnTo>
                  <a:pt x="115824" y="0"/>
                </a:lnTo>
                <a:lnTo>
                  <a:pt x="417575" y="0"/>
                </a:lnTo>
                <a:lnTo>
                  <a:pt x="533400" y="231647"/>
                </a:lnTo>
                <a:lnTo>
                  <a:pt x="417575" y="463295"/>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2"/>
          <p:cNvSpPr/>
          <p:nvPr/>
        </p:nvSpPr>
        <p:spPr>
          <a:xfrm>
            <a:off x="3096767" y="2040636"/>
            <a:ext cx="1374775" cy="1187450"/>
          </a:xfrm>
          <a:custGeom>
            <a:avLst/>
            <a:gdLst/>
            <a:ahLst/>
            <a:cxnLst/>
            <a:rect l="l" t="t" r="r" b="b"/>
            <a:pathLst>
              <a:path w="1374775" h="1187450" extrusionOk="0">
                <a:moveTo>
                  <a:pt x="1078991" y="1187196"/>
                </a:moveTo>
                <a:lnTo>
                  <a:pt x="297180" y="1187196"/>
                </a:lnTo>
                <a:lnTo>
                  <a:pt x="0" y="592836"/>
                </a:lnTo>
                <a:lnTo>
                  <a:pt x="297180" y="0"/>
                </a:lnTo>
                <a:lnTo>
                  <a:pt x="1078991" y="0"/>
                </a:lnTo>
                <a:lnTo>
                  <a:pt x="1374648" y="592836"/>
                </a:lnTo>
                <a:lnTo>
                  <a:pt x="1078991" y="1187196"/>
                </a:lnTo>
                <a:close/>
              </a:path>
            </a:pathLst>
          </a:custGeom>
          <a:solidFill>
            <a:srgbClr val="42CF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 name="Google Shape;17;p2"/>
          <p:cNvSpPr txBox="1">
            <a:spLocks noGrp="1"/>
          </p:cNvSpPr>
          <p:nvPr>
            <p:ph type="ctrTitle"/>
          </p:nvPr>
        </p:nvSpPr>
        <p:spPr>
          <a:xfrm>
            <a:off x="2583835" y="2750324"/>
            <a:ext cx="4890728" cy="5283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0" i="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a:spLocks noGrp="1"/>
          </p:cNvSpPr>
          <p:nvPr>
            <p:ph type="subTitle" idx="1"/>
          </p:nvPr>
        </p:nvSpPr>
        <p:spPr>
          <a:xfrm>
            <a:off x="1508760" y="4352544"/>
            <a:ext cx="7040880" cy="1943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panose="02020603050405020304"/>
                <a:ea typeface="Times New Roman" panose="02020603050405020304"/>
                <a:cs typeface="Times New Roman" panose="02020603050405020304"/>
                <a:sym typeface="Times New Roman" panose="020206030504050203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8172" y="1750462"/>
            <a:ext cx="5547995" cy="5283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1" i="0">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a:spLocks noGrp="1"/>
          </p:cNvSpPr>
          <p:nvPr>
            <p:ph type="body" idx="1"/>
          </p:nvPr>
        </p:nvSpPr>
        <p:spPr>
          <a:xfrm>
            <a:off x="561860" y="2207772"/>
            <a:ext cx="8934679" cy="416432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25" name="Google Shape;25;p3"/>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panose="02020603050405020304"/>
                <a:ea typeface="Times New Roman" panose="02020603050405020304"/>
                <a:cs typeface="Times New Roman" panose="02020603050405020304"/>
                <a:sym typeface="Times New Roman" panose="020206030504050203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58172" y="1750462"/>
            <a:ext cx="5547995" cy="5283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1" i="0">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a:spLocks noGrp="1"/>
          </p:cNvSpPr>
          <p:nvPr>
            <p:ph type="body" idx="1"/>
          </p:nvPr>
        </p:nvSpPr>
        <p:spPr>
          <a:xfrm>
            <a:off x="502920"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1" name="Google Shape;31;p4"/>
          <p:cNvSpPr txBox="1">
            <a:spLocks noGrp="1"/>
          </p:cNvSpPr>
          <p:nvPr>
            <p:ph type="body" idx="2"/>
          </p:nvPr>
        </p:nvSpPr>
        <p:spPr>
          <a:xfrm>
            <a:off x="5180076"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2" name="Google Shape;32;p4"/>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panose="02020603050405020304"/>
                <a:ea typeface="Times New Roman" panose="02020603050405020304"/>
                <a:cs typeface="Times New Roman" panose="02020603050405020304"/>
                <a:sym typeface="Times New Roman" panose="020206030504050203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458172" y="1750462"/>
            <a:ext cx="5547995" cy="5283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1" i="0">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panose="02020603050405020304"/>
                <a:ea typeface="Times New Roman" panose="02020603050405020304"/>
                <a:cs typeface="Times New Roman" panose="02020603050405020304"/>
                <a:sym typeface="Times New Roman" panose="020206030504050203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0"/>
        <p:cNvGrpSpPr/>
        <p:nvPr/>
      </p:nvGrpSpPr>
      <p:grpSpPr>
        <a:xfrm>
          <a:off x="0" y="0"/>
          <a:ext cx="0" cy="0"/>
          <a:chOff x="0" y="0"/>
          <a:chExt cx="0" cy="0"/>
        </a:xfrm>
      </p:grpSpPr>
      <p:sp>
        <p:nvSpPr>
          <p:cNvPr id="41" name="Google Shape;41;p6"/>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panose="02020603050405020304"/>
                <a:ea typeface="Times New Roman" panose="02020603050405020304"/>
                <a:cs typeface="Times New Roman" panose="02020603050405020304"/>
                <a:sym typeface="Times New Roman" panose="020206030504050203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9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6"/>
          <a:srcRect/>
          <a:stretch>
            <a:fillRect/>
          </a:stretch>
        </p:blipFill>
        <p:spPr>
          <a:xfrm>
            <a:off x="7367016" y="1057656"/>
            <a:ext cx="2691383" cy="2828543"/>
          </a:xfrm>
          <a:prstGeom prst="rect">
            <a:avLst/>
          </a:prstGeom>
          <a:noFill/>
          <a:ln>
            <a:noFill/>
          </a:ln>
        </p:spPr>
      </p:pic>
      <p:sp>
        <p:nvSpPr>
          <p:cNvPr id="7" name="Google Shape;7;p1"/>
          <p:cNvSpPr txBox="1">
            <a:spLocks noGrp="1"/>
          </p:cNvSpPr>
          <p:nvPr>
            <p:ph type="title"/>
          </p:nvPr>
        </p:nvSpPr>
        <p:spPr>
          <a:xfrm>
            <a:off x="458172" y="1750462"/>
            <a:ext cx="5547995" cy="52831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3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a:spLocks noGrp="1"/>
          </p:cNvSpPr>
          <p:nvPr>
            <p:ph type="body" idx="1"/>
          </p:nvPr>
        </p:nvSpPr>
        <p:spPr>
          <a:xfrm>
            <a:off x="561860" y="2207772"/>
            <a:ext cx="8934679" cy="416432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900" b="0" i="0" u="none" strike="noStrike" cap="none">
                <a:solidFill>
                  <a:srgbClr val="2D83C3"/>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10" name="Google Shape;10;p1"/>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11" name="Google Shape;11;p1"/>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rtl="0">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rtl="0">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rtl="0">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rtl="0">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rtl="0">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rtl="0">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rtl="0">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rtl="0">
              <a:lnSpc>
                <a:spcPct val="100000"/>
              </a:lnSpc>
              <a:spcBef>
                <a:spcPts val="0"/>
              </a:spcBef>
              <a:buNone/>
              <a:defRPr sz="9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comments" Target="../comments/comment1.xml"/><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image" Target="../media/image12.jpeg"/><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image" Target="../media/image16.png"/><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9.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7"/>
          <p:cNvSpPr txBox="1">
            <a:spLocks noGrp="1"/>
          </p:cNvSpPr>
          <p:nvPr>
            <p:ph type="ctrTitle"/>
          </p:nvPr>
        </p:nvSpPr>
        <p:spPr>
          <a:xfrm>
            <a:off x="0" y="1566229"/>
            <a:ext cx="9616965" cy="1028487"/>
          </a:xfrm>
          <a:prstGeom prst="rect">
            <a:avLst/>
          </a:prstGeom>
          <a:noFill/>
          <a:ln>
            <a:noFill/>
          </a:ln>
        </p:spPr>
        <p:txBody>
          <a:bodyPr spcFirstLastPara="1" wrap="square" lIns="0" tIns="12700" rIns="0" bIns="0" anchor="t" anchorCtr="0">
            <a:spAutoFit/>
          </a:bodyPr>
          <a:lstStyle/>
          <a:p>
            <a:pPr marL="2703830" lvl="0" indent="0" algn="l" rtl="0">
              <a:lnSpc>
                <a:spcPct val="100000"/>
              </a:lnSpc>
              <a:spcBef>
                <a:spcPts val="0"/>
              </a:spcBef>
              <a:spcAft>
                <a:spcPts val="0"/>
              </a:spcAft>
              <a:buNone/>
            </a:pPr>
            <a:r>
              <a:rPr lang="en-US" dirty="0" smtClean="0"/>
              <a:t>TEXT GENERATION USING GENERATIVE AI </a:t>
            </a:r>
            <a:endParaRPr dirty="0"/>
          </a:p>
        </p:txBody>
      </p:sp>
      <p:grpSp>
        <p:nvGrpSpPr>
          <p:cNvPr id="50" name="Google Shape;50;p7"/>
          <p:cNvGrpSpPr/>
          <p:nvPr/>
        </p:nvGrpSpPr>
        <p:grpSpPr>
          <a:xfrm>
            <a:off x="6143244" y="3886199"/>
            <a:ext cx="3915410" cy="2830195"/>
            <a:chOff x="6143244" y="3886199"/>
            <a:chExt cx="3915410" cy="2830195"/>
          </a:xfrm>
        </p:grpSpPr>
        <p:sp>
          <p:nvSpPr>
            <p:cNvPr id="51" name="Google Shape;51;p7"/>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2" name="Google Shape;52;p7"/>
            <p:cNvPicPr preferRelativeResize="0"/>
            <p:nvPr/>
          </p:nvPicPr>
          <p:blipFill rotWithShape="1">
            <a:blip r:embed="rId1"/>
            <a:srcRect/>
            <a:stretch>
              <a:fillRect/>
            </a:stretch>
          </p:blipFill>
          <p:spPr>
            <a:xfrm>
              <a:off x="7641335" y="3886200"/>
              <a:ext cx="2414015" cy="2517648"/>
            </a:xfrm>
            <a:prstGeom prst="rect">
              <a:avLst/>
            </a:prstGeom>
            <a:noFill/>
            <a:ln>
              <a:noFill/>
            </a:ln>
          </p:spPr>
        </p:pic>
        <p:pic>
          <p:nvPicPr>
            <p:cNvPr id="53" name="Google Shape;53;p7"/>
            <p:cNvPicPr preferRelativeResize="0"/>
            <p:nvPr/>
          </p:nvPicPr>
          <p:blipFill rotWithShape="1">
            <a:blip r:embed="rId2"/>
            <a:srcRect/>
            <a:stretch>
              <a:fillRect/>
            </a:stretch>
          </p:blipFill>
          <p:spPr>
            <a:xfrm>
              <a:off x="7376160" y="6403848"/>
              <a:ext cx="2679191" cy="310895"/>
            </a:xfrm>
            <a:prstGeom prst="rect">
              <a:avLst/>
            </a:prstGeom>
            <a:noFill/>
            <a:ln>
              <a:noFill/>
            </a:ln>
          </p:spPr>
        </p:pic>
      </p:grpSp>
      <p:grpSp>
        <p:nvGrpSpPr>
          <p:cNvPr id="54" name="Google Shape;54;p7"/>
          <p:cNvGrpSpPr/>
          <p:nvPr/>
        </p:nvGrpSpPr>
        <p:grpSpPr>
          <a:xfrm>
            <a:off x="3047" y="4367784"/>
            <a:ext cx="368935" cy="2348484"/>
            <a:chOff x="3047" y="4367784"/>
            <a:chExt cx="368935" cy="2348484"/>
          </a:xfrm>
        </p:grpSpPr>
        <p:pic>
          <p:nvPicPr>
            <p:cNvPr id="55" name="Google Shape;55;p7"/>
            <p:cNvPicPr preferRelativeResize="0"/>
            <p:nvPr/>
          </p:nvPicPr>
          <p:blipFill rotWithShape="1">
            <a:blip r:embed="rId3"/>
            <a:srcRect/>
            <a:stretch>
              <a:fillRect/>
            </a:stretch>
          </p:blipFill>
          <p:spPr>
            <a:xfrm>
              <a:off x="3047" y="4367784"/>
              <a:ext cx="365760" cy="2346959"/>
            </a:xfrm>
            <a:prstGeom prst="rect">
              <a:avLst/>
            </a:prstGeom>
            <a:noFill/>
            <a:ln>
              <a:noFill/>
            </a:ln>
          </p:spPr>
        </p:pic>
        <p:sp>
          <p:nvSpPr>
            <p:cNvPr id="56" name="Google Shape;56;p7"/>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7" name="Google Shape;57;p7"/>
          <p:cNvSpPr/>
          <p:nvPr/>
        </p:nvSpPr>
        <p:spPr>
          <a:xfrm>
            <a:off x="3136392" y="5372100"/>
            <a:ext cx="597535" cy="510540"/>
          </a:xfrm>
          <a:custGeom>
            <a:avLst/>
            <a:gdLst/>
            <a:ahLst/>
            <a:cxnLst/>
            <a:rect l="l" t="t" r="r" b="b"/>
            <a:pathLst>
              <a:path w="597535" h="510539" extrusionOk="0">
                <a:moveTo>
                  <a:pt x="469391" y="510539"/>
                </a:moveTo>
                <a:lnTo>
                  <a:pt x="128016" y="510539"/>
                </a:lnTo>
                <a:lnTo>
                  <a:pt x="0" y="256032"/>
                </a:lnTo>
                <a:lnTo>
                  <a:pt x="128016" y="0"/>
                </a:lnTo>
                <a:lnTo>
                  <a:pt x="469391" y="0"/>
                </a:lnTo>
                <a:lnTo>
                  <a:pt x="597408" y="256032"/>
                </a:lnTo>
                <a:lnTo>
                  <a:pt x="469391" y="510539"/>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7"/>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2" name="Rectangle 1"/>
          <p:cNvSpPr/>
          <p:nvPr/>
        </p:nvSpPr>
        <p:spPr>
          <a:xfrm>
            <a:off x="2412123" y="3373820"/>
            <a:ext cx="5225907" cy="1753235"/>
          </a:xfrm>
          <a:prstGeom prst="rect">
            <a:avLst/>
          </a:prstGeom>
        </p:spPr>
        <p:txBody>
          <a:bodyPr wrap="square">
            <a:spAutoFit/>
          </a:bodyPr>
          <a:lstStyle/>
          <a:p>
            <a:r>
              <a:rPr lang="en-US" sz="1800" spc="15" dirty="0"/>
              <a:t>NAME   </a:t>
            </a:r>
            <a:r>
              <a:rPr lang="en-IN" altLang="en-US" sz="1800" spc="15" dirty="0"/>
              <a:t>   </a:t>
            </a:r>
            <a:r>
              <a:rPr lang="en-US" sz="1800" spc="15" dirty="0"/>
              <a:t>: </a:t>
            </a:r>
            <a:r>
              <a:rPr lang="en-IN" altLang="en-US" sz="1800" spc="15" dirty="0"/>
              <a:t>AISHWARYA.K</a:t>
            </a:r>
            <a:br>
              <a:rPr lang="en-US" sz="1800" spc="15" dirty="0"/>
            </a:br>
            <a:r>
              <a:rPr lang="en-US" sz="1800" spc="15" dirty="0"/>
              <a:t>REG.NO</a:t>
            </a:r>
            <a:r>
              <a:rPr lang="en-IN" altLang="en-US" sz="1800" spc="15" dirty="0"/>
              <a:t>   </a:t>
            </a:r>
            <a:r>
              <a:rPr lang="en-US" sz="1800" spc="15" dirty="0"/>
              <a:t>:</a:t>
            </a:r>
            <a:r>
              <a:rPr lang="en-US" sz="1800" spc="15" dirty="0" smtClean="0"/>
              <a:t>311521</a:t>
            </a:r>
            <a:r>
              <a:rPr lang="en-IN" altLang="en-US" sz="1800" spc="15" dirty="0" smtClean="0"/>
              <a:t>205006</a:t>
            </a:r>
            <a:br>
              <a:rPr lang="en-US" sz="1800" spc="15" dirty="0"/>
            </a:br>
            <a:r>
              <a:rPr lang="en-IN" altLang="en-US" sz="1800" spc="15" dirty="0"/>
              <a:t>DEPT       :IT</a:t>
            </a:r>
            <a:br>
              <a:rPr lang="en-IN" altLang="en-US" sz="1800" spc="15" dirty="0"/>
            </a:br>
            <a:r>
              <a:rPr lang="en-IN" altLang="en-US" sz="1800" spc="15" dirty="0"/>
              <a:t>COLLEGE :MEENAKSHI SUNDARARAJAN ENGINEERING COLLEGE</a:t>
            </a:r>
            <a:br>
              <a:rPr lang="en-IN" altLang="en-US" sz="1800" spc="15" dirty="0"/>
            </a:br>
            <a:endParaRPr lang="en-I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p:nvPr/>
        </p:nvSpPr>
        <p:spPr>
          <a:xfrm>
            <a:off x="6789419" y="1624583"/>
            <a:ext cx="260985" cy="266700"/>
          </a:xfrm>
          <a:custGeom>
            <a:avLst/>
            <a:gdLst/>
            <a:ahLst/>
            <a:cxnLst/>
            <a:rect l="l" t="t" r="r" b="b"/>
            <a:pathLst>
              <a:path w="260984" h="266700" extrusionOk="0">
                <a:moveTo>
                  <a:pt x="260603" y="266700"/>
                </a:moveTo>
                <a:lnTo>
                  <a:pt x="0" y="266700"/>
                </a:lnTo>
                <a:lnTo>
                  <a:pt x="0" y="0"/>
                </a:lnTo>
                <a:lnTo>
                  <a:pt x="260603" y="0"/>
                </a:lnTo>
                <a:lnTo>
                  <a:pt x="260603" y="26670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6" name="Google Shape;226;p16"/>
          <p:cNvSpPr txBox="1">
            <a:spLocks noGrp="1"/>
          </p:cNvSpPr>
          <p:nvPr>
            <p:ph type="title"/>
          </p:nvPr>
        </p:nvSpPr>
        <p:spPr>
          <a:xfrm>
            <a:off x="570927" y="1357352"/>
            <a:ext cx="1897380" cy="52006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RESULT</a:t>
            </a:r>
            <a:endParaRPr lang="en-US"/>
          </a:p>
        </p:txBody>
      </p:sp>
      <p:grpSp>
        <p:nvGrpSpPr>
          <p:cNvPr id="227" name="Google Shape;227;p16"/>
          <p:cNvGrpSpPr/>
          <p:nvPr/>
        </p:nvGrpSpPr>
        <p:grpSpPr>
          <a:xfrm>
            <a:off x="6143244" y="3886199"/>
            <a:ext cx="3915410" cy="2830195"/>
            <a:chOff x="6143244" y="3886199"/>
            <a:chExt cx="3915410" cy="2830195"/>
          </a:xfrm>
        </p:grpSpPr>
        <p:sp>
          <p:nvSpPr>
            <p:cNvPr id="228" name="Google Shape;228;p16"/>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29" name="Google Shape;229;p16"/>
            <p:cNvPicPr preferRelativeResize="0"/>
            <p:nvPr/>
          </p:nvPicPr>
          <p:blipFill rotWithShape="1">
            <a:blip r:embed="rId1"/>
            <a:srcRect/>
            <a:stretch>
              <a:fillRect/>
            </a:stretch>
          </p:blipFill>
          <p:spPr>
            <a:xfrm>
              <a:off x="7641335" y="3886200"/>
              <a:ext cx="2414015" cy="2517648"/>
            </a:xfrm>
            <a:prstGeom prst="rect">
              <a:avLst/>
            </a:prstGeom>
            <a:noFill/>
            <a:ln>
              <a:noFill/>
            </a:ln>
          </p:spPr>
        </p:pic>
        <p:pic>
          <p:nvPicPr>
            <p:cNvPr id="230" name="Google Shape;230;p16"/>
            <p:cNvPicPr preferRelativeResize="0"/>
            <p:nvPr/>
          </p:nvPicPr>
          <p:blipFill rotWithShape="1">
            <a:blip r:embed="rId2"/>
            <a:srcRect/>
            <a:stretch>
              <a:fillRect/>
            </a:stretch>
          </p:blipFill>
          <p:spPr>
            <a:xfrm>
              <a:off x="7376160" y="6403848"/>
              <a:ext cx="2679191" cy="310895"/>
            </a:xfrm>
            <a:prstGeom prst="rect">
              <a:avLst/>
            </a:prstGeom>
            <a:noFill/>
            <a:ln>
              <a:noFill/>
            </a:ln>
          </p:spPr>
        </p:pic>
        <p:sp>
          <p:nvSpPr>
            <p:cNvPr id="231" name="Google Shape;231;p16"/>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2" name="Google Shape;232;p16"/>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233" name="Google Shape;233;p16"/>
          <p:cNvGrpSpPr/>
          <p:nvPr/>
        </p:nvGrpSpPr>
        <p:grpSpPr>
          <a:xfrm>
            <a:off x="3047" y="4367784"/>
            <a:ext cx="368935" cy="2348484"/>
            <a:chOff x="3047" y="4367784"/>
            <a:chExt cx="368935" cy="2348484"/>
          </a:xfrm>
        </p:grpSpPr>
        <p:pic>
          <p:nvPicPr>
            <p:cNvPr id="234" name="Google Shape;234;p16"/>
            <p:cNvPicPr preferRelativeResize="0"/>
            <p:nvPr/>
          </p:nvPicPr>
          <p:blipFill rotWithShape="1">
            <a:blip r:embed="rId3"/>
            <a:srcRect/>
            <a:stretch>
              <a:fillRect/>
            </a:stretch>
          </p:blipFill>
          <p:spPr>
            <a:xfrm>
              <a:off x="3047" y="4367784"/>
              <a:ext cx="365760" cy="2346959"/>
            </a:xfrm>
            <a:prstGeom prst="rect">
              <a:avLst/>
            </a:prstGeom>
            <a:noFill/>
            <a:ln>
              <a:noFill/>
            </a:ln>
          </p:spPr>
        </p:pic>
        <p:sp>
          <p:nvSpPr>
            <p:cNvPr id="235" name="Google Shape;235;p16"/>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236" name="Google Shape;236;p16"/>
          <p:cNvPicPr preferRelativeResize="0"/>
          <p:nvPr/>
        </p:nvPicPr>
        <p:blipFill rotWithShape="1">
          <a:blip r:embed="rId4"/>
          <a:srcRect/>
          <a:stretch>
            <a:fillRect/>
          </a:stretch>
        </p:blipFill>
        <p:spPr>
          <a:xfrm>
            <a:off x="1376172" y="6394703"/>
            <a:ext cx="62483" cy="146303"/>
          </a:xfrm>
          <a:prstGeom prst="rect">
            <a:avLst/>
          </a:prstGeom>
          <a:noFill/>
          <a:ln>
            <a:noFill/>
          </a:ln>
        </p:spPr>
      </p:pic>
      <p:sp>
        <p:nvSpPr>
          <p:cNvPr id="237" name="Google Shape;237;p16"/>
          <p:cNvSpPr txBox="1"/>
          <p:nvPr/>
        </p:nvSpPr>
        <p:spPr>
          <a:xfrm>
            <a:off x="9323253" y="6386511"/>
            <a:ext cx="144145" cy="16446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900">
                <a:solidFill>
                  <a:srgbClr val="2D936B"/>
                </a:solidFill>
                <a:latin typeface="Trebuchet MS" panose="020B0603020202020204"/>
                <a:ea typeface="Trebuchet MS" panose="020B0603020202020204"/>
                <a:cs typeface="Trebuchet MS" panose="020B0603020202020204"/>
                <a:sym typeface="Trebuchet MS" panose="020B0603020202020204"/>
              </a:rPr>
              <a:t>10</a:t>
            </a:r>
            <a:endParaRPr sz="900">
              <a:latin typeface="Trebuchet MS" panose="020B0603020202020204"/>
              <a:ea typeface="Trebuchet MS" panose="020B0603020202020204"/>
              <a:cs typeface="Trebuchet MS" panose="020B0603020202020204"/>
              <a:sym typeface="Trebuchet MS" panose="020B0603020202020204"/>
            </a:endParaRPr>
          </a:p>
        </p:txBody>
      </p:sp>
      <p:sp>
        <p:nvSpPr>
          <p:cNvPr id="238" name="Google Shape;238;p16"/>
          <p:cNvSpPr txBox="1"/>
          <p:nvPr/>
        </p:nvSpPr>
        <p:spPr>
          <a:xfrm>
            <a:off x="561860" y="2207772"/>
            <a:ext cx="7280400" cy="4181475"/>
          </a:xfrm>
          <a:prstGeom prst="rect">
            <a:avLst/>
          </a:prstGeom>
          <a:noFill/>
          <a:ln>
            <a:noFill/>
          </a:ln>
        </p:spPr>
        <p:txBody>
          <a:bodyPr spcFirstLastPara="1" wrap="square" lIns="0" tIns="12050" rIns="0" bIns="0" anchor="t" anchorCtr="0">
            <a:spAutoFit/>
          </a:bodyPr>
          <a:lstStyle/>
          <a:p>
            <a:pPr marL="17145" marR="88900" lvl="0" indent="-92075" algn="l" rtl="0">
              <a:lnSpc>
                <a:spcPct val="102000"/>
              </a:lnSpc>
              <a:spcBef>
                <a:spcPts val="0"/>
              </a:spcBef>
              <a:spcAft>
                <a:spcPts val="0"/>
              </a:spcAft>
              <a:buSzPts val="1450"/>
              <a:buFont typeface="Arial" panose="020B0604020202020204"/>
              <a:buAutoNum type="arabicPeriod"/>
            </a:pPr>
            <a:r>
              <a:rPr lang="en-US" sz="1450" b="1">
                <a:latin typeface="Arial" panose="020B0604020202020204"/>
                <a:ea typeface="Arial" panose="020B0604020202020204"/>
                <a:cs typeface="Arial" panose="020B0604020202020204"/>
                <a:sym typeface="Arial" panose="020B0604020202020204"/>
              </a:rPr>
              <a:t>Trained Generative AI Model</a:t>
            </a:r>
            <a:r>
              <a:rPr lang="en-US" sz="1450">
                <a:latin typeface="Arial" panose="020B0604020202020204"/>
                <a:ea typeface="Arial" panose="020B0604020202020204"/>
                <a:cs typeface="Arial" panose="020B0604020202020204"/>
                <a:sym typeface="Arial" panose="020B0604020202020204"/>
              </a:rPr>
              <a:t>: The project will result in a fully trained generative AI  model capable of generating film names based on learned patterns and relationships  from a dataset of </a:t>
            </a:r>
            <a:r>
              <a:rPr lang="en-US" sz="1450"/>
              <a:t>text</a:t>
            </a:r>
            <a:r>
              <a:rPr lang="en-US" sz="1450">
                <a:latin typeface="Arial" panose="020B0604020202020204"/>
                <a:ea typeface="Arial" panose="020B0604020202020204"/>
                <a:cs typeface="Arial" panose="020B0604020202020204"/>
                <a:sym typeface="Arial" panose="020B0604020202020204"/>
              </a:rPr>
              <a:t>.</a:t>
            </a:r>
            <a:endParaRPr sz="1450">
              <a:latin typeface="Arial" panose="020B0604020202020204"/>
              <a:ea typeface="Arial" panose="020B0604020202020204"/>
              <a:cs typeface="Arial" panose="020B0604020202020204"/>
              <a:sym typeface="Arial" panose="020B0604020202020204"/>
            </a:endParaRPr>
          </a:p>
          <a:p>
            <a:pPr marL="17145" marR="85725" lvl="0" indent="-92075" algn="l" rtl="0">
              <a:lnSpc>
                <a:spcPct val="102000"/>
              </a:lnSpc>
              <a:spcBef>
                <a:spcPts val="10"/>
              </a:spcBef>
              <a:spcAft>
                <a:spcPts val="0"/>
              </a:spcAft>
              <a:buSzPts val="1450"/>
              <a:buFont typeface="Arial" panose="020B0604020202020204"/>
              <a:buAutoNum type="arabicPeriod"/>
            </a:pPr>
            <a:r>
              <a:rPr lang="en-US" sz="1450" b="1">
                <a:latin typeface="Arial" panose="020B0604020202020204"/>
                <a:ea typeface="Arial" panose="020B0604020202020204"/>
                <a:cs typeface="Arial" panose="020B0604020202020204"/>
                <a:sym typeface="Arial" panose="020B0604020202020204"/>
              </a:rPr>
              <a:t>Web-Based User Interface</a:t>
            </a:r>
            <a:r>
              <a:rPr lang="en-US" sz="1450">
                <a:latin typeface="Arial" panose="020B0604020202020204"/>
                <a:ea typeface="Arial" panose="020B0604020202020204"/>
                <a:cs typeface="Arial" panose="020B0604020202020204"/>
                <a:sym typeface="Arial" panose="020B0604020202020204"/>
              </a:rPr>
              <a:t>: A user-friendly web-based interface will be developed,  allowing users to interact with the generative AI model. The interface will include  customization options for influencing the generation process and providing feedback  on generated </a:t>
            </a:r>
            <a:r>
              <a:rPr lang="en-US" sz="1450"/>
              <a:t>text</a:t>
            </a:r>
            <a:r>
              <a:rPr lang="en-US" sz="1450">
                <a:latin typeface="Arial" panose="020B0604020202020204"/>
                <a:ea typeface="Arial" panose="020B0604020202020204"/>
                <a:cs typeface="Arial" panose="020B0604020202020204"/>
                <a:sym typeface="Arial" panose="020B0604020202020204"/>
              </a:rPr>
              <a:t>.</a:t>
            </a:r>
            <a:endParaRPr sz="1450">
              <a:latin typeface="Arial" panose="020B0604020202020204"/>
              <a:ea typeface="Arial" panose="020B0604020202020204"/>
              <a:cs typeface="Arial" panose="020B0604020202020204"/>
              <a:sym typeface="Arial" panose="020B0604020202020204"/>
            </a:endParaRPr>
          </a:p>
          <a:p>
            <a:pPr marL="17145" marR="5080" lvl="0" indent="-92075" algn="l" rtl="0">
              <a:lnSpc>
                <a:spcPct val="102000"/>
              </a:lnSpc>
              <a:spcBef>
                <a:spcPts val="5"/>
              </a:spcBef>
              <a:spcAft>
                <a:spcPts val="0"/>
              </a:spcAft>
              <a:buSzPts val="1450"/>
              <a:buFont typeface="Arial" panose="020B0604020202020204"/>
              <a:buAutoNum type="arabicPeriod"/>
            </a:pPr>
            <a:r>
              <a:rPr lang="en-US" sz="1450" b="1">
                <a:latin typeface="Arial" panose="020B0604020202020204"/>
                <a:ea typeface="Arial" panose="020B0604020202020204"/>
                <a:cs typeface="Arial" panose="020B0604020202020204"/>
                <a:sym typeface="Arial" panose="020B0604020202020204"/>
              </a:rPr>
              <a:t>Generated Film Names: </a:t>
            </a:r>
            <a:r>
              <a:rPr lang="en-US" sz="1450">
                <a:latin typeface="Arial" panose="020B0604020202020204"/>
                <a:ea typeface="Arial" panose="020B0604020202020204"/>
                <a:cs typeface="Arial" panose="020B0604020202020204"/>
                <a:sym typeface="Arial" panose="020B0604020202020204"/>
              </a:rPr>
              <a:t>Users will be able to explore and generate new </a:t>
            </a:r>
            <a:r>
              <a:rPr lang="en-US" sz="1450"/>
              <a:t>text</a:t>
            </a:r>
            <a:r>
              <a:rPr lang="en-US" sz="1450">
                <a:latin typeface="Arial" panose="020B0604020202020204"/>
                <a:ea typeface="Arial" panose="020B0604020202020204"/>
                <a:cs typeface="Arial" panose="020B0604020202020204"/>
                <a:sym typeface="Arial" panose="020B0604020202020204"/>
              </a:rPr>
              <a:t>  using the system. The generated </a:t>
            </a:r>
            <a:r>
              <a:rPr lang="en-US" sz="1450"/>
              <a:t>text </a:t>
            </a:r>
            <a:r>
              <a:rPr lang="en-US" sz="1450">
                <a:latin typeface="Arial" panose="020B0604020202020204"/>
                <a:ea typeface="Arial" panose="020B0604020202020204"/>
                <a:cs typeface="Arial" panose="020B0604020202020204"/>
                <a:sym typeface="Arial" panose="020B0604020202020204"/>
              </a:rPr>
              <a:t> will exhibit creativity and relevance,  aligning with user preferences and input.</a:t>
            </a:r>
            <a:endParaRPr sz="1450">
              <a:latin typeface="Arial" panose="020B0604020202020204"/>
              <a:ea typeface="Arial" panose="020B0604020202020204"/>
              <a:cs typeface="Arial" panose="020B0604020202020204"/>
              <a:sym typeface="Arial" panose="020B0604020202020204"/>
            </a:endParaRPr>
          </a:p>
          <a:p>
            <a:pPr marL="224790" marR="0" lvl="0" indent="-208280" algn="l" rtl="0">
              <a:lnSpc>
                <a:spcPct val="100000"/>
              </a:lnSpc>
              <a:spcBef>
                <a:spcPts val="35"/>
              </a:spcBef>
              <a:spcAft>
                <a:spcPts val="0"/>
              </a:spcAft>
              <a:buSzPts val="1450"/>
              <a:buFont typeface="Arial" panose="020B0604020202020204"/>
              <a:buAutoNum type="arabicPeriod"/>
            </a:pPr>
            <a:r>
              <a:rPr lang="en-US" sz="1450" b="1">
                <a:latin typeface="Arial" panose="020B0604020202020204"/>
                <a:ea typeface="Arial" panose="020B0604020202020204"/>
                <a:cs typeface="Arial" panose="020B0604020202020204"/>
                <a:sym typeface="Arial" panose="020B0604020202020204"/>
              </a:rPr>
              <a:t>Documentation: </a:t>
            </a:r>
            <a:r>
              <a:rPr lang="en-US" sz="1450">
                <a:latin typeface="Arial" panose="020B0604020202020204"/>
                <a:ea typeface="Arial" panose="020B0604020202020204"/>
                <a:cs typeface="Arial" panose="020B0604020202020204"/>
                <a:sym typeface="Arial" panose="020B0604020202020204"/>
              </a:rPr>
              <a:t>Comprehensive documentation, including user guides, technical</a:t>
            </a:r>
            <a:endParaRPr sz="1450">
              <a:latin typeface="Arial" panose="020B0604020202020204"/>
              <a:ea typeface="Arial" panose="020B0604020202020204"/>
              <a:cs typeface="Arial" panose="020B0604020202020204"/>
              <a:sym typeface="Arial" panose="020B0604020202020204"/>
            </a:endParaRPr>
          </a:p>
          <a:p>
            <a:pPr marL="17145" marR="811530" lvl="0" indent="0" algn="l" rtl="0">
              <a:lnSpc>
                <a:spcPct val="102000"/>
              </a:lnSpc>
              <a:spcBef>
                <a:spcPts val="10"/>
              </a:spcBef>
              <a:spcAft>
                <a:spcPts val="0"/>
              </a:spcAft>
              <a:buNone/>
            </a:pPr>
            <a:r>
              <a:rPr lang="en-US" sz="1450">
                <a:latin typeface="Arial" panose="020B0604020202020204"/>
                <a:ea typeface="Arial" panose="020B0604020202020204"/>
                <a:cs typeface="Arial" panose="020B0604020202020204"/>
                <a:sym typeface="Arial" panose="020B0604020202020204"/>
              </a:rPr>
              <a:t>specifications, and deployment instructions, will be provided to assist users in  understanding and utilizing the system effectively.</a:t>
            </a:r>
            <a:endParaRPr sz="1450">
              <a:latin typeface="Arial" panose="020B0604020202020204"/>
              <a:ea typeface="Arial" panose="020B0604020202020204"/>
              <a:cs typeface="Arial" panose="020B0604020202020204"/>
              <a:sym typeface="Arial" panose="020B0604020202020204"/>
            </a:endParaRPr>
          </a:p>
          <a:p>
            <a:pPr marL="17145" marR="234950" lvl="0" indent="-92075" algn="just" rtl="0">
              <a:lnSpc>
                <a:spcPct val="102000"/>
              </a:lnSpc>
              <a:spcBef>
                <a:spcPts val="10"/>
              </a:spcBef>
              <a:spcAft>
                <a:spcPts val="0"/>
              </a:spcAft>
              <a:buSzPts val="1450"/>
              <a:buFont typeface="Arial" panose="020B0604020202020204"/>
              <a:buAutoNum type="arabicPeriod" startAt="5"/>
            </a:pPr>
            <a:r>
              <a:rPr lang="en-US" sz="1450" b="1">
                <a:latin typeface="Arial" panose="020B0604020202020204"/>
                <a:ea typeface="Arial" panose="020B0604020202020204"/>
                <a:cs typeface="Arial" panose="020B0604020202020204"/>
                <a:sym typeface="Arial" panose="020B0604020202020204"/>
              </a:rPr>
              <a:t>Deployment Package: </a:t>
            </a:r>
            <a:r>
              <a:rPr lang="en-US" sz="1450">
                <a:latin typeface="Arial" panose="020B0604020202020204"/>
                <a:ea typeface="Arial" panose="020B0604020202020204"/>
                <a:cs typeface="Arial" panose="020B0604020202020204"/>
                <a:sym typeface="Arial" panose="020B0604020202020204"/>
              </a:rPr>
              <a:t>A deployment package will be prepared for deploying the  system to production environments. This package will include all necessary files and  instructions for setting up and running the system.</a:t>
            </a:r>
            <a:endParaRPr sz="1450">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20"/>
              </a:spcBef>
              <a:spcAft>
                <a:spcPts val="0"/>
              </a:spcAft>
              <a:buNone/>
            </a:pPr>
            <a:endParaRPr sz="1800">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0"/>
              </a:spcBef>
              <a:spcAft>
                <a:spcPts val="0"/>
              </a:spcAft>
              <a:buNone/>
            </a:pPr>
            <a:endParaRPr sz="165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8"/>
          <p:cNvSpPr/>
          <p:nvPr/>
        </p:nvSpPr>
        <p:spPr>
          <a:xfrm>
            <a:off x="0" y="1057655"/>
            <a:ext cx="10058400" cy="2828925"/>
          </a:xfrm>
          <a:custGeom>
            <a:avLst/>
            <a:gdLst/>
            <a:ahLst/>
            <a:cxnLst/>
            <a:rect l="l" t="t" r="r" b="b"/>
            <a:pathLst>
              <a:path w="10058400" h="2828925" extrusionOk="0">
                <a:moveTo>
                  <a:pt x="10058400" y="2828543"/>
                </a:moveTo>
                <a:lnTo>
                  <a:pt x="0" y="2828543"/>
                </a:lnTo>
                <a:lnTo>
                  <a:pt x="0" y="0"/>
                </a:lnTo>
                <a:lnTo>
                  <a:pt x="10058400" y="0"/>
                </a:lnTo>
                <a:lnTo>
                  <a:pt x="10058400" y="2828543"/>
                </a:lnTo>
                <a:close/>
              </a:path>
            </a:pathLst>
          </a:custGeom>
          <a:solidFill>
            <a:srgbClr val="F0F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64" name="Google Shape;64;p8"/>
          <p:cNvPicPr preferRelativeResize="0"/>
          <p:nvPr/>
        </p:nvPicPr>
        <p:blipFill rotWithShape="1">
          <a:blip r:embed="rId1"/>
          <a:srcRect/>
          <a:stretch>
            <a:fillRect/>
          </a:stretch>
        </p:blipFill>
        <p:spPr>
          <a:xfrm>
            <a:off x="7367016" y="1057656"/>
            <a:ext cx="2691383" cy="2828543"/>
          </a:xfrm>
          <a:prstGeom prst="rect">
            <a:avLst/>
          </a:prstGeom>
          <a:noFill/>
          <a:ln>
            <a:noFill/>
          </a:ln>
        </p:spPr>
      </p:pic>
      <p:sp>
        <p:nvSpPr>
          <p:cNvPr id="65" name="Google Shape;65;p8"/>
          <p:cNvSpPr/>
          <p:nvPr/>
        </p:nvSpPr>
        <p:spPr>
          <a:xfrm>
            <a:off x="5524500" y="2456688"/>
            <a:ext cx="259079" cy="268605"/>
          </a:xfrm>
          <a:custGeom>
            <a:avLst/>
            <a:gdLst/>
            <a:ahLst/>
            <a:cxnLst/>
            <a:rect l="l" t="t" r="r" b="b"/>
            <a:pathLst>
              <a:path w="259079" h="268605" extrusionOk="0">
                <a:moveTo>
                  <a:pt x="259080" y="268223"/>
                </a:moveTo>
                <a:lnTo>
                  <a:pt x="0" y="268223"/>
                </a:lnTo>
                <a:lnTo>
                  <a:pt x="0" y="0"/>
                </a:lnTo>
                <a:lnTo>
                  <a:pt x="259080" y="0"/>
                </a:lnTo>
                <a:lnTo>
                  <a:pt x="259080" y="268223"/>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 name="Google Shape;66;p8"/>
          <p:cNvSpPr txBox="1">
            <a:spLocks noGrp="1"/>
          </p:cNvSpPr>
          <p:nvPr>
            <p:ph type="title"/>
          </p:nvPr>
        </p:nvSpPr>
        <p:spPr>
          <a:xfrm>
            <a:off x="607552" y="1729175"/>
            <a:ext cx="5545500" cy="520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TEXT GENERATION USING</a:t>
            </a:r>
            <a:endParaRPr lang="en-US"/>
          </a:p>
        </p:txBody>
      </p:sp>
      <p:sp>
        <p:nvSpPr>
          <p:cNvPr id="67" name="Google Shape;67;p8"/>
          <p:cNvSpPr txBox="1"/>
          <p:nvPr/>
        </p:nvSpPr>
        <p:spPr>
          <a:xfrm>
            <a:off x="2003425" y="2249805"/>
            <a:ext cx="4489450" cy="38036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300" b="1">
                <a:solidFill>
                  <a:srgbClr val="FF0000"/>
                </a:solidFill>
                <a:latin typeface="Times New Roman" panose="02020603050405020304"/>
                <a:ea typeface="Times New Roman" panose="02020603050405020304"/>
                <a:cs typeface="Times New Roman" panose="02020603050405020304"/>
                <a:sym typeface="Times New Roman" panose="02020603050405020304"/>
              </a:rPr>
              <a:t>GENERATIVE AI</a:t>
            </a:r>
            <a:endParaRPr sz="3300">
              <a:latin typeface="Times New Roman" panose="02020603050405020304"/>
              <a:ea typeface="Times New Roman" panose="02020603050405020304"/>
              <a:cs typeface="Times New Roman" panose="02020603050405020304"/>
              <a:sym typeface="Times New Roman" panose="02020603050405020304"/>
            </a:endParaRPr>
          </a:p>
        </p:txBody>
      </p:sp>
      <p:grpSp>
        <p:nvGrpSpPr>
          <p:cNvPr id="68" name="Google Shape;68;p8"/>
          <p:cNvGrpSpPr/>
          <p:nvPr/>
        </p:nvGrpSpPr>
        <p:grpSpPr>
          <a:xfrm>
            <a:off x="0" y="3886199"/>
            <a:ext cx="10058654" cy="2830196"/>
            <a:chOff x="0" y="3886199"/>
            <a:chExt cx="10058654" cy="2830196"/>
          </a:xfrm>
        </p:grpSpPr>
        <p:sp>
          <p:nvSpPr>
            <p:cNvPr id="69" name="Google Shape;69;p8"/>
            <p:cNvSpPr/>
            <p:nvPr/>
          </p:nvSpPr>
          <p:spPr>
            <a:xfrm>
              <a:off x="0" y="3886200"/>
              <a:ext cx="10058400" cy="2830195"/>
            </a:xfrm>
            <a:custGeom>
              <a:avLst/>
              <a:gdLst/>
              <a:ahLst/>
              <a:cxnLst/>
              <a:rect l="l" t="t" r="r" b="b"/>
              <a:pathLst>
                <a:path w="10058400" h="2830195" extrusionOk="0">
                  <a:moveTo>
                    <a:pt x="10058400" y="2830067"/>
                  </a:moveTo>
                  <a:lnTo>
                    <a:pt x="0" y="2830067"/>
                  </a:lnTo>
                  <a:lnTo>
                    <a:pt x="0" y="0"/>
                  </a:lnTo>
                  <a:lnTo>
                    <a:pt x="10058400" y="0"/>
                  </a:lnTo>
                  <a:lnTo>
                    <a:pt x="10058400" y="2830067"/>
                  </a:lnTo>
                  <a:close/>
                </a:path>
              </a:pathLst>
            </a:custGeom>
            <a:solidFill>
              <a:srgbClr val="F0F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8"/>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71" name="Google Shape;71;p8"/>
            <p:cNvPicPr preferRelativeResize="0"/>
            <p:nvPr/>
          </p:nvPicPr>
          <p:blipFill rotWithShape="1">
            <a:blip r:embed="rId2"/>
            <a:srcRect/>
            <a:stretch>
              <a:fillRect/>
            </a:stretch>
          </p:blipFill>
          <p:spPr>
            <a:xfrm>
              <a:off x="7641335" y="3886200"/>
              <a:ext cx="2414015" cy="2517648"/>
            </a:xfrm>
            <a:prstGeom prst="rect">
              <a:avLst/>
            </a:prstGeom>
            <a:noFill/>
            <a:ln>
              <a:noFill/>
            </a:ln>
          </p:spPr>
        </p:pic>
        <p:pic>
          <p:nvPicPr>
            <p:cNvPr id="72" name="Google Shape;72;p8"/>
            <p:cNvPicPr preferRelativeResize="0"/>
            <p:nvPr/>
          </p:nvPicPr>
          <p:blipFill rotWithShape="1">
            <a:blip r:embed="rId3"/>
            <a:srcRect/>
            <a:stretch>
              <a:fillRect/>
            </a:stretch>
          </p:blipFill>
          <p:spPr>
            <a:xfrm>
              <a:off x="7376159" y="6403848"/>
              <a:ext cx="2679191" cy="310895"/>
            </a:xfrm>
            <a:prstGeom prst="rect">
              <a:avLst/>
            </a:prstGeom>
            <a:noFill/>
            <a:ln>
              <a:noFill/>
            </a:ln>
          </p:spPr>
        </p:pic>
        <p:pic>
          <p:nvPicPr>
            <p:cNvPr id="73" name="Google Shape;73;p8"/>
            <p:cNvPicPr preferRelativeResize="0"/>
            <p:nvPr/>
          </p:nvPicPr>
          <p:blipFill rotWithShape="1">
            <a:blip r:embed="rId4"/>
            <a:srcRect/>
            <a:stretch>
              <a:fillRect/>
            </a:stretch>
          </p:blipFill>
          <p:spPr>
            <a:xfrm>
              <a:off x="3047" y="4367783"/>
              <a:ext cx="365760" cy="2346959"/>
            </a:xfrm>
            <a:prstGeom prst="rect">
              <a:avLst/>
            </a:prstGeom>
            <a:noFill/>
            <a:ln>
              <a:noFill/>
            </a:ln>
          </p:spPr>
        </p:pic>
        <p:sp>
          <p:nvSpPr>
            <p:cNvPr id="74" name="Google Shape;74;p8"/>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8"/>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8"/>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7" name="Google Shape;77;p8"/>
          <p:cNvSpPr txBox="1"/>
          <p:nvPr/>
        </p:nvSpPr>
        <p:spPr>
          <a:xfrm>
            <a:off x="607550" y="2896101"/>
            <a:ext cx="7902000" cy="3987000"/>
          </a:xfrm>
          <a:prstGeom prst="rect">
            <a:avLst/>
          </a:prstGeom>
          <a:noFill/>
          <a:ln>
            <a:noFill/>
          </a:ln>
        </p:spPr>
        <p:txBody>
          <a:bodyPr spcFirstLastPara="1" wrap="square" lIns="0" tIns="12050" rIns="0" bIns="0" anchor="t" anchorCtr="0">
            <a:spAutoFit/>
          </a:bodyPr>
          <a:lstStyle/>
          <a:p>
            <a:pPr marL="0" lvl="0" indent="0" algn="l" rtl="0">
              <a:lnSpc>
                <a:spcPct val="108000"/>
              </a:lnSpc>
              <a:spcBef>
                <a:spcPts val="0"/>
              </a:spcBef>
              <a:spcAft>
                <a:spcPts val="0"/>
              </a:spcAft>
              <a:buClr>
                <a:schemeClr val="dk1"/>
              </a:buClr>
              <a:buSzPts val="1100"/>
              <a:buFont typeface="Arial" panose="020B0604020202020204"/>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Text generation, facilitated by generative artificial intelligence (AI), has emerged as a transformative technology with far-reaching implications across various domains. This introduction sets the stage by providing a brief overview of the significance of text generation using generative AI, outlining the motivation behind its study, and previewing the structure of the paper.</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8000"/>
              </a:lnSpc>
              <a:spcBef>
                <a:spcPts val="0"/>
              </a:spcBef>
              <a:spcAft>
                <a:spcPts val="0"/>
              </a:spcAft>
              <a:buClr>
                <a:schemeClr val="dk1"/>
              </a:buClr>
              <a:buSzPts val="1100"/>
              <a:buFont typeface="Arial" panose="020B0604020202020204"/>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8000"/>
              </a:lnSpc>
              <a:spcBef>
                <a:spcPts val="0"/>
              </a:spcBef>
              <a:spcAft>
                <a:spcPts val="0"/>
              </a:spcAft>
              <a:buClr>
                <a:schemeClr val="dk1"/>
              </a:buClr>
              <a:buSzPts val="1100"/>
              <a:buFont typeface="Arial" panose="020B0604020202020204"/>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In recent years, the field of artificial intelligence has witnessed unprecedented advancements, particularly in the realm of natural language processing (NLP). Generative AI models, in particular, have garnered considerable attention for their ability to produce human-like text, comprehend context, and generate coherent narratives across diverse topics and genres. These models, powered by deep learning architectures such as Generative Pre-trained Transformers (GPT), have revolutionized tasks ranging from content creation and conversational agents to language translation and summarization.</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8000"/>
              </a:lnSpc>
              <a:spcBef>
                <a:spcPts val="0"/>
              </a:spcBef>
              <a:spcAft>
                <a:spcPts val="0"/>
              </a:spcAft>
              <a:buClr>
                <a:schemeClr val="dk1"/>
              </a:buClr>
              <a:buSzPts val="1100"/>
              <a:buFont typeface="Arial" panose="020B0604020202020204"/>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700" marR="5080" lvl="0" indent="0" algn="l" rtl="0">
              <a:lnSpc>
                <a:spcPct val="100000"/>
              </a:lnSpc>
              <a:spcBef>
                <a:spcPts val="0"/>
              </a:spcBef>
              <a:spcAft>
                <a:spcPts val="0"/>
              </a:spcAft>
              <a:buNone/>
            </a:pPr>
            <a:r>
              <a:rPr lang="en-US" sz="1650">
                <a:latin typeface="Times New Roman" panose="02020603050405020304"/>
                <a:ea typeface="Times New Roman" panose="02020603050405020304"/>
                <a:cs typeface="Times New Roman" panose="02020603050405020304"/>
                <a:sym typeface="Times New Roman" panose="02020603050405020304"/>
              </a:rPr>
              <a:t>s.</a:t>
            </a:r>
            <a:endParaRPr sz="1650">
              <a:latin typeface="Times New Roman" panose="02020603050405020304"/>
              <a:ea typeface="Times New Roman" panose="02020603050405020304"/>
              <a:cs typeface="Times New Roman" panose="02020603050405020304"/>
              <a:sym typeface="Times New Roman" panose="02020603050405020304"/>
            </a:endParaRPr>
          </a:p>
        </p:txBody>
      </p:sp>
      <p:grpSp>
        <p:nvGrpSpPr>
          <p:cNvPr id="78" name="Google Shape;78;p8"/>
          <p:cNvGrpSpPr/>
          <p:nvPr/>
        </p:nvGrpSpPr>
        <p:grpSpPr>
          <a:xfrm>
            <a:off x="385572" y="6347460"/>
            <a:ext cx="3057143" cy="242316"/>
            <a:chOff x="385572" y="6347460"/>
            <a:chExt cx="3057143" cy="242316"/>
          </a:xfrm>
        </p:grpSpPr>
        <p:pic>
          <p:nvPicPr>
            <p:cNvPr id="79" name="Google Shape;79;p8"/>
            <p:cNvPicPr preferRelativeResize="0"/>
            <p:nvPr/>
          </p:nvPicPr>
          <p:blipFill rotWithShape="1">
            <a:blip r:embed="rId5"/>
            <a:srcRect/>
            <a:stretch>
              <a:fillRect/>
            </a:stretch>
          </p:blipFill>
          <p:spPr>
            <a:xfrm>
              <a:off x="559308" y="6394704"/>
              <a:ext cx="1767840" cy="164592"/>
            </a:xfrm>
            <a:prstGeom prst="rect">
              <a:avLst/>
            </a:prstGeom>
            <a:noFill/>
            <a:ln>
              <a:noFill/>
            </a:ln>
          </p:spPr>
        </p:pic>
        <p:pic>
          <p:nvPicPr>
            <p:cNvPr id="80" name="Google Shape;80;p8"/>
            <p:cNvPicPr preferRelativeResize="0"/>
            <p:nvPr/>
          </p:nvPicPr>
          <p:blipFill rotWithShape="1">
            <a:blip r:embed="rId6"/>
            <a:srcRect/>
            <a:stretch>
              <a:fillRect/>
            </a:stretch>
          </p:blipFill>
          <p:spPr>
            <a:xfrm>
              <a:off x="385572" y="6347460"/>
              <a:ext cx="3057143" cy="242316"/>
            </a:xfrm>
            <a:prstGeom prst="rect">
              <a:avLst/>
            </a:prstGeom>
            <a:noFill/>
            <a:ln>
              <a:noFill/>
            </a:ln>
          </p:spPr>
        </p:pic>
      </p:grpSp>
      <p:sp>
        <p:nvSpPr>
          <p:cNvPr id="81" name="Google Shape;81;p8"/>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82" name="Google Shape;82;p8"/>
          <p:cNvSpPr txBox="1"/>
          <p:nvPr/>
        </p:nvSpPr>
        <p:spPr>
          <a:xfrm>
            <a:off x="418581" y="6402162"/>
            <a:ext cx="1584960" cy="153670"/>
          </a:xfrm>
          <a:prstGeom prst="rect">
            <a:avLst/>
          </a:prstGeom>
          <a:noFill/>
          <a:ln>
            <a:noFill/>
          </a:ln>
        </p:spPr>
        <p:txBody>
          <a:bodyPr spcFirstLastPara="1" wrap="square" lIns="0" tIns="1250" rIns="0" bIns="0" anchor="t" anchorCtr="0">
            <a:spAutoFit/>
          </a:bodyPr>
          <a:lstStyle/>
          <a:p>
            <a:pPr marL="12700" marR="0" lvl="0" indent="0" algn="l" rtl="0">
              <a:lnSpc>
                <a:spcPct val="100000"/>
              </a:lnSpc>
              <a:spcBef>
                <a:spcPts val="0"/>
              </a:spcBef>
              <a:spcAft>
                <a:spcPts val="0"/>
              </a:spcAft>
              <a:buNone/>
            </a:pPr>
            <a:r>
              <a:rPr lang="en-US" sz="900">
                <a:solidFill>
                  <a:srgbClr val="2D83C3"/>
                </a:solidFill>
                <a:latin typeface="Times New Roman" panose="02020603050405020304"/>
                <a:ea typeface="Times New Roman" panose="02020603050405020304"/>
                <a:cs typeface="Times New Roman" panose="02020603050405020304"/>
                <a:sym typeface="Times New Roman" panose="02020603050405020304"/>
              </a:rPr>
              <a:t>D E E P E S H    F i n a l  R e v i e w</a:t>
            </a:r>
            <a:endParaRPr sz="9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grpSp>
        <p:nvGrpSpPr>
          <p:cNvPr id="87" name="Google Shape;87;p9"/>
          <p:cNvGrpSpPr/>
          <p:nvPr/>
        </p:nvGrpSpPr>
        <p:grpSpPr>
          <a:xfrm>
            <a:off x="0" y="1057655"/>
            <a:ext cx="10058400" cy="2828925"/>
            <a:chOff x="0" y="1057655"/>
            <a:chExt cx="10058400" cy="2828925"/>
          </a:xfrm>
        </p:grpSpPr>
        <p:sp>
          <p:nvSpPr>
            <p:cNvPr id="88" name="Google Shape;88;p9"/>
            <p:cNvSpPr/>
            <p:nvPr/>
          </p:nvSpPr>
          <p:spPr>
            <a:xfrm>
              <a:off x="0" y="1057655"/>
              <a:ext cx="10058400" cy="2828925"/>
            </a:xfrm>
            <a:custGeom>
              <a:avLst/>
              <a:gdLst/>
              <a:ahLst/>
              <a:cxnLst/>
              <a:rect l="l" t="t" r="r" b="b"/>
              <a:pathLst>
                <a:path w="10058400" h="2828925" extrusionOk="0">
                  <a:moveTo>
                    <a:pt x="10058400" y="2828543"/>
                  </a:moveTo>
                  <a:lnTo>
                    <a:pt x="0" y="2828543"/>
                  </a:lnTo>
                  <a:lnTo>
                    <a:pt x="0" y="0"/>
                  </a:lnTo>
                  <a:lnTo>
                    <a:pt x="10058400" y="0"/>
                  </a:lnTo>
                  <a:lnTo>
                    <a:pt x="10058400" y="2828543"/>
                  </a:lnTo>
                  <a:close/>
                </a:path>
              </a:pathLst>
            </a:custGeom>
            <a:solidFill>
              <a:srgbClr val="F0F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89" name="Google Shape;89;p9"/>
            <p:cNvPicPr preferRelativeResize="0"/>
            <p:nvPr/>
          </p:nvPicPr>
          <p:blipFill rotWithShape="1">
            <a:blip r:embed="rId1"/>
            <a:srcRect/>
            <a:stretch>
              <a:fillRect/>
            </a:stretch>
          </p:blipFill>
          <p:spPr>
            <a:xfrm>
              <a:off x="7367016" y="1057656"/>
              <a:ext cx="2691383" cy="2828543"/>
            </a:xfrm>
            <a:prstGeom prst="rect">
              <a:avLst/>
            </a:prstGeom>
            <a:noFill/>
            <a:ln>
              <a:noFill/>
            </a:ln>
          </p:spPr>
        </p:pic>
        <p:sp>
          <p:nvSpPr>
            <p:cNvPr id="90" name="Google Shape;90;p9"/>
            <p:cNvSpPr/>
            <p:nvPr/>
          </p:nvSpPr>
          <p:spPr>
            <a:xfrm>
              <a:off x="6074664" y="1427987"/>
              <a:ext cx="299085" cy="299085"/>
            </a:xfrm>
            <a:custGeom>
              <a:avLst/>
              <a:gdLst/>
              <a:ahLst/>
              <a:cxnLst/>
              <a:rect l="l" t="t" r="r" b="b"/>
              <a:pathLst>
                <a:path w="299085" h="299085" extrusionOk="0">
                  <a:moveTo>
                    <a:pt x="149351" y="298704"/>
                  </a:moveTo>
                  <a:lnTo>
                    <a:pt x="109727" y="292607"/>
                  </a:lnTo>
                  <a:lnTo>
                    <a:pt x="74675" y="277368"/>
                  </a:lnTo>
                  <a:lnTo>
                    <a:pt x="44195" y="254507"/>
                  </a:lnTo>
                  <a:lnTo>
                    <a:pt x="6095" y="188976"/>
                  </a:lnTo>
                  <a:lnTo>
                    <a:pt x="0" y="149352"/>
                  </a:lnTo>
                  <a:lnTo>
                    <a:pt x="6095" y="109728"/>
                  </a:lnTo>
                  <a:lnTo>
                    <a:pt x="21335" y="73152"/>
                  </a:lnTo>
                  <a:lnTo>
                    <a:pt x="74675" y="19812"/>
                  </a:lnTo>
                  <a:lnTo>
                    <a:pt x="109727" y="4572"/>
                  </a:lnTo>
                  <a:lnTo>
                    <a:pt x="149351" y="0"/>
                  </a:lnTo>
                  <a:lnTo>
                    <a:pt x="188975" y="4572"/>
                  </a:lnTo>
                  <a:lnTo>
                    <a:pt x="225551" y="19812"/>
                  </a:lnTo>
                  <a:lnTo>
                    <a:pt x="278891" y="73152"/>
                  </a:lnTo>
                  <a:lnTo>
                    <a:pt x="294131" y="109728"/>
                  </a:lnTo>
                  <a:lnTo>
                    <a:pt x="298703" y="149352"/>
                  </a:lnTo>
                  <a:lnTo>
                    <a:pt x="294131" y="188976"/>
                  </a:lnTo>
                  <a:lnTo>
                    <a:pt x="278891" y="224028"/>
                  </a:lnTo>
                  <a:lnTo>
                    <a:pt x="254507" y="254507"/>
                  </a:lnTo>
                  <a:lnTo>
                    <a:pt x="188975" y="292607"/>
                  </a:lnTo>
                  <a:lnTo>
                    <a:pt x="149351" y="298704"/>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1" name="Google Shape;91;p9"/>
          <p:cNvSpPr txBox="1">
            <a:spLocks noGrp="1"/>
          </p:cNvSpPr>
          <p:nvPr>
            <p:ph type="title"/>
          </p:nvPr>
        </p:nvSpPr>
        <p:spPr>
          <a:xfrm>
            <a:off x="1279717" y="1340618"/>
            <a:ext cx="2194560" cy="62928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3950"/>
              <a:t>AGENDA</a:t>
            </a:r>
            <a:endParaRPr sz="3950"/>
          </a:p>
        </p:txBody>
      </p:sp>
      <p:grpSp>
        <p:nvGrpSpPr>
          <p:cNvPr id="92" name="Google Shape;92;p9"/>
          <p:cNvGrpSpPr/>
          <p:nvPr/>
        </p:nvGrpSpPr>
        <p:grpSpPr>
          <a:xfrm>
            <a:off x="0" y="3886199"/>
            <a:ext cx="10058654" cy="2830196"/>
            <a:chOff x="0" y="3886199"/>
            <a:chExt cx="10058654" cy="2830196"/>
          </a:xfrm>
        </p:grpSpPr>
        <p:sp>
          <p:nvSpPr>
            <p:cNvPr id="93" name="Google Shape;93;p9"/>
            <p:cNvSpPr/>
            <p:nvPr/>
          </p:nvSpPr>
          <p:spPr>
            <a:xfrm>
              <a:off x="0" y="3886200"/>
              <a:ext cx="10058400" cy="2830195"/>
            </a:xfrm>
            <a:custGeom>
              <a:avLst/>
              <a:gdLst/>
              <a:ahLst/>
              <a:cxnLst/>
              <a:rect l="l" t="t" r="r" b="b"/>
              <a:pathLst>
                <a:path w="10058400" h="2830195" extrusionOk="0">
                  <a:moveTo>
                    <a:pt x="10058400" y="2830067"/>
                  </a:moveTo>
                  <a:lnTo>
                    <a:pt x="0" y="2830067"/>
                  </a:lnTo>
                  <a:lnTo>
                    <a:pt x="0" y="0"/>
                  </a:lnTo>
                  <a:lnTo>
                    <a:pt x="10058400" y="0"/>
                  </a:lnTo>
                  <a:lnTo>
                    <a:pt x="10058400" y="2830067"/>
                  </a:lnTo>
                  <a:close/>
                </a:path>
              </a:pathLst>
            </a:custGeom>
            <a:solidFill>
              <a:srgbClr val="F0F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 name="Google Shape;94;p9"/>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95" name="Google Shape;95;p9"/>
            <p:cNvPicPr preferRelativeResize="0"/>
            <p:nvPr/>
          </p:nvPicPr>
          <p:blipFill rotWithShape="1">
            <a:blip r:embed="rId2"/>
            <a:srcRect/>
            <a:stretch>
              <a:fillRect/>
            </a:stretch>
          </p:blipFill>
          <p:spPr>
            <a:xfrm>
              <a:off x="7641335" y="3886200"/>
              <a:ext cx="2414015" cy="2517648"/>
            </a:xfrm>
            <a:prstGeom prst="rect">
              <a:avLst/>
            </a:prstGeom>
            <a:noFill/>
            <a:ln>
              <a:noFill/>
            </a:ln>
          </p:spPr>
        </p:pic>
        <p:pic>
          <p:nvPicPr>
            <p:cNvPr id="96" name="Google Shape;96;p9"/>
            <p:cNvPicPr preferRelativeResize="0"/>
            <p:nvPr/>
          </p:nvPicPr>
          <p:blipFill rotWithShape="1">
            <a:blip r:embed="rId3"/>
            <a:srcRect/>
            <a:stretch>
              <a:fillRect/>
            </a:stretch>
          </p:blipFill>
          <p:spPr>
            <a:xfrm>
              <a:off x="7376159" y="6403848"/>
              <a:ext cx="2679191" cy="310895"/>
            </a:xfrm>
            <a:prstGeom prst="rect">
              <a:avLst/>
            </a:prstGeom>
            <a:noFill/>
            <a:ln>
              <a:noFill/>
            </a:ln>
          </p:spPr>
        </p:pic>
        <p:pic>
          <p:nvPicPr>
            <p:cNvPr id="97" name="Google Shape;97;p9"/>
            <p:cNvPicPr preferRelativeResize="0"/>
            <p:nvPr/>
          </p:nvPicPr>
          <p:blipFill rotWithShape="1">
            <a:blip r:embed="rId4"/>
            <a:srcRect/>
            <a:stretch>
              <a:fillRect/>
            </a:stretch>
          </p:blipFill>
          <p:spPr>
            <a:xfrm>
              <a:off x="3047" y="4367783"/>
              <a:ext cx="365760" cy="2346959"/>
            </a:xfrm>
            <a:prstGeom prst="rect">
              <a:avLst/>
            </a:prstGeom>
            <a:noFill/>
            <a:ln>
              <a:noFill/>
            </a:ln>
          </p:spPr>
        </p:pic>
        <p:sp>
          <p:nvSpPr>
            <p:cNvPr id="98" name="Google Shape;98;p9"/>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9" name="Google Shape;99;p9"/>
          <p:cNvSpPr txBox="1"/>
          <p:nvPr/>
        </p:nvSpPr>
        <p:spPr>
          <a:xfrm>
            <a:off x="620285" y="6409320"/>
            <a:ext cx="1433830" cy="13462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9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9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900">
              <a:latin typeface="Trebuchet MS" panose="020B0603020202020204"/>
              <a:ea typeface="Trebuchet MS" panose="020B0603020202020204"/>
              <a:cs typeface="Trebuchet MS" panose="020B0603020202020204"/>
              <a:sym typeface="Trebuchet MS" panose="020B0603020202020204"/>
            </a:endParaRPr>
          </a:p>
        </p:txBody>
      </p:sp>
      <p:grpSp>
        <p:nvGrpSpPr>
          <p:cNvPr id="100" name="Google Shape;100;p9"/>
          <p:cNvGrpSpPr/>
          <p:nvPr/>
        </p:nvGrpSpPr>
        <p:grpSpPr>
          <a:xfrm>
            <a:off x="0" y="4390644"/>
            <a:ext cx="9619869" cy="2325624"/>
            <a:chOff x="0" y="4390644"/>
            <a:chExt cx="9619869" cy="2325624"/>
          </a:xfrm>
        </p:grpSpPr>
        <p:sp>
          <p:nvSpPr>
            <p:cNvPr id="101" name="Google Shape;101;p9"/>
            <p:cNvSpPr/>
            <p:nvPr/>
          </p:nvSpPr>
          <p:spPr>
            <a:xfrm>
              <a:off x="9084564" y="5686044"/>
              <a:ext cx="535305" cy="535305"/>
            </a:xfrm>
            <a:custGeom>
              <a:avLst/>
              <a:gdLst/>
              <a:ahLst/>
              <a:cxnLst/>
              <a:rect l="l" t="t" r="r" b="b"/>
              <a:pathLst>
                <a:path w="535304" h="535304" extrusionOk="0">
                  <a:moveTo>
                    <a:pt x="266700" y="534924"/>
                  </a:moveTo>
                  <a:lnTo>
                    <a:pt x="228600" y="531876"/>
                  </a:lnTo>
                  <a:lnTo>
                    <a:pt x="190500" y="524256"/>
                  </a:lnTo>
                  <a:lnTo>
                    <a:pt x="121920" y="492252"/>
                  </a:lnTo>
                  <a:lnTo>
                    <a:pt x="91440" y="469391"/>
                  </a:lnTo>
                  <a:lnTo>
                    <a:pt x="42671" y="413004"/>
                  </a:lnTo>
                  <a:lnTo>
                    <a:pt x="12192" y="344423"/>
                  </a:lnTo>
                  <a:lnTo>
                    <a:pt x="0" y="268224"/>
                  </a:lnTo>
                  <a:lnTo>
                    <a:pt x="3048" y="228600"/>
                  </a:lnTo>
                  <a:lnTo>
                    <a:pt x="12192" y="190500"/>
                  </a:lnTo>
                  <a:lnTo>
                    <a:pt x="42671" y="121920"/>
                  </a:lnTo>
                  <a:lnTo>
                    <a:pt x="91440" y="67056"/>
                  </a:lnTo>
                  <a:lnTo>
                    <a:pt x="121920" y="44195"/>
                  </a:lnTo>
                  <a:lnTo>
                    <a:pt x="155448" y="25908"/>
                  </a:lnTo>
                  <a:lnTo>
                    <a:pt x="228600" y="3048"/>
                  </a:lnTo>
                  <a:lnTo>
                    <a:pt x="266700" y="0"/>
                  </a:lnTo>
                  <a:lnTo>
                    <a:pt x="306324" y="3048"/>
                  </a:lnTo>
                  <a:lnTo>
                    <a:pt x="344424" y="12192"/>
                  </a:lnTo>
                  <a:lnTo>
                    <a:pt x="413003" y="44195"/>
                  </a:lnTo>
                  <a:lnTo>
                    <a:pt x="469392" y="92964"/>
                  </a:lnTo>
                  <a:lnTo>
                    <a:pt x="509016" y="155448"/>
                  </a:lnTo>
                  <a:lnTo>
                    <a:pt x="531876" y="228600"/>
                  </a:lnTo>
                  <a:lnTo>
                    <a:pt x="534924" y="268224"/>
                  </a:lnTo>
                  <a:lnTo>
                    <a:pt x="531876" y="307848"/>
                  </a:lnTo>
                  <a:lnTo>
                    <a:pt x="509016" y="381000"/>
                  </a:lnTo>
                  <a:lnTo>
                    <a:pt x="469392" y="443484"/>
                  </a:lnTo>
                  <a:lnTo>
                    <a:pt x="413003" y="492252"/>
                  </a:lnTo>
                  <a:lnTo>
                    <a:pt x="379476" y="510539"/>
                  </a:lnTo>
                  <a:lnTo>
                    <a:pt x="306324" y="531876"/>
                  </a:lnTo>
                  <a:lnTo>
                    <a:pt x="266700" y="534924"/>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2" name="Google Shape;102;p9"/>
            <p:cNvPicPr preferRelativeResize="0"/>
            <p:nvPr/>
          </p:nvPicPr>
          <p:blipFill rotWithShape="1">
            <a:blip r:embed="rId5"/>
            <a:srcRect/>
            <a:stretch>
              <a:fillRect/>
            </a:stretch>
          </p:blipFill>
          <p:spPr>
            <a:xfrm>
              <a:off x="8817864" y="6120384"/>
              <a:ext cx="204216" cy="204216"/>
            </a:xfrm>
            <a:prstGeom prst="rect">
              <a:avLst/>
            </a:prstGeom>
            <a:noFill/>
            <a:ln>
              <a:noFill/>
            </a:ln>
          </p:spPr>
        </p:pic>
        <p:pic>
          <p:nvPicPr>
            <p:cNvPr id="103" name="Google Shape;103;p9"/>
            <p:cNvPicPr preferRelativeResize="0"/>
            <p:nvPr/>
          </p:nvPicPr>
          <p:blipFill rotWithShape="1">
            <a:blip r:embed="rId6"/>
            <a:srcRect/>
            <a:stretch>
              <a:fillRect/>
            </a:stretch>
          </p:blipFill>
          <p:spPr>
            <a:xfrm>
              <a:off x="345947" y="6391655"/>
              <a:ext cx="3049524" cy="228600"/>
            </a:xfrm>
            <a:prstGeom prst="rect">
              <a:avLst/>
            </a:prstGeom>
            <a:noFill/>
            <a:ln>
              <a:noFill/>
            </a:ln>
          </p:spPr>
        </p:pic>
        <p:pic>
          <p:nvPicPr>
            <p:cNvPr id="104" name="Google Shape;104;p9"/>
            <p:cNvPicPr preferRelativeResize="0"/>
            <p:nvPr/>
          </p:nvPicPr>
          <p:blipFill rotWithShape="1">
            <a:blip r:embed="rId7"/>
            <a:srcRect/>
            <a:stretch>
              <a:fillRect/>
            </a:stretch>
          </p:blipFill>
          <p:spPr>
            <a:xfrm>
              <a:off x="0" y="4390644"/>
              <a:ext cx="1427987" cy="2325624"/>
            </a:xfrm>
            <a:prstGeom prst="rect">
              <a:avLst/>
            </a:prstGeom>
            <a:noFill/>
            <a:ln>
              <a:noFill/>
            </a:ln>
          </p:spPr>
        </p:pic>
      </p:grpSp>
      <p:sp>
        <p:nvSpPr>
          <p:cNvPr id="105" name="Google Shape;105;p9"/>
          <p:cNvSpPr txBox="1"/>
          <p:nvPr/>
        </p:nvSpPr>
        <p:spPr>
          <a:xfrm>
            <a:off x="1256745" y="2518723"/>
            <a:ext cx="4909185" cy="2138680"/>
          </a:xfrm>
          <a:prstGeom prst="rect">
            <a:avLst/>
          </a:prstGeom>
          <a:noFill/>
          <a:ln>
            <a:noFill/>
          </a:ln>
        </p:spPr>
        <p:txBody>
          <a:bodyPr spcFirstLastPara="1" wrap="square" lIns="0" tIns="14600" rIns="0" bIns="0" anchor="t" anchorCtr="0">
            <a:spAutoFit/>
          </a:bodyPr>
          <a:lstStyle/>
          <a:p>
            <a:pPr marL="315595" marR="0" lvl="0" indent="-303530" algn="l" rtl="0">
              <a:lnSpc>
                <a:spcPct val="100000"/>
              </a:lnSpc>
              <a:spcBef>
                <a:spcPts val="0"/>
              </a:spcBef>
              <a:spcAft>
                <a:spcPts val="0"/>
              </a:spcAft>
              <a:buSzPts val="2300"/>
              <a:buFont typeface="Noto Sans Symbols"/>
              <a:buChar char="⮚"/>
            </a:pPr>
            <a:r>
              <a:rPr lang="en-US" sz="2300">
                <a:latin typeface="Times New Roman" panose="02020603050405020304"/>
                <a:ea typeface="Times New Roman" panose="02020603050405020304"/>
                <a:cs typeface="Times New Roman" panose="02020603050405020304"/>
                <a:sym typeface="Times New Roman" panose="02020603050405020304"/>
              </a:rPr>
              <a:t>PROBLEM STATEMENT</a:t>
            </a:r>
            <a:endParaRPr sz="2300">
              <a:latin typeface="Times New Roman" panose="02020603050405020304"/>
              <a:ea typeface="Times New Roman" panose="02020603050405020304"/>
              <a:cs typeface="Times New Roman" panose="02020603050405020304"/>
              <a:sym typeface="Times New Roman" panose="02020603050405020304"/>
            </a:endParaRPr>
          </a:p>
          <a:p>
            <a:pPr marL="315595" marR="0" lvl="0" indent="-303530" algn="l" rtl="0">
              <a:lnSpc>
                <a:spcPct val="100000"/>
              </a:lnSpc>
              <a:spcBef>
                <a:spcPts val="10"/>
              </a:spcBef>
              <a:spcAft>
                <a:spcPts val="0"/>
              </a:spcAft>
              <a:buSzPts val="2300"/>
              <a:buFont typeface="Noto Sans Symbols"/>
              <a:buChar char="⮚"/>
            </a:pPr>
            <a:r>
              <a:rPr lang="en-US" sz="2300">
                <a:latin typeface="Times New Roman" panose="02020603050405020304"/>
                <a:ea typeface="Times New Roman" panose="02020603050405020304"/>
                <a:cs typeface="Times New Roman" panose="02020603050405020304"/>
                <a:sym typeface="Times New Roman" panose="02020603050405020304"/>
              </a:rPr>
              <a:t>PROJECT OVERVIEW</a:t>
            </a:r>
            <a:endParaRPr sz="2300">
              <a:latin typeface="Times New Roman" panose="02020603050405020304"/>
              <a:ea typeface="Times New Roman" panose="02020603050405020304"/>
              <a:cs typeface="Times New Roman" panose="02020603050405020304"/>
              <a:sym typeface="Times New Roman" panose="02020603050405020304"/>
            </a:endParaRPr>
          </a:p>
          <a:p>
            <a:pPr marL="315595" marR="0" lvl="0" indent="-303530" algn="l" rtl="0">
              <a:lnSpc>
                <a:spcPct val="100000"/>
              </a:lnSpc>
              <a:spcBef>
                <a:spcPts val="15"/>
              </a:spcBef>
              <a:spcAft>
                <a:spcPts val="0"/>
              </a:spcAft>
              <a:buSzPts val="2300"/>
              <a:buFont typeface="Noto Sans Symbols"/>
              <a:buChar char="⮚"/>
            </a:pPr>
            <a:r>
              <a:rPr lang="en-US" sz="2300">
                <a:latin typeface="Times New Roman" panose="02020603050405020304"/>
                <a:ea typeface="Times New Roman" panose="02020603050405020304"/>
                <a:cs typeface="Times New Roman" panose="02020603050405020304"/>
                <a:sym typeface="Times New Roman" panose="02020603050405020304"/>
              </a:rPr>
              <a:t>END USERS</a:t>
            </a:r>
            <a:endParaRPr sz="2300">
              <a:latin typeface="Times New Roman" panose="02020603050405020304"/>
              <a:ea typeface="Times New Roman" panose="02020603050405020304"/>
              <a:cs typeface="Times New Roman" panose="02020603050405020304"/>
              <a:sym typeface="Times New Roman" panose="02020603050405020304"/>
            </a:endParaRPr>
          </a:p>
          <a:p>
            <a:pPr marL="315595" marR="0" lvl="0" indent="-303530" algn="l" rtl="0">
              <a:lnSpc>
                <a:spcPct val="100000"/>
              </a:lnSpc>
              <a:spcBef>
                <a:spcPts val="10"/>
              </a:spcBef>
              <a:spcAft>
                <a:spcPts val="0"/>
              </a:spcAft>
              <a:buSzPts val="2300"/>
              <a:buFont typeface="Noto Sans Symbols"/>
              <a:buChar char="⮚"/>
            </a:pPr>
            <a:r>
              <a:rPr lang="en-US" sz="2300">
                <a:latin typeface="Times New Roman" panose="02020603050405020304"/>
                <a:ea typeface="Times New Roman" panose="02020603050405020304"/>
                <a:cs typeface="Times New Roman" panose="02020603050405020304"/>
                <a:sym typeface="Times New Roman" panose="02020603050405020304"/>
              </a:rPr>
              <a:t>SOLUTION AND ITS PROPORTION</a:t>
            </a:r>
            <a:endParaRPr sz="2300">
              <a:latin typeface="Times New Roman" panose="02020603050405020304"/>
              <a:ea typeface="Times New Roman" panose="02020603050405020304"/>
              <a:cs typeface="Times New Roman" panose="02020603050405020304"/>
              <a:sym typeface="Times New Roman" panose="02020603050405020304"/>
            </a:endParaRPr>
          </a:p>
          <a:p>
            <a:pPr marL="315595" marR="0" lvl="0" indent="-303530" algn="l" rtl="0">
              <a:lnSpc>
                <a:spcPct val="100000"/>
              </a:lnSpc>
              <a:spcBef>
                <a:spcPts val="10"/>
              </a:spcBef>
              <a:spcAft>
                <a:spcPts val="0"/>
              </a:spcAft>
              <a:buSzPts val="2300"/>
              <a:buFont typeface="Noto Sans Symbols"/>
              <a:buChar char="⮚"/>
            </a:pPr>
            <a:r>
              <a:rPr lang="en-US" sz="2300">
                <a:latin typeface="Times New Roman" panose="02020603050405020304"/>
                <a:ea typeface="Times New Roman" panose="02020603050405020304"/>
                <a:cs typeface="Times New Roman" panose="02020603050405020304"/>
                <a:sym typeface="Times New Roman" panose="02020603050405020304"/>
              </a:rPr>
              <a:t>MODELLING</a:t>
            </a:r>
            <a:endParaRPr sz="2300">
              <a:latin typeface="Times New Roman" panose="02020603050405020304"/>
              <a:ea typeface="Times New Roman" panose="02020603050405020304"/>
              <a:cs typeface="Times New Roman" panose="02020603050405020304"/>
              <a:sym typeface="Times New Roman" panose="02020603050405020304"/>
            </a:endParaRPr>
          </a:p>
          <a:p>
            <a:pPr marL="315595" marR="0" lvl="0" indent="-303530" algn="l" rtl="0">
              <a:lnSpc>
                <a:spcPct val="100000"/>
              </a:lnSpc>
              <a:spcBef>
                <a:spcPts val="15"/>
              </a:spcBef>
              <a:spcAft>
                <a:spcPts val="0"/>
              </a:spcAft>
              <a:buSzPts val="2300"/>
              <a:buFont typeface="Noto Sans Symbols"/>
              <a:buChar char="⮚"/>
            </a:pPr>
            <a:r>
              <a:rPr lang="en-US" sz="2300">
                <a:latin typeface="Times New Roman" panose="02020603050405020304"/>
                <a:ea typeface="Times New Roman" panose="02020603050405020304"/>
                <a:cs typeface="Times New Roman" panose="02020603050405020304"/>
                <a:sym typeface="Times New Roman" panose="02020603050405020304"/>
              </a:rPr>
              <a:t>RESULTS</a:t>
            </a:r>
            <a:endParaRPr sz="2300">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9"/>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pic>
        <p:nvPicPr>
          <p:cNvPr id="111" name="Google Shape;111;p10"/>
          <p:cNvPicPr preferRelativeResize="0"/>
          <p:nvPr/>
        </p:nvPicPr>
        <p:blipFill rotWithShape="1">
          <a:blip r:embed="rId1"/>
          <a:srcRect/>
          <a:stretch>
            <a:fillRect/>
          </a:stretch>
        </p:blipFill>
        <p:spPr>
          <a:xfrm>
            <a:off x="6589776" y="1057656"/>
            <a:ext cx="3468623" cy="2828543"/>
          </a:xfrm>
          <a:prstGeom prst="rect">
            <a:avLst/>
          </a:prstGeom>
          <a:noFill/>
          <a:ln>
            <a:noFill/>
          </a:ln>
        </p:spPr>
      </p:pic>
      <p:sp>
        <p:nvSpPr>
          <p:cNvPr id="112" name="Google Shape;112;p10"/>
          <p:cNvSpPr/>
          <p:nvPr/>
        </p:nvSpPr>
        <p:spPr>
          <a:xfrm>
            <a:off x="6224015" y="2127504"/>
            <a:ext cx="259079" cy="266700"/>
          </a:xfrm>
          <a:custGeom>
            <a:avLst/>
            <a:gdLst/>
            <a:ahLst/>
            <a:cxnLst/>
            <a:rect l="l" t="t" r="r" b="b"/>
            <a:pathLst>
              <a:path w="259079" h="266700" extrusionOk="0">
                <a:moveTo>
                  <a:pt x="259080" y="266700"/>
                </a:moveTo>
                <a:lnTo>
                  <a:pt x="0" y="266700"/>
                </a:lnTo>
                <a:lnTo>
                  <a:pt x="0" y="0"/>
                </a:lnTo>
                <a:lnTo>
                  <a:pt x="259080" y="0"/>
                </a:lnTo>
                <a:lnTo>
                  <a:pt x="259080" y="26670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3" name="Google Shape;113;p10"/>
          <p:cNvSpPr txBox="1">
            <a:spLocks noGrp="1"/>
          </p:cNvSpPr>
          <p:nvPr>
            <p:ph type="title"/>
          </p:nvPr>
        </p:nvSpPr>
        <p:spPr>
          <a:xfrm>
            <a:off x="686753" y="1519016"/>
            <a:ext cx="4940300"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	STATEMENT</a:t>
            </a:r>
            <a:endParaRPr lang="en-US"/>
          </a:p>
        </p:txBody>
      </p:sp>
      <p:grpSp>
        <p:nvGrpSpPr>
          <p:cNvPr id="114" name="Google Shape;114;p10"/>
          <p:cNvGrpSpPr/>
          <p:nvPr/>
        </p:nvGrpSpPr>
        <p:grpSpPr>
          <a:xfrm>
            <a:off x="6143244" y="3886199"/>
            <a:ext cx="3915410" cy="2830195"/>
            <a:chOff x="6143244" y="3886199"/>
            <a:chExt cx="3915410" cy="2830195"/>
          </a:xfrm>
        </p:grpSpPr>
        <p:sp>
          <p:nvSpPr>
            <p:cNvPr id="115" name="Google Shape;115;p10"/>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6" name="Google Shape;116;p10"/>
            <p:cNvPicPr preferRelativeResize="0"/>
            <p:nvPr/>
          </p:nvPicPr>
          <p:blipFill rotWithShape="1">
            <a:blip r:embed="rId2"/>
            <a:srcRect/>
            <a:stretch>
              <a:fillRect/>
            </a:stretch>
          </p:blipFill>
          <p:spPr>
            <a:xfrm>
              <a:off x="7641335" y="3886200"/>
              <a:ext cx="2414015" cy="2517648"/>
            </a:xfrm>
            <a:prstGeom prst="rect">
              <a:avLst/>
            </a:prstGeom>
            <a:noFill/>
            <a:ln>
              <a:noFill/>
            </a:ln>
          </p:spPr>
        </p:pic>
        <p:pic>
          <p:nvPicPr>
            <p:cNvPr id="117" name="Google Shape;117;p10"/>
            <p:cNvPicPr preferRelativeResize="0"/>
            <p:nvPr/>
          </p:nvPicPr>
          <p:blipFill rotWithShape="1">
            <a:blip r:embed="rId3"/>
            <a:srcRect/>
            <a:stretch>
              <a:fillRect/>
            </a:stretch>
          </p:blipFill>
          <p:spPr>
            <a:xfrm>
              <a:off x="7376160" y="6403848"/>
              <a:ext cx="2679191" cy="310895"/>
            </a:xfrm>
            <a:prstGeom prst="rect">
              <a:avLst/>
            </a:prstGeom>
            <a:noFill/>
            <a:ln>
              <a:noFill/>
            </a:ln>
          </p:spPr>
        </p:pic>
        <p:sp>
          <p:nvSpPr>
            <p:cNvPr id="118" name="Google Shape;118;p10"/>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9" name="Google Shape;119;p10"/>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0" name="Google Shape;120;p10"/>
            <p:cNvPicPr preferRelativeResize="0"/>
            <p:nvPr/>
          </p:nvPicPr>
          <p:blipFill rotWithShape="1">
            <a:blip r:embed="rId4"/>
            <a:srcRect/>
            <a:stretch>
              <a:fillRect/>
            </a:stretch>
          </p:blipFill>
          <p:spPr>
            <a:xfrm>
              <a:off x="7037831" y="3886200"/>
              <a:ext cx="1222248" cy="176783"/>
            </a:xfrm>
            <a:prstGeom prst="rect">
              <a:avLst/>
            </a:prstGeom>
            <a:noFill/>
            <a:ln>
              <a:noFill/>
            </a:ln>
          </p:spPr>
        </p:pic>
        <p:pic>
          <p:nvPicPr>
            <p:cNvPr id="121" name="Google Shape;121;p10"/>
            <p:cNvPicPr preferRelativeResize="0"/>
            <p:nvPr/>
          </p:nvPicPr>
          <p:blipFill rotWithShape="1">
            <a:blip r:embed="rId5"/>
            <a:srcRect/>
            <a:stretch>
              <a:fillRect/>
            </a:stretch>
          </p:blipFill>
          <p:spPr>
            <a:xfrm>
              <a:off x="6644639" y="4075175"/>
              <a:ext cx="2185416" cy="2057399"/>
            </a:xfrm>
            <a:prstGeom prst="rect">
              <a:avLst/>
            </a:prstGeom>
            <a:noFill/>
            <a:ln>
              <a:noFill/>
            </a:ln>
          </p:spPr>
        </p:pic>
      </p:grpSp>
      <p:sp>
        <p:nvSpPr>
          <p:cNvPr id="122" name="Google Shape;122;p10"/>
          <p:cNvSpPr txBox="1"/>
          <p:nvPr/>
        </p:nvSpPr>
        <p:spPr>
          <a:xfrm>
            <a:off x="566370" y="2770056"/>
            <a:ext cx="5699100" cy="1789200"/>
          </a:xfrm>
          <a:prstGeom prst="rect">
            <a:avLst/>
          </a:prstGeom>
          <a:noFill/>
          <a:ln>
            <a:noFill/>
          </a:ln>
        </p:spPr>
        <p:txBody>
          <a:bodyPr spcFirstLastPara="1" wrap="square" lIns="0" tIns="13325" rIns="0" bIns="0" anchor="t" anchorCtr="0">
            <a:spAutoFit/>
          </a:bodyPr>
          <a:lstStyle/>
          <a:p>
            <a:pPr marL="12700" marR="5080" lvl="0" indent="217805" algn="l" rtl="0">
              <a:lnSpc>
                <a:spcPct val="100000"/>
              </a:lnSpc>
              <a:spcBef>
                <a:spcPts val="0"/>
              </a:spcBef>
              <a:spcAft>
                <a:spcPts val="0"/>
              </a:spcAft>
              <a:buNone/>
            </a:pPr>
            <a:r>
              <a:rPr lang="en-US" sz="2300">
                <a:latin typeface="Times New Roman" panose="02020603050405020304"/>
                <a:ea typeface="Times New Roman" panose="02020603050405020304"/>
                <a:cs typeface="Times New Roman" panose="02020603050405020304"/>
                <a:sym typeface="Times New Roman" panose="02020603050405020304"/>
              </a:rPr>
              <a:t>How can we leverage generative artificial  intelligence (AI) techniques to automatically  generate text  efficiently, effectively addressing the challenges  associated with traditional methods of film text  generation?</a:t>
            </a:r>
            <a:endParaRPr sz="2300">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23" name="Google Shape;123;p10"/>
          <p:cNvGrpSpPr/>
          <p:nvPr/>
        </p:nvGrpSpPr>
        <p:grpSpPr>
          <a:xfrm>
            <a:off x="3047" y="4367784"/>
            <a:ext cx="368935" cy="2348484"/>
            <a:chOff x="3047" y="4367784"/>
            <a:chExt cx="368935" cy="2348484"/>
          </a:xfrm>
        </p:grpSpPr>
        <p:pic>
          <p:nvPicPr>
            <p:cNvPr id="124" name="Google Shape;124;p10"/>
            <p:cNvPicPr preferRelativeResize="0"/>
            <p:nvPr/>
          </p:nvPicPr>
          <p:blipFill rotWithShape="1">
            <a:blip r:embed="rId6"/>
            <a:srcRect/>
            <a:stretch>
              <a:fillRect/>
            </a:stretch>
          </p:blipFill>
          <p:spPr>
            <a:xfrm>
              <a:off x="3047" y="4367784"/>
              <a:ext cx="365760" cy="2346959"/>
            </a:xfrm>
            <a:prstGeom prst="rect">
              <a:avLst/>
            </a:prstGeom>
            <a:noFill/>
            <a:ln>
              <a:noFill/>
            </a:ln>
          </p:spPr>
        </p:pic>
        <p:sp>
          <p:nvSpPr>
            <p:cNvPr id="125" name="Google Shape;125;p10"/>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126" name="Google Shape;126;p10"/>
          <p:cNvPicPr preferRelativeResize="0"/>
          <p:nvPr/>
        </p:nvPicPr>
        <p:blipFill rotWithShape="1">
          <a:blip r:embed="rId7"/>
          <a:srcRect/>
          <a:stretch>
            <a:fillRect/>
          </a:stretch>
        </p:blipFill>
        <p:spPr>
          <a:xfrm>
            <a:off x="1376442" y="6394704"/>
            <a:ext cx="62856" cy="146304"/>
          </a:xfrm>
          <a:prstGeom prst="rect">
            <a:avLst/>
          </a:prstGeom>
          <a:noFill/>
          <a:ln>
            <a:noFill/>
          </a:ln>
        </p:spPr>
      </p:pic>
      <p:sp>
        <p:nvSpPr>
          <p:cNvPr id="127" name="Google Shape;127;p10"/>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1"/>
          <p:cNvSpPr/>
          <p:nvPr/>
        </p:nvSpPr>
        <p:spPr>
          <a:xfrm>
            <a:off x="5524500" y="2456688"/>
            <a:ext cx="259079" cy="268605"/>
          </a:xfrm>
          <a:custGeom>
            <a:avLst/>
            <a:gdLst/>
            <a:ahLst/>
            <a:cxnLst/>
            <a:rect l="l" t="t" r="r" b="b"/>
            <a:pathLst>
              <a:path w="259079" h="268605" extrusionOk="0">
                <a:moveTo>
                  <a:pt x="259080" y="268223"/>
                </a:moveTo>
                <a:lnTo>
                  <a:pt x="0" y="268223"/>
                </a:lnTo>
                <a:lnTo>
                  <a:pt x="0" y="0"/>
                </a:lnTo>
                <a:lnTo>
                  <a:pt x="259080" y="0"/>
                </a:lnTo>
                <a:lnTo>
                  <a:pt x="259080" y="268223"/>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3" name="Google Shape;133;p11"/>
          <p:cNvSpPr txBox="1">
            <a:spLocks noGrp="1"/>
          </p:cNvSpPr>
          <p:nvPr>
            <p:ph type="title"/>
          </p:nvPr>
        </p:nvSpPr>
        <p:spPr>
          <a:xfrm>
            <a:off x="608990" y="1729180"/>
            <a:ext cx="4560570"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PROJECT	OVERVIEW</a:t>
            </a:r>
            <a:endParaRPr lang="en-US"/>
          </a:p>
        </p:txBody>
      </p:sp>
      <p:grpSp>
        <p:nvGrpSpPr>
          <p:cNvPr id="134" name="Google Shape;134;p11"/>
          <p:cNvGrpSpPr/>
          <p:nvPr/>
        </p:nvGrpSpPr>
        <p:grpSpPr>
          <a:xfrm>
            <a:off x="6143244" y="3886199"/>
            <a:ext cx="3915410" cy="2830195"/>
            <a:chOff x="6143244" y="3886199"/>
            <a:chExt cx="3915410" cy="2830195"/>
          </a:xfrm>
        </p:grpSpPr>
        <p:sp>
          <p:nvSpPr>
            <p:cNvPr id="135" name="Google Shape;135;p11"/>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11"/>
            <p:cNvPicPr preferRelativeResize="0"/>
            <p:nvPr/>
          </p:nvPicPr>
          <p:blipFill rotWithShape="1">
            <a:blip r:embed="rId1"/>
            <a:srcRect/>
            <a:stretch>
              <a:fillRect/>
            </a:stretch>
          </p:blipFill>
          <p:spPr>
            <a:xfrm>
              <a:off x="7641335" y="3886200"/>
              <a:ext cx="2414015" cy="2517648"/>
            </a:xfrm>
            <a:prstGeom prst="rect">
              <a:avLst/>
            </a:prstGeom>
            <a:noFill/>
            <a:ln>
              <a:noFill/>
            </a:ln>
          </p:spPr>
        </p:pic>
        <p:pic>
          <p:nvPicPr>
            <p:cNvPr id="137" name="Google Shape;137;p11"/>
            <p:cNvPicPr preferRelativeResize="0"/>
            <p:nvPr/>
          </p:nvPicPr>
          <p:blipFill rotWithShape="1">
            <a:blip r:embed="rId2"/>
            <a:srcRect/>
            <a:stretch>
              <a:fillRect/>
            </a:stretch>
          </p:blipFill>
          <p:spPr>
            <a:xfrm>
              <a:off x="7376160" y="6403848"/>
              <a:ext cx="2679191" cy="310895"/>
            </a:xfrm>
            <a:prstGeom prst="rect">
              <a:avLst/>
            </a:prstGeom>
            <a:noFill/>
            <a:ln>
              <a:noFill/>
            </a:ln>
          </p:spPr>
        </p:pic>
        <p:sp>
          <p:nvSpPr>
            <p:cNvPr id="138" name="Google Shape;138;p11"/>
            <p:cNvSpPr/>
            <p:nvPr/>
          </p:nvSpPr>
          <p:spPr>
            <a:xfrm>
              <a:off x="8292083" y="5980176"/>
              <a:ext cx="245745" cy="306705"/>
            </a:xfrm>
            <a:custGeom>
              <a:avLst/>
              <a:gdLst/>
              <a:ahLst/>
              <a:cxnLst/>
              <a:rect l="l" t="t" r="r" b="b"/>
              <a:pathLst>
                <a:path w="245745" h="306704" extrusionOk="0">
                  <a:moveTo>
                    <a:pt x="245364" y="306323"/>
                  </a:moveTo>
                  <a:lnTo>
                    <a:pt x="0" y="306323"/>
                  </a:lnTo>
                  <a:lnTo>
                    <a:pt x="0" y="0"/>
                  </a:lnTo>
                  <a:lnTo>
                    <a:pt x="245364" y="0"/>
                  </a:lnTo>
                  <a:lnTo>
                    <a:pt x="245364" y="306323"/>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9" name="Google Shape;139;p11"/>
            <p:cNvSpPr/>
            <p:nvPr/>
          </p:nvSpPr>
          <p:spPr>
            <a:xfrm>
              <a:off x="8292083" y="6338316"/>
              <a:ext cx="97790" cy="121920"/>
            </a:xfrm>
            <a:custGeom>
              <a:avLst/>
              <a:gdLst/>
              <a:ahLst/>
              <a:cxnLst/>
              <a:rect l="l" t="t" r="r" b="b"/>
              <a:pathLst>
                <a:path w="97790" h="121920" extrusionOk="0">
                  <a:moveTo>
                    <a:pt x="97535" y="121919"/>
                  </a:moveTo>
                  <a:lnTo>
                    <a:pt x="0" y="121919"/>
                  </a:lnTo>
                  <a:lnTo>
                    <a:pt x="0" y="0"/>
                  </a:lnTo>
                  <a:lnTo>
                    <a:pt x="97535" y="0"/>
                  </a:lnTo>
                  <a:lnTo>
                    <a:pt x="97535" y="121919"/>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40" name="Google Shape;140;p11"/>
            <p:cNvPicPr preferRelativeResize="0"/>
            <p:nvPr/>
          </p:nvPicPr>
          <p:blipFill rotWithShape="1">
            <a:blip r:embed="rId3"/>
            <a:srcRect/>
            <a:stretch>
              <a:fillRect/>
            </a:stretch>
          </p:blipFill>
          <p:spPr>
            <a:xfrm>
              <a:off x="8223503" y="4337303"/>
              <a:ext cx="1368551" cy="2203703"/>
            </a:xfrm>
            <a:prstGeom prst="rect">
              <a:avLst/>
            </a:prstGeom>
            <a:noFill/>
            <a:ln>
              <a:noFill/>
            </a:ln>
          </p:spPr>
        </p:pic>
      </p:grpSp>
      <p:sp>
        <p:nvSpPr>
          <p:cNvPr id="141" name="Google Shape;141;p11"/>
          <p:cNvSpPr txBox="1"/>
          <p:nvPr/>
        </p:nvSpPr>
        <p:spPr>
          <a:xfrm>
            <a:off x="628844" y="3021532"/>
            <a:ext cx="7302600" cy="2500200"/>
          </a:xfrm>
          <a:prstGeom prst="rect">
            <a:avLst/>
          </a:prstGeom>
          <a:noFill/>
          <a:ln>
            <a:noFill/>
          </a:ln>
        </p:spPr>
        <p:txBody>
          <a:bodyPr spcFirstLastPara="1" wrap="square" lIns="0" tIns="13325" rIns="0" bIns="0" anchor="t" anchorCtr="0">
            <a:spAutoFit/>
          </a:bodyPr>
          <a:lstStyle/>
          <a:p>
            <a:pPr marL="12700" marR="5080" lvl="0" indent="144145" algn="l" rtl="0">
              <a:lnSpc>
                <a:spcPct val="100000"/>
              </a:lnSpc>
              <a:spcBef>
                <a:spcPts val="0"/>
              </a:spcBef>
              <a:spcAft>
                <a:spcPts val="0"/>
              </a:spcAft>
              <a:buNone/>
            </a:pPr>
            <a:r>
              <a:rPr lang="en-US" sz="2300">
                <a:latin typeface="Times New Roman" panose="02020603050405020304"/>
                <a:ea typeface="Times New Roman" panose="02020603050405020304"/>
                <a:cs typeface="Times New Roman" panose="02020603050405020304"/>
                <a:sym typeface="Times New Roman" panose="02020603050405020304"/>
              </a:rPr>
              <a:t>Exploring text generation Using Generative AI involves  leveraging artificial intelligence techniques, such as Markov  Chain models or neural networks, to generate text  based on patterns learned from a dataset of existing film  names especially with Tensorflow and Long Short-Term  Memory (LSTM). This process includes: Data Collection, Pre  Processing, Generation, Model Training...</a:t>
            </a:r>
            <a:endParaRPr sz="2300">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42" name="Google Shape;142;p11"/>
          <p:cNvGrpSpPr/>
          <p:nvPr/>
        </p:nvGrpSpPr>
        <p:grpSpPr>
          <a:xfrm>
            <a:off x="3047" y="4367784"/>
            <a:ext cx="368935" cy="2348484"/>
            <a:chOff x="3047" y="4367784"/>
            <a:chExt cx="368935" cy="2348484"/>
          </a:xfrm>
        </p:grpSpPr>
        <p:pic>
          <p:nvPicPr>
            <p:cNvPr id="143" name="Google Shape;143;p11"/>
            <p:cNvPicPr preferRelativeResize="0"/>
            <p:nvPr/>
          </p:nvPicPr>
          <p:blipFill rotWithShape="1">
            <a:blip r:embed="rId4"/>
            <a:srcRect/>
            <a:stretch>
              <a:fillRect/>
            </a:stretch>
          </p:blipFill>
          <p:spPr>
            <a:xfrm>
              <a:off x="3047" y="4367784"/>
              <a:ext cx="365760" cy="2346959"/>
            </a:xfrm>
            <a:prstGeom prst="rect">
              <a:avLst/>
            </a:prstGeom>
            <a:noFill/>
            <a:ln>
              <a:noFill/>
            </a:ln>
          </p:spPr>
        </p:pic>
        <p:sp>
          <p:nvSpPr>
            <p:cNvPr id="144" name="Google Shape;144;p11"/>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145" name="Google Shape;145;p11"/>
          <p:cNvPicPr preferRelativeResize="0"/>
          <p:nvPr/>
        </p:nvPicPr>
        <p:blipFill rotWithShape="1">
          <a:blip r:embed="rId5"/>
          <a:srcRect/>
          <a:stretch>
            <a:fillRect/>
          </a:stretch>
        </p:blipFill>
        <p:spPr>
          <a:xfrm>
            <a:off x="1376442" y="6394704"/>
            <a:ext cx="62856" cy="146304"/>
          </a:xfrm>
          <a:prstGeom prst="rect">
            <a:avLst/>
          </a:prstGeom>
          <a:noFill/>
          <a:ln>
            <a:noFill/>
          </a:ln>
        </p:spPr>
      </p:pic>
      <p:sp>
        <p:nvSpPr>
          <p:cNvPr id="146" name="Google Shape;146;p11"/>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p:nvPr/>
        </p:nvSpPr>
        <p:spPr>
          <a:xfrm>
            <a:off x="7229855" y="1812036"/>
            <a:ext cx="259079" cy="268605"/>
          </a:xfrm>
          <a:custGeom>
            <a:avLst/>
            <a:gdLst/>
            <a:ahLst/>
            <a:cxnLst/>
            <a:rect l="l" t="t" r="r" b="b"/>
            <a:pathLst>
              <a:path w="259079" h="268605" extrusionOk="0">
                <a:moveTo>
                  <a:pt x="259080" y="268223"/>
                </a:moveTo>
                <a:lnTo>
                  <a:pt x="0" y="268223"/>
                </a:lnTo>
                <a:lnTo>
                  <a:pt x="0" y="0"/>
                </a:lnTo>
                <a:lnTo>
                  <a:pt x="259080" y="0"/>
                </a:lnTo>
                <a:lnTo>
                  <a:pt x="259080" y="268223"/>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12"/>
          <p:cNvSpPr txBox="1">
            <a:spLocks noGrp="1"/>
          </p:cNvSpPr>
          <p:nvPr>
            <p:ph type="title"/>
          </p:nvPr>
        </p:nvSpPr>
        <p:spPr>
          <a:xfrm>
            <a:off x="591504" y="1368042"/>
            <a:ext cx="5675100" cy="1028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WHO ARE THE END USERS?</a:t>
            </a:r>
            <a:endParaRPr lang="en-US"/>
          </a:p>
        </p:txBody>
      </p:sp>
      <p:grpSp>
        <p:nvGrpSpPr>
          <p:cNvPr id="153" name="Google Shape;153;p12"/>
          <p:cNvGrpSpPr/>
          <p:nvPr/>
        </p:nvGrpSpPr>
        <p:grpSpPr>
          <a:xfrm>
            <a:off x="0" y="3886199"/>
            <a:ext cx="10058654" cy="2830196"/>
            <a:chOff x="0" y="3886199"/>
            <a:chExt cx="10058654" cy="2830196"/>
          </a:xfrm>
        </p:grpSpPr>
        <p:sp>
          <p:nvSpPr>
            <p:cNvPr id="154" name="Google Shape;154;p12"/>
            <p:cNvSpPr/>
            <p:nvPr/>
          </p:nvSpPr>
          <p:spPr>
            <a:xfrm>
              <a:off x="0" y="3886200"/>
              <a:ext cx="10058400" cy="2830195"/>
            </a:xfrm>
            <a:custGeom>
              <a:avLst/>
              <a:gdLst/>
              <a:ahLst/>
              <a:cxnLst/>
              <a:rect l="l" t="t" r="r" b="b"/>
              <a:pathLst>
                <a:path w="10058400" h="2830195" extrusionOk="0">
                  <a:moveTo>
                    <a:pt x="10058400" y="2830067"/>
                  </a:moveTo>
                  <a:lnTo>
                    <a:pt x="0" y="2830067"/>
                  </a:lnTo>
                  <a:lnTo>
                    <a:pt x="0" y="0"/>
                  </a:lnTo>
                  <a:lnTo>
                    <a:pt x="10058400" y="0"/>
                  </a:lnTo>
                  <a:lnTo>
                    <a:pt x="10058400" y="283006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5" name="Google Shape;155;p12"/>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56" name="Google Shape;156;p12"/>
            <p:cNvPicPr preferRelativeResize="0"/>
            <p:nvPr/>
          </p:nvPicPr>
          <p:blipFill rotWithShape="1">
            <a:blip r:embed="rId1"/>
            <a:srcRect/>
            <a:stretch>
              <a:fillRect/>
            </a:stretch>
          </p:blipFill>
          <p:spPr>
            <a:xfrm>
              <a:off x="7641335" y="3886200"/>
              <a:ext cx="2414015" cy="2517648"/>
            </a:xfrm>
            <a:prstGeom prst="rect">
              <a:avLst/>
            </a:prstGeom>
            <a:noFill/>
            <a:ln>
              <a:noFill/>
            </a:ln>
          </p:spPr>
        </p:pic>
        <p:pic>
          <p:nvPicPr>
            <p:cNvPr id="157" name="Google Shape;157;p12"/>
            <p:cNvPicPr preferRelativeResize="0"/>
            <p:nvPr/>
          </p:nvPicPr>
          <p:blipFill rotWithShape="1">
            <a:blip r:embed="rId2"/>
            <a:srcRect/>
            <a:stretch>
              <a:fillRect/>
            </a:stretch>
          </p:blipFill>
          <p:spPr>
            <a:xfrm>
              <a:off x="7376159" y="6403848"/>
              <a:ext cx="2679191" cy="310895"/>
            </a:xfrm>
            <a:prstGeom prst="rect">
              <a:avLst/>
            </a:prstGeom>
            <a:noFill/>
            <a:ln>
              <a:noFill/>
            </a:ln>
          </p:spPr>
        </p:pic>
        <p:pic>
          <p:nvPicPr>
            <p:cNvPr id="158" name="Google Shape;158;p12"/>
            <p:cNvPicPr preferRelativeResize="0"/>
            <p:nvPr/>
          </p:nvPicPr>
          <p:blipFill rotWithShape="1">
            <a:blip r:embed="rId3"/>
            <a:srcRect/>
            <a:stretch>
              <a:fillRect/>
            </a:stretch>
          </p:blipFill>
          <p:spPr>
            <a:xfrm>
              <a:off x="3047" y="4367783"/>
              <a:ext cx="365760" cy="2346959"/>
            </a:xfrm>
            <a:prstGeom prst="rect">
              <a:avLst/>
            </a:prstGeom>
            <a:noFill/>
            <a:ln>
              <a:noFill/>
            </a:ln>
          </p:spPr>
        </p:pic>
        <p:sp>
          <p:nvSpPr>
            <p:cNvPr id="159" name="Google Shape;159;p12"/>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 name="Google Shape;160;p12"/>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12"/>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62" name="Google Shape;162;p12"/>
            <p:cNvPicPr preferRelativeResize="0"/>
            <p:nvPr/>
          </p:nvPicPr>
          <p:blipFill rotWithShape="1">
            <a:blip r:embed="rId4"/>
            <a:srcRect/>
            <a:stretch>
              <a:fillRect/>
            </a:stretch>
          </p:blipFill>
          <p:spPr>
            <a:xfrm>
              <a:off x="597408" y="6150864"/>
              <a:ext cx="1799843" cy="400812"/>
            </a:xfrm>
            <a:prstGeom prst="rect">
              <a:avLst/>
            </a:prstGeom>
            <a:noFill/>
            <a:ln>
              <a:noFill/>
            </a:ln>
          </p:spPr>
        </p:pic>
      </p:grpSp>
      <p:sp>
        <p:nvSpPr>
          <p:cNvPr id="163" name="Google Shape;163;p12"/>
          <p:cNvSpPr txBox="1"/>
          <p:nvPr/>
        </p:nvSpPr>
        <p:spPr>
          <a:xfrm>
            <a:off x="566375" y="2395224"/>
            <a:ext cx="7037700" cy="4104900"/>
          </a:xfrm>
          <a:prstGeom prst="rect">
            <a:avLst/>
          </a:prstGeom>
          <a:noFill/>
          <a:ln>
            <a:noFill/>
          </a:ln>
        </p:spPr>
        <p:txBody>
          <a:bodyPr spcFirstLastPara="1" wrap="square" lIns="0" tIns="13325" rIns="0" bIns="0" anchor="t" anchorCtr="0">
            <a:spAutoFit/>
          </a:bodyPr>
          <a:lstStyle/>
          <a:p>
            <a:pPr marL="12700" marR="331470" lvl="0" indent="-104775" algn="l" rtl="0">
              <a:lnSpc>
                <a:spcPct val="100000"/>
              </a:lnSpc>
              <a:spcBef>
                <a:spcPts val="0"/>
              </a:spcBef>
              <a:spcAft>
                <a:spcPts val="0"/>
              </a:spcAft>
              <a:buSzPts val="1650"/>
              <a:buFont typeface="Noto Sans Symbols"/>
              <a:buChar char="❖"/>
            </a:pPr>
            <a:r>
              <a:rPr lang="en-US" sz="1650">
                <a:latin typeface="Times New Roman" panose="02020603050405020304"/>
                <a:ea typeface="Times New Roman" panose="02020603050405020304"/>
                <a:cs typeface="Times New Roman" panose="02020603050405020304"/>
                <a:sym typeface="Times New Roman" panose="02020603050405020304"/>
              </a:rPr>
              <a:t>.</a:t>
            </a: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Content Creators: Writers, journalists, bloggers, and authors may use text generation AI to assist in brainstorming ideas, generating drafts, or expanding upon existing content.</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Students and Researchers: Students and researchers may use text generation AI for academic purposes such as generating sample essays, research papers, or datasets for analysis.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Chatbot Developers: Developers building chatbots or virtual assistants may use text generation AI to create more natural and engaging conversations with users.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Creative Professionals: Copywriters, marketers, and advertisers may use text generation AI to create compelling ad copy, slogans, or product descriptions.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Language Learners: Individuals learning a new language may use text generation AI to practice writing or to generate examples of correct grammar and usage.</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Data Analysts: Data analysts may use text generation AI to generate synthetic text data for testing natural language processing (NLP) models or for data augmentation.</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Customer Support: Customer support teams may use text generation AI to automate responses to frequently asked questions or to generate personalized responses to customer inquiries.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r>
              <a:rPr lang="en-US"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Entertainment Industry: Screenwriters, game developers, and content creators in the entertainment industry may use text generation AI to develop storylines, dialogues, or character interactions.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12700" marR="331470" lvl="0" indent="-104775" algn="l" rtl="0">
              <a:lnSpc>
                <a:spcPct val="100000"/>
              </a:lnSpc>
              <a:spcBef>
                <a:spcPts val="0"/>
              </a:spcBef>
              <a:spcAft>
                <a:spcPts val="0"/>
              </a:spcAft>
              <a:buSzPts val="1650"/>
              <a:buFont typeface="Times New Roman" panose="02020603050405020304"/>
              <a:buChar char="❖"/>
            </a:pPr>
            <a:endParaRPr sz="1650">
              <a:latin typeface="Times New Roman" panose="02020603050405020304"/>
              <a:ea typeface="Times New Roman" panose="02020603050405020304"/>
              <a:cs typeface="Times New Roman" panose="02020603050405020304"/>
              <a:sym typeface="Times New Roman" panose="02020603050405020304"/>
            </a:endParaRPr>
          </a:p>
        </p:txBody>
      </p:sp>
      <p:sp>
        <p:nvSpPr>
          <p:cNvPr id="164" name="Google Shape;164;p12"/>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p:nvPr/>
        </p:nvSpPr>
        <p:spPr>
          <a:xfrm>
            <a:off x="5524500" y="2456688"/>
            <a:ext cx="259079" cy="268605"/>
          </a:xfrm>
          <a:custGeom>
            <a:avLst/>
            <a:gdLst/>
            <a:ahLst/>
            <a:cxnLst/>
            <a:rect l="l" t="t" r="r" b="b"/>
            <a:pathLst>
              <a:path w="259079" h="268605" extrusionOk="0">
                <a:moveTo>
                  <a:pt x="259080" y="268223"/>
                </a:moveTo>
                <a:lnTo>
                  <a:pt x="0" y="268223"/>
                </a:lnTo>
                <a:lnTo>
                  <a:pt x="0" y="0"/>
                </a:lnTo>
                <a:lnTo>
                  <a:pt x="259080" y="0"/>
                </a:lnTo>
                <a:lnTo>
                  <a:pt x="259080" y="268223"/>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0" name="Google Shape;170;p13"/>
          <p:cNvSpPr txBox="1">
            <a:spLocks noGrp="1"/>
          </p:cNvSpPr>
          <p:nvPr>
            <p:ph type="title"/>
          </p:nvPr>
        </p:nvSpPr>
        <p:spPr>
          <a:xfrm>
            <a:off x="458172" y="1750462"/>
            <a:ext cx="5547995" cy="5283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SOLUTION AND ITS VALUE</a:t>
            </a:r>
            <a:endParaRPr lang="en-US"/>
          </a:p>
        </p:txBody>
      </p:sp>
      <p:sp>
        <p:nvSpPr>
          <p:cNvPr id="171" name="Google Shape;171;p13"/>
          <p:cNvSpPr txBox="1"/>
          <p:nvPr/>
        </p:nvSpPr>
        <p:spPr>
          <a:xfrm>
            <a:off x="2068195" y="2173605"/>
            <a:ext cx="3208020" cy="52006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300" b="1">
                <a:solidFill>
                  <a:srgbClr val="FF0000"/>
                </a:solidFill>
                <a:latin typeface="Times New Roman" panose="02020603050405020304"/>
                <a:ea typeface="Times New Roman" panose="02020603050405020304"/>
                <a:cs typeface="Times New Roman" panose="02020603050405020304"/>
                <a:sym typeface="Times New Roman" panose="02020603050405020304"/>
              </a:rPr>
              <a:t>PROPOSITIO</a:t>
            </a:r>
            <a:r>
              <a:rPr lang="en-IN" altLang="en-US" sz="3300" b="1">
                <a:solidFill>
                  <a:srgbClr val="FF0000"/>
                </a:solidFill>
                <a:latin typeface="Times New Roman" panose="02020603050405020304"/>
                <a:ea typeface="Times New Roman" panose="02020603050405020304"/>
                <a:cs typeface="Times New Roman" panose="02020603050405020304"/>
                <a:sym typeface="Times New Roman" panose="02020603050405020304"/>
              </a:rPr>
              <a:t>N</a:t>
            </a:r>
            <a:endParaRPr lang="en-IN" altLang="en-US" sz="33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72" name="Google Shape;172;p13"/>
          <p:cNvGrpSpPr/>
          <p:nvPr/>
        </p:nvGrpSpPr>
        <p:grpSpPr>
          <a:xfrm>
            <a:off x="6143244" y="3886199"/>
            <a:ext cx="3915410" cy="2830195"/>
            <a:chOff x="6143244" y="3886199"/>
            <a:chExt cx="3915410" cy="2830195"/>
          </a:xfrm>
        </p:grpSpPr>
        <p:sp>
          <p:nvSpPr>
            <p:cNvPr id="173" name="Google Shape;173;p13"/>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4" name="Google Shape;174;p13"/>
            <p:cNvPicPr preferRelativeResize="0"/>
            <p:nvPr/>
          </p:nvPicPr>
          <p:blipFill rotWithShape="1">
            <a:blip r:embed="rId1"/>
            <a:srcRect/>
            <a:stretch>
              <a:fillRect/>
            </a:stretch>
          </p:blipFill>
          <p:spPr>
            <a:xfrm>
              <a:off x="7641335" y="3886200"/>
              <a:ext cx="2414015" cy="2517648"/>
            </a:xfrm>
            <a:prstGeom prst="rect">
              <a:avLst/>
            </a:prstGeom>
            <a:noFill/>
            <a:ln>
              <a:noFill/>
            </a:ln>
          </p:spPr>
        </p:pic>
        <p:pic>
          <p:nvPicPr>
            <p:cNvPr id="175" name="Google Shape;175;p13"/>
            <p:cNvPicPr preferRelativeResize="0"/>
            <p:nvPr/>
          </p:nvPicPr>
          <p:blipFill rotWithShape="1">
            <a:blip r:embed="rId2"/>
            <a:srcRect/>
            <a:stretch>
              <a:fillRect/>
            </a:stretch>
          </p:blipFill>
          <p:spPr>
            <a:xfrm>
              <a:off x="7376160" y="6403848"/>
              <a:ext cx="2679191" cy="310895"/>
            </a:xfrm>
            <a:prstGeom prst="rect">
              <a:avLst/>
            </a:prstGeom>
            <a:noFill/>
            <a:ln>
              <a:noFill/>
            </a:ln>
          </p:spPr>
        </p:pic>
        <p:sp>
          <p:nvSpPr>
            <p:cNvPr id="176" name="Google Shape;176;p13"/>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7" name="Google Shape;177;p13"/>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78" name="Google Shape;178;p13"/>
          <p:cNvSpPr txBox="1"/>
          <p:nvPr/>
        </p:nvSpPr>
        <p:spPr>
          <a:xfrm>
            <a:off x="566465" y="3210588"/>
            <a:ext cx="7376700" cy="2140200"/>
          </a:xfrm>
          <a:prstGeom prst="rect">
            <a:avLst/>
          </a:prstGeom>
          <a:noFill/>
          <a:ln>
            <a:noFill/>
          </a:ln>
        </p:spPr>
        <p:txBody>
          <a:bodyPr spcFirstLastPara="1" wrap="square" lIns="0" tIns="12050" rIns="0" bIns="0" anchor="t" anchorCtr="0">
            <a:spAutoFit/>
          </a:bodyPr>
          <a:lstStyle/>
          <a:p>
            <a:pPr marL="12700" marR="5080" lvl="0" indent="187325" algn="l" rtl="0">
              <a:lnSpc>
                <a:spcPct val="101000"/>
              </a:lnSpc>
              <a:spcBef>
                <a:spcPts val="0"/>
              </a:spcBef>
              <a:spcAft>
                <a:spcPts val="0"/>
              </a:spcAft>
              <a:buNone/>
            </a:pPr>
            <a:r>
              <a:rPr lang="en-US" sz="1950">
                <a:latin typeface="Times New Roman" panose="02020603050405020304"/>
                <a:ea typeface="Times New Roman" panose="02020603050405020304"/>
                <a:cs typeface="Times New Roman" panose="02020603050405020304"/>
                <a:sym typeface="Times New Roman" panose="02020603050405020304"/>
              </a:rPr>
              <a:t>Develop a web-based application that utilizes generative AI techniques  to explore and generate text automatically. Develop a generative  AI model trained on a dataset of existing film names to generate new,  text. Provide users with customization options to influence  the generation process, such as specifying genres or themes. Design an  intuitive user interface for interacting with the system, allowing users to  explore and evaluate generated text.</a:t>
            </a:r>
            <a:endParaRPr sz="1950">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79" name="Google Shape;179;p13"/>
          <p:cNvGrpSpPr/>
          <p:nvPr/>
        </p:nvGrpSpPr>
        <p:grpSpPr>
          <a:xfrm>
            <a:off x="3047" y="4367784"/>
            <a:ext cx="368935" cy="2348484"/>
            <a:chOff x="3047" y="4367784"/>
            <a:chExt cx="368935" cy="2348484"/>
          </a:xfrm>
        </p:grpSpPr>
        <p:pic>
          <p:nvPicPr>
            <p:cNvPr id="180" name="Google Shape;180;p13"/>
            <p:cNvPicPr preferRelativeResize="0"/>
            <p:nvPr/>
          </p:nvPicPr>
          <p:blipFill rotWithShape="1">
            <a:blip r:embed="rId3"/>
            <a:srcRect/>
            <a:stretch>
              <a:fillRect/>
            </a:stretch>
          </p:blipFill>
          <p:spPr>
            <a:xfrm>
              <a:off x="3047" y="4367784"/>
              <a:ext cx="365760" cy="2346959"/>
            </a:xfrm>
            <a:prstGeom prst="rect">
              <a:avLst/>
            </a:prstGeom>
            <a:noFill/>
            <a:ln>
              <a:noFill/>
            </a:ln>
          </p:spPr>
        </p:pic>
        <p:sp>
          <p:nvSpPr>
            <p:cNvPr id="181" name="Google Shape;181;p13"/>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182" name="Google Shape;182;p13"/>
          <p:cNvPicPr preferRelativeResize="0"/>
          <p:nvPr/>
        </p:nvPicPr>
        <p:blipFill rotWithShape="1">
          <a:blip r:embed="rId4"/>
          <a:srcRect/>
          <a:stretch>
            <a:fillRect/>
          </a:stretch>
        </p:blipFill>
        <p:spPr>
          <a:xfrm>
            <a:off x="1376442" y="6394704"/>
            <a:ext cx="62856" cy="146304"/>
          </a:xfrm>
          <a:prstGeom prst="rect">
            <a:avLst/>
          </a:prstGeom>
          <a:noFill/>
          <a:ln>
            <a:noFill/>
          </a:ln>
        </p:spPr>
      </p:pic>
      <p:sp>
        <p:nvSpPr>
          <p:cNvPr id="183" name="Google Shape;183;p13"/>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4"/>
          <p:cNvSpPr/>
          <p:nvPr/>
        </p:nvSpPr>
        <p:spPr>
          <a:xfrm>
            <a:off x="7607807" y="3069335"/>
            <a:ext cx="259079" cy="268605"/>
          </a:xfrm>
          <a:custGeom>
            <a:avLst/>
            <a:gdLst/>
            <a:ahLst/>
            <a:cxnLst/>
            <a:rect l="l" t="t" r="r" b="b"/>
            <a:pathLst>
              <a:path w="259079" h="268604" extrusionOk="0">
                <a:moveTo>
                  <a:pt x="259080" y="268224"/>
                </a:moveTo>
                <a:lnTo>
                  <a:pt x="0" y="268224"/>
                </a:lnTo>
                <a:lnTo>
                  <a:pt x="0" y="0"/>
                </a:lnTo>
                <a:lnTo>
                  <a:pt x="259080" y="0"/>
                </a:lnTo>
                <a:lnTo>
                  <a:pt x="259080" y="268224"/>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9" name="Google Shape;189;p14"/>
          <p:cNvPicPr preferRelativeResize="0"/>
          <p:nvPr/>
        </p:nvPicPr>
        <p:blipFill rotWithShape="1">
          <a:blip r:embed="rId1"/>
          <a:srcRect/>
          <a:stretch>
            <a:fillRect/>
          </a:stretch>
        </p:blipFill>
        <p:spPr>
          <a:xfrm>
            <a:off x="7481316" y="1057656"/>
            <a:ext cx="1202435" cy="1839467"/>
          </a:xfrm>
          <a:prstGeom prst="rect">
            <a:avLst/>
          </a:prstGeom>
          <a:noFill/>
          <a:ln>
            <a:noFill/>
          </a:ln>
        </p:spPr>
      </p:pic>
      <p:sp>
        <p:nvSpPr>
          <p:cNvPr id="190" name="Google Shape;190;p14"/>
          <p:cNvSpPr txBox="1">
            <a:spLocks noGrp="1"/>
          </p:cNvSpPr>
          <p:nvPr>
            <p:ph type="title"/>
          </p:nvPr>
        </p:nvSpPr>
        <p:spPr>
          <a:xfrm>
            <a:off x="650327" y="1456397"/>
            <a:ext cx="6405245"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THE WOW IN YOUR SOLUTION</a:t>
            </a:r>
            <a:endParaRPr lang="en-US"/>
          </a:p>
        </p:txBody>
      </p:sp>
      <p:grpSp>
        <p:nvGrpSpPr>
          <p:cNvPr id="191" name="Google Shape;191;p14"/>
          <p:cNvGrpSpPr/>
          <p:nvPr/>
        </p:nvGrpSpPr>
        <p:grpSpPr>
          <a:xfrm>
            <a:off x="6143244" y="3886199"/>
            <a:ext cx="3915410" cy="2830195"/>
            <a:chOff x="6143244" y="3886199"/>
            <a:chExt cx="3915410" cy="2830195"/>
          </a:xfrm>
        </p:grpSpPr>
        <p:sp>
          <p:nvSpPr>
            <p:cNvPr id="192" name="Google Shape;192;p14"/>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14"/>
            <p:cNvPicPr preferRelativeResize="0"/>
            <p:nvPr/>
          </p:nvPicPr>
          <p:blipFill rotWithShape="1">
            <a:blip r:embed="rId2"/>
            <a:srcRect/>
            <a:stretch>
              <a:fillRect/>
            </a:stretch>
          </p:blipFill>
          <p:spPr>
            <a:xfrm>
              <a:off x="7641335" y="3886200"/>
              <a:ext cx="2414015" cy="2517648"/>
            </a:xfrm>
            <a:prstGeom prst="rect">
              <a:avLst/>
            </a:prstGeom>
            <a:noFill/>
            <a:ln>
              <a:noFill/>
            </a:ln>
          </p:spPr>
        </p:pic>
        <p:pic>
          <p:nvPicPr>
            <p:cNvPr id="194" name="Google Shape;194;p14"/>
            <p:cNvPicPr preferRelativeResize="0"/>
            <p:nvPr/>
          </p:nvPicPr>
          <p:blipFill rotWithShape="1">
            <a:blip r:embed="rId3"/>
            <a:srcRect/>
            <a:stretch>
              <a:fillRect/>
            </a:stretch>
          </p:blipFill>
          <p:spPr>
            <a:xfrm>
              <a:off x="7376160" y="6403848"/>
              <a:ext cx="2679191" cy="310895"/>
            </a:xfrm>
            <a:prstGeom prst="rect">
              <a:avLst/>
            </a:prstGeom>
            <a:noFill/>
            <a:ln>
              <a:noFill/>
            </a:ln>
          </p:spPr>
        </p:pic>
        <p:sp>
          <p:nvSpPr>
            <p:cNvPr id="195" name="Google Shape;195;p14"/>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6" name="Google Shape;196;p14"/>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97" name="Google Shape;197;p14"/>
          <p:cNvSpPr txBox="1"/>
          <p:nvPr/>
        </p:nvSpPr>
        <p:spPr>
          <a:xfrm>
            <a:off x="628878" y="2206204"/>
            <a:ext cx="6748800" cy="3703500"/>
          </a:xfrm>
          <a:prstGeom prst="rect">
            <a:avLst/>
          </a:prstGeom>
          <a:noFill/>
          <a:ln>
            <a:noFill/>
          </a:ln>
        </p:spPr>
        <p:txBody>
          <a:bodyPr spcFirstLastPara="1" wrap="square" lIns="0" tIns="12050" rIns="0" bIns="0" anchor="t" anchorCtr="0">
            <a:spAutoFit/>
          </a:bodyPr>
          <a:lstStyle/>
          <a:p>
            <a:pPr marL="12700" marR="64770" lvl="0" indent="-85725" algn="l" rtl="0">
              <a:lnSpc>
                <a:spcPct val="102000"/>
              </a:lnSpc>
              <a:spcBef>
                <a:spcPts val="0"/>
              </a:spcBef>
              <a:spcAft>
                <a:spcPts val="0"/>
              </a:spcAft>
              <a:buSzPts val="1350"/>
              <a:buFont typeface="Noto Sans Symbols"/>
              <a:buChar char="❖"/>
            </a:pPr>
            <a:r>
              <a:rPr lang="en-US" sz="1450" b="1">
                <a:latin typeface="Times New Roman" panose="02020603050405020304"/>
                <a:ea typeface="Times New Roman" panose="02020603050405020304"/>
                <a:cs typeface="Times New Roman" panose="02020603050405020304"/>
                <a:sym typeface="Times New Roman" panose="02020603050405020304"/>
              </a:rPr>
              <a:t>Idea Generation: </a:t>
            </a:r>
            <a:r>
              <a:rPr lang="en-US" sz="1450">
                <a:latin typeface="Times New Roman" panose="02020603050405020304"/>
                <a:ea typeface="Times New Roman" panose="02020603050405020304"/>
                <a:cs typeface="Times New Roman" panose="02020603050405020304"/>
                <a:sym typeface="Times New Roman" panose="02020603050405020304"/>
              </a:rPr>
              <a:t>AI can produce a vast number of text  based on keywords,  themes, genre, or desired tone. This helps overcome creative roadblocks and explore  unexpected possibilities.</a:t>
            </a:r>
            <a:endParaRPr sz="145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SzPts val="1550"/>
              <a:buFont typeface="Noto Sans Symbols"/>
              <a:buNone/>
            </a:pPr>
            <a:endParaRPr sz="1550">
              <a:latin typeface="Times New Roman" panose="02020603050405020304"/>
              <a:ea typeface="Times New Roman" panose="02020603050405020304"/>
              <a:cs typeface="Times New Roman" panose="02020603050405020304"/>
              <a:sym typeface="Times New Roman" panose="02020603050405020304"/>
            </a:endParaRPr>
          </a:p>
          <a:p>
            <a:pPr marL="12700" marR="66040" lvl="0" indent="-85725" algn="l" rtl="0">
              <a:lnSpc>
                <a:spcPct val="102000"/>
              </a:lnSpc>
              <a:spcBef>
                <a:spcPts val="0"/>
              </a:spcBef>
              <a:spcAft>
                <a:spcPts val="0"/>
              </a:spcAft>
              <a:buSzPts val="1350"/>
              <a:buFont typeface="Noto Sans Symbols"/>
              <a:buChar char="❖"/>
            </a:pPr>
            <a:r>
              <a:rPr lang="en-US" sz="1450" b="1">
                <a:latin typeface="Times New Roman" panose="02020603050405020304"/>
                <a:ea typeface="Times New Roman" panose="02020603050405020304"/>
                <a:cs typeface="Times New Roman" panose="02020603050405020304"/>
                <a:sym typeface="Times New Roman" panose="02020603050405020304"/>
              </a:rPr>
              <a:t>Uniqueness and Relevance: </a:t>
            </a:r>
            <a:r>
              <a:rPr lang="en-US" sz="1450">
                <a:latin typeface="Times New Roman" panose="02020603050405020304"/>
                <a:ea typeface="Times New Roman" panose="02020603050405020304"/>
                <a:cs typeface="Times New Roman" panose="02020603050405020304"/>
                <a:sym typeface="Times New Roman" panose="02020603050405020304"/>
              </a:rPr>
              <a:t>AI can generate text that are both unique and relevant  to the context. It can analyze existing text and avoid redundancy while  staying thematically appropriate.</a:t>
            </a:r>
            <a:endParaRPr sz="145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50"/>
              </a:spcBef>
              <a:spcAft>
                <a:spcPts val="0"/>
              </a:spcAft>
              <a:buSzPts val="1500"/>
              <a:buFont typeface="Noto Sans Symbols"/>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12700" marR="5080" lvl="0" indent="-85725" algn="l" rtl="0">
              <a:lnSpc>
                <a:spcPct val="103000"/>
              </a:lnSpc>
              <a:spcBef>
                <a:spcPts val="0"/>
              </a:spcBef>
              <a:spcAft>
                <a:spcPts val="0"/>
              </a:spcAft>
              <a:buSzPts val="1350"/>
              <a:buFont typeface="Noto Sans Symbols"/>
              <a:buChar char="❖"/>
            </a:pPr>
            <a:r>
              <a:rPr lang="en-US" sz="1450" b="1">
                <a:latin typeface="Times New Roman" panose="02020603050405020304"/>
                <a:ea typeface="Times New Roman" panose="02020603050405020304"/>
                <a:cs typeface="Times New Roman" panose="02020603050405020304"/>
                <a:sym typeface="Times New Roman" panose="02020603050405020304"/>
              </a:rPr>
              <a:t>Multilingual Exploration: </a:t>
            </a:r>
            <a:r>
              <a:rPr lang="en-US" sz="1450">
                <a:latin typeface="Times New Roman" panose="02020603050405020304"/>
                <a:ea typeface="Times New Roman" panose="02020603050405020304"/>
                <a:cs typeface="Times New Roman" panose="02020603050405020304"/>
                <a:sym typeface="Times New Roman" panose="02020603050405020304"/>
              </a:rPr>
              <a:t>AI can generate text  that consider international markets.  It can translate concepts or suggest text with strong cross-cultural appeal.</a:t>
            </a:r>
            <a:endParaRPr sz="145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5"/>
              </a:spcBef>
              <a:spcAft>
                <a:spcPts val="0"/>
              </a:spcAft>
              <a:buSzPts val="1550"/>
              <a:buFont typeface="Noto Sans Symbols"/>
              <a:buNone/>
            </a:pPr>
            <a:endParaRPr sz="1550">
              <a:latin typeface="Times New Roman" panose="02020603050405020304"/>
              <a:ea typeface="Times New Roman" panose="02020603050405020304"/>
              <a:cs typeface="Times New Roman" panose="02020603050405020304"/>
              <a:sym typeface="Times New Roman" panose="02020603050405020304"/>
            </a:endParaRPr>
          </a:p>
          <a:p>
            <a:pPr marL="12700" marR="472440" lvl="0" indent="-85725" algn="l" rtl="0">
              <a:lnSpc>
                <a:spcPct val="102000"/>
              </a:lnSpc>
              <a:spcBef>
                <a:spcPts val="0"/>
              </a:spcBef>
              <a:spcAft>
                <a:spcPts val="0"/>
              </a:spcAft>
              <a:buSzPts val="1350"/>
              <a:buFont typeface="Noto Sans Symbols"/>
              <a:buChar char="❖"/>
            </a:pPr>
            <a:r>
              <a:rPr lang="en-US" sz="1450" b="1">
                <a:latin typeface="Times New Roman" panose="02020603050405020304"/>
                <a:ea typeface="Times New Roman" panose="02020603050405020304"/>
                <a:cs typeface="Times New Roman" panose="02020603050405020304"/>
                <a:sym typeface="Times New Roman" panose="02020603050405020304"/>
              </a:rPr>
              <a:t>Brand Alignment: </a:t>
            </a:r>
            <a:r>
              <a:rPr lang="en-US" sz="1450">
                <a:latin typeface="Times New Roman" panose="02020603050405020304"/>
                <a:ea typeface="Times New Roman" panose="02020603050405020304"/>
                <a:cs typeface="Times New Roman" panose="02020603050405020304"/>
                <a:sym typeface="Times New Roman" panose="02020603050405020304"/>
              </a:rPr>
              <a:t>AI can be trained on a specific studio's filmography or genre  preferences to suggest names that align with their branding strategy.</a:t>
            </a:r>
            <a:endParaRPr sz="145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50"/>
              </a:spcBef>
              <a:spcAft>
                <a:spcPts val="0"/>
              </a:spcAft>
              <a:buSzPts val="1500"/>
              <a:buFont typeface="Noto Sans Symbols"/>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12700" marR="344805" lvl="0" indent="-85725" algn="l" rtl="0">
              <a:lnSpc>
                <a:spcPct val="103000"/>
              </a:lnSpc>
              <a:spcBef>
                <a:spcPts val="5"/>
              </a:spcBef>
              <a:spcAft>
                <a:spcPts val="0"/>
              </a:spcAft>
              <a:buSzPts val="1350"/>
              <a:buFont typeface="Noto Sans Symbols"/>
              <a:buChar char="❖"/>
            </a:pPr>
            <a:r>
              <a:rPr lang="en-US" sz="1450" b="1">
                <a:latin typeface="Times New Roman" panose="02020603050405020304"/>
                <a:ea typeface="Times New Roman" panose="02020603050405020304"/>
                <a:cs typeface="Times New Roman" panose="02020603050405020304"/>
                <a:sym typeface="Times New Roman" panose="02020603050405020304"/>
              </a:rPr>
              <a:t>Audience Targeting: </a:t>
            </a:r>
            <a:r>
              <a:rPr lang="en-US" sz="1450">
                <a:latin typeface="Times New Roman" panose="02020603050405020304"/>
                <a:ea typeface="Times New Roman" panose="02020603050405020304"/>
                <a:cs typeface="Times New Roman" panose="02020603050405020304"/>
                <a:sym typeface="Times New Roman" panose="02020603050405020304"/>
              </a:rPr>
              <a:t>AI can analyze audience data and generate text with high  memorability or emotional impact for the target demographic.</a:t>
            </a:r>
            <a:endParaRPr sz="1450">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98" name="Google Shape;198;p14"/>
          <p:cNvGrpSpPr/>
          <p:nvPr/>
        </p:nvGrpSpPr>
        <p:grpSpPr>
          <a:xfrm>
            <a:off x="3047" y="4367784"/>
            <a:ext cx="368935" cy="2348484"/>
            <a:chOff x="3047" y="4367784"/>
            <a:chExt cx="368935" cy="2348484"/>
          </a:xfrm>
        </p:grpSpPr>
        <p:pic>
          <p:nvPicPr>
            <p:cNvPr id="199" name="Google Shape;199;p14"/>
            <p:cNvPicPr preferRelativeResize="0"/>
            <p:nvPr/>
          </p:nvPicPr>
          <p:blipFill rotWithShape="1">
            <a:blip r:embed="rId4"/>
            <a:srcRect/>
            <a:stretch>
              <a:fillRect/>
            </a:stretch>
          </p:blipFill>
          <p:spPr>
            <a:xfrm>
              <a:off x="3047" y="4367784"/>
              <a:ext cx="365760" cy="2346959"/>
            </a:xfrm>
            <a:prstGeom prst="rect">
              <a:avLst/>
            </a:prstGeom>
            <a:noFill/>
            <a:ln>
              <a:noFill/>
            </a:ln>
          </p:spPr>
        </p:pic>
        <p:sp>
          <p:nvSpPr>
            <p:cNvPr id="200" name="Google Shape;200;p14"/>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01" name="Google Shape;201;p14"/>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5"/>
          <p:cNvSpPr/>
          <p:nvPr/>
        </p:nvSpPr>
        <p:spPr>
          <a:xfrm>
            <a:off x="7229855" y="1749551"/>
            <a:ext cx="259079" cy="268605"/>
          </a:xfrm>
          <a:custGeom>
            <a:avLst/>
            <a:gdLst/>
            <a:ahLst/>
            <a:cxnLst/>
            <a:rect l="l" t="t" r="r" b="b"/>
            <a:pathLst>
              <a:path w="259079" h="268605" extrusionOk="0">
                <a:moveTo>
                  <a:pt x="259080" y="268224"/>
                </a:moveTo>
                <a:lnTo>
                  <a:pt x="0" y="268224"/>
                </a:lnTo>
                <a:lnTo>
                  <a:pt x="0" y="0"/>
                </a:lnTo>
                <a:lnTo>
                  <a:pt x="259080" y="0"/>
                </a:lnTo>
                <a:lnTo>
                  <a:pt x="259080" y="268224"/>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7" name="Google Shape;207;p15"/>
          <p:cNvSpPr txBox="1">
            <a:spLocks noGrp="1"/>
          </p:cNvSpPr>
          <p:nvPr>
            <p:ph type="title"/>
          </p:nvPr>
        </p:nvSpPr>
        <p:spPr>
          <a:xfrm>
            <a:off x="627408" y="1419767"/>
            <a:ext cx="2669540"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MODELLING</a:t>
            </a:r>
            <a:endParaRPr lang="en-US"/>
          </a:p>
        </p:txBody>
      </p:sp>
      <p:grpSp>
        <p:nvGrpSpPr>
          <p:cNvPr id="208" name="Google Shape;208;p15"/>
          <p:cNvGrpSpPr/>
          <p:nvPr/>
        </p:nvGrpSpPr>
        <p:grpSpPr>
          <a:xfrm>
            <a:off x="0" y="3886199"/>
            <a:ext cx="10058654" cy="2830196"/>
            <a:chOff x="0" y="3886199"/>
            <a:chExt cx="10058654" cy="2830196"/>
          </a:xfrm>
        </p:grpSpPr>
        <p:sp>
          <p:nvSpPr>
            <p:cNvPr id="209" name="Google Shape;209;p15"/>
            <p:cNvSpPr/>
            <p:nvPr/>
          </p:nvSpPr>
          <p:spPr>
            <a:xfrm>
              <a:off x="0" y="3886200"/>
              <a:ext cx="10058400" cy="2830195"/>
            </a:xfrm>
            <a:custGeom>
              <a:avLst/>
              <a:gdLst/>
              <a:ahLst/>
              <a:cxnLst/>
              <a:rect l="l" t="t" r="r" b="b"/>
              <a:pathLst>
                <a:path w="10058400" h="2830195" extrusionOk="0">
                  <a:moveTo>
                    <a:pt x="10058400" y="2830067"/>
                  </a:moveTo>
                  <a:lnTo>
                    <a:pt x="0" y="2830067"/>
                  </a:lnTo>
                  <a:lnTo>
                    <a:pt x="0" y="0"/>
                  </a:lnTo>
                  <a:lnTo>
                    <a:pt x="10058400" y="0"/>
                  </a:lnTo>
                  <a:lnTo>
                    <a:pt x="10058400" y="283006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0" name="Google Shape;210;p15"/>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1" name="Google Shape;211;p15"/>
            <p:cNvPicPr preferRelativeResize="0"/>
            <p:nvPr/>
          </p:nvPicPr>
          <p:blipFill rotWithShape="1">
            <a:blip r:embed="rId1"/>
            <a:srcRect/>
            <a:stretch>
              <a:fillRect/>
            </a:stretch>
          </p:blipFill>
          <p:spPr>
            <a:xfrm>
              <a:off x="7641335" y="3886200"/>
              <a:ext cx="2414015" cy="2517648"/>
            </a:xfrm>
            <a:prstGeom prst="rect">
              <a:avLst/>
            </a:prstGeom>
            <a:noFill/>
            <a:ln>
              <a:noFill/>
            </a:ln>
          </p:spPr>
        </p:pic>
        <p:pic>
          <p:nvPicPr>
            <p:cNvPr id="212" name="Google Shape;212;p15"/>
            <p:cNvPicPr preferRelativeResize="0"/>
            <p:nvPr/>
          </p:nvPicPr>
          <p:blipFill rotWithShape="1">
            <a:blip r:embed="rId2"/>
            <a:srcRect/>
            <a:stretch>
              <a:fillRect/>
            </a:stretch>
          </p:blipFill>
          <p:spPr>
            <a:xfrm>
              <a:off x="7376159" y="6403848"/>
              <a:ext cx="2679191" cy="310895"/>
            </a:xfrm>
            <a:prstGeom prst="rect">
              <a:avLst/>
            </a:prstGeom>
            <a:noFill/>
            <a:ln>
              <a:noFill/>
            </a:ln>
          </p:spPr>
        </p:pic>
        <p:pic>
          <p:nvPicPr>
            <p:cNvPr id="213" name="Google Shape;213;p15"/>
            <p:cNvPicPr preferRelativeResize="0"/>
            <p:nvPr/>
          </p:nvPicPr>
          <p:blipFill rotWithShape="1">
            <a:blip r:embed="rId3"/>
            <a:srcRect/>
            <a:stretch>
              <a:fillRect/>
            </a:stretch>
          </p:blipFill>
          <p:spPr>
            <a:xfrm>
              <a:off x="3047" y="4367783"/>
              <a:ext cx="365760" cy="2346959"/>
            </a:xfrm>
            <a:prstGeom prst="rect">
              <a:avLst/>
            </a:prstGeom>
            <a:noFill/>
            <a:ln>
              <a:noFill/>
            </a:ln>
          </p:spPr>
        </p:pic>
        <p:sp>
          <p:nvSpPr>
            <p:cNvPr id="214" name="Google Shape;214;p15"/>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5" name="Google Shape;215;p15"/>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6" name="Google Shape;216;p15"/>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7" name="Google Shape;217;p15"/>
            <p:cNvPicPr preferRelativeResize="0"/>
            <p:nvPr/>
          </p:nvPicPr>
          <p:blipFill rotWithShape="1">
            <a:blip r:embed="rId4"/>
            <a:srcRect/>
            <a:stretch>
              <a:fillRect/>
            </a:stretch>
          </p:blipFill>
          <p:spPr>
            <a:xfrm>
              <a:off x="1376172" y="6394703"/>
              <a:ext cx="62483" cy="146303"/>
            </a:xfrm>
            <a:prstGeom prst="rect">
              <a:avLst/>
            </a:prstGeom>
            <a:noFill/>
            <a:ln>
              <a:noFill/>
            </a:ln>
          </p:spPr>
        </p:pic>
      </p:grpSp>
      <p:sp>
        <p:nvSpPr>
          <p:cNvPr id="218" name="Google Shape;218;p15"/>
          <p:cNvSpPr txBox="1"/>
          <p:nvPr/>
        </p:nvSpPr>
        <p:spPr>
          <a:xfrm>
            <a:off x="628917" y="2442453"/>
            <a:ext cx="6945000" cy="3326100"/>
          </a:xfrm>
          <a:prstGeom prst="rect">
            <a:avLst/>
          </a:prstGeom>
          <a:noFill/>
          <a:ln>
            <a:noFill/>
          </a:ln>
        </p:spPr>
        <p:txBody>
          <a:bodyPr spcFirstLastPara="1" wrap="square" lIns="0" tIns="13325" rIns="0" bIns="0" anchor="t" anchorCtr="0">
            <a:spAutoFit/>
          </a:bodyPr>
          <a:lstStyle/>
          <a:p>
            <a:pPr marL="295910" marR="501015" lvl="0" indent="-283845" algn="l" rtl="0">
              <a:lnSpc>
                <a:spcPct val="100000"/>
              </a:lnSpc>
              <a:spcBef>
                <a:spcPts val="0"/>
              </a:spcBef>
              <a:spcAft>
                <a:spcPts val="0"/>
              </a:spcAft>
              <a:buSzPts val="1650"/>
              <a:buFont typeface="Times New Roman" panose="02020603050405020304"/>
              <a:buAutoNum type="arabicPeriod"/>
            </a:pPr>
            <a:r>
              <a:rPr lang="en-US" sz="1650" b="1">
                <a:latin typeface="Times New Roman" panose="02020603050405020304"/>
                <a:ea typeface="Times New Roman" panose="02020603050405020304"/>
                <a:cs typeface="Times New Roman" panose="02020603050405020304"/>
                <a:sym typeface="Times New Roman" panose="02020603050405020304"/>
              </a:rPr>
              <a:t>Recurrent Neural Networks (RNNs) with Long Short-Term Memory  (LSTM):</a:t>
            </a:r>
            <a:endParaRPr sz="1650">
              <a:latin typeface="Times New Roman" panose="02020603050405020304"/>
              <a:ea typeface="Times New Roman" panose="02020603050405020304"/>
              <a:cs typeface="Times New Roman" panose="02020603050405020304"/>
              <a:sym typeface="Times New Roman" panose="02020603050405020304"/>
            </a:endParaRPr>
          </a:p>
          <a:p>
            <a:pPr marL="326390" marR="0" lvl="0" indent="0" algn="l" rtl="0">
              <a:lnSpc>
                <a:spcPct val="100000"/>
              </a:lnSpc>
              <a:spcBef>
                <a:spcPts val="0"/>
              </a:spcBef>
              <a:spcAft>
                <a:spcPts val="0"/>
              </a:spcAft>
              <a:buNone/>
            </a:pPr>
            <a:r>
              <a:rPr lang="en-US" sz="1650">
                <a:latin typeface="Times New Roman" panose="02020603050405020304"/>
                <a:ea typeface="Times New Roman" panose="02020603050405020304"/>
                <a:cs typeface="Times New Roman" panose="02020603050405020304"/>
                <a:sym typeface="Times New Roman" panose="02020603050405020304"/>
              </a:rPr>
              <a:t>RNN’s are powerful for sequence prediction tasks like text generation.</a:t>
            </a:r>
            <a:endParaRPr sz="1650">
              <a:latin typeface="Times New Roman" panose="02020603050405020304"/>
              <a:ea typeface="Times New Roman" panose="02020603050405020304"/>
              <a:cs typeface="Times New Roman" panose="02020603050405020304"/>
              <a:sym typeface="Times New Roman" panose="02020603050405020304"/>
            </a:endParaRPr>
          </a:p>
          <a:p>
            <a:pPr marL="12700" marR="90805" lvl="0" indent="0" algn="l" rtl="0">
              <a:lnSpc>
                <a:spcPct val="100000"/>
              </a:lnSpc>
              <a:spcBef>
                <a:spcPts val="0"/>
              </a:spcBef>
              <a:spcAft>
                <a:spcPts val="0"/>
              </a:spcAft>
              <a:buNone/>
            </a:pPr>
            <a:r>
              <a:rPr lang="en-US" sz="1650">
                <a:latin typeface="Times New Roman" panose="02020603050405020304"/>
                <a:ea typeface="Times New Roman" panose="02020603050405020304"/>
                <a:cs typeface="Times New Roman" panose="02020603050405020304"/>
                <a:sym typeface="Times New Roman" panose="02020603050405020304"/>
              </a:rPr>
              <a:t>LSTM’s address the vanishing gradient problem in RNNs, allowing them to learn  long-term dependencies within sequences.</a:t>
            </a:r>
            <a:endParaRPr sz="1650">
              <a:latin typeface="Times New Roman" panose="02020603050405020304"/>
              <a:ea typeface="Times New Roman" panose="02020603050405020304"/>
              <a:cs typeface="Times New Roman" panose="02020603050405020304"/>
              <a:sym typeface="Times New Roman" panose="02020603050405020304"/>
            </a:endParaRPr>
          </a:p>
          <a:p>
            <a:pPr marL="12700" marR="343535" lvl="0" indent="0" algn="l" rtl="0">
              <a:lnSpc>
                <a:spcPct val="100000"/>
              </a:lnSpc>
              <a:spcBef>
                <a:spcPts val="0"/>
              </a:spcBef>
              <a:spcAft>
                <a:spcPts val="0"/>
              </a:spcAft>
              <a:buNone/>
            </a:pPr>
            <a:r>
              <a:rPr lang="en-US" sz="1650" b="1">
                <a:latin typeface="Times New Roman" panose="02020603050405020304"/>
                <a:ea typeface="Times New Roman" panose="02020603050405020304"/>
                <a:cs typeface="Times New Roman" panose="02020603050405020304"/>
                <a:sym typeface="Times New Roman" panose="02020603050405020304"/>
              </a:rPr>
              <a:t>Training: </a:t>
            </a:r>
            <a:r>
              <a:rPr lang="en-US" sz="1650">
                <a:latin typeface="Times New Roman" panose="02020603050405020304"/>
                <a:ea typeface="Times New Roman" panose="02020603050405020304"/>
                <a:cs typeface="Times New Roman" panose="02020603050405020304"/>
                <a:sym typeface="Times New Roman" panose="02020603050405020304"/>
              </a:rPr>
              <a:t>The model would be trained on a large dataset of existing film titles  with relevant information like context.</a:t>
            </a:r>
            <a:endParaRPr sz="165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25"/>
              </a:spcBef>
              <a:spcAft>
                <a:spcPts val="0"/>
              </a:spcAft>
              <a:buNone/>
            </a:pPr>
            <a:endParaRPr sz="1700">
              <a:latin typeface="Times New Roman" panose="02020603050405020304"/>
              <a:ea typeface="Times New Roman" panose="02020603050405020304"/>
              <a:cs typeface="Times New Roman" panose="02020603050405020304"/>
              <a:sym typeface="Times New Roman" panose="02020603050405020304"/>
            </a:endParaRPr>
          </a:p>
          <a:p>
            <a:pPr marL="220345" marR="0" lvl="0" indent="-208280" algn="l" rtl="0">
              <a:lnSpc>
                <a:spcPct val="100000"/>
              </a:lnSpc>
              <a:spcBef>
                <a:spcPts val="0"/>
              </a:spcBef>
              <a:spcAft>
                <a:spcPts val="0"/>
              </a:spcAft>
              <a:buSzPts val="1650"/>
              <a:buFont typeface="Times New Roman" panose="02020603050405020304"/>
              <a:buAutoNum type="arabicPeriod" startAt="2"/>
            </a:pPr>
            <a:r>
              <a:rPr lang="en-US" sz="1650" b="1">
                <a:latin typeface="Times New Roman" panose="02020603050405020304"/>
                <a:ea typeface="Times New Roman" panose="02020603050405020304"/>
                <a:cs typeface="Times New Roman" panose="02020603050405020304"/>
                <a:sym typeface="Times New Roman" panose="02020603050405020304"/>
              </a:rPr>
              <a:t>Transformer-based models:</a:t>
            </a:r>
            <a:endParaRPr sz="1650">
              <a:latin typeface="Times New Roman" panose="02020603050405020304"/>
              <a:ea typeface="Times New Roman" panose="02020603050405020304"/>
              <a:cs typeface="Times New Roman" panose="02020603050405020304"/>
              <a:sym typeface="Times New Roman" panose="02020603050405020304"/>
            </a:endParaRPr>
          </a:p>
          <a:p>
            <a:pPr marL="12700" marR="5080" lvl="0" indent="208280" algn="l" rtl="0">
              <a:lnSpc>
                <a:spcPct val="100000"/>
              </a:lnSpc>
              <a:spcBef>
                <a:spcPts val="0"/>
              </a:spcBef>
              <a:spcAft>
                <a:spcPts val="0"/>
              </a:spcAft>
              <a:buNone/>
            </a:pPr>
            <a:r>
              <a:rPr lang="en-US" sz="1650">
                <a:latin typeface="Times New Roman" panose="02020603050405020304"/>
                <a:ea typeface="Times New Roman" panose="02020603050405020304"/>
                <a:cs typeface="Times New Roman" panose="02020603050405020304"/>
                <a:sym typeface="Times New Roman" panose="02020603050405020304"/>
              </a:rPr>
              <a:t>Transformers are a recent advancement in NLP, achieving state-of-the-art  performance in various tasks. They excel at capturing relationships between words  in a sequence, making them well-suited for film name generation.</a:t>
            </a:r>
            <a:endParaRPr sz="1650">
              <a:latin typeface="Times New Roman" panose="02020603050405020304"/>
              <a:ea typeface="Times New Roman" panose="02020603050405020304"/>
              <a:cs typeface="Times New Roman" panose="02020603050405020304"/>
              <a:sym typeface="Times New Roman" panose="02020603050405020304"/>
            </a:endParaRPr>
          </a:p>
          <a:p>
            <a:pPr marL="12700" marR="0" lvl="0" indent="0" algn="l" rtl="0">
              <a:lnSpc>
                <a:spcPct val="100000"/>
              </a:lnSpc>
              <a:spcBef>
                <a:spcPts val="0"/>
              </a:spcBef>
              <a:spcAft>
                <a:spcPts val="0"/>
              </a:spcAft>
              <a:buNone/>
            </a:pPr>
            <a:r>
              <a:rPr lang="en-US" sz="1650" b="1">
                <a:latin typeface="Times New Roman" panose="02020603050405020304"/>
                <a:ea typeface="Times New Roman" panose="02020603050405020304"/>
                <a:cs typeface="Times New Roman" panose="02020603050405020304"/>
                <a:sym typeface="Times New Roman" panose="02020603050405020304"/>
              </a:rPr>
              <a:t>Training: </a:t>
            </a:r>
            <a:r>
              <a:rPr lang="en-US" sz="1650">
                <a:latin typeface="Times New Roman" panose="02020603050405020304"/>
                <a:ea typeface="Times New Roman" panose="02020603050405020304"/>
                <a:cs typeface="Times New Roman" panose="02020603050405020304"/>
                <a:sym typeface="Times New Roman" panose="02020603050405020304"/>
              </a:rPr>
              <a:t>Similar to RNNs, a large dataset of text and information is used.</a:t>
            </a:r>
            <a:endParaRPr sz="1650">
              <a:latin typeface="Times New Roman" panose="02020603050405020304"/>
              <a:ea typeface="Times New Roman" panose="02020603050405020304"/>
              <a:cs typeface="Times New Roman" panose="02020603050405020304"/>
              <a:sym typeface="Times New Roman" panose="02020603050405020304"/>
            </a:endParaRPr>
          </a:p>
        </p:txBody>
      </p:sp>
      <p:sp>
        <p:nvSpPr>
          <p:cNvPr id="219" name="Google Shape;219;p15"/>
          <p:cNvSpPr txBox="1"/>
          <p:nvPr/>
        </p:nvSpPr>
        <p:spPr>
          <a:xfrm>
            <a:off x="1391400" y="6407227"/>
            <a:ext cx="32384" cy="12827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900">
                <a:solidFill>
                  <a:srgbClr val="2D83C3"/>
                </a:solidFill>
                <a:latin typeface="Times New Roman" panose="02020603050405020304"/>
                <a:ea typeface="Times New Roman" panose="02020603050405020304"/>
                <a:cs typeface="Times New Roman" panose="02020603050405020304"/>
                <a:sym typeface="Times New Roman" panose="02020603050405020304"/>
              </a:rPr>
              <a:t>l</a:t>
            </a:r>
            <a:endParaRPr sz="900">
              <a:latin typeface="Times New Roman" panose="02020603050405020304"/>
              <a:ea typeface="Times New Roman" panose="02020603050405020304"/>
              <a:cs typeface="Times New Roman" panose="02020603050405020304"/>
              <a:sym typeface="Times New Roman" panose="02020603050405020304"/>
            </a:endParaRPr>
          </a:p>
        </p:txBody>
      </p:sp>
      <p:sp>
        <p:nvSpPr>
          <p:cNvPr id="220" name="Google Shape;220;p15"/>
          <p:cNvSpPr txBox="1"/>
          <p:nvPr/>
        </p:nvSpPr>
        <p:spPr>
          <a:xfrm>
            <a:off x="9297853" y="6393580"/>
            <a:ext cx="137160" cy="16002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9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9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6475</Words>
  <Application>WPS Presentation</Application>
  <PresentationFormat>Custom</PresentationFormat>
  <Paragraphs>110</Paragraphs>
  <Slides>10</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Arial</vt:lpstr>
      <vt:lpstr>Times New Roman</vt:lpstr>
      <vt:lpstr>Calibri</vt:lpstr>
      <vt:lpstr>Trebuchet MS</vt:lpstr>
      <vt:lpstr>Noto Sans Symbols</vt:lpstr>
      <vt:lpstr>AMGDT</vt:lpstr>
      <vt:lpstr>Roboto</vt:lpstr>
      <vt:lpstr>Microsoft YaHei</vt:lpstr>
      <vt:lpstr>Arial Unicode MS</vt:lpstr>
      <vt:lpstr>Office Theme</vt:lpstr>
      <vt:lpstr>TEXT GENERATION USING GENERATIVE AI </vt:lpstr>
      <vt:lpstr>TEXT GENERATION USING</vt:lpstr>
      <vt:lpstr>AGENDA</vt:lpstr>
      <vt:lpstr>PROBLEM	STATEMENT</vt:lpstr>
      <vt:lpstr>PROJECT	OVERVIEW</vt:lpstr>
      <vt:lpstr>WHO ARE THE END USERS?</vt:lpstr>
      <vt:lpstr>SOLUTION AND ITS VALUE</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GENERATION USING GENERATIVE AI </dc:title>
  <dc:creator/>
  <cp:lastModifiedBy>harini</cp:lastModifiedBy>
  <cp:revision>2</cp:revision>
  <dcterms:created xsi:type="dcterms:W3CDTF">2024-04-05T05:48:06Z</dcterms:created>
  <dcterms:modified xsi:type="dcterms:W3CDTF">2024-04-05T05:50:29Z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E50A03DA112640B88FF02A0AFB6AB06E_12</vt:lpwstr>
  </property>
  <property fmtid="{D5CDD505-2E9C-101B-9397-08002B2CF9AE}" pid="3" name="KSOProductBuildVer">
    <vt:lpwstr>1033-12.2.0.13489</vt:lpwstr>
  </property>
</Properties>
</file>