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FC5261-EDDC-4662-85BE-64D76EA84F4A}">
  <a:tblStyle styleId="{26FC5261-EDDC-4662-85BE-64D76EA84F4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5c8bfdb448_4_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35c8bfdb448_4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5c8bfdb448_4_16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35c8bfdb448_4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5c8bfdb448_4_26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35c8bfdb448_4_2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60907227fb_0_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360907227fb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5c8b169b50_0_1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g35c8b169b50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5c8b169b50_0_3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35c8b169b50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60999ed092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g360999ed092_1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g360999ed092_1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5c8bfdb448_4_1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g35c8bfdb448_4_1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g35c8bfdb448_4_1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5c8bfdb448_4_27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35c8bfdb448_4_2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5c8bfdb448_4_29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g35c8bfdb448_4_2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5c8bfdb448_4_30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g35c8bfdb448_4_3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5c8bfdb448_4_8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35c8bfdb448_4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5c8b169b50_0_4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g35c8b169b50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5c8bfdb448_4_14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35c8bfdb448_4_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5c8bfdb448_4_10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35c8bfdb448_4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5c8bfdb448_4_11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35c8bfdb448_4_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5c8bfdb448_4_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g35c8bfdb448_4_1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35c8bfdb448_4_1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60907227fb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g360907227fb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360907227fb_0_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5c8d111770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g35c8d111770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35c8d111770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60907227fb_0_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360907227fb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8" name="Google Shape;58;p1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9" name="Google Shape;59;p1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342900" y="1065213"/>
            <a:ext cx="3886200" cy="735013"/>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2" name="Google Shape;62;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p:txBody>
      </p:sp>
      <p:sp>
        <p:nvSpPr>
          <p:cNvPr id="63" name="Google Shape;63;p15"/>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4" name="Google Shape;64;p15"/>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5" name="Google Shape;65;p15"/>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8" name="Google Shape;68;p16"/>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69" name="Google Shape;69;p16"/>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0" name="Google Shape;70;p16"/>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1" name="Google Shape;71;p16"/>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361156" y="2203450"/>
            <a:ext cx="3886200" cy="681038"/>
          </a:xfrm>
          <a:prstGeom prst="rect">
            <a:avLst/>
          </a:prstGeom>
          <a:noFill/>
          <a:ln>
            <a:noFill/>
          </a:ln>
        </p:spPr>
        <p:txBody>
          <a:bodyPr anchorCtr="0" anchor="t" bIns="22850" lIns="45725" spcFirstLastPara="1" rIns="45725" wrap="square" tIns="22850">
            <a:normAutofit/>
          </a:bodyPr>
          <a:lstStyle>
            <a:lvl1pPr lvl="0" algn="l">
              <a:spcBef>
                <a:spcPts val="0"/>
              </a:spcBef>
              <a:spcAft>
                <a:spcPts val="0"/>
              </a:spcAft>
              <a:buClr>
                <a:schemeClr val="dk1"/>
              </a:buClr>
              <a:buSzPts val="2000"/>
              <a:buFont typeface="Calibri"/>
              <a:buNone/>
              <a:defRPr b="1" sz="2000"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4" name="Google Shape;74;p17"/>
          <p:cNvSpPr txBox="1"/>
          <p:nvPr>
            <p:ph idx="1" type="body"/>
          </p:nvPr>
        </p:nvSpPr>
        <p:spPr>
          <a:xfrm>
            <a:off x="361156" y="1453357"/>
            <a:ext cx="3886200" cy="750094"/>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rgbClr val="888888"/>
              </a:buClr>
              <a:buSzPts val="1000"/>
              <a:buNone/>
              <a:defRPr sz="1000">
                <a:solidFill>
                  <a:srgbClr val="888888"/>
                </a:solidFill>
              </a:defRPr>
            </a:lvl1pPr>
            <a:lvl2pPr indent="-228600" lvl="1" marL="914400" algn="l">
              <a:spcBef>
                <a:spcPts val="200"/>
              </a:spcBef>
              <a:spcAft>
                <a:spcPts val="0"/>
              </a:spcAft>
              <a:buClr>
                <a:srgbClr val="888888"/>
              </a:buClr>
              <a:buSzPts val="900"/>
              <a:buNone/>
              <a:defRPr sz="900">
                <a:solidFill>
                  <a:srgbClr val="888888"/>
                </a:solidFill>
              </a:defRPr>
            </a:lvl2pPr>
            <a:lvl3pPr indent="-228600" lvl="2" marL="1371600" algn="l">
              <a:spcBef>
                <a:spcPts val="200"/>
              </a:spcBef>
              <a:spcAft>
                <a:spcPts val="0"/>
              </a:spcAft>
              <a:buClr>
                <a:srgbClr val="888888"/>
              </a:buClr>
              <a:buSzPts val="800"/>
              <a:buNone/>
              <a:defRPr sz="800">
                <a:solidFill>
                  <a:srgbClr val="888888"/>
                </a:solidFill>
              </a:defRPr>
            </a:lvl3pPr>
            <a:lvl4pPr indent="-228600" lvl="3" marL="1828800" algn="l">
              <a:spcBef>
                <a:spcPts val="100"/>
              </a:spcBef>
              <a:spcAft>
                <a:spcPts val="0"/>
              </a:spcAft>
              <a:buClr>
                <a:srgbClr val="888888"/>
              </a:buClr>
              <a:buSzPts val="700"/>
              <a:buNone/>
              <a:defRPr sz="700">
                <a:solidFill>
                  <a:srgbClr val="888888"/>
                </a:solidFill>
              </a:defRPr>
            </a:lvl4pPr>
            <a:lvl5pPr indent="-228600" lvl="4" marL="2286000" algn="l">
              <a:spcBef>
                <a:spcPts val="100"/>
              </a:spcBef>
              <a:spcAft>
                <a:spcPts val="0"/>
              </a:spcAft>
              <a:buClr>
                <a:srgbClr val="888888"/>
              </a:buClr>
              <a:buSzPts val="700"/>
              <a:buNone/>
              <a:defRPr sz="700">
                <a:solidFill>
                  <a:srgbClr val="888888"/>
                </a:solidFill>
              </a:defRPr>
            </a:lvl5pPr>
            <a:lvl6pPr indent="-228600" lvl="5" marL="2743200" algn="l">
              <a:spcBef>
                <a:spcPts val="100"/>
              </a:spcBef>
              <a:spcAft>
                <a:spcPts val="0"/>
              </a:spcAft>
              <a:buClr>
                <a:srgbClr val="888888"/>
              </a:buClr>
              <a:buSzPts val="700"/>
              <a:buNone/>
              <a:defRPr sz="700">
                <a:solidFill>
                  <a:srgbClr val="888888"/>
                </a:solidFill>
              </a:defRPr>
            </a:lvl6pPr>
            <a:lvl7pPr indent="-228600" lvl="6" marL="3200400" algn="l">
              <a:spcBef>
                <a:spcPts val="100"/>
              </a:spcBef>
              <a:spcAft>
                <a:spcPts val="0"/>
              </a:spcAft>
              <a:buClr>
                <a:srgbClr val="888888"/>
              </a:buClr>
              <a:buSzPts val="700"/>
              <a:buNone/>
              <a:defRPr sz="700">
                <a:solidFill>
                  <a:srgbClr val="888888"/>
                </a:solidFill>
              </a:defRPr>
            </a:lvl7pPr>
            <a:lvl8pPr indent="-228600" lvl="7" marL="3657600" algn="l">
              <a:spcBef>
                <a:spcPts val="100"/>
              </a:spcBef>
              <a:spcAft>
                <a:spcPts val="0"/>
              </a:spcAft>
              <a:buClr>
                <a:srgbClr val="888888"/>
              </a:buClr>
              <a:buSzPts val="700"/>
              <a:buNone/>
              <a:defRPr sz="700">
                <a:solidFill>
                  <a:srgbClr val="888888"/>
                </a:solidFill>
              </a:defRPr>
            </a:lvl8pPr>
            <a:lvl9pPr indent="-228600" lvl="8" marL="4114800" algn="l">
              <a:spcBef>
                <a:spcPts val="100"/>
              </a:spcBef>
              <a:spcAft>
                <a:spcPts val="0"/>
              </a:spcAft>
              <a:buClr>
                <a:srgbClr val="888888"/>
              </a:buClr>
              <a:buSzPts val="700"/>
              <a:buNone/>
              <a:defRPr sz="700">
                <a:solidFill>
                  <a:srgbClr val="888888"/>
                </a:solidFill>
              </a:defRPr>
            </a:lvl9pPr>
          </a:lstStyle>
          <a:p/>
        </p:txBody>
      </p:sp>
      <p:sp>
        <p:nvSpPr>
          <p:cNvPr id="75" name="Google Shape;75;p17"/>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6" name="Google Shape;76;p17"/>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7" name="Google Shape;77;p17"/>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0" name="Google Shape;80;p18"/>
          <p:cNvSpPr txBox="1"/>
          <p:nvPr>
            <p:ph idx="1" type="body"/>
          </p:nvPr>
        </p:nvSpPr>
        <p:spPr>
          <a:xfrm>
            <a:off x="2286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1" name="Google Shape;81;p18"/>
          <p:cNvSpPr txBox="1"/>
          <p:nvPr>
            <p:ph idx="2" type="body"/>
          </p:nvPr>
        </p:nvSpPr>
        <p:spPr>
          <a:xfrm>
            <a:off x="23241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2" name="Google Shape;82;p18"/>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3" name="Google Shape;83;p18"/>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4" name="Google Shape;84;p18"/>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7" name="Google Shape;87;p19"/>
          <p:cNvSpPr txBox="1"/>
          <p:nvPr>
            <p:ph idx="1" type="body"/>
          </p:nvPr>
        </p:nvSpPr>
        <p:spPr>
          <a:xfrm>
            <a:off x="228600" y="767556"/>
            <a:ext cx="2020094"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88" name="Google Shape;88;p19"/>
          <p:cNvSpPr txBox="1"/>
          <p:nvPr>
            <p:ph idx="2" type="body"/>
          </p:nvPr>
        </p:nvSpPr>
        <p:spPr>
          <a:xfrm>
            <a:off x="228600" y="1087438"/>
            <a:ext cx="2020094"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89" name="Google Shape;89;p19"/>
          <p:cNvSpPr txBox="1"/>
          <p:nvPr>
            <p:ph idx="3" type="body"/>
          </p:nvPr>
        </p:nvSpPr>
        <p:spPr>
          <a:xfrm>
            <a:off x="2322513" y="767556"/>
            <a:ext cx="2020888"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90" name="Google Shape;90;p19"/>
          <p:cNvSpPr txBox="1"/>
          <p:nvPr>
            <p:ph idx="4" type="body"/>
          </p:nvPr>
        </p:nvSpPr>
        <p:spPr>
          <a:xfrm>
            <a:off x="2322513" y="1087438"/>
            <a:ext cx="2020888"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91" name="Google Shape;91;p19"/>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2" name="Google Shape;92;p19"/>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3" name="Google Shape;93;p19"/>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6" name="Google Shape;96;p20"/>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7" name="Google Shape;97;p20"/>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8" name="Google Shape;98;p20"/>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228600" y="136525"/>
            <a:ext cx="1504157" cy="581025"/>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1" name="Google Shape;101;p21"/>
          <p:cNvSpPr txBox="1"/>
          <p:nvPr>
            <p:ph idx="1" type="body"/>
          </p:nvPr>
        </p:nvSpPr>
        <p:spPr>
          <a:xfrm>
            <a:off x="1787525" y="136525"/>
            <a:ext cx="2555875" cy="2926557"/>
          </a:xfrm>
          <a:prstGeom prst="rect">
            <a:avLst/>
          </a:prstGeom>
          <a:noFill/>
          <a:ln>
            <a:noFill/>
          </a:ln>
        </p:spPr>
        <p:txBody>
          <a:bodyPr anchorCtr="0" anchor="t" bIns="22850" lIns="45725" spcFirstLastPara="1" rIns="45725" wrap="square" tIns="22850">
            <a:normAutofit/>
          </a:bodyPr>
          <a:lstStyle>
            <a:lvl1pPr indent="-330200" lvl="0" marL="457200" algn="l">
              <a:spcBef>
                <a:spcPts val="300"/>
              </a:spcBef>
              <a:spcAft>
                <a:spcPts val="0"/>
              </a:spcAft>
              <a:buClr>
                <a:schemeClr val="dk1"/>
              </a:buClr>
              <a:buSzPts val="1600"/>
              <a:buChar char="•"/>
              <a:defRPr sz="1600"/>
            </a:lvl1pPr>
            <a:lvl2pPr indent="-317500" lvl="1" marL="914400" algn="l">
              <a:spcBef>
                <a:spcPts val="300"/>
              </a:spcBef>
              <a:spcAft>
                <a:spcPts val="0"/>
              </a:spcAft>
              <a:buClr>
                <a:schemeClr val="dk1"/>
              </a:buClr>
              <a:buSzPts val="1400"/>
              <a:buChar char="–"/>
              <a:defRPr sz="1400"/>
            </a:lvl2pPr>
            <a:lvl3pPr indent="-304800" lvl="2" marL="1371600" algn="l">
              <a:spcBef>
                <a:spcPts val="200"/>
              </a:spcBef>
              <a:spcAft>
                <a:spcPts val="0"/>
              </a:spcAft>
              <a:buClr>
                <a:schemeClr val="dk1"/>
              </a:buClr>
              <a:buSzPts val="1200"/>
              <a:buChar char="•"/>
              <a:defRPr sz="12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102" name="Google Shape;102;p21"/>
          <p:cNvSpPr txBox="1"/>
          <p:nvPr>
            <p:ph idx="2" type="body"/>
          </p:nvPr>
        </p:nvSpPr>
        <p:spPr>
          <a:xfrm>
            <a:off x="228600" y="717550"/>
            <a:ext cx="1504157" cy="2345532"/>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03" name="Google Shape;103;p21"/>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4" name="Google Shape;104;p21"/>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5" name="Google Shape;105;p21"/>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896144" y="2400300"/>
            <a:ext cx="2743200" cy="283369"/>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8" name="Google Shape;108;p22"/>
          <p:cNvSpPr/>
          <p:nvPr>
            <p:ph idx="2" type="pic"/>
          </p:nvPr>
        </p:nvSpPr>
        <p:spPr>
          <a:xfrm>
            <a:off x="896144" y="306388"/>
            <a:ext cx="2743200" cy="2057400"/>
          </a:xfrm>
          <a:prstGeom prst="rect">
            <a:avLst/>
          </a:prstGeom>
          <a:noFill/>
          <a:ln>
            <a:noFill/>
          </a:ln>
        </p:spPr>
      </p:sp>
      <p:sp>
        <p:nvSpPr>
          <p:cNvPr id="109" name="Google Shape;109;p22"/>
          <p:cNvSpPr txBox="1"/>
          <p:nvPr>
            <p:ph idx="1" type="body"/>
          </p:nvPr>
        </p:nvSpPr>
        <p:spPr>
          <a:xfrm>
            <a:off x="896144" y="2683669"/>
            <a:ext cx="2743200" cy="402431"/>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10" name="Google Shape;110;p22"/>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1" name="Google Shape;111;p22"/>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2" name="Google Shape;112;p22"/>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5" name="Google Shape;115;p23"/>
          <p:cNvSpPr txBox="1"/>
          <p:nvPr>
            <p:ph idx="1" type="body"/>
          </p:nvPr>
        </p:nvSpPr>
        <p:spPr>
          <a:xfrm rot="5400000">
            <a:off x="1154509" y="-125809"/>
            <a:ext cx="2262982" cy="41148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16" name="Google Shape;116;p2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7" name="Google Shape;117;p2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8" name="Google Shape;118;p2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2366169" y="1085850"/>
            <a:ext cx="2925763" cy="10287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1" name="Google Shape;121;p24"/>
          <p:cNvSpPr txBox="1"/>
          <p:nvPr>
            <p:ph idx="1" type="body"/>
          </p:nvPr>
        </p:nvSpPr>
        <p:spPr>
          <a:xfrm rot="5400000">
            <a:off x="270669" y="95250"/>
            <a:ext cx="2925763" cy="30099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22" name="Google Shape;122;p2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3" name="Google Shape;123;p2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4" name="Google Shape;124;p2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2" name="Google Shape;52;p13"/>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330200" lvl="0" marL="457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4.jpg"/><Relationship Id="rId4" Type="http://schemas.openxmlformats.org/officeDocument/2006/relationships/image" Target="../media/image9.png"/><Relationship Id="rId5"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0.png"/><Relationship Id="rId5"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8.jp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3.jp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1.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3.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0.jpg"/><Relationship Id="rId4" Type="http://schemas.openxmlformats.org/officeDocument/2006/relationships/image" Target="../media/image5.png"/><Relationship Id="rId5"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3.jp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22E20"/>
        </a:solidFill>
      </p:bgPr>
    </p:bg>
    <p:spTree>
      <p:nvGrpSpPr>
        <p:cNvPr id="128" name="Shape 128"/>
        <p:cNvGrpSpPr/>
        <p:nvPr/>
      </p:nvGrpSpPr>
      <p:grpSpPr>
        <a:xfrm>
          <a:off x="0" y="0"/>
          <a:ext cx="0" cy="0"/>
          <a:chOff x="0" y="0"/>
          <a:chExt cx="0" cy="0"/>
        </a:xfrm>
      </p:grpSpPr>
      <p:grpSp>
        <p:nvGrpSpPr>
          <p:cNvPr id="129" name="Google Shape;129;p25"/>
          <p:cNvGrpSpPr/>
          <p:nvPr/>
        </p:nvGrpSpPr>
        <p:grpSpPr>
          <a:xfrm>
            <a:off x="0" y="-90413"/>
            <a:ext cx="4150028" cy="5233913"/>
            <a:chOff x="0" y="-47625"/>
            <a:chExt cx="2186023" cy="2756958"/>
          </a:xfrm>
        </p:grpSpPr>
        <p:sp>
          <p:nvSpPr>
            <p:cNvPr id="130" name="Google Shape;130;p25"/>
            <p:cNvSpPr/>
            <p:nvPr/>
          </p:nvSpPr>
          <p:spPr>
            <a:xfrm>
              <a:off x="0" y="0"/>
              <a:ext cx="2186023" cy="2709333"/>
            </a:xfrm>
            <a:custGeom>
              <a:rect b="b" l="l" r="r" t="t"/>
              <a:pathLst>
                <a:path extrusionOk="0" h="2709333" w="2186023">
                  <a:moveTo>
                    <a:pt x="0" y="0"/>
                  </a:moveTo>
                  <a:lnTo>
                    <a:pt x="2186023" y="0"/>
                  </a:lnTo>
                  <a:lnTo>
                    <a:pt x="2186023" y="2709333"/>
                  </a:lnTo>
                  <a:lnTo>
                    <a:pt x="0" y="2709333"/>
                  </a:lnTo>
                  <a:close/>
                </a:path>
              </a:pathLst>
            </a:custGeom>
            <a:solidFill>
              <a:srgbClr val="EDEDED"/>
            </a:solidFill>
            <a:ln>
              <a:noFill/>
            </a:ln>
          </p:spPr>
        </p:sp>
        <p:sp>
          <p:nvSpPr>
            <p:cNvPr id="131" name="Google Shape;131;p25"/>
            <p:cNvSpPr txBox="1"/>
            <p:nvPr/>
          </p:nvSpPr>
          <p:spPr>
            <a:xfrm>
              <a:off x="0" y="-47625"/>
              <a:ext cx="2186023" cy="2756958"/>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32" name="Google Shape;132;p25"/>
          <p:cNvGrpSpPr/>
          <p:nvPr/>
        </p:nvGrpSpPr>
        <p:grpSpPr>
          <a:xfrm>
            <a:off x="4343400" y="964965"/>
            <a:ext cx="4572000" cy="4039328"/>
            <a:chOff x="-1042981" y="1927815"/>
            <a:chExt cx="12192000" cy="10771539"/>
          </a:xfrm>
        </p:grpSpPr>
        <p:sp>
          <p:nvSpPr>
            <p:cNvPr id="133" name="Google Shape;133;p25"/>
            <p:cNvSpPr txBox="1"/>
            <p:nvPr/>
          </p:nvSpPr>
          <p:spPr>
            <a:xfrm>
              <a:off x="-623837" y="1927815"/>
              <a:ext cx="11569656" cy="41036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n" sz="4000" u="none" cap="none" strike="noStrike">
                  <a:solidFill>
                    <a:srgbClr val="F6F6F6"/>
                  </a:solidFill>
                  <a:latin typeface="Arial"/>
                  <a:ea typeface="Arial"/>
                  <a:cs typeface="Arial"/>
                  <a:sym typeface="Arial"/>
                </a:rPr>
                <a:t>Breast Cancer Prediction from Clinical Data</a:t>
              </a:r>
              <a:endParaRPr b="1" i="0" sz="4000" u="none" cap="none" strike="noStrike">
                <a:solidFill>
                  <a:srgbClr val="F6F6F6"/>
                </a:solidFill>
                <a:latin typeface="Arial"/>
                <a:ea typeface="Arial"/>
                <a:cs typeface="Arial"/>
                <a:sym typeface="Arial"/>
              </a:endParaRPr>
            </a:p>
          </p:txBody>
        </p:sp>
        <p:sp>
          <p:nvSpPr>
            <p:cNvPr id="134" name="Google Shape;134;p25"/>
            <p:cNvSpPr txBox="1"/>
            <p:nvPr/>
          </p:nvSpPr>
          <p:spPr>
            <a:xfrm>
              <a:off x="-1042981" y="11603925"/>
              <a:ext cx="7799892" cy="1095429"/>
            </a:xfrm>
            <a:prstGeom prst="rect">
              <a:avLst/>
            </a:prstGeom>
            <a:noFill/>
            <a:ln>
              <a:noFill/>
            </a:ln>
          </p:spPr>
          <p:txBody>
            <a:bodyPr anchorCtr="0" anchor="t" bIns="0" lIns="0" spcFirstLastPara="1" rIns="0" wrap="square" tIns="0">
              <a:spAutoFit/>
            </a:bodyPr>
            <a:lstStyle/>
            <a:p>
              <a:pPr indent="0" lvl="0" marL="0" marR="0" rtl="0" algn="l">
                <a:lnSpc>
                  <a:spcPct val="186611"/>
                </a:lnSpc>
                <a:spcBef>
                  <a:spcPts val="0"/>
                </a:spcBef>
                <a:spcAft>
                  <a:spcPts val="0"/>
                </a:spcAft>
                <a:buNone/>
              </a:pPr>
              <a:r>
                <a:rPr b="1" i="0" lang="en" sz="900" u="none" cap="none" strike="noStrike">
                  <a:solidFill>
                    <a:srgbClr val="F6F6F6"/>
                  </a:solidFill>
                  <a:latin typeface="Arial"/>
                  <a:ea typeface="Arial"/>
                  <a:cs typeface="Arial"/>
                  <a:sym typeface="Arial"/>
                </a:rPr>
                <a:t>AISHWARYA SHASTRY VISWANATH</a:t>
              </a:r>
              <a:endParaRPr sz="700"/>
            </a:p>
            <a:p>
              <a:pPr indent="0" lvl="0" marL="0" marR="0" rtl="0" algn="l">
                <a:lnSpc>
                  <a:spcPct val="186611"/>
                </a:lnSpc>
                <a:spcBef>
                  <a:spcPts val="0"/>
                </a:spcBef>
                <a:spcAft>
                  <a:spcPts val="0"/>
                </a:spcAft>
                <a:buNone/>
              </a:pPr>
              <a:r>
                <a:rPr b="1" i="0" lang="en" sz="900" u="none" cap="none" strike="noStrike">
                  <a:solidFill>
                    <a:srgbClr val="F6F6F6"/>
                  </a:solidFill>
                  <a:latin typeface="Arial"/>
                  <a:ea typeface="Arial"/>
                  <a:cs typeface="Arial"/>
                  <a:sym typeface="Arial"/>
                </a:rPr>
                <a:t>ANGELA MATOPE</a:t>
              </a:r>
              <a:endParaRPr b="1" i="0" sz="900" u="none" cap="none" strike="noStrike">
                <a:solidFill>
                  <a:srgbClr val="F6F6F6"/>
                </a:solidFill>
                <a:latin typeface="Arial"/>
                <a:ea typeface="Arial"/>
                <a:cs typeface="Arial"/>
                <a:sym typeface="Arial"/>
              </a:endParaRPr>
            </a:p>
          </p:txBody>
        </p:sp>
        <p:sp>
          <p:nvSpPr>
            <p:cNvPr id="135" name="Google Shape;135;p25"/>
            <p:cNvSpPr txBox="1"/>
            <p:nvPr/>
          </p:nvSpPr>
          <p:spPr>
            <a:xfrm>
              <a:off x="0" y="8132825"/>
              <a:ext cx="11149019" cy="1641475"/>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 sz="1700" u="none" cap="none" strike="noStrike">
                  <a:solidFill>
                    <a:srgbClr val="F6F6F6"/>
                  </a:solidFill>
                  <a:latin typeface="Arial"/>
                  <a:ea typeface="Arial"/>
                  <a:cs typeface="Arial"/>
                  <a:sym typeface="Arial"/>
                </a:rPr>
                <a:t>Utilizing Machine Learning Algorithms to predict breast cancer outcomes</a:t>
              </a:r>
              <a:endParaRPr b="0" i="0" sz="1700" u="none" cap="none" strike="noStrike">
                <a:solidFill>
                  <a:srgbClr val="F6F6F6"/>
                </a:solidFill>
                <a:latin typeface="Arial"/>
                <a:ea typeface="Arial"/>
                <a:cs typeface="Arial"/>
                <a:sym typeface="Arial"/>
              </a:endParaRPr>
            </a:p>
          </p:txBody>
        </p:sp>
      </p:grpSp>
      <p:sp>
        <p:nvSpPr>
          <p:cNvPr id="136" name="Google Shape;136;p25"/>
          <p:cNvSpPr/>
          <p:nvPr/>
        </p:nvSpPr>
        <p:spPr>
          <a:xfrm>
            <a:off x="7986852" y="4285548"/>
            <a:ext cx="642798" cy="615918"/>
          </a:xfrm>
          <a:custGeom>
            <a:rect b="b" l="l" r="r" t="t"/>
            <a:pathLst>
              <a:path extrusionOk="0" h="1231835" w="1285596">
                <a:moveTo>
                  <a:pt x="0" y="0"/>
                </a:moveTo>
                <a:lnTo>
                  <a:pt x="1285596" y="0"/>
                </a:lnTo>
                <a:lnTo>
                  <a:pt x="1285596" y="1231835"/>
                </a:lnTo>
                <a:lnTo>
                  <a:pt x="0" y="1231835"/>
                </a:lnTo>
                <a:lnTo>
                  <a:pt x="0" y="0"/>
                </a:lnTo>
                <a:close/>
              </a:path>
            </a:pathLst>
          </a:custGeom>
          <a:blipFill rotWithShape="1">
            <a:blip r:embed="rId3">
              <a:alphaModFix/>
            </a:blip>
            <a:stretch>
              <a:fillRect b="0" l="0" r="0" t="0"/>
            </a:stretch>
          </a:blipFill>
          <a:ln>
            <a:noFill/>
          </a:ln>
        </p:spPr>
      </p:sp>
      <p:sp>
        <p:nvSpPr>
          <p:cNvPr id="137" name="Google Shape;137;p25"/>
          <p:cNvSpPr/>
          <p:nvPr/>
        </p:nvSpPr>
        <p:spPr>
          <a:xfrm>
            <a:off x="491633" y="362005"/>
            <a:ext cx="3517314" cy="4463397"/>
          </a:xfrm>
          <a:custGeom>
            <a:rect b="b" l="l" r="r" t="t"/>
            <a:pathLst>
              <a:path extrusionOk="0" h="4491396" w="3539378">
                <a:moveTo>
                  <a:pt x="1206775" y="2221454"/>
                </a:moveTo>
                <a:cubicBezTo>
                  <a:pt x="1206775" y="2042465"/>
                  <a:pt x="1207942" y="1863476"/>
                  <a:pt x="1206775" y="1684486"/>
                </a:cubicBezTo>
                <a:cubicBezTo>
                  <a:pt x="1205609" y="1336451"/>
                  <a:pt x="948997" y="1091170"/>
                  <a:pt x="581575" y="1082331"/>
                </a:cubicBezTo>
                <a:cubicBezTo>
                  <a:pt x="267808" y="1066862"/>
                  <a:pt x="26359" y="813847"/>
                  <a:pt x="42689" y="515531"/>
                </a:cubicBezTo>
                <a:cubicBezTo>
                  <a:pt x="57853" y="237103"/>
                  <a:pt x="295802" y="15024"/>
                  <a:pt x="589740" y="5080"/>
                </a:cubicBezTo>
                <a:cubicBezTo>
                  <a:pt x="898841" y="2540"/>
                  <a:pt x="1150787" y="238208"/>
                  <a:pt x="1158952" y="534314"/>
                </a:cubicBezTo>
                <a:cubicBezTo>
                  <a:pt x="1167117" y="879034"/>
                  <a:pt x="1417897" y="1117687"/>
                  <a:pt x="1781820" y="1128735"/>
                </a:cubicBezTo>
                <a:cubicBezTo>
                  <a:pt x="2103751" y="1138679"/>
                  <a:pt x="2341701" y="1369597"/>
                  <a:pt x="2342867" y="1675647"/>
                </a:cubicBezTo>
                <a:cubicBezTo>
                  <a:pt x="2344033" y="2036940"/>
                  <a:pt x="2342867" y="2399339"/>
                  <a:pt x="2342867" y="2760632"/>
                </a:cubicBezTo>
                <a:cubicBezTo>
                  <a:pt x="2342867" y="3121925"/>
                  <a:pt x="2595980" y="3364997"/>
                  <a:pt x="2973900" y="3377151"/>
                </a:cubicBezTo>
                <a:cubicBezTo>
                  <a:pt x="3287666" y="3380465"/>
                  <a:pt x="3539378" y="3624642"/>
                  <a:pt x="3535568" y="3921853"/>
                </a:cubicBezTo>
                <a:cubicBezTo>
                  <a:pt x="3531758" y="4219063"/>
                  <a:pt x="3273669" y="4457106"/>
                  <a:pt x="2959903" y="4453296"/>
                </a:cubicBezTo>
                <a:cubicBezTo>
                  <a:pt x="2650802" y="4453296"/>
                  <a:pt x="2401188" y="4217959"/>
                  <a:pt x="2393023" y="3920748"/>
                </a:cubicBezTo>
                <a:cubicBezTo>
                  <a:pt x="2384858" y="3581552"/>
                  <a:pt x="2128246" y="3337375"/>
                  <a:pt x="1772488" y="3328536"/>
                </a:cubicBezTo>
                <a:cubicBezTo>
                  <a:pt x="1450557" y="3321907"/>
                  <a:pt x="1210274" y="3090989"/>
                  <a:pt x="1207942" y="2784939"/>
                </a:cubicBezTo>
                <a:cubicBezTo>
                  <a:pt x="1205609" y="2597111"/>
                  <a:pt x="1207942" y="2409282"/>
                  <a:pt x="1206775" y="2221454"/>
                </a:cubicBezTo>
                <a:close/>
                <a:moveTo>
                  <a:pt x="3529218" y="1667913"/>
                </a:moveTo>
                <a:lnTo>
                  <a:pt x="3529218" y="2773890"/>
                </a:lnTo>
                <a:cubicBezTo>
                  <a:pt x="3527948" y="3088779"/>
                  <a:pt x="3281834" y="3329641"/>
                  <a:pt x="2959903" y="3328536"/>
                </a:cubicBezTo>
                <a:cubicBezTo>
                  <a:pt x="2637971" y="3327431"/>
                  <a:pt x="2394189" y="3088779"/>
                  <a:pt x="2393023" y="2777205"/>
                </a:cubicBezTo>
                <a:cubicBezTo>
                  <a:pt x="2393023" y="2032521"/>
                  <a:pt x="2393023" y="1287837"/>
                  <a:pt x="2394189" y="544258"/>
                </a:cubicBezTo>
                <a:cubicBezTo>
                  <a:pt x="2391857" y="248152"/>
                  <a:pt x="2643803" y="5080"/>
                  <a:pt x="2956403" y="2540"/>
                </a:cubicBezTo>
                <a:cubicBezTo>
                  <a:pt x="3237510" y="0"/>
                  <a:pt x="3476626" y="192908"/>
                  <a:pt x="3520950" y="455868"/>
                </a:cubicBezTo>
                <a:cubicBezTo>
                  <a:pt x="3526782" y="491224"/>
                  <a:pt x="3529218" y="527685"/>
                  <a:pt x="3527948" y="563041"/>
                </a:cubicBezTo>
                <a:cubicBezTo>
                  <a:pt x="3529218" y="932068"/>
                  <a:pt x="3530489" y="1299990"/>
                  <a:pt x="3529218" y="1667913"/>
                </a:cubicBezTo>
                <a:close/>
                <a:moveTo>
                  <a:pt x="593239" y="2250181"/>
                </a:moveTo>
                <a:cubicBezTo>
                  <a:pt x="904673" y="2253495"/>
                  <a:pt x="1151953" y="2488833"/>
                  <a:pt x="1158952" y="2790463"/>
                </a:cubicBezTo>
                <a:cubicBezTo>
                  <a:pt x="1164784" y="3061157"/>
                  <a:pt x="1339747" y="3282132"/>
                  <a:pt x="1611522" y="3353948"/>
                </a:cubicBezTo>
                <a:cubicBezTo>
                  <a:pt x="1669843" y="3368312"/>
                  <a:pt x="1729331" y="3374941"/>
                  <a:pt x="1789985" y="3376046"/>
                </a:cubicBezTo>
                <a:cubicBezTo>
                  <a:pt x="2089754" y="3388199"/>
                  <a:pt x="2330036" y="3609174"/>
                  <a:pt x="2342867" y="3887602"/>
                </a:cubicBezTo>
                <a:cubicBezTo>
                  <a:pt x="2358030" y="4172659"/>
                  <a:pt x="2135245" y="4419045"/>
                  <a:pt x="1835475" y="4449982"/>
                </a:cubicBezTo>
                <a:cubicBezTo>
                  <a:pt x="1504212" y="4491396"/>
                  <a:pt x="1218439" y="4244476"/>
                  <a:pt x="1207942" y="3915223"/>
                </a:cubicBezTo>
                <a:cubicBezTo>
                  <a:pt x="1198610" y="3668837"/>
                  <a:pt x="1080802" y="3486533"/>
                  <a:pt x="844019" y="3384885"/>
                </a:cubicBezTo>
                <a:cubicBezTo>
                  <a:pt x="764702" y="3349529"/>
                  <a:pt x="670222" y="3335165"/>
                  <a:pt x="581575" y="3330746"/>
                </a:cubicBezTo>
                <a:cubicBezTo>
                  <a:pt x="285304" y="3317488"/>
                  <a:pt x="47355" y="3108667"/>
                  <a:pt x="25193" y="2833553"/>
                </a:cubicBezTo>
                <a:cubicBezTo>
                  <a:pt x="0" y="2557335"/>
                  <a:pt x="203655" y="2308739"/>
                  <a:pt x="491760" y="2260125"/>
                </a:cubicBezTo>
                <a:cubicBezTo>
                  <a:pt x="525586" y="2254600"/>
                  <a:pt x="559413" y="2253495"/>
                  <a:pt x="593239" y="2250181"/>
                </a:cubicBezTo>
                <a:close/>
                <a:moveTo>
                  <a:pt x="24026" y="1665703"/>
                </a:moveTo>
                <a:cubicBezTo>
                  <a:pt x="25193" y="1368493"/>
                  <a:pt x="279472" y="1127630"/>
                  <a:pt x="593239" y="1128735"/>
                </a:cubicBezTo>
                <a:cubicBezTo>
                  <a:pt x="907005" y="1129840"/>
                  <a:pt x="1161285" y="1370702"/>
                  <a:pt x="1160118" y="1667913"/>
                </a:cubicBezTo>
                <a:cubicBezTo>
                  <a:pt x="1158952" y="1965124"/>
                  <a:pt x="905839" y="2204881"/>
                  <a:pt x="592072" y="2204881"/>
                </a:cubicBezTo>
                <a:cubicBezTo>
                  <a:pt x="278306" y="2204881"/>
                  <a:pt x="24026" y="1964019"/>
                  <a:pt x="24026" y="1666808"/>
                </a:cubicBezTo>
                <a:cubicBezTo>
                  <a:pt x="24026" y="1666808"/>
                  <a:pt x="24026" y="1665703"/>
                  <a:pt x="24026" y="1665703"/>
                </a:cubicBezTo>
                <a:close/>
                <a:moveTo>
                  <a:pt x="1775987" y="5080"/>
                </a:moveTo>
                <a:cubicBezTo>
                  <a:pt x="1461054" y="3810"/>
                  <a:pt x="1205609" y="243732"/>
                  <a:pt x="1204442" y="542048"/>
                </a:cubicBezTo>
                <a:cubicBezTo>
                  <a:pt x="1203276" y="840364"/>
                  <a:pt x="1456389" y="1082331"/>
                  <a:pt x="1771322" y="1083435"/>
                </a:cubicBezTo>
                <a:cubicBezTo>
                  <a:pt x="2086255" y="1084540"/>
                  <a:pt x="2341701" y="844783"/>
                  <a:pt x="2342867" y="546467"/>
                </a:cubicBezTo>
                <a:cubicBezTo>
                  <a:pt x="2342867" y="544258"/>
                  <a:pt x="2342867" y="543153"/>
                  <a:pt x="2342867" y="540943"/>
                </a:cubicBezTo>
                <a:cubicBezTo>
                  <a:pt x="2340534" y="245942"/>
                  <a:pt x="2087421" y="7290"/>
                  <a:pt x="1775987" y="5080"/>
                </a:cubicBezTo>
                <a:close/>
                <a:moveTo>
                  <a:pt x="592072" y="3376046"/>
                </a:moveTo>
                <a:cubicBezTo>
                  <a:pt x="277139" y="3374941"/>
                  <a:pt x="21590" y="3614698"/>
                  <a:pt x="20320" y="3913014"/>
                </a:cubicBezTo>
                <a:cubicBezTo>
                  <a:pt x="19050" y="4211329"/>
                  <a:pt x="272474" y="4453296"/>
                  <a:pt x="587407" y="4454567"/>
                </a:cubicBezTo>
                <a:cubicBezTo>
                  <a:pt x="902340" y="4455837"/>
                  <a:pt x="1157785" y="4215749"/>
                  <a:pt x="1158952" y="3917433"/>
                </a:cubicBezTo>
                <a:cubicBezTo>
                  <a:pt x="1158952" y="3915223"/>
                  <a:pt x="1158952" y="3914119"/>
                  <a:pt x="1158952" y="3911909"/>
                </a:cubicBezTo>
                <a:cubicBezTo>
                  <a:pt x="1156619" y="3616908"/>
                  <a:pt x="903506" y="3378256"/>
                  <a:pt x="592072" y="3376046"/>
                </a:cubicBezTo>
                <a:close/>
              </a:path>
            </a:pathLst>
          </a:custGeom>
          <a:blipFill rotWithShape="1">
            <a:blip r:embed="rId4">
              <a:alphaModFix/>
            </a:blip>
            <a:stretch>
              <a:fillRect b="0" l="-45042" r="-45042" t="0"/>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14C37"/>
        </a:solidFill>
      </p:bgPr>
    </p:bg>
    <p:spTree>
      <p:nvGrpSpPr>
        <p:cNvPr id="248" name="Shape 248"/>
        <p:cNvGrpSpPr/>
        <p:nvPr/>
      </p:nvGrpSpPr>
      <p:grpSpPr>
        <a:xfrm>
          <a:off x="0" y="0"/>
          <a:ext cx="0" cy="0"/>
          <a:chOff x="0" y="0"/>
          <a:chExt cx="0" cy="0"/>
        </a:xfrm>
      </p:grpSpPr>
      <p:grpSp>
        <p:nvGrpSpPr>
          <p:cNvPr id="249" name="Google Shape;249;p34"/>
          <p:cNvGrpSpPr/>
          <p:nvPr/>
        </p:nvGrpSpPr>
        <p:grpSpPr>
          <a:xfrm>
            <a:off x="0" y="-90413"/>
            <a:ext cx="3690104" cy="5233913"/>
            <a:chOff x="0" y="-47625"/>
            <a:chExt cx="1943758" cy="2756958"/>
          </a:xfrm>
        </p:grpSpPr>
        <p:sp>
          <p:nvSpPr>
            <p:cNvPr id="250" name="Google Shape;250;p34"/>
            <p:cNvSpPr/>
            <p:nvPr/>
          </p:nvSpPr>
          <p:spPr>
            <a:xfrm>
              <a:off x="0" y="0"/>
              <a:ext cx="1943758" cy="2709333"/>
            </a:xfrm>
            <a:custGeom>
              <a:rect b="b" l="l" r="r" t="t"/>
              <a:pathLst>
                <a:path extrusionOk="0" h="2709333" w="1943758">
                  <a:moveTo>
                    <a:pt x="0" y="0"/>
                  </a:moveTo>
                  <a:lnTo>
                    <a:pt x="1943758" y="0"/>
                  </a:lnTo>
                  <a:lnTo>
                    <a:pt x="1943758" y="2709333"/>
                  </a:lnTo>
                  <a:lnTo>
                    <a:pt x="0" y="2709333"/>
                  </a:lnTo>
                  <a:close/>
                </a:path>
              </a:pathLst>
            </a:custGeom>
            <a:solidFill>
              <a:srgbClr val="EDEDED"/>
            </a:solidFill>
            <a:ln>
              <a:noFill/>
            </a:ln>
          </p:spPr>
        </p:sp>
        <p:sp>
          <p:nvSpPr>
            <p:cNvPr id="251" name="Google Shape;251;p34"/>
            <p:cNvSpPr txBox="1"/>
            <p:nvPr/>
          </p:nvSpPr>
          <p:spPr>
            <a:xfrm>
              <a:off x="0" y="-47625"/>
              <a:ext cx="1943758" cy="2756958"/>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52" name="Google Shape;252;p34"/>
          <p:cNvGrpSpPr/>
          <p:nvPr/>
        </p:nvGrpSpPr>
        <p:grpSpPr>
          <a:xfrm>
            <a:off x="4012312" y="411225"/>
            <a:ext cx="4653562" cy="1495550"/>
            <a:chOff x="-96585" y="-1165297"/>
            <a:chExt cx="12409500" cy="3988133"/>
          </a:xfrm>
        </p:grpSpPr>
        <p:sp>
          <p:nvSpPr>
            <p:cNvPr id="253" name="Google Shape;253;p34"/>
            <p:cNvSpPr txBox="1"/>
            <p:nvPr/>
          </p:nvSpPr>
          <p:spPr>
            <a:xfrm>
              <a:off x="-96585" y="-1165297"/>
              <a:ext cx="12409500" cy="656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sz="1600">
                  <a:solidFill>
                    <a:srgbClr val="111111"/>
                  </a:solidFill>
                </a:rPr>
                <a:t>Logistic Regression</a:t>
              </a:r>
              <a:endParaRPr sz="900"/>
            </a:p>
          </p:txBody>
        </p:sp>
        <p:sp>
          <p:nvSpPr>
            <p:cNvPr id="254" name="Google Shape;254;p34"/>
            <p:cNvSpPr txBox="1"/>
            <p:nvPr/>
          </p:nvSpPr>
          <p:spPr>
            <a:xfrm>
              <a:off x="-17" y="-164565"/>
              <a:ext cx="12216300" cy="2987400"/>
            </a:xfrm>
            <a:prstGeom prst="rect">
              <a:avLst/>
            </a:prstGeom>
            <a:noFill/>
            <a:ln>
              <a:noFill/>
            </a:ln>
          </p:spPr>
          <p:txBody>
            <a:bodyPr anchorCtr="0" anchor="t" bIns="0" lIns="0" spcFirstLastPara="1" rIns="0" wrap="square" tIns="0">
              <a:spAutoFit/>
            </a:bodyPr>
            <a:lstStyle/>
            <a:p>
              <a:pPr indent="-317500" lvl="0" marL="457200" marR="0" rtl="0" algn="l">
                <a:lnSpc>
                  <a:spcPct val="139958"/>
                </a:lnSpc>
                <a:spcBef>
                  <a:spcPts val="0"/>
                </a:spcBef>
                <a:spcAft>
                  <a:spcPts val="0"/>
                </a:spcAft>
                <a:buClr>
                  <a:srgbClr val="F6F6F6"/>
                </a:buClr>
                <a:buSzPts val="1400"/>
                <a:buChar char="●"/>
              </a:pPr>
              <a:r>
                <a:rPr lang="en">
                  <a:solidFill>
                    <a:srgbClr val="F6F6F6"/>
                  </a:solidFill>
                </a:rPr>
                <a:t>Natural and appropriate choice for binary</a:t>
              </a:r>
              <a:r>
                <a:rPr lang="en">
                  <a:solidFill>
                    <a:srgbClr val="F6F6F6"/>
                  </a:solidFill>
                </a:rPr>
                <a:t> </a:t>
              </a:r>
              <a:r>
                <a:rPr lang="en">
                  <a:solidFill>
                    <a:srgbClr val="F6F6F6"/>
                  </a:solidFill>
                </a:rPr>
                <a:t>classification</a:t>
              </a:r>
              <a:endParaRPr>
                <a:solidFill>
                  <a:srgbClr val="F6F6F6"/>
                </a:solidFill>
              </a:endParaRPr>
            </a:p>
            <a:p>
              <a:pPr indent="-317500" lvl="0" marL="457200" marR="0" rtl="0" algn="l">
                <a:lnSpc>
                  <a:spcPct val="139958"/>
                </a:lnSpc>
                <a:spcBef>
                  <a:spcPts val="0"/>
                </a:spcBef>
                <a:spcAft>
                  <a:spcPts val="0"/>
                </a:spcAft>
                <a:buClr>
                  <a:srgbClr val="F6F6F6"/>
                </a:buClr>
                <a:buSzPts val="1400"/>
                <a:buChar char="●"/>
              </a:pPr>
              <a:r>
                <a:rPr lang="en">
                  <a:solidFill>
                    <a:srgbClr val="F6F6F6"/>
                  </a:solidFill>
                </a:rPr>
                <a:t>Computational efficiency</a:t>
              </a:r>
              <a:endParaRPr>
                <a:solidFill>
                  <a:srgbClr val="F6F6F6"/>
                </a:solidFill>
              </a:endParaRPr>
            </a:p>
            <a:p>
              <a:pPr indent="-317500" lvl="0" marL="457200" marR="0" rtl="0" algn="l">
                <a:lnSpc>
                  <a:spcPct val="139958"/>
                </a:lnSpc>
                <a:spcBef>
                  <a:spcPts val="0"/>
                </a:spcBef>
                <a:spcAft>
                  <a:spcPts val="0"/>
                </a:spcAft>
                <a:buClr>
                  <a:srgbClr val="F6F6F6"/>
                </a:buClr>
                <a:buSzPts val="1400"/>
                <a:buChar char="●"/>
              </a:pPr>
              <a:r>
                <a:rPr lang="en">
                  <a:solidFill>
                    <a:srgbClr val="F6F6F6"/>
                  </a:solidFill>
                </a:rPr>
                <a:t>Clear insights for medical setting</a:t>
              </a:r>
              <a:endParaRPr>
                <a:solidFill>
                  <a:srgbClr val="F6F6F6"/>
                </a:solidFill>
              </a:endParaRPr>
            </a:p>
          </p:txBody>
        </p:sp>
      </p:grpSp>
      <p:grpSp>
        <p:nvGrpSpPr>
          <p:cNvPr id="255" name="Google Shape;255;p34"/>
          <p:cNvGrpSpPr/>
          <p:nvPr/>
        </p:nvGrpSpPr>
        <p:grpSpPr>
          <a:xfrm>
            <a:off x="4048525" y="1964636"/>
            <a:ext cx="4581113" cy="1683034"/>
            <a:chOff x="0" y="-520666"/>
            <a:chExt cx="12216300" cy="3150568"/>
          </a:xfrm>
        </p:grpSpPr>
        <p:sp>
          <p:nvSpPr>
            <p:cNvPr id="256" name="Google Shape;256;p34"/>
            <p:cNvSpPr txBox="1"/>
            <p:nvPr/>
          </p:nvSpPr>
          <p:spPr>
            <a:xfrm>
              <a:off x="0" y="-520666"/>
              <a:ext cx="12216300" cy="4611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Font typeface="Arial"/>
                <a:buNone/>
              </a:pPr>
              <a:r>
                <a:rPr b="1" lang="en" sz="1600">
                  <a:solidFill>
                    <a:srgbClr val="111111"/>
                  </a:solidFill>
                </a:rPr>
                <a:t>S</a:t>
              </a:r>
              <a:r>
                <a:rPr b="1" lang="en" sz="1600">
                  <a:solidFill>
                    <a:srgbClr val="111111"/>
                  </a:solidFill>
                </a:rPr>
                <a:t>upport Vector Machine</a:t>
              </a:r>
              <a:endParaRPr b="1" sz="1600">
                <a:solidFill>
                  <a:srgbClr val="111111"/>
                </a:solidFill>
              </a:endParaRPr>
            </a:p>
          </p:txBody>
        </p:sp>
        <p:sp>
          <p:nvSpPr>
            <p:cNvPr id="257" name="Google Shape;257;p34"/>
            <p:cNvSpPr txBox="1"/>
            <p:nvPr/>
          </p:nvSpPr>
          <p:spPr>
            <a:xfrm>
              <a:off x="0" y="48702"/>
              <a:ext cx="12216300" cy="2581200"/>
            </a:xfrm>
            <a:prstGeom prst="rect">
              <a:avLst/>
            </a:prstGeom>
            <a:noFill/>
            <a:ln>
              <a:noFill/>
            </a:ln>
          </p:spPr>
          <p:txBody>
            <a:bodyPr anchorCtr="0" anchor="t" bIns="0" lIns="0" spcFirstLastPara="1" rIns="0" wrap="square" tIns="0">
              <a:spAutoFit/>
            </a:bodyPr>
            <a:lstStyle/>
            <a:p>
              <a:pPr indent="-317500" lvl="0" marL="457200" marR="0" rtl="0" algn="l">
                <a:lnSpc>
                  <a:spcPct val="139958"/>
                </a:lnSpc>
                <a:spcBef>
                  <a:spcPts val="0"/>
                </a:spcBef>
                <a:spcAft>
                  <a:spcPts val="0"/>
                </a:spcAft>
                <a:buClr>
                  <a:srgbClr val="F6F6F6"/>
                </a:buClr>
                <a:buSzPts val="1400"/>
                <a:buChar char="●"/>
              </a:pPr>
              <a:r>
                <a:rPr lang="en">
                  <a:solidFill>
                    <a:srgbClr val="F6F6F6"/>
                  </a:solidFill>
                </a:rPr>
                <a:t>Focuses on improved accuracy especially when classes are close together. </a:t>
              </a:r>
              <a:endParaRPr>
                <a:solidFill>
                  <a:srgbClr val="F6F6F6"/>
                </a:solidFill>
              </a:endParaRPr>
            </a:p>
            <a:p>
              <a:pPr indent="-311150" lvl="0" marL="457200" marR="0" rtl="0" algn="l">
                <a:lnSpc>
                  <a:spcPct val="139958"/>
                </a:lnSpc>
                <a:spcBef>
                  <a:spcPts val="0"/>
                </a:spcBef>
                <a:spcAft>
                  <a:spcPts val="0"/>
                </a:spcAft>
                <a:buClr>
                  <a:schemeClr val="lt1"/>
                </a:buClr>
                <a:buSzPts val="1300"/>
                <a:buChar char="●"/>
              </a:pPr>
              <a:r>
                <a:rPr lang="en" sz="1300">
                  <a:solidFill>
                    <a:schemeClr val="lt1"/>
                  </a:solidFill>
                </a:rPr>
                <a:t>Effective for </a:t>
              </a:r>
              <a:r>
                <a:rPr b="1" lang="en" sz="1300">
                  <a:solidFill>
                    <a:schemeClr val="lt1"/>
                  </a:solidFill>
                </a:rPr>
                <a:t>small datasets</a:t>
              </a:r>
              <a:r>
                <a:rPr lang="en" sz="1300">
                  <a:solidFill>
                    <a:schemeClr val="lt1"/>
                  </a:solidFill>
                </a:rPr>
                <a:t> with well-defined class boundaries</a:t>
              </a:r>
              <a:endParaRPr sz="1600">
                <a:solidFill>
                  <a:schemeClr val="lt1"/>
                </a:solidFill>
              </a:endParaRPr>
            </a:p>
            <a:p>
              <a:pPr indent="0" lvl="0" marL="0" marR="0" rtl="0" algn="l">
                <a:lnSpc>
                  <a:spcPct val="139958"/>
                </a:lnSpc>
                <a:spcBef>
                  <a:spcPts val="0"/>
                </a:spcBef>
                <a:spcAft>
                  <a:spcPts val="0"/>
                </a:spcAft>
                <a:buNone/>
              </a:pPr>
              <a:r>
                <a:t/>
              </a:r>
              <a:endParaRPr>
                <a:solidFill>
                  <a:srgbClr val="F6F6F6"/>
                </a:solidFill>
              </a:endParaRPr>
            </a:p>
          </p:txBody>
        </p:sp>
      </p:grpSp>
      <p:grpSp>
        <p:nvGrpSpPr>
          <p:cNvPr id="258" name="Google Shape;258;p34"/>
          <p:cNvGrpSpPr/>
          <p:nvPr/>
        </p:nvGrpSpPr>
        <p:grpSpPr>
          <a:xfrm>
            <a:off x="4012300" y="3381222"/>
            <a:ext cx="5036400" cy="1434278"/>
            <a:chOff x="-96617" y="-293417"/>
            <a:chExt cx="13430400" cy="3824741"/>
          </a:xfrm>
        </p:grpSpPr>
        <p:sp>
          <p:nvSpPr>
            <p:cNvPr id="259" name="Google Shape;259;p34"/>
            <p:cNvSpPr txBox="1"/>
            <p:nvPr/>
          </p:nvSpPr>
          <p:spPr>
            <a:xfrm>
              <a:off x="0" y="-293417"/>
              <a:ext cx="12216300" cy="656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 sz="1600">
                  <a:solidFill>
                    <a:srgbClr val="111111"/>
                  </a:solidFill>
                </a:rPr>
                <a:t>Random Forest</a:t>
              </a:r>
              <a:endParaRPr sz="900"/>
            </a:p>
          </p:txBody>
        </p:sp>
        <p:sp>
          <p:nvSpPr>
            <p:cNvPr id="260" name="Google Shape;260;p34"/>
            <p:cNvSpPr txBox="1"/>
            <p:nvPr/>
          </p:nvSpPr>
          <p:spPr>
            <a:xfrm>
              <a:off x="-96617" y="543924"/>
              <a:ext cx="13430400" cy="2987400"/>
            </a:xfrm>
            <a:prstGeom prst="rect">
              <a:avLst/>
            </a:prstGeom>
            <a:noFill/>
            <a:ln>
              <a:noFill/>
            </a:ln>
          </p:spPr>
          <p:txBody>
            <a:bodyPr anchorCtr="0" anchor="t" bIns="0" lIns="0" spcFirstLastPara="1" rIns="0" wrap="square" tIns="0">
              <a:spAutoFit/>
            </a:bodyPr>
            <a:lstStyle/>
            <a:p>
              <a:pPr indent="-317500" lvl="0" marL="457200" marR="0" rtl="0" algn="l">
                <a:lnSpc>
                  <a:spcPct val="139958"/>
                </a:lnSpc>
                <a:spcBef>
                  <a:spcPts val="0"/>
                </a:spcBef>
                <a:spcAft>
                  <a:spcPts val="0"/>
                </a:spcAft>
                <a:buClr>
                  <a:srgbClr val="F6F6F6"/>
                </a:buClr>
                <a:buSzPts val="1400"/>
                <a:buChar char="●"/>
              </a:pPr>
              <a:r>
                <a:rPr lang="en">
                  <a:solidFill>
                    <a:srgbClr val="F6F6F6"/>
                  </a:solidFill>
                </a:rPr>
                <a:t>Capturing potentially complex interactions</a:t>
              </a:r>
              <a:endParaRPr>
                <a:solidFill>
                  <a:srgbClr val="F6F6F6"/>
                </a:solidFill>
              </a:endParaRPr>
            </a:p>
            <a:p>
              <a:pPr indent="-317500" lvl="0" marL="457200" marR="0" rtl="0" algn="l">
                <a:lnSpc>
                  <a:spcPct val="139958"/>
                </a:lnSpc>
                <a:spcBef>
                  <a:spcPts val="0"/>
                </a:spcBef>
                <a:spcAft>
                  <a:spcPts val="0"/>
                </a:spcAft>
                <a:buClr>
                  <a:srgbClr val="F6F6F6"/>
                </a:buClr>
                <a:buSzPts val="1400"/>
                <a:buChar char="●"/>
              </a:pPr>
              <a:r>
                <a:rPr lang="en">
                  <a:solidFill>
                    <a:srgbClr val="F6F6F6"/>
                  </a:solidFill>
                </a:rPr>
                <a:t>Works well with imbalanced and noisy datasets</a:t>
              </a:r>
              <a:endParaRPr>
                <a:solidFill>
                  <a:srgbClr val="F6F6F6"/>
                </a:solidFill>
              </a:endParaRPr>
            </a:p>
            <a:p>
              <a:pPr indent="-317500" lvl="0" marL="457200" marR="0" rtl="0" algn="l">
                <a:lnSpc>
                  <a:spcPct val="139958"/>
                </a:lnSpc>
                <a:spcBef>
                  <a:spcPts val="0"/>
                </a:spcBef>
                <a:spcAft>
                  <a:spcPts val="0"/>
                </a:spcAft>
                <a:buClr>
                  <a:srgbClr val="F6F6F6"/>
                </a:buClr>
                <a:buSzPts val="1400"/>
                <a:buChar char="●"/>
              </a:pPr>
              <a:r>
                <a:rPr lang="en">
                  <a:solidFill>
                    <a:srgbClr val="F6F6F6"/>
                  </a:solidFill>
                </a:rPr>
                <a:t>Its feature importance scores help us understand which clinical factors matter most</a:t>
              </a:r>
              <a:endParaRPr>
                <a:solidFill>
                  <a:srgbClr val="F6F6F6"/>
                </a:solidFill>
              </a:endParaRPr>
            </a:p>
          </p:txBody>
        </p:sp>
      </p:grpSp>
      <p:sp>
        <p:nvSpPr>
          <p:cNvPr id="261" name="Google Shape;261;p34"/>
          <p:cNvSpPr/>
          <p:nvPr/>
        </p:nvSpPr>
        <p:spPr>
          <a:xfrm>
            <a:off x="514350" y="514350"/>
            <a:ext cx="642798" cy="615917"/>
          </a:xfrm>
          <a:custGeom>
            <a:rect b="b" l="l" r="r" t="t"/>
            <a:pathLst>
              <a:path extrusionOk="0" h="1231835" w="1285596">
                <a:moveTo>
                  <a:pt x="0" y="0"/>
                </a:moveTo>
                <a:lnTo>
                  <a:pt x="1285596" y="0"/>
                </a:lnTo>
                <a:lnTo>
                  <a:pt x="1285596" y="1231835"/>
                </a:lnTo>
                <a:lnTo>
                  <a:pt x="0" y="1231835"/>
                </a:lnTo>
                <a:lnTo>
                  <a:pt x="0" y="0"/>
                </a:lnTo>
                <a:close/>
              </a:path>
            </a:pathLst>
          </a:custGeom>
          <a:blipFill rotWithShape="1">
            <a:blip r:embed="rId3">
              <a:alphaModFix/>
            </a:blip>
            <a:stretch>
              <a:fillRect b="0" l="0" r="0" t="0"/>
            </a:stretch>
          </a:blipFill>
          <a:ln>
            <a:noFill/>
          </a:ln>
        </p:spPr>
      </p:sp>
      <p:grpSp>
        <p:nvGrpSpPr>
          <p:cNvPr id="262" name="Google Shape;262;p34"/>
          <p:cNvGrpSpPr/>
          <p:nvPr/>
        </p:nvGrpSpPr>
        <p:grpSpPr>
          <a:xfrm>
            <a:off x="514350" y="1750162"/>
            <a:ext cx="8114935" cy="2690550"/>
            <a:chOff x="0" y="95250"/>
            <a:chExt cx="21639826" cy="7174800"/>
          </a:xfrm>
        </p:grpSpPr>
        <p:sp>
          <p:nvSpPr>
            <p:cNvPr id="263" name="Google Shape;263;p34"/>
            <p:cNvSpPr txBox="1"/>
            <p:nvPr/>
          </p:nvSpPr>
          <p:spPr>
            <a:xfrm>
              <a:off x="0" y="95250"/>
              <a:ext cx="7696800" cy="7174800"/>
            </a:xfrm>
            <a:prstGeom prst="rect">
              <a:avLst/>
            </a:prstGeom>
            <a:noFill/>
            <a:ln>
              <a:noFill/>
            </a:ln>
          </p:spPr>
          <p:txBody>
            <a:bodyPr anchorCtr="0" anchor="t" bIns="0" lIns="0" spcFirstLastPara="1" rIns="0" wrap="square" tIns="0">
              <a:spAutoFit/>
            </a:bodyPr>
            <a:lstStyle/>
            <a:p>
              <a:pPr indent="0" lvl="0" marL="0" marR="0" rtl="0" algn="l">
                <a:lnSpc>
                  <a:spcPct val="105000"/>
                </a:lnSpc>
                <a:spcBef>
                  <a:spcPts val="0"/>
                </a:spcBef>
                <a:spcAft>
                  <a:spcPts val="0"/>
                </a:spcAft>
                <a:buNone/>
              </a:pPr>
              <a:r>
                <a:rPr b="1" i="0" lang="en" sz="3200" u="none" cap="none" strike="noStrike">
                  <a:solidFill>
                    <a:srgbClr val="111111"/>
                  </a:solidFill>
                  <a:latin typeface="Arial"/>
                  <a:ea typeface="Arial"/>
                  <a:cs typeface="Arial"/>
                  <a:sym typeface="Arial"/>
                </a:rPr>
                <a:t>Model and Algorithm Rationale</a:t>
              </a:r>
              <a:endParaRPr b="1" i="0" sz="3200" u="none" cap="none" strike="noStrike">
                <a:solidFill>
                  <a:srgbClr val="111111"/>
                </a:solidFill>
                <a:latin typeface="Arial"/>
                <a:ea typeface="Arial"/>
                <a:cs typeface="Arial"/>
                <a:sym typeface="Arial"/>
              </a:endParaRPr>
            </a:p>
            <a:p>
              <a:pPr indent="0" lvl="0" marL="0" rtl="0" algn="l">
                <a:lnSpc>
                  <a:spcPct val="140000"/>
                </a:lnSpc>
                <a:spcBef>
                  <a:spcPts val="0"/>
                </a:spcBef>
                <a:spcAft>
                  <a:spcPts val="0"/>
                </a:spcAft>
                <a:buNone/>
              </a:pPr>
              <a:r>
                <a:rPr b="1" lang="en" sz="1500">
                  <a:solidFill>
                    <a:srgbClr val="111111"/>
                  </a:solidFill>
                </a:rPr>
                <a:t>Discussing the reasons for our chosen methods</a:t>
              </a:r>
              <a:endParaRPr sz="700">
                <a:solidFill>
                  <a:schemeClr val="dk1"/>
                </a:solidFill>
              </a:endParaRPr>
            </a:p>
            <a:p>
              <a:pPr indent="0" lvl="0" marL="0" marR="0" rtl="0" algn="l">
                <a:lnSpc>
                  <a:spcPct val="105000"/>
                </a:lnSpc>
                <a:spcBef>
                  <a:spcPts val="0"/>
                </a:spcBef>
                <a:spcAft>
                  <a:spcPts val="0"/>
                </a:spcAft>
                <a:buNone/>
              </a:pPr>
              <a:r>
                <a:t/>
              </a:r>
              <a:endParaRPr b="1" sz="3200">
                <a:solidFill>
                  <a:srgbClr val="111111"/>
                </a:solidFill>
              </a:endParaRPr>
            </a:p>
          </p:txBody>
        </p:sp>
        <p:sp>
          <p:nvSpPr>
            <p:cNvPr id="264" name="Google Shape;264;p34"/>
            <p:cNvSpPr txBox="1"/>
            <p:nvPr/>
          </p:nvSpPr>
          <p:spPr>
            <a:xfrm>
              <a:off x="21639526" y="4382522"/>
              <a:ext cx="300" cy="287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700"/>
            </a:p>
          </p:txBody>
        </p:sp>
      </p:grpSp>
      <p:grpSp>
        <p:nvGrpSpPr>
          <p:cNvPr id="265" name="Google Shape;265;p34"/>
          <p:cNvGrpSpPr/>
          <p:nvPr/>
        </p:nvGrpSpPr>
        <p:grpSpPr>
          <a:xfrm>
            <a:off x="6389050" y="4739890"/>
            <a:ext cx="3117716" cy="1540635"/>
            <a:chOff x="0" y="0"/>
            <a:chExt cx="8313909" cy="4108359"/>
          </a:xfrm>
        </p:grpSpPr>
        <p:sp>
          <p:nvSpPr>
            <p:cNvPr id="266" name="Google Shape;266;p34"/>
            <p:cNvSpPr/>
            <p:nvPr/>
          </p:nvSpPr>
          <p:spPr>
            <a:xfrm>
              <a:off x="0" y="0"/>
              <a:ext cx="4078480" cy="4108359"/>
            </a:xfrm>
            <a:custGeom>
              <a:rect b="b" l="l" r="r" t="t"/>
              <a:pathLst>
                <a:path extrusionOk="0" h="4108359" w="4078480">
                  <a:moveTo>
                    <a:pt x="0" y="0"/>
                  </a:moveTo>
                  <a:lnTo>
                    <a:pt x="4078480" y="0"/>
                  </a:lnTo>
                  <a:lnTo>
                    <a:pt x="4078480" y="4108359"/>
                  </a:lnTo>
                  <a:lnTo>
                    <a:pt x="0" y="4108359"/>
                  </a:lnTo>
                  <a:lnTo>
                    <a:pt x="0" y="0"/>
                  </a:lnTo>
                  <a:close/>
                </a:path>
              </a:pathLst>
            </a:custGeom>
            <a:blipFill rotWithShape="1">
              <a:blip r:embed="rId4">
                <a:alphaModFix/>
              </a:blip>
              <a:stretch>
                <a:fillRect b="0" l="0" r="0" t="0"/>
              </a:stretch>
            </a:blipFill>
            <a:ln>
              <a:noFill/>
            </a:ln>
          </p:spPr>
        </p:sp>
        <p:sp>
          <p:nvSpPr>
            <p:cNvPr id="267" name="Google Shape;267;p34"/>
            <p:cNvSpPr/>
            <p:nvPr/>
          </p:nvSpPr>
          <p:spPr>
            <a:xfrm>
              <a:off x="4235429" y="0"/>
              <a:ext cx="4078480" cy="4108359"/>
            </a:xfrm>
            <a:custGeom>
              <a:rect b="b" l="l" r="r" t="t"/>
              <a:pathLst>
                <a:path extrusionOk="0" h="4108359" w="4078480">
                  <a:moveTo>
                    <a:pt x="0" y="0"/>
                  </a:moveTo>
                  <a:lnTo>
                    <a:pt x="4078480" y="0"/>
                  </a:lnTo>
                  <a:lnTo>
                    <a:pt x="4078480" y="4108359"/>
                  </a:lnTo>
                  <a:lnTo>
                    <a:pt x="0" y="4108359"/>
                  </a:lnTo>
                  <a:lnTo>
                    <a:pt x="0" y="0"/>
                  </a:lnTo>
                  <a:close/>
                </a:path>
              </a:pathLst>
            </a:custGeom>
            <a:blipFill rotWithShape="1">
              <a:blip r:embed="rId4">
                <a:alphaModFix/>
              </a:blip>
              <a:stretch>
                <a:fillRect b="0" l="0" r="0" t="0"/>
              </a:stretch>
            </a:blipFill>
            <a:ln>
              <a:noFill/>
            </a:ln>
          </p:spPr>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5A93"/>
        </a:solidFill>
      </p:bgPr>
    </p:bg>
    <p:spTree>
      <p:nvGrpSpPr>
        <p:cNvPr id="271" name="Shape 271"/>
        <p:cNvGrpSpPr/>
        <p:nvPr/>
      </p:nvGrpSpPr>
      <p:grpSpPr>
        <a:xfrm>
          <a:off x="0" y="0"/>
          <a:ext cx="0" cy="0"/>
          <a:chOff x="0" y="0"/>
          <a:chExt cx="0" cy="0"/>
        </a:xfrm>
      </p:grpSpPr>
      <p:grpSp>
        <p:nvGrpSpPr>
          <p:cNvPr id="272" name="Google Shape;272;p35"/>
          <p:cNvGrpSpPr/>
          <p:nvPr/>
        </p:nvGrpSpPr>
        <p:grpSpPr>
          <a:xfrm>
            <a:off x="0" y="-90413"/>
            <a:ext cx="3962854" cy="5233913"/>
            <a:chOff x="0" y="-47625"/>
            <a:chExt cx="2087429" cy="2756958"/>
          </a:xfrm>
        </p:grpSpPr>
        <p:sp>
          <p:nvSpPr>
            <p:cNvPr id="273" name="Google Shape;273;p35"/>
            <p:cNvSpPr/>
            <p:nvPr/>
          </p:nvSpPr>
          <p:spPr>
            <a:xfrm>
              <a:off x="0" y="0"/>
              <a:ext cx="2087429" cy="2709333"/>
            </a:xfrm>
            <a:custGeom>
              <a:rect b="b" l="l" r="r" t="t"/>
              <a:pathLst>
                <a:path extrusionOk="0" h="2709333" w="2087429">
                  <a:moveTo>
                    <a:pt x="97681" y="0"/>
                  </a:moveTo>
                  <a:lnTo>
                    <a:pt x="1989748" y="0"/>
                  </a:lnTo>
                  <a:cubicBezTo>
                    <a:pt x="2043696" y="0"/>
                    <a:pt x="2087429" y="43733"/>
                    <a:pt x="2087429" y="97681"/>
                  </a:cubicBezTo>
                  <a:lnTo>
                    <a:pt x="2087429" y="2611652"/>
                  </a:lnTo>
                  <a:cubicBezTo>
                    <a:pt x="2087429" y="2665600"/>
                    <a:pt x="2043696" y="2709333"/>
                    <a:pt x="1989748" y="2709333"/>
                  </a:cubicBezTo>
                  <a:lnTo>
                    <a:pt x="97681" y="2709333"/>
                  </a:lnTo>
                  <a:cubicBezTo>
                    <a:pt x="43733" y="2709333"/>
                    <a:pt x="0" y="2665600"/>
                    <a:pt x="0" y="2611652"/>
                  </a:cubicBezTo>
                  <a:lnTo>
                    <a:pt x="0" y="97681"/>
                  </a:lnTo>
                  <a:cubicBezTo>
                    <a:pt x="0" y="43733"/>
                    <a:pt x="43733" y="0"/>
                    <a:pt x="97681" y="0"/>
                  </a:cubicBezTo>
                  <a:close/>
                </a:path>
              </a:pathLst>
            </a:custGeom>
            <a:solidFill>
              <a:srgbClr val="E14C37"/>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74" name="Google Shape;274;p35"/>
            <p:cNvSpPr txBox="1"/>
            <p:nvPr/>
          </p:nvSpPr>
          <p:spPr>
            <a:xfrm>
              <a:off x="0" y="-47625"/>
              <a:ext cx="2087429" cy="2756958"/>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75" name="Google Shape;275;p35"/>
          <p:cNvSpPr/>
          <p:nvPr/>
        </p:nvSpPr>
        <p:spPr>
          <a:xfrm>
            <a:off x="126283" y="628197"/>
            <a:ext cx="3580893" cy="3886206"/>
          </a:xfrm>
          <a:custGeom>
            <a:rect b="b" l="l" r="r" t="t"/>
            <a:pathLst>
              <a:path extrusionOk="0" h="5480050" w="5049520">
                <a:moveTo>
                  <a:pt x="4419600" y="229870"/>
                </a:moveTo>
                <a:cubicBezTo>
                  <a:pt x="4417060" y="110490"/>
                  <a:pt x="4320540" y="15240"/>
                  <a:pt x="4201160" y="6350"/>
                </a:cubicBezTo>
                <a:lnTo>
                  <a:pt x="4199890" y="6350"/>
                </a:lnTo>
                <a:cubicBezTo>
                  <a:pt x="4199890" y="6350"/>
                  <a:pt x="3069590" y="0"/>
                  <a:pt x="3017520" y="6350"/>
                </a:cubicBezTo>
                <a:cubicBezTo>
                  <a:pt x="2886710" y="10160"/>
                  <a:pt x="2783840" y="114300"/>
                  <a:pt x="2786380" y="241300"/>
                </a:cubicBezTo>
                <a:cubicBezTo>
                  <a:pt x="2787650" y="255270"/>
                  <a:pt x="2788920" y="270510"/>
                  <a:pt x="2792730" y="284480"/>
                </a:cubicBezTo>
                <a:cubicBezTo>
                  <a:pt x="2820670" y="513080"/>
                  <a:pt x="2950210" y="1558290"/>
                  <a:pt x="2959100" y="1578610"/>
                </a:cubicBezTo>
                <a:lnTo>
                  <a:pt x="2960370" y="1578610"/>
                </a:lnTo>
                <a:cubicBezTo>
                  <a:pt x="2973070" y="1700530"/>
                  <a:pt x="3077210" y="1791970"/>
                  <a:pt x="3200400" y="1788160"/>
                </a:cubicBezTo>
                <a:cubicBezTo>
                  <a:pt x="3270250" y="1786890"/>
                  <a:pt x="3336290" y="1755140"/>
                  <a:pt x="3380740" y="1700530"/>
                </a:cubicBezTo>
                <a:lnTo>
                  <a:pt x="3382010" y="1700530"/>
                </a:lnTo>
                <a:cubicBezTo>
                  <a:pt x="3382010" y="1700530"/>
                  <a:pt x="4356100" y="410210"/>
                  <a:pt x="4371340" y="375920"/>
                </a:cubicBezTo>
                <a:cubicBezTo>
                  <a:pt x="4404360" y="334010"/>
                  <a:pt x="4422140" y="283210"/>
                  <a:pt x="4419600" y="229870"/>
                </a:cubicBezTo>
                <a:close/>
                <a:moveTo>
                  <a:pt x="5031740" y="3153410"/>
                </a:moveTo>
                <a:lnTo>
                  <a:pt x="5031740" y="3150870"/>
                </a:lnTo>
                <a:cubicBezTo>
                  <a:pt x="5049520" y="3067050"/>
                  <a:pt x="5020310" y="2979420"/>
                  <a:pt x="4954270" y="2923540"/>
                </a:cubicBezTo>
                <a:cubicBezTo>
                  <a:pt x="4902200" y="2879090"/>
                  <a:pt x="4833620" y="2858770"/>
                  <a:pt x="4766310" y="2866390"/>
                </a:cubicBezTo>
                <a:cubicBezTo>
                  <a:pt x="4690110" y="2860040"/>
                  <a:pt x="3342640" y="3012440"/>
                  <a:pt x="3342640" y="3012440"/>
                </a:cubicBezTo>
                <a:cubicBezTo>
                  <a:pt x="3282950" y="3018790"/>
                  <a:pt x="3228340" y="3046730"/>
                  <a:pt x="3188970" y="3091180"/>
                </a:cubicBezTo>
                <a:cubicBezTo>
                  <a:pt x="3103880" y="3186430"/>
                  <a:pt x="3111500" y="3331210"/>
                  <a:pt x="3204210" y="3418840"/>
                </a:cubicBezTo>
                <a:cubicBezTo>
                  <a:pt x="3214370" y="3439160"/>
                  <a:pt x="3978910" y="4147820"/>
                  <a:pt x="4130040" y="4287520"/>
                </a:cubicBezTo>
                <a:lnTo>
                  <a:pt x="4319270" y="4438650"/>
                </a:lnTo>
                <a:lnTo>
                  <a:pt x="4326890" y="4445000"/>
                </a:lnTo>
                <a:lnTo>
                  <a:pt x="4329430" y="4447540"/>
                </a:lnTo>
                <a:cubicBezTo>
                  <a:pt x="4431030" y="4525010"/>
                  <a:pt x="4575810" y="4512310"/>
                  <a:pt x="4660900" y="4417060"/>
                </a:cubicBezTo>
                <a:cubicBezTo>
                  <a:pt x="4676140" y="4399280"/>
                  <a:pt x="4690110" y="4377690"/>
                  <a:pt x="4699000" y="4356100"/>
                </a:cubicBezTo>
                <a:cubicBezTo>
                  <a:pt x="4737100" y="4321810"/>
                  <a:pt x="5016500" y="3221990"/>
                  <a:pt x="5030470" y="3154680"/>
                </a:cubicBezTo>
                <a:cubicBezTo>
                  <a:pt x="5031740" y="3154680"/>
                  <a:pt x="5031740" y="3154680"/>
                  <a:pt x="5031740" y="3153410"/>
                </a:cubicBezTo>
                <a:close/>
                <a:moveTo>
                  <a:pt x="3111500" y="2967990"/>
                </a:moveTo>
                <a:lnTo>
                  <a:pt x="3253740" y="2929890"/>
                </a:lnTo>
                <a:cubicBezTo>
                  <a:pt x="3516630" y="2860040"/>
                  <a:pt x="3930650" y="2837180"/>
                  <a:pt x="4206240" y="2769870"/>
                </a:cubicBezTo>
                <a:lnTo>
                  <a:pt x="4237990" y="2762250"/>
                </a:lnTo>
                <a:lnTo>
                  <a:pt x="4249420" y="2762250"/>
                </a:lnTo>
                <a:cubicBezTo>
                  <a:pt x="4333240" y="2736850"/>
                  <a:pt x="4415790" y="2706370"/>
                  <a:pt x="4495800" y="2670810"/>
                </a:cubicBezTo>
                <a:cubicBezTo>
                  <a:pt x="4862830" y="2523490"/>
                  <a:pt x="5040630" y="2106930"/>
                  <a:pt x="4893310" y="1739900"/>
                </a:cubicBezTo>
                <a:cubicBezTo>
                  <a:pt x="4787900" y="1478280"/>
                  <a:pt x="4538980" y="1301750"/>
                  <a:pt x="4257040" y="1290320"/>
                </a:cubicBezTo>
                <a:cubicBezTo>
                  <a:pt x="4061460" y="1281430"/>
                  <a:pt x="3870960" y="1353820"/>
                  <a:pt x="3731260" y="1489710"/>
                </a:cubicBezTo>
                <a:cubicBezTo>
                  <a:pt x="3727450" y="1492250"/>
                  <a:pt x="3724910" y="1494790"/>
                  <a:pt x="3722370" y="1498600"/>
                </a:cubicBezTo>
                <a:cubicBezTo>
                  <a:pt x="3721100" y="1498600"/>
                  <a:pt x="3719830" y="1499870"/>
                  <a:pt x="3719830" y="1501140"/>
                </a:cubicBezTo>
                <a:lnTo>
                  <a:pt x="3713480" y="1507490"/>
                </a:lnTo>
                <a:lnTo>
                  <a:pt x="3710940" y="1510030"/>
                </a:lnTo>
                <a:cubicBezTo>
                  <a:pt x="3685540" y="1536700"/>
                  <a:pt x="3622040" y="1620520"/>
                  <a:pt x="3611880" y="1631950"/>
                </a:cubicBezTo>
                <a:cubicBezTo>
                  <a:pt x="3549650" y="1704340"/>
                  <a:pt x="3497580" y="1819910"/>
                  <a:pt x="3276600" y="1898650"/>
                </a:cubicBezTo>
                <a:cubicBezTo>
                  <a:pt x="3098800" y="1962150"/>
                  <a:pt x="2994660" y="1884680"/>
                  <a:pt x="2929890" y="1794510"/>
                </a:cubicBezTo>
                <a:cubicBezTo>
                  <a:pt x="2895600" y="1744980"/>
                  <a:pt x="2871470" y="1689100"/>
                  <a:pt x="2856230" y="1630680"/>
                </a:cubicBezTo>
                <a:lnTo>
                  <a:pt x="2823210" y="1498600"/>
                </a:lnTo>
                <a:lnTo>
                  <a:pt x="2739390" y="902970"/>
                </a:lnTo>
                <a:cubicBezTo>
                  <a:pt x="2713990" y="716280"/>
                  <a:pt x="2691130" y="530860"/>
                  <a:pt x="2661920" y="345440"/>
                </a:cubicBezTo>
                <a:cubicBezTo>
                  <a:pt x="2632710" y="160020"/>
                  <a:pt x="2470150" y="17780"/>
                  <a:pt x="2286000" y="3810"/>
                </a:cubicBezTo>
                <a:lnTo>
                  <a:pt x="505460" y="3810"/>
                </a:lnTo>
                <a:cubicBezTo>
                  <a:pt x="261620" y="3810"/>
                  <a:pt x="63500" y="201930"/>
                  <a:pt x="63500" y="445770"/>
                </a:cubicBezTo>
                <a:cubicBezTo>
                  <a:pt x="63500" y="463550"/>
                  <a:pt x="64770" y="482600"/>
                  <a:pt x="67310" y="500380"/>
                </a:cubicBezTo>
                <a:lnTo>
                  <a:pt x="378460" y="2940050"/>
                </a:lnTo>
                <a:lnTo>
                  <a:pt x="382270" y="2961640"/>
                </a:lnTo>
                <a:cubicBezTo>
                  <a:pt x="420370" y="3194050"/>
                  <a:pt x="610870" y="3350260"/>
                  <a:pt x="835660" y="3421380"/>
                </a:cubicBezTo>
                <a:cubicBezTo>
                  <a:pt x="1212850" y="3540760"/>
                  <a:pt x="1558290" y="3990340"/>
                  <a:pt x="1167130" y="4499610"/>
                </a:cubicBezTo>
                <a:cubicBezTo>
                  <a:pt x="1074420" y="4618990"/>
                  <a:pt x="1018540" y="4641850"/>
                  <a:pt x="935990" y="4767580"/>
                </a:cubicBezTo>
                <a:cubicBezTo>
                  <a:pt x="820420" y="4944110"/>
                  <a:pt x="845820" y="5109210"/>
                  <a:pt x="932180" y="5259070"/>
                </a:cubicBezTo>
                <a:cubicBezTo>
                  <a:pt x="1018540" y="5408930"/>
                  <a:pt x="1215390" y="5473700"/>
                  <a:pt x="1385570" y="5473700"/>
                </a:cubicBezTo>
                <a:lnTo>
                  <a:pt x="3183890" y="5478780"/>
                </a:lnTo>
                <a:cubicBezTo>
                  <a:pt x="3340100" y="5477510"/>
                  <a:pt x="3495040" y="5478780"/>
                  <a:pt x="3651250" y="5478780"/>
                </a:cubicBezTo>
                <a:lnTo>
                  <a:pt x="4108450" y="5478780"/>
                </a:lnTo>
                <a:cubicBezTo>
                  <a:pt x="4277360" y="5480050"/>
                  <a:pt x="4429760" y="5379720"/>
                  <a:pt x="4495800" y="5223510"/>
                </a:cubicBezTo>
                <a:cubicBezTo>
                  <a:pt x="4558030" y="5074920"/>
                  <a:pt x="4525010" y="4885690"/>
                  <a:pt x="4417060" y="4779010"/>
                </a:cubicBezTo>
                <a:lnTo>
                  <a:pt x="3705860" y="4075430"/>
                </a:lnTo>
                <a:lnTo>
                  <a:pt x="3007360" y="3379470"/>
                </a:lnTo>
                <a:cubicBezTo>
                  <a:pt x="2875280" y="3248660"/>
                  <a:pt x="2933700" y="3020060"/>
                  <a:pt x="3111500" y="2967990"/>
                </a:cubicBezTo>
                <a:close/>
                <a:moveTo>
                  <a:pt x="594360" y="3484880"/>
                </a:moveTo>
                <a:cubicBezTo>
                  <a:pt x="922020" y="3484880"/>
                  <a:pt x="1188720" y="3751580"/>
                  <a:pt x="1188720" y="4079240"/>
                </a:cubicBezTo>
                <a:cubicBezTo>
                  <a:pt x="1188720" y="4406900"/>
                  <a:pt x="922020" y="4673600"/>
                  <a:pt x="594360" y="4673600"/>
                </a:cubicBezTo>
                <a:cubicBezTo>
                  <a:pt x="266700" y="4673600"/>
                  <a:pt x="0" y="4406900"/>
                  <a:pt x="0" y="4079240"/>
                </a:cubicBezTo>
                <a:cubicBezTo>
                  <a:pt x="0" y="3751580"/>
                  <a:pt x="266700" y="3484880"/>
                  <a:pt x="594360" y="3484880"/>
                </a:cubicBezTo>
                <a:close/>
              </a:path>
            </a:pathLst>
          </a:custGeom>
          <a:blipFill rotWithShape="1">
            <a:blip r:embed="rId3">
              <a:alphaModFix/>
            </a:blip>
            <a:stretch>
              <a:fillRect b="0" l="-31576" r="-31574" t="0"/>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76" name="Google Shape;276;p35"/>
          <p:cNvSpPr/>
          <p:nvPr/>
        </p:nvSpPr>
        <p:spPr>
          <a:xfrm>
            <a:off x="1660028" y="4205543"/>
            <a:ext cx="642798" cy="615918"/>
          </a:xfrm>
          <a:custGeom>
            <a:rect b="b" l="l" r="r" t="t"/>
            <a:pathLst>
              <a:path extrusionOk="0" h="1231835" w="1285596">
                <a:moveTo>
                  <a:pt x="0" y="0"/>
                </a:moveTo>
                <a:lnTo>
                  <a:pt x="1285596" y="0"/>
                </a:lnTo>
                <a:lnTo>
                  <a:pt x="1285596" y="1231835"/>
                </a:lnTo>
                <a:lnTo>
                  <a:pt x="0" y="1231835"/>
                </a:lnTo>
                <a:lnTo>
                  <a:pt x="0" y="0"/>
                </a:lnTo>
                <a:close/>
              </a:path>
            </a:pathLst>
          </a:custGeom>
          <a:blipFill rotWithShape="1">
            <a:blip r:embed="rId4">
              <a:alphaModFix/>
            </a:blip>
            <a:stretch>
              <a:fillRect b="0" l="0" r="0" t="0"/>
            </a:stretch>
          </a:blipFill>
          <a:ln>
            <a:noFill/>
          </a:ln>
        </p:spPr>
      </p:sp>
      <p:sp>
        <p:nvSpPr>
          <p:cNvPr id="277" name="Google Shape;277;p35"/>
          <p:cNvSpPr/>
          <p:nvPr/>
        </p:nvSpPr>
        <p:spPr>
          <a:xfrm>
            <a:off x="3055373" y="920299"/>
            <a:ext cx="642798" cy="615917"/>
          </a:xfrm>
          <a:custGeom>
            <a:rect b="b" l="l" r="r" t="t"/>
            <a:pathLst>
              <a:path extrusionOk="0" h="1231835" w="1285596">
                <a:moveTo>
                  <a:pt x="0" y="0"/>
                </a:moveTo>
                <a:lnTo>
                  <a:pt x="1285596" y="0"/>
                </a:lnTo>
                <a:lnTo>
                  <a:pt x="1285596" y="1231835"/>
                </a:lnTo>
                <a:lnTo>
                  <a:pt x="0" y="1231835"/>
                </a:lnTo>
                <a:lnTo>
                  <a:pt x="0" y="0"/>
                </a:lnTo>
                <a:close/>
              </a:path>
            </a:pathLst>
          </a:custGeom>
          <a:blipFill rotWithShape="1">
            <a:blip r:embed="rId4">
              <a:alphaModFix/>
            </a:blip>
            <a:stretch>
              <a:fillRect b="0" l="0" r="0" t="0"/>
            </a:stretch>
          </a:blipFill>
          <a:ln>
            <a:noFill/>
          </a:ln>
        </p:spPr>
      </p:sp>
      <p:grpSp>
        <p:nvGrpSpPr>
          <p:cNvPr id="278" name="Google Shape;278;p35"/>
          <p:cNvGrpSpPr/>
          <p:nvPr/>
        </p:nvGrpSpPr>
        <p:grpSpPr>
          <a:xfrm>
            <a:off x="4464625" y="575875"/>
            <a:ext cx="4325942" cy="4103114"/>
            <a:chOff x="0" y="95250"/>
            <a:chExt cx="9749700" cy="10941638"/>
          </a:xfrm>
        </p:grpSpPr>
        <p:sp>
          <p:nvSpPr>
            <p:cNvPr id="279" name="Google Shape;279;p35"/>
            <p:cNvSpPr txBox="1"/>
            <p:nvPr/>
          </p:nvSpPr>
          <p:spPr>
            <a:xfrm>
              <a:off x="0" y="95250"/>
              <a:ext cx="9749700" cy="4071900"/>
            </a:xfrm>
            <a:prstGeom prst="rect">
              <a:avLst/>
            </a:prstGeom>
            <a:noFill/>
            <a:ln>
              <a:noFill/>
            </a:ln>
          </p:spPr>
          <p:txBody>
            <a:bodyPr anchorCtr="0" anchor="t" bIns="0" lIns="0" spcFirstLastPara="1" rIns="0" wrap="square" tIns="0">
              <a:spAutoFit/>
            </a:bodyPr>
            <a:lstStyle/>
            <a:p>
              <a:pPr indent="0" lvl="0" marL="0" marR="0" rtl="0" algn="l">
                <a:lnSpc>
                  <a:spcPct val="105000"/>
                </a:lnSpc>
                <a:spcBef>
                  <a:spcPts val="0"/>
                </a:spcBef>
                <a:spcAft>
                  <a:spcPts val="0"/>
                </a:spcAft>
                <a:buNone/>
              </a:pPr>
              <a:r>
                <a:rPr b="1" i="0" lang="en" sz="3200" u="none" cap="none" strike="noStrike">
                  <a:solidFill>
                    <a:srgbClr val="F6F6F6"/>
                  </a:solidFill>
                  <a:latin typeface="Arial"/>
                  <a:ea typeface="Arial"/>
                  <a:cs typeface="Arial"/>
                  <a:sym typeface="Arial"/>
                </a:rPr>
                <a:t>Comparison of Algorithms:</a:t>
              </a:r>
              <a:r>
                <a:rPr b="1" lang="en" sz="3200">
                  <a:solidFill>
                    <a:srgbClr val="F6F6F6"/>
                  </a:solidFill>
                </a:rPr>
                <a:t> </a:t>
              </a:r>
              <a:r>
                <a:rPr b="1" i="0" lang="en" sz="3200" u="none" cap="none" strike="noStrike">
                  <a:solidFill>
                    <a:srgbClr val="F6F6F6"/>
                  </a:solidFill>
                  <a:latin typeface="Arial"/>
                  <a:ea typeface="Arial"/>
                  <a:cs typeface="Arial"/>
                  <a:sym typeface="Arial"/>
                </a:rPr>
                <a:t>Performance Analysis</a:t>
              </a:r>
              <a:endParaRPr sz="700"/>
            </a:p>
          </p:txBody>
        </p:sp>
        <p:sp>
          <p:nvSpPr>
            <p:cNvPr id="280" name="Google Shape;280;p35"/>
            <p:cNvSpPr txBox="1"/>
            <p:nvPr/>
          </p:nvSpPr>
          <p:spPr>
            <a:xfrm>
              <a:off x="0" y="5319683"/>
              <a:ext cx="9749700" cy="1477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 sz="1500" u="none" cap="none" strike="noStrike">
                  <a:solidFill>
                    <a:srgbClr val="F6F6F6"/>
                  </a:solidFill>
                  <a:latin typeface="Arial"/>
                  <a:ea typeface="Arial"/>
                  <a:cs typeface="Arial"/>
                  <a:sym typeface="Arial"/>
                </a:rPr>
                <a:t>Analyzing the effectiveness of different algorithms</a:t>
              </a:r>
              <a:endParaRPr sz="700"/>
            </a:p>
          </p:txBody>
        </p:sp>
        <p:sp>
          <p:nvSpPr>
            <p:cNvPr id="281" name="Google Shape;281;p35"/>
            <p:cNvSpPr txBox="1"/>
            <p:nvPr/>
          </p:nvSpPr>
          <p:spPr>
            <a:xfrm>
              <a:off x="0" y="7516088"/>
              <a:ext cx="9749700" cy="3520800"/>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0" i="0" lang="en" sz="1200" u="none" cap="none" strike="noStrike">
                  <a:solidFill>
                    <a:srgbClr val="F6F6F6"/>
                  </a:solidFill>
                  <a:latin typeface="Arial"/>
                  <a:ea typeface="Arial"/>
                  <a:cs typeface="Arial"/>
                  <a:sym typeface="Arial"/>
                </a:rPr>
                <a:t>I</a:t>
              </a:r>
              <a:r>
                <a:rPr b="0" i="0" lang="en" sz="1300" u="none" cap="none" strike="noStrike">
                  <a:solidFill>
                    <a:srgbClr val="F6F6F6"/>
                  </a:solidFill>
                  <a:latin typeface="Arial"/>
                  <a:ea typeface="Arial"/>
                  <a:cs typeface="Arial"/>
                  <a:sym typeface="Arial"/>
                </a:rPr>
                <a:t>n this section, we conduct</a:t>
              </a:r>
              <a:r>
                <a:rPr lang="en" sz="1300">
                  <a:solidFill>
                    <a:srgbClr val="F6F6F6"/>
                  </a:solidFill>
                </a:rPr>
                <a:t>ed </a:t>
              </a:r>
              <a:r>
                <a:rPr b="0" i="0" lang="en" sz="1300" u="none" cap="none" strike="noStrike">
                  <a:solidFill>
                    <a:srgbClr val="F6F6F6"/>
                  </a:solidFill>
                  <a:latin typeface="Arial"/>
                  <a:ea typeface="Arial"/>
                  <a:cs typeface="Arial"/>
                  <a:sym typeface="Arial"/>
                </a:rPr>
                <a:t>a </a:t>
              </a:r>
              <a:r>
                <a:rPr b="1" i="0" lang="en" sz="1300" u="none" cap="none" strike="noStrike">
                  <a:solidFill>
                    <a:srgbClr val="F6F6F6"/>
                  </a:solidFill>
                  <a:latin typeface="Arial"/>
                  <a:ea typeface="Arial"/>
                  <a:cs typeface="Arial"/>
                  <a:sym typeface="Arial"/>
                </a:rPr>
                <a:t>detailed performance analysis</a:t>
              </a:r>
              <a:r>
                <a:rPr b="0" i="0" lang="en" sz="1300" u="none" cap="none" strike="noStrike">
                  <a:solidFill>
                    <a:srgbClr val="F6F6F6"/>
                  </a:solidFill>
                  <a:latin typeface="Arial"/>
                  <a:ea typeface="Arial"/>
                  <a:cs typeface="Arial"/>
                  <a:sym typeface="Arial"/>
                </a:rPr>
                <a:t> of various algorithms used for breast cancer prediction, focusing on accuracy, precision, and recall metrics to determine which model performs best under specific conditions</a:t>
              </a:r>
              <a:r>
                <a:rPr b="0" i="0" lang="en" sz="1200" u="none" cap="none" strike="noStrike">
                  <a:solidFill>
                    <a:srgbClr val="F6F6F6"/>
                  </a:solidFill>
                  <a:latin typeface="Arial"/>
                  <a:ea typeface="Arial"/>
                  <a:cs typeface="Arial"/>
                  <a:sym typeface="Arial"/>
                </a:rPr>
                <a:t>.</a:t>
              </a:r>
              <a:endParaRPr sz="700"/>
            </a:p>
          </p:txBody>
        </p:sp>
      </p:grpSp>
      <p:pic>
        <p:nvPicPr>
          <p:cNvPr id="282" name="Google Shape;282;p35" title="Screen Shot 2025-05-30 at 2.53.37 AM.png"/>
          <p:cNvPicPr preferRelativeResize="0"/>
          <p:nvPr/>
        </p:nvPicPr>
        <p:blipFill>
          <a:blip r:embed="rId5">
            <a:alphaModFix/>
          </a:blip>
          <a:stretch>
            <a:fillRect/>
          </a:stretch>
        </p:blipFill>
        <p:spPr>
          <a:xfrm>
            <a:off x="126275" y="906475"/>
            <a:ext cx="3819476" cy="32400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22E20"/>
        </a:solidFill>
      </p:bgPr>
    </p:bg>
    <p:spTree>
      <p:nvGrpSpPr>
        <p:cNvPr id="286" name="Shape 286"/>
        <p:cNvGrpSpPr/>
        <p:nvPr/>
      </p:nvGrpSpPr>
      <p:grpSpPr>
        <a:xfrm>
          <a:off x="0" y="0"/>
          <a:ext cx="0" cy="0"/>
          <a:chOff x="0" y="0"/>
          <a:chExt cx="0" cy="0"/>
        </a:xfrm>
      </p:grpSpPr>
      <p:sp>
        <p:nvSpPr>
          <p:cNvPr id="287" name="Google Shape;287;p36"/>
          <p:cNvSpPr txBox="1"/>
          <p:nvPr/>
        </p:nvSpPr>
        <p:spPr>
          <a:xfrm>
            <a:off x="361725" y="2021866"/>
            <a:ext cx="3934500" cy="1200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778"/>
          </a:p>
        </p:txBody>
      </p:sp>
      <p:sp>
        <p:nvSpPr>
          <p:cNvPr id="288" name="Google Shape;288;p36"/>
          <p:cNvSpPr/>
          <p:nvPr/>
        </p:nvSpPr>
        <p:spPr>
          <a:xfrm>
            <a:off x="5732110" y="4321192"/>
            <a:ext cx="642798" cy="615918"/>
          </a:xfrm>
          <a:custGeom>
            <a:rect b="b" l="l" r="r" t="t"/>
            <a:pathLst>
              <a:path extrusionOk="0" h="1231835" w="1285596">
                <a:moveTo>
                  <a:pt x="0" y="0"/>
                </a:moveTo>
                <a:lnTo>
                  <a:pt x="1285596" y="0"/>
                </a:lnTo>
                <a:lnTo>
                  <a:pt x="1285596" y="1231834"/>
                </a:lnTo>
                <a:lnTo>
                  <a:pt x="0" y="1231834"/>
                </a:lnTo>
                <a:lnTo>
                  <a:pt x="0" y="0"/>
                </a:lnTo>
                <a:close/>
              </a:path>
            </a:pathLst>
          </a:custGeom>
          <a:blipFill rotWithShape="1">
            <a:blip r:embed="rId3">
              <a:alphaModFix/>
            </a:blip>
            <a:stretch>
              <a:fillRect b="0" l="0" r="0" t="0"/>
            </a:stretch>
          </a:blipFill>
          <a:ln>
            <a:noFill/>
          </a:ln>
        </p:spPr>
      </p:sp>
      <p:sp>
        <p:nvSpPr>
          <p:cNvPr id="289" name="Google Shape;289;p36"/>
          <p:cNvSpPr/>
          <p:nvPr/>
        </p:nvSpPr>
        <p:spPr>
          <a:xfrm>
            <a:off x="7986852" y="174046"/>
            <a:ext cx="642798" cy="615918"/>
          </a:xfrm>
          <a:custGeom>
            <a:rect b="b" l="l" r="r" t="t"/>
            <a:pathLst>
              <a:path extrusionOk="0" h="1231835" w="1285596">
                <a:moveTo>
                  <a:pt x="0" y="0"/>
                </a:moveTo>
                <a:lnTo>
                  <a:pt x="1285596" y="0"/>
                </a:lnTo>
                <a:lnTo>
                  <a:pt x="1285596" y="1231835"/>
                </a:lnTo>
                <a:lnTo>
                  <a:pt x="0" y="1231835"/>
                </a:lnTo>
                <a:lnTo>
                  <a:pt x="0" y="0"/>
                </a:lnTo>
                <a:close/>
              </a:path>
            </a:pathLst>
          </a:custGeom>
          <a:blipFill rotWithShape="1">
            <a:blip r:embed="rId3">
              <a:alphaModFix/>
            </a:blip>
            <a:stretch>
              <a:fillRect b="0" l="0" r="0" t="0"/>
            </a:stretch>
          </a:blipFill>
          <a:ln>
            <a:noFill/>
          </a:ln>
        </p:spPr>
      </p:sp>
      <p:sp>
        <p:nvSpPr>
          <p:cNvPr id="290" name="Google Shape;290;p36"/>
          <p:cNvSpPr txBox="1"/>
          <p:nvPr/>
        </p:nvSpPr>
        <p:spPr>
          <a:xfrm>
            <a:off x="717300" y="262625"/>
            <a:ext cx="6813000" cy="71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459">
                <a:solidFill>
                  <a:srgbClr val="F6F6F6"/>
                </a:solidFill>
              </a:rPr>
              <a:t>MODEL EVALUATION</a:t>
            </a:r>
            <a:endParaRPr sz="1500">
              <a:solidFill>
                <a:schemeClr val="dk1"/>
              </a:solidFill>
              <a:latin typeface="Calibri"/>
              <a:ea typeface="Calibri"/>
              <a:cs typeface="Calibri"/>
              <a:sym typeface="Calibri"/>
            </a:endParaRPr>
          </a:p>
        </p:txBody>
      </p:sp>
      <p:graphicFrame>
        <p:nvGraphicFramePr>
          <p:cNvPr id="291" name="Google Shape;291;p36"/>
          <p:cNvGraphicFramePr/>
          <p:nvPr/>
        </p:nvGraphicFramePr>
        <p:xfrm>
          <a:off x="717300" y="1262100"/>
          <a:ext cx="3000000" cy="3000000"/>
        </p:xfrm>
        <a:graphic>
          <a:graphicData uri="http://schemas.openxmlformats.org/drawingml/2006/table">
            <a:tbl>
              <a:tblPr>
                <a:noFill/>
                <a:tableStyleId>{26FC5261-EDDC-4662-85BE-64D76EA84F4A}</a:tableStyleId>
              </a:tblPr>
              <a:tblGrid>
                <a:gridCol w="1387650"/>
                <a:gridCol w="1643850"/>
                <a:gridCol w="1547775"/>
              </a:tblGrid>
              <a:tr h="804700">
                <a:tc>
                  <a:txBody>
                    <a:bodyPr/>
                    <a:lstStyle/>
                    <a:p>
                      <a:pPr indent="0" lvl="0" marL="0" rtl="0" algn="l">
                        <a:spcBef>
                          <a:spcPts val="0"/>
                        </a:spcBef>
                        <a:spcAft>
                          <a:spcPts val="0"/>
                        </a:spcAft>
                        <a:buNone/>
                      </a:pPr>
                      <a:r>
                        <a:t/>
                      </a:r>
                      <a:endParaRPr sz="1600">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700">
                          <a:solidFill>
                            <a:schemeClr val="lt1"/>
                          </a:solidFill>
                        </a:rPr>
                        <a:t>Predicted Malignant</a:t>
                      </a:r>
                      <a:endParaRPr b="1" sz="1700">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700">
                          <a:solidFill>
                            <a:schemeClr val="lt1"/>
                          </a:solidFill>
                        </a:rPr>
                        <a:t>Predicted Benign</a:t>
                      </a:r>
                      <a:endParaRPr b="1" sz="1700">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719100">
                <a:tc>
                  <a:txBody>
                    <a:bodyPr/>
                    <a:lstStyle/>
                    <a:p>
                      <a:pPr indent="0" lvl="0" marL="0" rtl="0" algn="l">
                        <a:spcBef>
                          <a:spcPts val="0"/>
                        </a:spcBef>
                        <a:spcAft>
                          <a:spcPts val="0"/>
                        </a:spcAft>
                        <a:buNone/>
                      </a:pPr>
                      <a:r>
                        <a:rPr b="1" lang="en" sz="1700">
                          <a:solidFill>
                            <a:schemeClr val="lt1"/>
                          </a:solidFill>
                        </a:rPr>
                        <a:t>Actual Malignant</a:t>
                      </a:r>
                      <a:endParaRPr b="1" sz="1700">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700">
                          <a:solidFill>
                            <a:schemeClr val="lt1"/>
                          </a:solidFill>
                        </a:rPr>
                        <a:t>True Positive (TP)</a:t>
                      </a:r>
                      <a:endParaRPr sz="1700">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700">
                          <a:solidFill>
                            <a:schemeClr val="lt1"/>
                          </a:solidFill>
                        </a:rPr>
                        <a:t>False Negative (FN)</a:t>
                      </a:r>
                      <a:endParaRPr sz="1700">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719100">
                <a:tc>
                  <a:txBody>
                    <a:bodyPr/>
                    <a:lstStyle/>
                    <a:p>
                      <a:pPr indent="0" lvl="0" marL="0" rtl="0" algn="l">
                        <a:spcBef>
                          <a:spcPts val="0"/>
                        </a:spcBef>
                        <a:spcAft>
                          <a:spcPts val="0"/>
                        </a:spcAft>
                        <a:buNone/>
                      </a:pPr>
                      <a:r>
                        <a:rPr b="1" lang="en" sz="1700">
                          <a:solidFill>
                            <a:schemeClr val="lt1"/>
                          </a:solidFill>
                        </a:rPr>
                        <a:t>Actual Benign</a:t>
                      </a:r>
                      <a:endParaRPr b="1" sz="1700">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700">
                          <a:solidFill>
                            <a:schemeClr val="lt1"/>
                          </a:solidFill>
                        </a:rPr>
                        <a:t>False Positive (FP)</a:t>
                      </a:r>
                      <a:endParaRPr sz="1700">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700">
                          <a:solidFill>
                            <a:schemeClr val="lt1"/>
                          </a:solidFill>
                        </a:rPr>
                        <a:t>True Negative (TN)</a:t>
                      </a:r>
                      <a:endParaRPr sz="1700">
                        <a:solidFill>
                          <a:schemeClr val="lt1"/>
                        </a:solidFill>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bl>
          </a:graphicData>
        </a:graphic>
      </p:graphicFrame>
      <p:sp>
        <p:nvSpPr>
          <p:cNvPr id="292" name="Google Shape;292;p36"/>
          <p:cNvSpPr/>
          <p:nvPr/>
        </p:nvSpPr>
        <p:spPr>
          <a:xfrm>
            <a:off x="5475680" y="453696"/>
            <a:ext cx="3362409" cy="4266826"/>
          </a:xfrm>
          <a:custGeom>
            <a:rect b="b" l="l" r="r" t="t"/>
            <a:pathLst>
              <a:path extrusionOk="0" h="4491396" w="3539378">
                <a:moveTo>
                  <a:pt x="1206775" y="2221454"/>
                </a:moveTo>
                <a:cubicBezTo>
                  <a:pt x="1206775" y="2042465"/>
                  <a:pt x="1207942" y="1863476"/>
                  <a:pt x="1206775" y="1684486"/>
                </a:cubicBezTo>
                <a:cubicBezTo>
                  <a:pt x="1205609" y="1336451"/>
                  <a:pt x="948997" y="1091170"/>
                  <a:pt x="581575" y="1082331"/>
                </a:cubicBezTo>
                <a:cubicBezTo>
                  <a:pt x="267808" y="1066862"/>
                  <a:pt x="26359" y="813847"/>
                  <a:pt x="42689" y="515531"/>
                </a:cubicBezTo>
                <a:cubicBezTo>
                  <a:pt x="57853" y="237103"/>
                  <a:pt x="295802" y="15024"/>
                  <a:pt x="589740" y="5080"/>
                </a:cubicBezTo>
                <a:cubicBezTo>
                  <a:pt x="898841" y="2540"/>
                  <a:pt x="1150787" y="238208"/>
                  <a:pt x="1158952" y="534314"/>
                </a:cubicBezTo>
                <a:cubicBezTo>
                  <a:pt x="1167117" y="879034"/>
                  <a:pt x="1417897" y="1117687"/>
                  <a:pt x="1781820" y="1128735"/>
                </a:cubicBezTo>
                <a:cubicBezTo>
                  <a:pt x="2103751" y="1138679"/>
                  <a:pt x="2341701" y="1369597"/>
                  <a:pt x="2342867" y="1675647"/>
                </a:cubicBezTo>
                <a:cubicBezTo>
                  <a:pt x="2344033" y="2036940"/>
                  <a:pt x="2342867" y="2399339"/>
                  <a:pt x="2342867" y="2760632"/>
                </a:cubicBezTo>
                <a:cubicBezTo>
                  <a:pt x="2342867" y="3121925"/>
                  <a:pt x="2595980" y="3364997"/>
                  <a:pt x="2973900" y="3377151"/>
                </a:cubicBezTo>
                <a:cubicBezTo>
                  <a:pt x="3287666" y="3380465"/>
                  <a:pt x="3539378" y="3624642"/>
                  <a:pt x="3535568" y="3921853"/>
                </a:cubicBezTo>
                <a:cubicBezTo>
                  <a:pt x="3531758" y="4219063"/>
                  <a:pt x="3273669" y="4457106"/>
                  <a:pt x="2959903" y="4453296"/>
                </a:cubicBezTo>
                <a:cubicBezTo>
                  <a:pt x="2650802" y="4453296"/>
                  <a:pt x="2401188" y="4217959"/>
                  <a:pt x="2393023" y="3920748"/>
                </a:cubicBezTo>
                <a:cubicBezTo>
                  <a:pt x="2384858" y="3581552"/>
                  <a:pt x="2128246" y="3337375"/>
                  <a:pt x="1772488" y="3328536"/>
                </a:cubicBezTo>
                <a:cubicBezTo>
                  <a:pt x="1450557" y="3321907"/>
                  <a:pt x="1210274" y="3090989"/>
                  <a:pt x="1207942" y="2784939"/>
                </a:cubicBezTo>
                <a:cubicBezTo>
                  <a:pt x="1205609" y="2597111"/>
                  <a:pt x="1207942" y="2409282"/>
                  <a:pt x="1206775" y="2221454"/>
                </a:cubicBezTo>
                <a:close/>
                <a:moveTo>
                  <a:pt x="3529218" y="1667913"/>
                </a:moveTo>
                <a:lnTo>
                  <a:pt x="3529218" y="2773890"/>
                </a:lnTo>
                <a:cubicBezTo>
                  <a:pt x="3527948" y="3088779"/>
                  <a:pt x="3281834" y="3329641"/>
                  <a:pt x="2959903" y="3328536"/>
                </a:cubicBezTo>
                <a:cubicBezTo>
                  <a:pt x="2637971" y="3327431"/>
                  <a:pt x="2394189" y="3088779"/>
                  <a:pt x="2393023" y="2777205"/>
                </a:cubicBezTo>
                <a:cubicBezTo>
                  <a:pt x="2393023" y="2032521"/>
                  <a:pt x="2393023" y="1287837"/>
                  <a:pt x="2394189" y="544258"/>
                </a:cubicBezTo>
                <a:cubicBezTo>
                  <a:pt x="2391857" y="248152"/>
                  <a:pt x="2643803" y="5080"/>
                  <a:pt x="2956403" y="2540"/>
                </a:cubicBezTo>
                <a:cubicBezTo>
                  <a:pt x="3237510" y="0"/>
                  <a:pt x="3476626" y="192908"/>
                  <a:pt x="3520950" y="455868"/>
                </a:cubicBezTo>
                <a:cubicBezTo>
                  <a:pt x="3526782" y="491224"/>
                  <a:pt x="3529218" y="527685"/>
                  <a:pt x="3527948" y="563041"/>
                </a:cubicBezTo>
                <a:cubicBezTo>
                  <a:pt x="3529218" y="932068"/>
                  <a:pt x="3530489" y="1299990"/>
                  <a:pt x="3529218" y="1667913"/>
                </a:cubicBezTo>
                <a:close/>
                <a:moveTo>
                  <a:pt x="593239" y="2250181"/>
                </a:moveTo>
                <a:cubicBezTo>
                  <a:pt x="904673" y="2253495"/>
                  <a:pt x="1151953" y="2488833"/>
                  <a:pt x="1158952" y="2790463"/>
                </a:cubicBezTo>
                <a:cubicBezTo>
                  <a:pt x="1164784" y="3061157"/>
                  <a:pt x="1339747" y="3282132"/>
                  <a:pt x="1611522" y="3353948"/>
                </a:cubicBezTo>
                <a:cubicBezTo>
                  <a:pt x="1669843" y="3368312"/>
                  <a:pt x="1729331" y="3374941"/>
                  <a:pt x="1789985" y="3376046"/>
                </a:cubicBezTo>
                <a:cubicBezTo>
                  <a:pt x="2089754" y="3388199"/>
                  <a:pt x="2330036" y="3609174"/>
                  <a:pt x="2342867" y="3887602"/>
                </a:cubicBezTo>
                <a:cubicBezTo>
                  <a:pt x="2358030" y="4172659"/>
                  <a:pt x="2135245" y="4419045"/>
                  <a:pt x="1835475" y="4449982"/>
                </a:cubicBezTo>
                <a:cubicBezTo>
                  <a:pt x="1504212" y="4491396"/>
                  <a:pt x="1218439" y="4244476"/>
                  <a:pt x="1207942" y="3915223"/>
                </a:cubicBezTo>
                <a:cubicBezTo>
                  <a:pt x="1198610" y="3668837"/>
                  <a:pt x="1080802" y="3486533"/>
                  <a:pt x="844019" y="3384885"/>
                </a:cubicBezTo>
                <a:cubicBezTo>
                  <a:pt x="764702" y="3349529"/>
                  <a:pt x="670222" y="3335165"/>
                  <a:pt x="581575" y="3330746"/>
                </a:cubicBezTo>
                <a:cubicBezTo>
                  <a:pt x="285304" y="3317488"/>
                  <a:pt x="47355" y="3108667"/>
                  <a:pt x="25193" y="2833553"/>
                </a:cubicBezTo>
                <a:cubicBezTo>
                  <a:pt x="0" y="2557335"/>
                  <a:pt x="203655" y="2308739"/>
                  <a:pt x="491760" y="2260125"/>
                </a:cubicBezTo>
                <a:cubicBezTo>
                  <a:pt x="525586" y="2254600"/>
                  <a:pt x="559413" y="2253495"/>
                  <a:pt x="593239" y="2250181"/>
                </a:cubicBezTo>
                <a:close/>
                <a:moveTo>
                  <a:pt x="24026" y="1665703"/>
                </a:moveTo>
                <a:cubicBezTo>
                  <a:pt x="25193" y="1368493"/>
                  <a:pt x="279472" y="1127630"/>
                  <a:pt x="593239" y="1128735"/>
                </a:cubicBezTo>
                <a:cubicBezTo>
                  <a:pt x="907005" y="1129840"/>
                  <a:pt x="1161285" y="1370702"/>
                  <a:pt x="1160118" y="1667913"/>
                </a:cubicBezTo>
                <a:cubicBezTo>
                  <a:pt x="1158952" y="1965124"/>
                  <a:pt x="905839" y="2204881"/>
                  <a:pt x="592072" y="2204881"/>
                </a:cubicBezTo>
                <a:cubicBezTo>
                  <a:pt x="278306" y="2204881"/>
                  <a:pt x="24026" y="1964019"/>
                  <a:pt x="24026" y="1666808"/>
                </a:cubicBezTo>
                <a:cubicBezTo>
                  <a:pt x="24026" y="1666808"/>
                  <a:pt x="24026" y="1665703"/>
                  <a:pt x="24026" y="1665703"/>
                </a:cubicBezTo>
                <a:close/>
                <a:moveTo>
                  <a:pt x="1775987" y="5080"/>
                </a:moveTo>
                <a:cubicBezTo>
                  <a:pt x="1461054" y="3810"/>
                  <a:pt x="1205609" y="243732"/>
                  <a:pt x="1204442" y="542048"/>
                </a:cubicBezTo>
                <a:cubicBezTo>
                  <a:pt x="1203276" y="840364"/>
                  <a:pt x="1456389" y="1082331"/>
                  <a:pt x="1771322" y="1083435"/>
                </a:cubicBezTo>
                <a:cubicBezTo>
                  <a:pt x="2086255" y="1084540"/>
                  <a:pt x="2341701" y="844783"/>
                  <a:pt x="2342867" y="546467"/>
                </a:cubicBezTo>
                <a:cubicBezTo>
                  <a:pt x="2342867" y="544258"/>
                  <a:pt x="2342867" y="543153"/>
                  <a:pt x="2342867" y="540943"/>
                </a:cubicBezTo>
                <a:cubicBezTo>
                  <a:pt x="2340534" y="245942"/>
                  <a:pt x="2087421" y="7290"/>
                  <a:pt x="1775987" y="5080"/>
                </a:cubicBezTo>
                <a:close/>
                <a:moveTo>
                  <a:pt x="592072" y="3376046"/>
                </a:moveTo>
                <a:cubicBezTo>
                  <a:pt x="277139" y="3374941"/>
                  <a:pt x="21590" y="3614698"/>
                  <a:pt x="20320" y="3913014"/>
                </a:cubicBezTo>
                <a:cubicBezTo>
                  <a:pt x="19050" y="4211329"/>
                  <a:pt x="272474" y="4453296"/>
                  <a:pt x="587407" y="4454567"/>
                </a:cubicBezTo>
                <a:cubicBezTo>
                  <a:pt x="902340" y="4455837"/>
                  <a:pt x="1157785" y="4215749"/>
                  <a:pt x="1158952" y="3917433"/>
                </a:cubicBezTo>
                <a:cubicBezTo>
                  <a:pt x="1158952" y="3915223"/>
                  <a:pt x="1158952" y="3914119"/>
                  <a:pt x="1158952" y="3911909"/>
                </a:cubicBezTo>
                <a:cubicBezTo>
                  <a:pt x="1156619" y="3616908"/>
                  <a:pt x="903506" y="3378256"/>
                  <a:pt x="592072" y="3376046"/>
                </a:cubicBezTo>
                <a:close/>
              </a:path>
            </a:pathLst>
          </a:custGeom>
          <a:blipFill rotWithShape="1">
            <a:blip r:embed="rId4">
              <a:alphaModFix/>
            </a:blip>
            <a:stretch>
              <a:fillRect b="0" l="-76645" r="-76634" t="0"/>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93" name="Google Shape;293;p36"/>
          <p:cNvSpPr txBox="1"/>
          <p:nvPr/>
        </p:nvSpPr>
        <p:spPr>
          <a:xfrm>
            <a:off x="137475" y="3885775"/>
            <a:ext cx="53382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a:solidFill>
                  <a:schemeClr val="dk1"/>
                </a:solidFill>
              </a:rPr>
              <a:t>We want to </a:t>
            </a:r>
            <a:r>
              <a:rPr b="1" lang="en" sz="1100">
                <a:solidFill>
                  <a:schemeClr val="dk1"/>
                </a:solidFill>
              </a:rPr>
              <a:t>maximize TP and TN</a:t>
            </a:r>
            <a:r>
              <a:rPr lang="en" sz="1100">
                <a:solidFill>
                  <a:schemeClr val="dk1"/>
                </a:solidFill>
              </a:rPr>
              <a:t> and </a:t>
            </a:r>
            <a:r>
              <a:rPr b="1" lang="en" sz="1100">
                <a:solidFill>
                  <a:schemeClr val="dk1"/>
                </a:solidFill>
              </a:rPr>
              <a:t>minimize FP and FN</a:t>
            </a:r>
            <a:r>
              <a:rPr lang="en" sz="1100">
                <a:solidFill>
                  <a:schemeClr val="dk1"/>
                </a:solidFill>
              </a:rPr>
              <a:t>.</a:t>
            </a:r>
            <a:endParaRPr sz="1100">
              <a:solidFill>
                <a:schemeClr val="dk1"/>
              </a:solidFill>
            </a:endParaRPr>
          </a:p>
          <a:p>
            <a:pPr indent="0" lvl="0" marL="0" rtl="0" algn="l">
              <a:spcBef>
                <a:spcPts val="0"/>
              </a:spcBef>
              <a:spcAft>
                <a:spcPts val="0"/>
              </a:spcAft>
              <a:buNone/>
            </a:pPr>
            <a:r>
              <a:rPr lang="en" sz="1100">
                <a:solidFill>
                  <a:schemeClr val="dk1"/>
                </a:solidFill>
              </a:rPr>
              <a:t>That’s why we pay close attention to </a:t>
            </a:r>
            <a:r>
              <a:rPr b="1" lang="en" sz="1100">
                <a:solidFill>
                  <a:schemeClr val="dk1"/>
                </a:solidFill>
              </a:rPr>
              <a:t>recall</a:t>
            </a:r>
            <a:r>
              <a:rPr lang="en" sz="1100">
                <a:solidFill>
                  <a:schemeClr val="dk1"/>
                </a:solidFill>
              </a:rPr>
              <a:t> — it tells us how good the model is at catching actual malignant cases.”</a:t>
            </a:r>
            <a:endParaRPr sz="16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22E20"/>
        </a:solidFill>
      </p:bgPr>
    </p:bg>
    <p:spTree>
      <p:nvGrpSpPr>
        <p:cNvPr id="297" name="Shape 297"/>
        <p:cNvGrpSpPr/>
        <p:nvPr/>
      </p:nvGrpSpPr>
      <p:grpSpPr>
        <a:xfrm>
          <a:off x="0" y="0"/>
          <a:ext cx="0" cy="0"/>
          <a:chOff x="0" y="0"/>
          <a:chExt cx="0" cy="0"/>
        </a:xfrm>
      </p:grpSpPr>
      <p:sp>
        <p:nvSpPr>
          <p:cNvPr id="298" name="Google Shape;298;p37"/>
          <p:cNvSpPr txBox="1"/>
          <p:nvPr/>
        </p:nvSpPr>
        <p:spPr>
          <a:xfrm>
            <a:off x="361725" y="2021866"/>
            <a:ext cx="3934445" cy="119857"/>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778"/>
          </a:p>
        </p:txBody>
      </p:sp>
      <p:sp>
        <p:nvSpPr>
          <p:cNvPr id="299" name="Google Shape;299;p37"/>
          <p:cNvSpPr/>
          <p:nvPr/>
        </p:nvSpPr>
        <p:spPr>
          <a:xfrm>
            <a:off x="5732110" y="4321192"/>
            <a:ext cx="642798" cy="615918"/>
          </a:xfrm>
          <a:custGeom>
            <a:rect b="b" l="l" r="r" t="t"/>
            <a:pathLst>
              <a:path extrusionOk="0" h="1231835" w="1285596">
                <a:moveTo>
                  <a:pt x="0" y="0"/>
                </a:moveTo>
                <a:lnTo>
                  <a:pt x="1285596" y="0"/>
                </a:lnTo>
                <a:lnTo>
                  <a:pt x="1285596" y="1231834"/>
                </a:lnTo>
                <a:lnTo>
                  <a:pt x="0" y="1231834"/>
                </a:lnTo>
                <a:lnTo>
                  <a:pt x="0" y="0"/>
                </a:lnTo>
                <a:close/>
              </a:path>
            </a:pathLst>
          </a:custGeom>
          <a:blipFill rotWithShape="1">
            <a:blip r:embed="rId3">
              <a:alphaModFix/>
            </a:blip>
            <a:stretch>
              <a:fillRect b="0" l="0" r="0" t="0"/>
            </a:stretch>
          </a:blipFill>
          <a:ln>
            <a:noFill/>
          </a:ln>
        </p:spPr>
      </p:sp>
      <p:sp>
        <p:nvSpPr>
          <p:cNvPr id="300" name="Google Shape;300;p37"/>
          <p:cNvSpPr/>
          <p:nvPr/>
        </p:nvSpPr>
        <p:spPr>
          <a:xfrm>
            <a:off x="7986852" y="174046"/>
            <a:ext cx="642798" cy="615918"/>
          </a:xfrm>
          <a:custGeom>
            <a:rect b="b" l="l" r="r" t="t"/>
            <a:pathLst>
              <a:path extrusionOk="0" h="1231835" w="1285596">
                <a:moveTo>
                  <a:pt x="0" y="0"/>
                </a:moveTo>
                <a:lnTo>
                  <a:pt x="1285596" y="0"/>
                </a:lnTo>
                <a:lnTo>
                  <a:pt x="1285596" y="1231835"/>
                </a:lnTo>
                <a:lnTo>
                  <a:pt x="0" y="1231835"/>
                </a:lnTo>
                <a:lnTo>
                  <a:pt x="0" y="0"/>
                </a:lnTo>
                <a:close/>
              </a:path>
            </a:pathLst>
          </a:custGeom>
          <a:blipFill rotWithShape="1">
            <a:blip r:embed="rId3">
              <a:alphaModFix/>
            </a:blip>
            <a:stretch>
              <a:fillRect b="0" l="0" r="0" t="0"/>
            </a:stretch>
          </a:blipFill>
          <a:ln>
            <a:noFill/>
          </a:ln>
        </p:spPr>
      </p:sp>
      <p:sp>
        <p:nvSpPr>
          <p:cNvPr id="301" name="Google Shape;301;p37"/>
          <p:cNvSpPr txBox="1"/>
          <p:nvPr/>
        </p:nvSpPr>
        <p:spPr>
          <a:xfrm>
            <a:off x="287400" y="262625"/>
            <a:ext cx="8414700" cy="7173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b="1" lang="en" sz="3459">
                <a:solidFill>
                  <a:srgbClr val="F6F6F6"/>
                </a:solidFill>
              </a:rPr>
              <a:t>MODEL EVALUATION</a:t>
            </a:r>
            <a:endParaRPr sz="1500">
              <a:solidFill>
                <a:schemeClr val="dk1"/>
              </a:solidFill>
              <a:latin typeface="Calibri"/>
              <a:ea typeface="Calibri"/>
              <a:cs typeface="Calibri"/>
              <a:sym typeface="Calibri"/>
            </a:endParaRPr>
          </a:p>
        </p:txBody>
      </p:sp>
      <p:pic>
        <p:nvPicPr>
          <p:cNvPr id="302" name="Google Shape;302;p37"/>
          <p:cNvPicPr preferRelativeResize="0"/>
          <p:nvPr/>
        </p:nvPicPr>
        <p:blipFill>
          <a:blip r:embed="rId4">
            <a:alphaModFix/>
          </a:blip>
          <a:stretch>
            <a:fillRect/>
          </a:stretch>
        </p:blipFill>
        <p:spPr>
          <a:xfrm>
            <a:off x="441900" y="864750"/>
            <a:ext cx="4245600" cy="3271621"/>
          </a:xfrm>
          <a:prstGeom prst="rect">
            <a:avLst/>
          </a:prstGeom>
          <a:noFill/>
          <a:ln>
            <a:noFill/>
          </a:ln>
        </p:spPr>
      </p:pic>
      <p:pic>
        <p:nvPicPr>
          <p:cNvPr id="303" name="Google Shape;303;p37"/>
          <p:cNvPicPr preferRelativeResize="0"/>
          <p:nvPr/>
        </p:nvPicPr>
        <p:blipFill>
          <a:blip r:embed="rId5">
            <a:alphaModFix/>
          </a:blip>
          <a:stretch>
            <a:fillRect/>
          </a:stretch>
        </p:blipFill>
        <p:spPr>
          <a:xfrm>
            <a:off x="4880875" y="864750"/>
            <a:ext cx="4043325" cy="3271625"/>
          </a:xfrm>
          <a:prstGeom prst="rect">
            <a:avLst/>
          </a:prstGeom>
          <a:noFill/>
          <a:ln>
            <a:noFill/>
          </a:ln>
        </p:spPr>
      </p:pic>
      <p:sp>
        <p:nvSpPr>
          <p:cNvPr id="304" name="Google Shape;304;p37"/>
          <p:cNvSpPr txBox="1"/>
          <p:nvPr/>
        </p:nvSpPr>
        <p:spPr>
          <a:xfrm>
            <a:off x="361725" y="4231750"/>
            <a:ext cx="87954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F6F6F6"/>
                </a:solidFill>
              </a:rPr>
              <a:t>The Logistic Regression and Random forest models have slightly fewer false negatives (17) than the SVM (20</a:t>
            </a:r>
            <a:r>
              <a:rPr lang="en"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22E20"/>
        </a:solidFill>
      </p:bgPr>
    </p:bg>
    <p:spTree>
      <p:nvGrpSpPr>
        <p:cNvPr id="308" name="Shape 308"/>
        <p:cNvGrpSpPr/>
        <p:nvPr/>
      </p:nvGrpSpPr>
      <p:grpSpPr>
        <a:xfrm>
          <a:off x="0" y="0"/>
          <a:ext cx="0" cy="0"/>
          <a:chOff x="0" y="0"/>
          <a:chExt cx="0" cy="0"/>
        </a:xfrm>
      </p:grpSpPr>
      <p:sp>
        <p:nvSpPr>
          <p:cNvPr id="309" name="Google Shape;309;p38"/>
          <p:cNvSpPr txBox="1"/>
          <p:nvPr/>
        </p:nvSpPr>
        <p:spPr>
          <a:xfrm>
            <a:off x="361725" y="2021866"/>
            <a:ext cx="3934500" cy="1200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778"/>
          </a:p>
        </p:txBody>
      </p:sp>
      <p:sp>
        <p:nvSpPr>
          <p:cNvPr id="310" name="Google Shape;310;p38"/>
          <p:cNvSpPr/>
          <p:nvPr/>
        </p:nvSpPr>
        <p:spPr>
          <a:xfrm>
            <a:off x="5732110" y="4321192"/>
            <a:ext cx="642798" cy="615918"/>
          </a:xfrm>
          <a:custGeom>
            <a:rect b="b" l="l" r="r" t="t"/>
            <a:pathLst>
              <a:path extrusionOk="0" h="1231835" w="1285596">
                <a:moveTo>
                  <a:pt x="0" y="0"/>
                </a:moveTo>
                <a:lnTo>
                  <a:pt x="1285596" y="0"/>
                </a:lnTo>
                <a:lnTo>
                  <a:pt x="1285596" y="1231834"/>
                </a:lnTo>
                <a:lnTo>
                  <a:pt x="0" y="1231834"/>
                </a:lnTo>
                <a:lnTo>
                  <a:pt x="0" y="0"/>
                </a:lnTo>
                <a:close/>
              </a:path>
            </a:pathLst>
          </a:custGeom>
          <a:blipFill rotWithShape="1">
            <a:blip r:embed="rId3">
              <a:alphaModFix/>
            </a:blip>
            <a:stretch>
              <a:fillRect b="0" l="0" r="0" t="0"/>
            </a:stretch>
          </a:blipFill>
          <a:ln>
            <a:noFill/>
          </a:ln>
        </p:spPr>
      </p:sp>
      <p:sp>
        <p:nvSpPr>
          <p:cNvPr id="311" name="Google Shape;311;p38"/>
          <p:cNvSpPr/>
          <p:nvPr/>
        </p:nvSpPr>
        <p:spPr>
          <a:xfrm>
            <a:off x="7986852" y="174046"/>
            <a:ext cx="642798" cy="615918"/>
          </a:xfrm>
          <a:custGeom>
            <a:rect b="b" l="l" r="r" t="t"/>
            <a:pathLst>
              <a:path extrusionOk="0" h="1231835" w="1285596">
                <a:moveTo>
                  <a:pt x="0" y="0"/>
                </a:moveTo>
                <a:lnTo>
                  <a:pt x="1285596" y="0"/>
                </a:lnTo>
                <a:lnTo>
                  <a:pt x="1285596" y="1231835"/>
                </a:lnTo>
                <a:lnTo>
                  <a:pt x="0" y="1231835"/>
                </a:lnTo>
                <a:lnTo>
                  <a:pt x="0" y="0"/>
                </a:lnTo>
                <a:close/>
              </a:path>
            </a:pathLst>
          </a:custGeom>
          <a:blipFill rotWithShape="1">
            <a:blip r:embed="rId3">
              <a:alphaModFix/>
            </a:blip>
            <a:stretch>
              <a:fillRect b="0" l="0" r="0" t="0"/>
            </a:stretch>
          </a:blipFill>
          <a:ln>
            <a:noFill/>
          </a:ln>
        </p:spPr>
      </p:sp>
      <p:sp>
        <p:nvSpPr>
          <p:cNvPr id="312" name="Google Shape;312;p38"/>
          <p:cNvSpPr txBox="1"/>
          <p:nvPr/>
        </p:nvSpPr>
        <p:spPr>
          <a:xfrm>
            <a:off x="287400" y="123363"/>
            <a:ext cx="8414700" cy="71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459">
                <a:solidFill>
                  <a:srgbClr val="F6F6F6"/>
                </a:solidFill>
              </a:rPr>
              <a:t>MODEL EVALUATION…</a:t>
            </a:r>
            <a:endParaRPr sz="1500">
              <a:solidFill>
                <a:schemeClr val="dk1"/>
              </a:solidFill>
              <a:latin typeface="Calibri"/>
              <a:ea typeface="Calibri"/>
              <a:cs typeface="Calibri"/>
              <a:sym typeface="Calibri"/>
            </a:endParaRPr>
          </a:p>
        </p:txBody>
      </p:sp>
      <p:sp>
        <p:nvSpPr>
          <p:cNvPr id="313" name="Google Shape;313;p38"/>
          <p:cNvSpPr txBox="1"/>
          <p:nvPr/>
        </p:nvSpPr>
        <p:spPr>
          <a:xfrm>
            <a:off x="361725" y="3904275"/>
            <a:ext cx="8795400" cy="12807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15000"/>
              </a:lnSpc>
              <a:spcBef>
                <a:spcPts val="0"/>
              </a:spcBef>
              <a:spcAft>
                <a:spcPts val="0"/>
              </a:spcAft>
              <a:buClr>
                <a:srgbClr val="F6F6F6"/>
              </a:buClr>
              <a:buSzPts val="1600"/>
              <a:buChar char="❖"/>
            </a:pPr>
            <a:r>
              <a:rPr b="1" lang="en" sz="1600">
                <a:solidFill>
                  <a:srgbClr val="F6F6F6"/>
                </a:solidFill>
              </a:rPr>
              <a:t>Random Forest </a:t>
            </a:r>
            <a:r>
              <a:rPr lang="en" sz="1600">
                <a:solidFill>
                  <a:srgbClr val="F6F6F6"/>
                </a:solidFill>
              </a:rPr>
              <a:t>was the most effective. </a:t>
            </a:r>
            <a:endParaRPr sz="1600">
              <a:solidFill>
                <a:srgbClr val="F6F6F6"/>
              </a:solidFill>
            </a:endParaRPr>
          </a:p>
          <a:p>
            <a:pPr indent="-330200" lvl="0" marL="457200" marR="0" rtl="0" algn="l">
              <a:lnSpc>
                <a:spcPct val="115000"/>
              </a:lnSpc>
              <a:spcBef>
                <a:spcPts val="0"/>
              </a:spcBef>
              <a:spcAft>
                <a:spcPts val="0"/>
              </a:spcAft>
              <a:buClr>
                <a:srgbClr val="F6F6F6"/>
              </a:buClr>
              <a:buSzPts val="1600"/>
              <a:buChar char="❖"/>
            </a:pPr>
            <a:r>
              <a:rPr b="1" lang="en" sz="1600">
                <a:solidFill>
                  <a:srgbClr val="F6F6F6"/>
                </a:solidFill>
              </a:rPr>
              <a:t>Recall </a:t>
            </a:r>
            <a:r>
              <a:rPr lang="en" sz="1600">
                <a:solidFill>
                  <a:srgbClr val="F6F6F6"/>
                </a:solidFill>
              </a:rPr>
              <a:t>is more important — missing a malignant case can be life-threatening</a:t>
            </a:r>
            <a:endParaRPr sz="1600">
              <a:solidFill>
                <a:srgbClr val="F6F6F6"/>
              </a:solidFill>
            </a:endParaRPr>
          </a:p>
          <a:p>
            <a:pPr indent="-330200" lvl="0" marL="457200" marR="0" rtl="0" algn="l">
              <a:lnSpc>
                <a:spcPct val="115000"/>
              </a:lnSpc>
              <a:spcBef>
                <a:spcPts val="0"/>
              </a:spcBef>
              <a:spcAft>
                <a:spcPts val="0"/>
              </a:spcAft>
              <a:buClr>
                <a:srgbClr val="F6F6F6"/>
              </a:buClr>
              <a:buSzPts val="1600"/>
              <a:buChar char="❖"/>
            </a:pPr>
            <a:r>
              <a:rPr lang="en" sz="1600">
                <a:solidFill>
                  <a:srgbClr val="F6F6F6"/>
                </a:solidFill>
              </a:rPr>
              <a:t>High recall = fewer false negatives (missed malignant tumors)</a:t>
            </a:r>
            <a:endParaRPr sz="1600">
              <a:solidFill>
                <a:srgbClr val="F6F6F6"/>
              </a:solidFill>
            </a:endParaRPr>
          </a:p>
          <a:p>
            <a:pPr indent="-330200" lvl="0" marL="457200" marR="0" rtl="0" algn="l">
              <a:lnSpc>
                <a:spcPct val="115000"/>
              </a:lnSpc>
              <a:spcBef>
                <a:spcPts val="0"/>
              </a:spcBef>
              <a:spcAft>
                <a:spcPts val="0"/>
              </a:spcAft>
              <a:buClr>
                <a:srgbClr val="F6F6F6"/>
              </a:buClr>
              <a:buSzPts val="1600"/>
              <a:buChar char="❖"/>
            </a:pPr>
            <a:r>
              <a:rPr lang="en" sz="1600">
                <a:solidFill>
                  <a:srgbClr val="F6F6F6"/>
                </a:solidFill>
              </a:rPr>
              <a:t>Random Forest’s balance of precision and recall made it the ideal model </a:t>
            </a:r>
            <a:endParaRPr sz="1700">
              <a:solidFill>
                <a:schemeClr val="lt1"/>
              </a:solidFill>
              <a:latin typeface="Calibri"/>
              <a:ea typeface="Calibri"/>
              <a:cs typeface="Calibri"/>
              <a:sym typeface="Calibri"/>
            </a:endParaRPr>
          </a:p>
        </p:txBody>
      </p:sp>
      <p:pic>
        <p:nvPicPr>
          <p:cNvPr id="314" name="Google Shape;314;p38"/>
          <p:cNvPicPr preferRelativeResize="0"/>
          <p:nvPr/>
        </p:nvPicPr>
        <p:blipFill>
          <a:blip r:embed="rId4">
            <a:alphaModFix/>
          </a:blip>
          <a:stretch>
            <a:fillRect/>
          </a:stretch>
        </p:blipFill>
        <p:spPr>
          <a:xfrm>
            <a:off x="287388" y="715650"/>
            <a:ext cx="4419475" cy="3188625"/>
          </a:xfrm>
          <a:prstGeom prst="rect">
            <a:avLst/>
          </a:prstGeom>
          <a:noFill/>
          <a:ln>
            <a:noFill/>
          </a:ln>
        </p:spPr>
      </p:pic>
      <p:graphicFrame>
        <p:nvGraphicFramePr>
          <p:cNvPr id="315" name="Google Shape;315;p38"/>
          <p:cNvGraphicFramePr/>
          <p:nvPr/>
        </p:nvGraphicFramePr>
        <p:xfrm>
          <a:off x="4863300" y="979925"/>
          <a:ext cx="3000000" cy="3000000"/>
        </p:xfrm>
        <a:graphic>
          <a:graphicData uri="http://schemas.openxmlformats.org/drawingml/2006/table">
            <a:tbl>
              <a:tblPr>
                <a:noFill/>
                <a:tableStyleId>{26FC5261-EDDC-4662-85BE-64D76EA84F4A}</a:tableStyleId>
              </a:tblPr>
              <a:tblGrid>
                <a:gridCol w="1192175"/>
                <a:gridCol w="1150450"/>
                <a:gridCol w="797075"/>
                <a:gridCol w="956275"/>
              </a:tblGrid>
              <a:tr h="430125">
                <a:tc>
                  <a:txBody>
                    <a:bodyPr/>
                    <a:lstStyle/>
                    <a:p>
                      <a:pPr indent="0" lvl="0" marL="0" rtl="0" algn="l">
                        <a:lnSpc>
                          <a:spcPct val="115000"/>
                        </a:lnSpc>
                        <a:spcBef>
                          <a:spcPts val="0"/>
                        </a:spcBef>
                        <a:spcAft>
                          <a:spcPts val="0"/>
                        </a:spcAft>
                        <a:buNone/>
                      </a:pPr>
                      <a:r>
                        <a:rPr b="1" lang="en" sz="1600">
                          <a:solidFill>
                            <a:schemeClr val="lt1"/>
                          </a:solidFill>
                        </a:rPr>
                        <a:t>Model</a:t>
                      </a:r>
                      <a:endParaRPr b="1" sz="1600">
                        <a:solidFill>
                          <a:schemeClr val="lt1"/>
                        </a:solidFill>
                      </a:endParaRPr>
                    </a:p>
                  </a:txBody>
                  <a:tcPr marT="9525" marB="9525" marR="47625" marL="47625">
                    <a:lnL cap="flat" cmpd="sng" w="28575">
                      <a:solidFill>
                        <a:srgbClr val="073763"/>
                      </a:solidFill>
                      <a:prstDash val="solid"/>
                      <a:round/>
                      <a:headEnd len="sm" w="sm" type="none"/>
                      <a:tailEnd len="sm" w="sm" type="none"/>
                    </a:lnL>
                    <a:lnR cap="flat" cmpd="sng" w="28575">
                      <a:solidFill>
                        <a:srgbClr val="073763"/>
                      </a:solidFill>
                      <a:prstDash val="solid"/>
                      <a:round/>
                      <a:headEnd len="sm" w="sm" type="none"/>
                      <a:tailEnd len="sm" w="sm" type="none"/>
                    </a:lnR>
                    <a:lnT cap="flat" cmpd="sng" w="28575">
                      <a:solidFill>
                        <a:srgbClr val="073763"/>
                      </a:solidFill>
                      <a:prstDash val="solid"/>
                      <a:round/>
                      <a:headEnd len="sm" w="sm" type="none"/>
                      <a:tailEnd len="sm" w="sm" type="none"/>
                    </a:lnT>
                    <a:lnB cap="flat" cmpd="sng" w="28575">
                      <a:solidFill>
                        <a:srgbClr val="073763"/>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600">
                          <a:solidFill>
                            <a:schemeClr val="lt1"/>
                          </a:solidFill>
                        </a:rPr>
                        <a:t>Accuracy</a:t>
                      </a:r>
                      <a:endParaRPr b="1" sz="1600">
                        <a:solidFill>
                          <a:schemeClr val="lt1"/>
                        </a:solidFill>
                      </a:endParaRPr>
                    </a:p>
                  </a:txBody>
                  <a:tcPr marT="9525" marB="9525" marR="47625" marL="47625">
                    <a:lnL cap="flat" cmpd="sng" w="28575">
                      <a:solidFill>
                        <a:srgbClr val="073763"/>
                      </a:solidFill>
                      <a:prstDash val="solid"/>
                      <a:round/>
                      <a:headEnd len="sm" w="sm" type="none"/>
                      <a:tailEnd len="sm" w="sm" type="none"/>
                    </a:lnL>
                    <a:lnR cap="flat" cmpd="sng" w="28575">
                      <a:solidFill>
                        <a:srgbClr val="073763"/>
                      </a:solidFill>
                      <a:prstDash val="solid"/>
                      <a:round/>
                      <a:headEnd len="sm" w="sm" type="none"/>
                      <a:tailEnd len="sm" w="sm" type="none"/>
                    </a:lnR>
                    <a:lnT cap="flat" cmpd="sng" w="28575">
                      <a:solidFill>
                        <a:srgbClr val="073763"/>
                      </a:solidFill>
                      <a:prstDash val="solid"/>
                      <a:round/>
                      <a:headEnd len="sm" w="sm" type="none"/>
                      <a:tailEnd len="sm" w="sm" type="none"/>
                    </a:lnT>
                    <a:lnB cap="flat" cmpd="sng" w="28575">
                      <a:solidFill>
                        <a:srgbClr val="073763"/>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600">
                          <a:solidFill>
                            <a:schemeClr val="lt1"/>
                          </a:solidFill>
                        </a:rPr>
                        <a:t>Recall</a:t>
                      </a:r>
                      <a:endParaRPr b="1" sz="1600">
                        <a:solidFill>
                          <a:schemeClr val="lt1"/>
                        </a:solidFill>
                      </a:endParaRPr>
                    </a:p>
                  </a:txBody>
                  <a:tcPr marT="9525" marB="9525" marR="47625" marL="47625">
                    <a:lnL cap="flat" cmpd="sng" w="28575">
                      <a:solidFill>
                        <a:srgbClr val="073763"/>
                      </a:solidFill>
                      <a:prstDash val="solid"/>
                      <a:round/>
                      <a:headEnd len="sm" w="sm" type="none"/>
                      <a:tailEnd len="sm" w="sm" type="none"/>
                    </a:lnL>
                    <a:lnR cap="flat" cmpd="sng" w="28575">
                      <a:solidFill>
                        <a:srgbClr val="073763"/>
                      </a:solidFill>
                      <a:prstDash val="solid"/>
                      <a:round/>
                      <a:headEnd len="sm" w="sm" type="none"/>
                      <a:tailEnd len="sm" w="sm" type="none"/>
                    </a:lnR>
                    <a:lnT cap="flat" cmpd="sng" w="28575">
                      <a:solidFill>
                        <a:srgbClr val="073763"/>
                      </a:solidFill>
                      <a:prstDash val="solid"/>
                      <a:round/>
                      <a:headEnd len="sm" w="sm" type="none"/>
                      <a:tailEnd len="sm" w="sm" type="none"/>
                    </a:lnT>
                    <a:lnB cap="flat" cmpd="sng" w="28575">
                      <a:solidFill>
                        <a:srgbClr val="073763"/>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600">
                          <a:solidFill>
                            <a:schemeClr val="lt1"/>
                          </a:solidFill>
                        </a:rPr>
                        <a:t>ROC AUC</a:t>
                      </a:r>
                      <a:endParaRPr b="1" sz="1600">
                        <a:solidFill>
                          <a:schemeClr val="lt1"/>
                        </a:solidFill>
                      </a:endParaRPr>
                    </a:p>
                  </a:txBody>
                  <a:tcPr marT="9525" marB="9525" marR="47625" marL="47625">
                    <a:lnL cap="flat" cmpd="sng" w="28575">
                      <a:solidFill>
                        <a:srgbClr val="073763"/>
                      </a:solidFill>
                      <a:prstDash val="solid"/>
                      <a:round/>
                      <a:headEnd len="sm" w="sm" type="none"/>
                      <a:tailEnd len="sm" w="sm" type="none"/>
                    </a:lnL>
                    <a:lnR cap="flat" cmpd="sng" w="28575">
                      <a:solidFill>
                        <a:srgbClr val="073763"/>
                      </a:solidFill>
                      <a:prstDash val="solid"/>
                      <a:round/>
                      <a:headEnd len="sm" w="sm" type="none"/>
                      <a:tailEnd len="sm" w="sm" type="none"/>
                    </a:lnR>
                    <a:lnT cap="flat" cmpd="sng" w="28575">
                      <a:solidFill>
                        <a:srgbClr val="073763"/>
                      </a:solidFill>
                      <a:prstDash val="solid"/>
                      <a:round/>
                      <a:headEnd len="sm" w="sm" type="none"/>
                      <a:tailEnd len="sm" w="sm" type="none"/>
                    </a:lnT>
                    <a:lnB cap="flat" cmpd="sng" w="28575">
                      <a:solidFill>
                        <a:srgbClr val="073763"/>
                      </a:solidFill>
                      <a:prstDash val="solid"/>
                      <a:round/>
                      <a:headEnd len="sm" w="sm" type="none"/>
                      <a:tailEnd len="sm" w="sm" type="none"/>
                    </a:lnB>
                  </a:tcPr>
                </a:tc>
              </a:tr>
              <a:tr h="430125">
                <a:tc>
                  <a:txBody>
                    <a:bodyPr/>
                    <a:lstStyle/>
                    <a:p>
                      <a:pPr indent="0" lvl="0" marL="0" rtl="0" algn="l">
                        <a:lnSpc>
                          <a:spcPct val="115000"/>
                        </a:lnSpc>
                        <a:spcBef>
                          <a:spcPts val="0"/>
                        </a:spcBef>
                        <a:spcAft>
                          <a:spcPts val="0"/>
                        </a:spcAft>
                        <a:buNone/>
                      </a:pPr>
                      <a:r>
                        <a:rPr b="1" lang="en">
                          <a:solidFill>
                            <a:schemeClr val="lt1"/>
                          </a:solidFill>
                        </a:rPr>
                        <a:t>Logistic Regression</a:t>
                      </a:r>
                      <a:endParaRPr b="1">
                        <a:solidFill>
                          <a:schemeClr val="lt1"/>
                        </a:solidFill>
                      </a:endParaRPr>
                    </a:p>
                  </a:txBody>
                  <a:tcPr marT="9525" marB="9525" marR="47625" marL="47625">
                    <a:lnL cap="flat" cmpd="sng" w="28575">
                      <a:solidFill>
                        <a:srgbClr val="073763"/>
                      </a:solidFill>
                      <a:prstDash val="solid"/>
                      <a:round/>
                      <a:headEnd len="sm" w="sm" type="none"/>
                      <a:tailEnd len="sm" w="sm" type="none"/>
                    </a:lnL>
                    <a:lnR cap="flat" cmpd="sng" w="28575">
                      <a:solidFill>
                        <a:srgbClr val="073763"/>
                      </a:solidFill>
                      <a:prstDash val="solid"/>
                      <a:round/>
                      <a:headEnd len="sm" w="sm" type="none"/>
                      <a:tailEnd len="sm" w="sm" type="none"/>
                    </a:lnR>
                    <a:lnT cap="flat" cmpd="sng" w="28575">
                      <a:solidFill>
                        <a:srgbClr val="073763"/>
                      </a:solidFill>
                      <a:prstDash val="solid"/>
                      <a:round/>
                      <a:headEnd len="sm" w="sm" type="none"/>
                      <a:tailEnd len="sm" w="sm" type="none"/>
                    </a:lnT>
                    <a:lnB cap="flat" cmpd="sng" w="28575">
                      <a:solidFill>
                        <a:srgbClr val="073763"/>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lt1"/>
                          </a:solidFill>
                        </a:rPr>
                        <a:t>84%</a:t>
                      </a:r>
                      <a:endParaRPr>
                        <a:solidFill>
                          <a:schemeClr val="lt1"/>
                        </a:solidFill>
                      </a:endParaRPr>
                    </a:p>
                  </a:txBody>
                  <a:tcPr marT="9525" marB="9525" marR="47625" marL="47625">
                    <a:lnL cap="flat" cmpd="sng" w="28575">
                      <a:solidFill>
                        <a:srgbClr val="073763"/>
                      </a:solidFill>
                      <a:prstDash val="solid"/>
                      <a:round/>
                      <a:headEnd len="sm" w="sm" type="none"/>
                      <a:tailEnd len="sm" w="sm" type="none"/>
                    </a:lnL>
                    <a:lnR cap="flat" cmpd="sng" w="28575">
                      <a:solidFill>
                        <a:srgbClr val="073763"/>
                      </a:solidFill>
                      <a:prstDash val="solid"/>
                      <a:round/>
                      <a:headEnd len="sm" w="sm" type="none"/>
                      <a:tailEnd len="sm" w="sm" type="none"/>
                    </a:lnR>
                    <a:lnT cap="flat" cmpd="sng" w="28575">
                      <a:solidFill>
                        <a:srgbClr val="073763"/>
                      </a:solidFill>
                      <a:prstDash val="solid"/>
                      <a:round/>
                      <a:headEnd len="sm" w="sm" type="none"/>
                      <a:tailEnd len="sm" w="sm" type="none"/>
                    </a:lnT>
                    <a:lnB cap="flat" cmpd="sng" w="28575">
                      <a:solidFill>
                        <a:srgbClr val="073763"/>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lt1"/>
                          </a:solidFill>
                        </a:rPr>
                        <a:t>81%</a:t>
                      </a:r>
                      <a:endParaRPr>
                        <a:solidFill>
                          <a:schemeClr val="lt1"/>
                        </a:solidFill>
                      </a:endParaRPr>
                    </a:p>
                  </a:txBody>
                  <a:tcPr marT="9525" marB="9525" marR="47625" marL="47625">
                    <a:lnL cap="flat" cmpd="sng" w="28575">
                      <a:solidFill>
                        <a:srgbClr val="073763"/>
                      </a:solidFill>
                      <a:prstDash val="solid"/>
                      <a:round/>
                      <a:headEnd len="sm" w="sm" type="none"/>
                      <a:tailEnd len="sm" w="sm" type="none"/>
                    </a:lnL>
                    <a:lnR cap="flat" cmpd="sng" w="28575">
                      <a:solidFill>
                        <a:srgbClr val="073763"/>
                      </a:solidFill>
                      <a:prstDash val="solid"/>
                      <a:round/>
                      <a:headEnd len="sm" w="sm" type="none"/>
                      <a:tailEnd len="sm" w="sm" type="none"/>
                    </a:lnR>
                    <a:lnT cap="flat" cmpd="sng" w="28575">
                      <a:solidFill>
                        <a:srgbClr val="073763"/>
                      </a:solidFill>
                      <a:prstDash val="solid"/>
                      <a:round/>
                      <a:headEnd len="sm" w="sm" type="none"/>
                      <a:tailEnd len="sm" w="sm" type="none"/>
                    </a:lnT>
                    <a:lnB cap="flat" cmpd="sng" w="28575">
                      <a:solidFill>
                        <a:srgbClr val="073763"/>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lt1"/>
                          </a:solidFill>
                        </a:rPr>
                        <a:t>85%</a:t>
                      </a:r>
                      <a:endParaRPr>
                        <a:solidFill>
                          <a:schemeClr val="lt1"/>
                        </a:solidFill>
                      </a:endParaRPr>
                    </a:p>
                  </a:txBody>
                  <a:tcPr marT="9525" marB="9525" marR="47625" marL="47625">
                    <a:lnL cap="flat" cmpd="sng" w="28575">
                      <a:solidFill>
                        <a:srgbClr val="073763"/>
                      </a:solidFill>
                      <a:prstDash val="solid"/>
                      <a:round/>
                      <a:headEnd len="sm" w="sm" type="none"/>
                      <a:tailEnd len="sm" w="sm" type="none"/>
                    </a:lnL>
                    <a:lnR cap="flat" cmpd="sng" w="28575">
                      <a:solidFill>
                        <a:srgbClr val="073763"/>
                      </a:solidFill>
                      <a:prstDash val="solid"/>
                      <a:round/>
                      <a:headEnd len="sm" w="sm" type="none"/>
                      <a:tailEnd len="sm" w="sm" type="none"/>
                    </a:lnR>
                    <a:lnT cap="flat" cmpd="sng" w="28575">
                      <a:solidFill>
                        <a:srgbClr val="073763"/>
                      </a:solidFill>
                      <a:prstDash val="solid"/>
                      <a:round/>
                      <a:headEnd len="sm" w="sm" type="none"/>
                      <a:tailEnd len="sm" w="sm" type="none"/>
                    </a:lnT>
                    <a:lnB cap="flat" cmpd="sng" w="28575">
                      <a:solidFill>
                        <a:srgbClr val="073763"/>
                      </a:solidFill>
                      <a:prstDash val="solid"/>
                      <a:round/>
                      <a:headEnd len="sm" w="sm" type="none"/>
                      <a:tailEnd len="sm" w="sm" type="none"/>
                    </a:lnB>
                  </a:tcPr>
                </a:tc>
              </a:tr>
              <a:tr h="400500">
                <a:tc>
                  <a:txBody>
                    <a:bodyPr/>
                    <a:lstStyle/>
                    <a:p>
                      <a:pPr indent="0" lvl="0" marL="0" rtl="0" algn="l">
                        <a:lnSpc>
                          <a:spcPct val="115000"/>
                        </a:lnSpc>
                        <a:spcBef>
                          <a:spcPts val="0"/>
                        </a:spcBef>
                        <a:spcAft>
                          <a:spcPts val="0"/>
                        </a:spcAft>
                        <a:buNone/>
                      </a:pPr>
                      <a:r>
                        <a:rPr b="1" lang="en">
                          <a:solidFill>
                            <a:schemeClr val="lt1"/>
                          </a:solidFill>
                        </a:rPr>
                        <a:t>SVM</a:t>
                      </a:r>
                      <a:endParaRPr b="1">
                        <a:solidFill>
                          <a:schemeClr val="lt1"/>
                        </a:solidFill>
                      </a:endParaRPr>
                    </a:p>
                  </a:txBody>
                  <a:tcPr marT="9525" marB="9525" marR="47625" marL="47625">
                    <a:lnL cap="flat" cmpd="sng" w="28575">
                      <a:solidFill>
                        <a:srgbClr val="073763"/>
                      </a:solidFill>
                      <a:prstDash val="solid"/>
                      <a:round/>
                      <a:headEnd len="sm" w="sm" type="none"/>
                      <a:tailEnd len="sm" w="sm" type="none"/>
                    </a:lnL>
                    <a:lnR cap="flat" cmpd="sng" w="28575">
                      <a:solidFill>
                        <a:srgbClr val="073763"/>
                      </a:solidFill>
                      <a:prstDash val="solid"/>
                      <a:round/>
                      <a:headEnd len="sm" w="sm" type="none"/>
                      <a:tailEnd len="sm" w="sm" type="none"/>
                    </a:lnR>
                    <a:lnT cap="flat" cmpd="sng" w="28575">
                      <a:solidFill>
                        <a:srgbClr val="073763"/>
                      </a:solidFill>
                      <a:prstDash val="solid"/>
                      <a:round/>
                      <a:headEnd len="sm" w="sm" type="none"/>
                      <a:tailEnd len="sm" w="sm" type="none"/>
                    </a:lnT>
                    <a:lnB cap="flat" cmpd="sng" w="28575">
                      <a:solidFill>
                        <a:srgbClr val="073763"/>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lt1"/>
                          </a:solidFill>
                        </a:rPr>
                        <a:t>85%</a:t>
                      </a:r>
                      <a:endParaRPr>
                        <a:solidFill>
                          <a:schemeClr val="lt1"/>
                        </a:solidFill>
                      </a:endParaRPr>
                    </a:p>
                  </a:txBody>
                  <a:tcPr marT="9525" marB="9525" marR="47625" marL="47625">
                    <a:lnL cap="flat" cmpd="sng" w="28575">
                      <a:solidFill>
                        <a:srgbClr val="073763"/>
                      </a:solidFill>
                      <a:prstDash val="solid"/>
                      <a:round/>
                      <a:headEnd len="sm" w="sm" type="none"/>
                      <a:tailEnd len="sm" w="sm" type="none"/>
                    </a:lnL>
                    <a:lnR cap="flat" cmpd="sng" w="28575">
                      <a:solidFill>
                        <a:srgbClr val="073763"/>
                      </a:solidFill>
                      <a:prstDash val="solid"/>
                      <a:round/>
                      <a:headEnd len="sm" w="sm" type="none"/>
                      <a:tailEnd len="sm" w="sm" type="none"/>
                    </a:lnR>
                    <a:lnT cap="flat" cmpd="sng" w="28575">
                      <a:solidFill>
                        <a:srgbClr val="073763"/>
                      </a:solidFill>
                      <a:prstDash val="solid"/>
                      <a:round/>
                      <a:headEnd len="sm" w="sm" type="none"/>
                      <a:tailEnd len="sm" w="sm" type="none"/>
                    </a:lnT>
                    <a:lnB cap="flat" cmpd="sng" w="28575">
                      <a:solidFill>
                        <a:srgbClr val="073763"/>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lt1"/>
                          </a:solidFill>
                        </a:rPr>
                        <a:t>83%</a:t>
                      </a:r>
                      <a:endParaRPr>
                        <a:solidFill>
                          <a:schemeClr val="lt1"/>
                        </a:solidFill>
                      </a:endParaRPr>
                    </a:p>
                  </a:txBody>
                  <a:tcPr marT="9525" marB="9525" marR="47625" marL="47625">
                    <a:lnL cap="flat" cmpd="sng" w="28575">
                      <a:solidFill>
                        <a:srgbClr val="073763"/>
                      </a:solidFill>
                      <a:prstDash val="solid"/>
                      <a:round/>
                      <a:headEnd len="sm" w="sm" type="none"/>
                      <a:tailEnd len="sm" w="sm" type="none"/>
                    </a:lnL>
                    <a:lnR cap="flat" cmpd="sng" w="28575">
                      <a:solidFill>
                        <a:srgbClr val="073763"/>
                      </a:solidFill>
                      <a:prstDash val="solid"/>
                      <a:round/>
                      <a:headEnd len="sm" w="sm" type="none"/>
                      <a:tailEnd len="sm" w="sm" type="none"/>
                    </a:lnR>
                    <a:lnT cap="flat" cmpd="sng" w="28575">
                      <a:solidFill>
                        <a:srgbClr val="073763"/>
                      </a:solidFill>
                      <a:prstDash val="solid"/>
                      <a:round/>
                      <a:headEnd len="sm" w="sm" type="none"/>
                      <a:tailEnd len="sm" w="sm" type="none"/>
                    </a:lnT>
                    <a:lnB cap="flat" cmpd="sng" w="28575">
                      <a:solidFill>
                        <a:srgbClr val="073763"/>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chemeClr val="lt1"/>
                          </a:solidFill>
                        </a:rPr>
                        <a:t>87%</a:t>
                      </a:r>
                      <a:endParaRPr>
                        <a:solidFill>
                          <a:schemeClr val="lt1"/>
                        </a:solidFill>
                      </a:endParaRPr>
                    </a:p>
                  </a:txBody>
                  <a:tcPr marT="9525" marB="9525" marR="47625" marL="47625">
                    <a:lnL cap="flat" cmpd="sng" w="28575">
                      <a:solidFill>
                        <a:srgbClr val="073763"/>
                      </a:solidFill>
                      <a:prstDash val="solid"/>
                      <a:round/>
                      <a:headEnd len="sm" w="sm" type="none"/>
                      <a:tailEnd len="sm" w="sm" type="none"/>
                    </a:lnL>
                    <a:lnR cap="flat" cmpd="sng" w="28575">
                      <a:solidFill>
                        <a:srgbClr val="073763"/>
                      </a:solidFill>
                      <a:prstDash val="solid"/>
                      <a:round/>
                      <a:headEnd len="sm" w="sm" type="none"/>
                      <a:tailEnd len="sm" w="sm" type="none"/>
                    </a:lnR>
                    <a:lnT cap="flat" cmpd="sng" w="28575">
                      <a:solidFill>
                        <a:srgbClr val="073763"/>
                      </a:solidFill>
                      <a:prstDash val="solid"/>
                      <a:round/>
                      <a:headEnd len="sm" w="sm" type="none"/>
                      <a:tailEnd len="sm" w="sm" type="none"/>
                    </a:lnT>
                    <a:lnB cap="flat" cmpd="sng" w="28575">
                      <a:solidFill>
                        <a:srgbClr val="073763"/>
                      </a:solidFill>
                      <a:prstDash val="solid"/>
                      <a:round/>
                      <a:headEnd len="sm" w="sm" type="none"/>
                      <a:tailEnd len="sm" w="sm" type="none"/>
                    </a:lnB>
                  </a:tcPr>
                </a:tc>
              </a:tr>
              <a:tr h="226375">
                <a:tc>
                  <a:txBody>
                    <a:bodyPr/>
                    <a:lstStyle/>
                    <a:p>
                      <a:pPr indent="0" lvl="0" marL="0" rtl="0" algn="l">
                        <a:lnSpc>
                          <a:spcPct val="115000"/>
                        </a:lnSpc>
                        <a:spcBef>
                          <a:spcPts val="0"/>
                        </a:spcBef>
                        <a:spcAft>
                          <a:spcPts val="0"/>
                        </a:spcAft>
                        <a:buNone/>
                      </a:pPr>
                      <a:r>
                        <a:rPr b="1" lang="en" u="sng">
                          <a:solidFill>
                            <a:schemeClr val="lt1"/>
                          </a:solidFill>
                        </a:rPr>
                        <a:t>Random Forest</a:t>
                      </a:r>
                      <a:endParaRPr b="1" u="sng">
                        <a:solidFill>
                          <a:schemeClr val="lt1"/>
                        </a:solidFill>
                      </a:endParaRPr>
                    </a:p>
                  </a:txBody>
                  <a:tcPr marT="9525" marB="9525" marR="47625" marL="47625">
                    <a:lnL cap="flat" cmpd="sng" w="28575">
                      <a:solidFill>
                        <a:srgbClr val="073763"/>
                      </a:solidFill>
                      <a:prstDash val="solid"/>
                      <a:round/>
                      <a:headEnd len="sm" w="sm" type="none"/>
                      <a:tailEnd len="sm" w="sm" type="none"/>
                    </a:lnL>
                    <a:lnR cap="flat" cmpd="sng" w="28575">
                      <a:solidFill>
                        <a:srgbClr val="073763"/>
                      </a:solidFill>
                      <a:prstDash val="solid"/>
                      <a:round/>
                      <a:headEnd len="sm" w="sm" type="none"/>
                      <a:tailEnd len="sm" w="sm" type="none"/>
                    </a:lnR>
                    <a:lnT cap="flat" cmpd="sng" w="28575">
                      <a:solidFill>
                        <a:srgbClr val="073763"/>
                      </a:solidFill>
                      <a:prstDash val="solid"/>
                      <a:round/>
                      <a:headEnd len="sm" w="sm" type="none"/>
                      <a:tailEnd len="sm" w="sm" type="none"/>
                    </a:lnT>
                    <a:lnB cap="flat" cmpd="sng" w="28575">
                      <a:solidFill>
                        <a:srgbClr val="073763"/>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 u="sng">
                          <a:solidFill>
                            <a:schemeClr val="lt1"/>
                          </a:solidFill>
                        </a:rPr>
                        <a:t>88%</a:t>
                      </a:r>
                      <a:endParaRPr i="1" u="sng">
                        <a:solidFill>
                          <a:schemeClr val="lt1"/>
                        </a:solidFill>
                      </a:endParaRPr>
                    </a:p>
                  </a:txBody>
                  <a:tcPr marT="9525" marB="9525" marR="47625" marL="47625">
                    <a:lnL cap="flat" cmpd="sng" w="28575">
                      <a:solidFill>
                        <a:srgbClr val="073763"/>
                      </a:solidFill>
                      <a:prstDash val="solid"/>
                      <a:round/>
                      <a:headEnd len="sm" w="sm" type="none"/>
                      <a:tailEnd len="sm" w="sm" type="none"/>
                    </a:lnL>
                    <a:lnR cap="flat" cmpd="sng" w="28575">
                      <a:solidFill>
                        <a:srgbClr val="073763"/>
                      </a:solidFill>
                      <a:prstDash val="solid"/>
                      <a:round/>
                      <a:headEnd len="sm" w="sm" type="none"/>
                      <a:tailEnd len="sm" w="sm" type="none"/>
                    </a:lnR>
                    <a:lnT cap="flat" cmpd="sng" w="28575">
                      <a:solidFill>
                        <a:srgbClr val="073763"/>
                      </a:solidFill>
                      <a:prstDash val="solid"/>
                      <a:round/>
                      <a:headEnd len="sm" w="sm" type="none"/>
                      <a:tailEnd len="sm" w="sm" type="none"/>
                    </a:lnT>
                    <a:lnB cap="flat" cmpd="sng" w="28575">
                      <a:solidFill>
                        <a:srgbClr val="073763"/>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 u="sng">
                          <a:solidFill>
                            <a:schemeClr val="lt1"/>
                          </a:solidFill>
                        </a:rPr>
                        <a:t>86%</a:t>
                      </a:r>
                      <a:endParaRPr i="1" u="sng">
                        <a:solidFill>
                          <a:schemeClr val="lt1"/>
                        </a:solidFill>
                      </a:endParaRPr>
                    </a:p>
                  </a:txBody>
                  <a:tcPr marT="9525" marB="9525" marR="47625" marL="47625">
                    <a:lnL cap="flat" cmpd="sng" w="28575">
                      <a:solidFill>
                        <a:srgbClr val="073763"/>
                      </a:solidFill>
                      <a:prstDash val="solid"/>
                      <a:round/>
                      <a:headEnd len="sm" w="sm" type="none"/>
                      <a:tailEnd len="sm" w="sm" type="none"/>
                    </a:lnL>
                    <a:lnR cap="flat" cmpd="sng" w="28575">
                      <a:solidFill>
                        <a:srgbClr val="073763"/>
                      </a:solidFill>
                      <a:prstDash val="solid"/>
                      <a:round/>
                      <a:headEnd len="sm" w="sm" type="none"/>
                      <a:tailEnd len="sm" w="sm" type="none"/>
                    </a:lnR>
                    <a:lnT cap="flat" cmpd="sng" w="28575">
                      <a:solidFill>
                        <a:srgbClr val="073763"/>
                      </a:solidFill>
                      <a:prstDash val="solid"/>
                      <a:round/>
                      <a:headEnd len="sm" w="sm" type="none"/>
                      <a:tailEnd len="sm" w="sm" type="none"/>
                    </a:lnT>
                    <a:lnB cap="flat" cmpd="sng" w="28575">
                      <a:solidFill>
                        <a:srgbClr val="073763"/>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i="1" lang="en" u="sng">
                          <a:solidFill>
                            <a:schemeClr val="lt1"/>
                          </a:solidFill>
                        </a:rPr>
                        <a:t>91%</a:t>
                      </a:r>
                      <a:endParaRPr i="1" u="sng">
                        <a:solidFill>
                          <a:schemeClr val="lt1"/>
                        </a:solidFill>
                      </a:endParaRPr>
                    </a:p>
                  </a:txBody>
                  <a:tcPr marT="9525" marB="9525" marR="47625" marL="47625">
                    <a:lnL cap="flat" cmpd="sng" w="28575">
                      <a:solidFill>
                        <a:srgbClr val="073763"/>
                      </a:solidFill>
                      <a:prstDash val="solid"/>
                      <a:round/>
                      <a:headEnd len="sm" w="sm" type="none"/>
                      <a:tailEnd len="sm" w="sm" type="none"/>
                    </a:lnL>
                    <a:lnR cap="flat" cmpd="sng" w="28575">
                      <a:solidFill>
                        <a:srgbClr val="073763"/>
                      </a:solidFill>
                      <a:prstDash val="solid"/>
                      <a:round/>
                      <a:headEnd len="sm" w="sm" type="none"/>
                      <a:tailEnd len="sm" w="sm" type="none"/>
                    </a:lnR>
                    <a:lnT cap="flat" cmpd="sng" w="28575">
                      <a:solidFill>
                        <a:srgbClr val="073763"/>
                      </a:solidFill>
                      <a:prstDash val="solid"/>
                      <a:round/>
                      <a:headEnd len="sm" w="sm" type="none"/>
                      <a:tailEnd len="sm" w="sm" type="none"/>
                    </a:lnT>
                    <a:lnB cap="flat" cmpd="sng" w="28575">
                      <a:solidFill>
                        <a:srgbClr val="073763"/>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14C37"/>
        </a:solidFill>
      </p:bgPr>
    </p:bg>
    <p:spTree>
      <p:nvGrpSpPr>
        <p:cNvPr id="320" name="Shape 320"/>
        <p:cNvGrpSpPr/>
        <p:nvPr/>
      </p:nvGrpSpPr>
      <p:grpSpPr>
        <a:xfrm>
          <a:off x="0" y="0"/>
          <a:ext cx="0" cy="0"/>
          <a:chOff x="0" y="0"/>
          <a:chExt cx="0" cy="0"/>
        </a:xfrm>
      </p:grpSpPr>
      <p:grpSp>
        <p:nvGrpSpPr>
          <p:cNvPr id="321" name="Google Shape;321;p39"/>
          <p:cNvGrpSpPr/>
          <p:nvPr/>
        </p:nvGrpSpPr>
        <p:grpSpPr>
          <a:xfrm>
            <a:off x="385164" y="360367"/>
            <a:ext cx="7118468" cy="5553787"/>
            <a:chOff x="-310393" y="-904801"/>
            <a:chExt cx="17103478" cy="11935928"/>
          </a:xfrm>
        </p:grpSpPr>
        <p:sp>
          <p:nvSpPr>
            <p:cNvPr id="322" name="Google Shape;322;p39"/>
            <p:cNvSpPr txBox="1"/>
            <p:nvPr/>
          </p:nvSpPr>
          <p:spPr>
            <a:xfrm>
              <a:off x="-97515" y="-904801"/>
              <a:ext cx="16890600" cy="2170200"/>
            </a:xfrm>
            <a:prstGeom prst="rect">
              <a:avLst/>
            </a:prstGeom>
            <a:noFill/>
            <a:ln>
              <a:noFill/>
            </a:ln>
          </p:spPr>
          <p:txBody>
            <a:bodyPr anchorCtr="0" anchor="t" bIns="0" lIns="0" spcFirstLastPara="1" rIns="0" wrap="square" tIns="0">
              <a:spAutoFit/>
            </a:bodyPr>
            <a:lstStyle/>
            <a:p>
              <a:pPr indent="0" lvl="0" marL="0" marR="0" rtl="0" algn="l">
                <a:lnSpc>
                  <a:spcPct val="105000"/>
                </a:lnSpc>
                <a:spcBef>
                  <a:spcPts val="0"/>
                </a:spcBef>
                <a:spcAft>
                  <a:spcPts val="0"/>
                </a:spcAft>
                <a:buNone/>
              </a:pPr>
              <a:r>
                <a:rPr b="1" lang="en" sz="3200">
                  <a:solidFill>
                    <a:srgbClr val="F6F6F6"/>
                  </a:solidFill>
                </a:rPr>
                <a:t>ROC Curve – Best Tuned Random Forest</a:t>
              </a:r>
              <a:endParaRPr b="1" i="0" sz="3200" u="none" cap="none" strike="noStrike">
                <a:solidFill>
                  <a:srgbClr val="F6F6F6"/>
                </a:solidFill>
                <a:latin typeface="Arial"/>
                <a:ea typeface="Arial"/>
                <a:cs typeface="Arial"/>
                <a:sym typeface="Arial"/>
              </a:endParaRPr>
            </a:p>
          </p:txBody>
        </p:sp>
        <p:sp>
          <p:nvSpPr>
            <p:cNvPr id="323" name="Google Shape;323;p39"/>
            <p:cNvSpPr txBox="1"/>
            <p:nvPr/>
          </p:nvSpPr>
          <p:spPr>
            <a:xfrm>
              <a:off x="-310393" y="1789027"/>
              <a:ext cx="10577400" cy="9242100"/>
            </a:xfrm>
            <a:prstGeom prst="rect">
              <a:avLst/>
            </a:prstGeom>
            <a:noFill/>
            <a:ln>
              <a:noFill/>
            </a:ln>
          </p:spPr>
          <p:txBody>
            <a:bodyPr anchorCtr="0" anchor="t" bIns="0" lIns="0" spcFirstLastPara="1" rIns="0" wrap="square" tIns="0">
              <a:spAutoFit/>
            </a:bodyPr>
            <a:lstStyle/>
            <a:p>
              <a:pPr indent="-304800" lvl="0" marL="457200" rtl="0" algn="l">
                <a:lnSpc>
                  <a:spcPct val="115000"/>
                </a:lnSpc>
                <a:spcBef>
                  <a:spcPts val="1200"/>
                </a:spcBef>
                <a:spcAft>
                  <a:spcPts val="0"/>
                </a:spcAft>
                <a:buClr>
                  <a:schemeClr val="lt1"/>
                </a:buClr>
                <a:buSzPts val="1200"/>
                <a:buChar char="●"/>
              </a:pPr>
              <a:r>
                <a:rPr lang="en" sz="1200">
                  <a:solidFill>
                    <a:schemeClr val="lt1"/>
                  </a:solidFill>
                </a:rPr>
                <a:t>The </a:t>
              </a:r>
              <a:r>
                <a:rPr b="1" lang="en" sz="1200">
                  <a:solidFill>
                    <a:schemeClr val="lt1"/>
                  </a:solidFill>
                </a:rPr>
                <a:t>ROC (Receiver Operating Characteristic) curve</a:t>
              </a:r>
              <a:r>
                <a:rPr lang="en" sz="1200">
                  <a:solidFill>
                    <a:schemeClr val="lt1"/>
                  </a:solidFill>
                </a:rPr>
                <a:t> shows the model’s ability to distinguish between classes.</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lang="en" sz="1200">
                  <a:solidFill>
                    <a:schemeClr val="lt1"/>
                  </a:solidFill>
                </a:rPr>
                <a:t>X-axis: </a:t>
              </a:r>
              <a:r>
                <a:rPr b="1" lang="en" sz="1200">
                  <a:solidFill>
                    <a:schemeClr val="lt1"/>
                  </a:solidFill>
                </a:rPr>
                <a:t>False Positive Rate</a:t>
              </a:r>
              <a:r>
                <a:rPr lang="en" sz="1200">
                  <a:solidFill>
                    <a:schemeClr val="lt1"/>
                  </a:solidFill>
                </a:rPr>
                <a:t> (incorrectly predicted malignant)</a:t>
              </a:r>
              <a:br>
                <a:rPr lang="en" sz="1200">
                  <a:solidFill>
                    <a:schemeClr val="lt1"/>
                  </a:solidFill>
                </a:rPr>
              </a:br>
              <a:r>
                <a:rPr lang="en" sz="1200">
                  <a:solidFill>
                    <a:schemeClr val="lt1"/>
                  </a:solidFill>
                </a:rPr>
                <a:t>Y-axis: </a:t>
              </a:r>
              <a:r>
                <a:rPr b="1" lang="en" sz="1200">
                  <a:solidFill>
                    <a:schemeClr val="lt1"/>
                  </a:solidFill>
                </a:rPr>
                <a:t>True Positive Rate</a:t>
              </a:r>
              <a:r>
                <a:rPr lang="en" sz="1200">
                  <a:solidFill>
                    <a:schemeClr val="lt1"/>
                  </a:solidFill>
                </a:rPr>
                <a:t> (correctly predicted malignant)</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lang="en" sz="1200">
                  <a:solidFill>
                    <a:schemeClr val="lt1"/>
                  </a:solidFill>
                </a:rPr>
                <a:t>A </a:t>
              </a:r>
              <a:r>
                <a:rPr b="1" lang="en" sz="1200">
                  <a:solidFill>
                    <a:schemeClr val="lt1"/>
                  </a:solidFill>
                </a:rPr>
                <a:t>good model’s curve</a:t>
              </a:r>
              <a:r>
                <a:rPr lang="en" sz="1200">
                  <a:solidFill>
                    <a:schemeClr val="lt1"/>
                  </a:solidFill>
                </a:rPr>
                <a:t> hugs the top-left corner of the plot.</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b="1" lang="en" sz="1200">
                  <a:solidFill>
                    <a:schemeClr val="lt1"/>
                  </a:solidFill>
                </a:rPr>
                <a:t>AUC (Area Under the Curve)</a:t>
              </a:r>
              <a:r>
                <a:rPr lang="en" sz="1200">
                  <a:solidFill>
                    <a:schemeClr val="lt1"/>
                  </a:solidFill>
                </a:rPr>
                <a:t> measures overall model performance.</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b="1" lang="en" sz="1200">
                  <a:solidFill>
                    <a:schemeClr val="lt1"/>
                  </a:solidFill>
                </a:rPr>
                <a:t>Our model’s AUC = 0.95</a:t>
              </a:r>
              <a:r>
                <a:rPr lang="en" sz="1200">
                  <a:solidFill>
                    <a:schemeClr val="lt1"/>
                  </a:solidFill>
                </a:rPr>
                <a:t>, indicating strong classification ability.</a:t>
              </a:r>
              <a:endParaRPr sz="1200">
                <a:solidFill>
                  <a:schemeClr val="lt1"/>
                </a:solidFill>
              </a:endParaRPr>
            </a:p>
            <a:p>
              <a:pPr indent="-304800" lvl="0" marL="457200" rtl="0" algn="l">
                <a:lnSpc>
                  <a:spcPct val="115000"/>
                </a:lnSpc>
                <a:spcBef>
                  <a:spcPts val="0"/>
                </a:spcBef>
                <a:spcAft>
                  <a:spcPts val="0"/>
                </a:spcAft>
                <a:buClr>
                  <a:schemeClr val="lt1"/>
                </a:buClr>
                <a:buSzPts val="1200"/>
                <a:buChar char="●"/>
              </a:pPr>
              <a:r>
                <a:rPr lang="en" sz="1200">
                  <a:solidFill>
                    <a:schemeClr val="lt1"/>
                  </a:solidFill>
                </a:rPr>
                <a:t>This curve helps us see how well the model is separating malignant from benign cases across all thresholds. An AUC of 0.95 shows that our tuned Random Forest performs very well in distinguishing between the two diagnoses.”</a:t>
              </a:r>
              <a:endParaRPr sz="1200">
                <a:solidFill>
                  <a:schemeClr val="lt1"/>
                </a:solidFill>
              </a:endParaRPr>
            </a:p>
            <a:p>
              <a:pPr indent="0" lvl="0" marL="0" marR="0" rtl="0" algn="l">
                <a:lnSpc>
                  <a:spcPct val="139958"/>
                </a:lnSpc>
                <a:spcBef>
                  <a:spcPts val="1200"/>
                </a:spcBef>
                <a:spcAft>
                  <a:spcPts val="0"/>
                </a:spcAft>
                <a:buNone/>
              </a:pPr>
              <a:br>
                <a:rPr b="0" i="0" lang="en" sz="1200" u="none" cap="none" strike="noStrike">
                  <a:solidFill>
                    <a:srgbClr val="F6F6F6"/>
                  </a:solidFill>
                  <a:latin typeface="Arial"/>
                  <a:ea typeface="Arial"/>
                  <a:cs typeface="Arial"/>
                  <a:sym typeface="Arial"/>
                </a:rPr>
              </a:br>
              <a:endParaRPr b="0" i="0" sz="1200" u="none" cap="none" strike="noStrike">
                <a:solidFill>
                  <a:srgbClr val="F6F6F6"/>
                </a:solidFill>
                <a:latin typeface="Arial"/>
                <a:ea typeface="Arial"/>
                <a:cs typeface="Arial"/>
                <a:sym typeface="Arial"/>
              </a:endParaRPr>
            </a:p>
            <a:p>
              <a:pPr indent="0" lvl="0" marL="0" marR="0" rtl="0" algn="l">
                <a:lnSpc>
                  <a:spcPct val="139958"/>
                </a:lnSpc>
                <a:spcBef>
                  <a:spcPts val="0"/>
                </a:spcBef>
                <a:spcAft>
                  <a:spcPts val="0"/>
                </a:spcAft>
                <a:buNone/>
              </a:pPr>
              <a:r>
                <a:t/>
              </a:r>
              <a:endParaRPr b="0" i="0" sz="1200" u="none" cap="none" strike="noStrike">
                <a:solidFill>
                  <a:srgbClr val="F6F6F6"/>
                </a:solidFill>
                <a:latin typeface="Arial"/>
                <a:ea typeface="Arial"/>
                <a:cs typeface="Arial"/>
                <a:sym typeface="Arial"/>
              </a:endParaRPr>
            </a:p>
            <a:p>
              <a:pPr indent="0" lvl="0" marL="0" marR="0" rtl="0" algn="l">
                <a:lnSpc>
                  <a:spcPct val="139958"/>
                </a:lnSpc>
                <a:spcBef>
                  <a:spcPts val="0"/>
                </a:spcBef>
                <a:spcAft>
                  <a:spcPts val="0"/>
                </a:spcAft>
                <a:buNone/>
              </a:pPr>
              <a:r>
                <a:t/>
              </a:r>
              <a:endParaRPr b="0" i="0" sz="1200" u="none" cap="none" strike="noStrike">
                <a:solidFill>
                  <a:srgbClr val="F6F6F6"/>
                </a:solidFill>
                <a:latin typeface="Arial"/>
                <a:ea typeface="Arial"/>
                <a:cs typeface="Arial"/>
                <a:sym typeface="Arial"/>
              </a:endParaRPr>
            </a:p>
          </p:txBody>
        </p:sp>
      </p:grpSp>
      <p:sp>
        <p:nvSpPr>
          <p:cNvPr id="324" name="Google Shape;324;p39"/>
          <p:cNvSpPr/>
          <p:nvPr/>
        </p:nvSpPr>
        <p:spPr>
          <a:xfrm>
            <a:off x="5732110" y="4321192"/>
            <a:ext cx="642798" cy="615918"/>
          </a:xfrm>
          <a:custGeom>
            <a:rect b="b" l="l" r="r" t="t"/>
            <a:pathLst>
              <a:path extrusionOk="0" h="1231835" w="1285596">
                <a:moveTo>
                  <a:pt x="0" y="0"/>
                </a:moveTo>
                <a:lnTo>
                  <a:pt x="1285596" y="0"/>
                </a:lnTo>
                <a:lnTo>
                  <a:pt x="1285596" y="1231834"/>
                </a:lnTo>
                <a:lnTo>
                  <a:pt x="0" y="1231834"/>
                </a:lnTo>
                <a:lnTo>
                  <a:pt x="0" y="0"/>
                </a:lnTo>
                <a:close/>
              </a:path>
            </a:pathLst>
          </a:custGeom>
          <a:blipFill rotWithShape="1">
            <a:blip r:embed="rId3">
              <a:alphaModFix/>
            </a:blip>
            <a:stretch>
              <a:fillRect b="0" l="0" r="0" t="0"/>
            </a:stretch>
          </a:blipFill>
          <a:ln>
            <a:noFill/>
          </a:ln>
        </p:spPr>
      </p:sp>
      <p:sp>
        <p:nvSpPr>
          <p:cNvPr id="325" name="Google Shape;325;p39"/>
          <p:cNvSpPr/>
          <p:nvPr/>
        </p:nvSpPr>
        <p:spPr>
          <a:xfrm>
            <a:off x="7986852" y="174046"/>
            <a:ext cx="642798" cy="615918"/>
          </a:xfrm>
          <a:custGeom>
            <a:rect b="b" l="l" r="r" t="t"/>
            <a:pathLst>
              <a:path extrusionOk="0" h="1231835" w="1285596">
                <a:moveTo>
                  <a:pt x="0" y="0"/>
                </a:moveTo>
                <a:lnTo>
                  <a:pt x="1285596" y="0"/>
                </a:lnTo>
                <a:lnTo>
                  <a:pt x="1285596" y="1231835"/>
                </a:lnTo>
                <a:lnTo>
                  <a:pt x="0" y="1231835"/>
                </a:lnTo>
                <a:lnTo>
                  <a:pt x="0" y="0"/>
                </a:lnTo>
                <a:close/>
              </a:path>
            </a:pathLst>
          </a:custGeom>
          <a:blipFill rotWithShape="1">
            <a:blip r:embed="rId3">
              <a:alphaModFix/>
            </a:blip>
            <a:stretch>
              <a:fillRect b="0" l="0" r="0" t="0"/>
            </a:stretch>
          </a:blipFill>
          <a:ln>
            <a:noFill/>
          </a:ln>
        </p:spPr>
      </p:sp>
      <p:pic>
        <p:nvPicPr>
          <p:cNvPr id="326" name="Google Shape;326;p39" title="Screen Shot 2025-05-30 at 3.02.44 AM.png"/>
          <p:cNvPicPr preferRelativeResize="0"/>
          <p:nvPr/>
        </p:nvPicPr>
        <p:blipFill>
          <a:blip r:embed="rId4">
            <a:alphaModFix/>
          </a:blip>
          <a:stretch>
            <a:fillRect/>
          </a:stretch>
        </p:blipFill>
        <p:spPr>
          <a:xfrm>
            <a:off x="4958656" y="1229837"/>
            <a:ext cx="4083549" cy="26515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14C37"/>
        </a:solidFill>
      </p:bgPr>
    </p:bg>
    <p:spTree>
      <p:nvGrpSpPr>
        <p:cNvPr id="331" name="Shape 331"/>
        <p:cNvGrpSpPr/>
        <p:nvPr/>
      </p:nvGrpSpPr>
      <p:grpSpPr>
        <a:xfrm>
          <a:off x="0" y="0"/>
          <a:ext cx="0" cy="0"/>
          <a:chOff x="0" y="0"/>
          <a:chExt cx="0" cy="0"/>
        </a:xfrm>
      </p:grpSpPr>
      <p:grpSp>
        <p:nvGrpSpPr>
          <p:cNvPr id="332" name="Google Shape;332;p40"/>
          <p:cNvGrpSpPr/>
          <p:nvPr/>
        </p:nvGrpSpPr>
        <p:grpSpPr>
          <a:xfrm>
            <a:off x="473766" y="360358"/>
            <a:ext cx="7029451" cy="2359525"/>
            <a:chOff x="-97515" y="-904801"/>
            <a:chExt cx="16890736" cy="5070879"/>
          </a:xfrm>
        </p:grpSpPr>
        <p:sp>
          <p:nvSpPr>
            <p:cNvPr id="333" name="Google Shape;333;p40"/>
            <p:cNvSpPr txBox="1"/>
            <p:nvPr/>
          </p:nvSpPr>
          <p:spPr>
            <a:xfrm>
              <a:off x="-97515" y="-904801"/>
              <a:ext cx="16890736" cy="923268"/>
            </a:xfrm>
            <a:prstGeom prst="rect">
              <a:avLst/>
            </a:prstGeom>
            <a:noFill/>
            <a:ln>
              <a:noFill/>
            </a:ln>
          </p:spPr>
          <p:txBody>
            <a:bodyPr anchorCtr="0" anchor="t" bIns="0" lIns="0" spcFirstLastPara="1" rIns="0" wrap="square" tIns="0">
              <a:spAutoFit/>
            </a:bodyPr>
            <a:lstStyle/>
            <a:p>
              <a:pPr indent="0" lvl="0" marL="0" marR="0" rtl="0" algn="l">
                <a:lnSpc>
                  <a:spcPct val="105000"/>
                </a:lnSpc>
                <a:spcBef>
                  <a:spcPts val="0"/>
                </a:spcBef>
                <a:spcAft>
                  <a:spcPts val="0"/>
                </a:spcAft>
                <a:buNone/>
              </a:pPr>
              <a:r>
                <a:rPr b="1" i="0" lang="en" sz="3200" u="none" cap="none" strike="noStrike">
                  <a:solidFill>
                    <a:srgbClr val="F6F6F6"/>
                  </a:solidFill>
                  <a:latin typeface="Arial"/>
                  <a:ea typeface="Arial"/>
                  <a:cs typeface="Arial"/>
                  <a:sym typeface="Arial"/>
                </a:rPr>
                <a:t>Feature Importance Analysis</a:t>
              </a:r>
              <a:endParaRPr b="1" i="0" sz="3200" u="none" cap="none" strike="noStrike">
                <a:solidFill>
                  <a:srgbClr val="F6F6F6"/>
                </a:solidFill>
                <a:latin typeface="Arial"/>
                <a:ea typeface="Arial"/>
                <a:cs typeface="Arial"/>
                <a:sym typeface="Arial"/>
              </a:endParaRPr>
            </a:p>
          </p:txBody>
        </p:sp>
        <p:sp>
          <p:nvSpPr>
            <p:cNvPr id="334" name="Google Shape;334;p40"/>
            <p:cNvSpPr txBox="1"/>
            <p:nvPr/>
          </p:nvSpPr>
          <p:spPr>
            <a:xfrm>
              <a:off x="-97515" y="2291982"/>
              <a:ext cx="10577320" cy="1874096"/>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br>
                <a:rPr b="0" i="0" lang="en" sz="1200" u="none" cap="none" strike="noStrike">
                  <a:solidFill>
                    <a:srgbClr val="F6F6F6"/>
                  </a:solidFill>
                  <a:latin typeface="Arial"/>
                  <a:ea typeface="Arial"/>
                  <a:cs typeface="Arial"/>
                  <a:sym typeface="Arial"/>
                </a:rPr>
              </a:br>
              <a:endParaRPr b="0" i="0" sz="1200" u="none" cap="none" strike="noStrike">
                <a:solidFill>
                  <a:srgbClr val="F6F6F6"/>
                </a:solidFill>
                <a:latin typeface="Arial"/>
                <a:ea typeface="Arial"/>
                <a:cs typeface="Arial"/>
                <a:sym typeface="Arial"/>
              </a:endParaRPr>
            </a:p>
            <a:p>
              <a:pPr indent="0" lvl="0" marL="0" marR="0" rtl="0" algn="l">
                <a:lnSpc>
                  <a:spcPct val="139958"/>
                </a:lnSpc>
                <a:spcBef>
                  <a:spcPts val="0"/>
                </a:spcBef>
                <a:spcAft>
                  <a:spcPts val="0"/>
                </a:spcAft>
                <a:buNone/>
              </a:pPr>
              <a:r>
                <a:t/>
              </a:r>
              <a:endParaRPr b="0" i="0" sz="1200" u="none" cap="none" strike="noStrike">
                <a:solidFill>
                  <a:srgbClr val="F6F6F6"/>
                </a:solidFill>
                <a:latin typeface="Arial"/>
                <a:ea typeface="Arial"/>
                <a:cs typeface="Arial"/>
                <a:sym typeface="Arial"/>
              </a:endParaRPr>
            </a:p>
            <a:p>
              <a:pPr indent="0" lvl="0" marL="0" marR="0" rtl="0" algn="l">
                <a:lnSpc>
                  <a:spcPct val="139958"/>
                </a:lnSpc>
                <a:spcBef>
                  <a:spcPts val="0"/>
                </a:spcBef>
                <a:spcAft>
                  <a:spcPts val="0"/>
                </a:spcAft>
                <a:buNone/>
              </a:pPr>
              <a:r>
                <a:t/>
              </a:r>
              <a:endParaRPr b="0" i="0" sz="1200" u="none" cap="none" strike="noStrike">
                <a:solidFill>
                  <a:srgbClr val="F6F6F6"/>
                </a:solidFill>
                <a:latin typeface="Arial"/>
                <a:ea typeface="Arial"/>
                <a:cs typeface="Arial"/>
                <a:sym typeface="Arial"/>
              </a:endParaRPr>
            </a:p>
          </p:txBody>
        </p:sp>
      </p:grpSp>
      <p:sp>
        <p:nvSpPr>
          <p:cNvPr id="335" name="Google Shape;335;p40"/>
          <p:cNvSpPr/>
          <p:nvPr/>
        </p:nvSpPr>
        <p:spPr>
          <a:xfrm>
            <a:off x="5732110" y="4321192"/>
            <a:ext cx="642798" cy="615918"/>
          </a:xfrm>
          <a:custGeom>
            <a:rect b="b" l="l" r="r" t="t"/>
            <a:pathLst>
              <a:path extrusionOk="0" h="1231835" w="1285596">
                <a:moveTo>
                  <a:pt x="0" y="0"/>
                </a:moveTo>
                <a:lnTo>
                  <a:pt x="1285596" y="0"/>
                </a:lnTo>
                <a:lnTo>
                  <a:pt x="1285596" y="1231834"/>
                </a:lnTo>
                <a:lnTo>
                  <a:pt x="0" y="1231834"/>
                </a:lnTo>
                <a:lnTo>
                  <a:pt x="0" y="0"/>
                </a:lnTo>
                <a:close/>
              </a:path>
            </a:pathLst>
          </a:custGeom>
          <a:blipFill rotWithShape="1">
            <a:blip r:embed="rId3">
              <a:alphaModFix/>
            </a:blip>
            <a:stretch>
              <a:fillRect b="0" l="0" r="0" t="0"/>
            </a:stretch>
          </a:blipFill>
          <a:ln>
            <a:noFill/>
          </a:ln>
        </p:spPr>
      </p:sp>
      <p:sp>
        <p:nvSpPr>
          <p:cNvPr id="336" name="Google Shape;336;p40"/>
          <p:cNvSpPr/>
          <p:nvPr/>
        </p:nvSpPr>
        <p:spPr>
          <a:xfrm>
            <a:off x="7986852" y="174046"/>
            <a:ext cx="642798" cy="615918"/>
          </a:xfrm>
          <a:custGeom>
            <a:rect b="b" l="l" r="r" t="t"/>
            <a:pathLst>
              <a:path extrusionOk="0" h="1231835" w="1285596">
                <a:moveTo>
                  <a:pt x="0" y="0"/>
                </a:moveTo>
                <a:lnTo>
                  <a:pt x="1285596" y="0"/>
                </a:lnTo>
                <a:lnTo>
                  <a:pt x="1285596" y="1231835"/>
                </a:lnTo>
                <a:lnTo>
                  <a:pt x="0" y="1231835"/>
                </a:lnTo>
                <a:lnTo>
                  <a:pt x="0" y="0"/>
                </a:lnTo>
                <a:close/>
              </a:path>
            </a:pathLst>
          </a:custGeom>
          <a:blipFill rotWithShape="1">
            <a:blip r:embed="rId3">
              <a:alphaModFix/>
            </a:blip>
            <a:stretch>
              <a:fillRect b="0" l="0" r="0" t="0"/>
            </a:stretch>
          </a:blipFill>
          <a:ln>
            <a:noFill/>
          </a:ln>
        </p:spPr>
      </p:sp>
      <p:pic>
        <p:nvPicPr>
          <p:cNvPr id="337" name="Google Shape;337;p40"/>
          <p:cNvPicPr preferRelativeResize="0"/>
          <p:nvPr/>
        </p:nvPicPr>
        <p:blipFill>
          <a:blip r:embed="rId4">
            <a:alphaModFix/>
          </a:blip>
          <a:stretch>
            <a:fillRect/>
          </a:stretch>
        </p:blipFill>
        <p:spPr>
          <a:xfrm>
            <a:off x="473775" y="872125"/>
            <a:ext cx="8409175" cy="4162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5A93"/>
        </a:solidFill>
      </p:bgPr>
    </p:bg>
    <p:spTree>
      <p:nvGrpSpPr>
        <p:cNvPr id="341" name="Shape 341"/>
        <p:cNvGrpSpPr/>
        <p:nvPr/>
      </p:nvGrpSpPr>
      <p:grpSpPr>
        <a:xfrm>
          <a:off x="0" y="0"/>
          <a:ext cx="0" cy="0"/>
          <a:chOff x="0" y="0"/>
          <a:chExt cx="0" cy="0"/>
        </a:xfrm>
      </p:grpSpPr>
      <p:grpSp>
        <p:nvGrpSpPr>
          <p:cNvPr id="342" name="Google Shape;342;p41"/>
          <p:cNvGrpSpPr/>
          <p:nvPr/>
        </p:nvGrpSpPr>
        <p:grpSpPr>
          <a:xfrm>
            <a:off x="5181146" y="-90413"/>
            <a:ext cx="3962854" cy="5233913"/>
            <a:chOff x="0" y="-47625"/>
            <a:chExt cx="2087429" cy="2756958"/>
          </a:xfrm>
        </p:grpSpPr>
        <p:sp>
          <p:nvSpPr>
            <p:cNvPr id="343" name="Google Shape;343;p41"/>
            <p:cNvSpPr/>
            <p:nvPr/>
          </p:nvSpPr>
          <p:spPr>
            <a:xfrm>
              <a:off x="0" y="0"/>
              <a:ext cx="2087429" cy="2709333"/>
            </a:xfrm>
            <a:custGeom>
              <a:rect b="b" l="l" r="r" t="t"/>
              <a:pathLst>
                <a:path extrusionOk="0" h="2709333" w="2087429">
                  <a:moveTo>
                    <a:pt x="97681" y="0"/>
                  </a:moveTo>
                  <a:lnTo>
                    <a:pt x="1989748" y="0"/>
                  </a:lnTo>
                  <a:cubicBezTo>
                    <a:pt x="2043696" y="0"/>
                    <a:pt x="2087429" y="43733"/>
                    <a:pt x="2087429" y="97681"/>
                  </a:cubicBezTo>
                  <a:lnTo>
                    <a:pt x="2087429" y="2611652"/>
                  </a:lnTo>
                  <a:cubicBezTo>
                    <a:pt x="2087429" y="2665600"/>
                    <a:pt x="2043696" y="2709333"/>
                    <a:pt x="1989748" y="2709333"/>
                  </a:cubicBezTo>
                  <a:lnTo>
                    <a:pt x="97681" y="2709333"/>
                  </a:lnTo>
                  <a:cubicBezTo>
                    <a:pt x="43733" y="2709333"/>
                    <a:pt x="0" y="2665600"/>
                    <a:pt x="0" y="2611652"/>
                  </a:cubicBezTo>
                  <a:lnTo>
                    <a:pt x="0" y="97681"/>
                  </a:lnTo>
                  <a:cubicBezTo>
                    <a:pt x="0" y="43733"/>
                    <a:pt x="43733" y="0"/>
                    <a:pt x="97681" y="0"/>
                  </a:cubicBezTo>
                  <a:close/>
                </a:path>
              </a:pathLst>
            </a:custGeom>
            <a:solidFill>
              <a:srgbClr val="E14C37"/>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44" name="Google Shape;344;p41"/>
            <p:cNvSpPr txBox="1"/>
            <p:nvPr/>
          </p:nvSpPr>
          <p:spPr>
            <a:xfrm>
              <a:off x="0" y="-47625"/>
              <a:ext cx="2087429" cy="2756958"/>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45" name="Google Shape;345;p41"/>
          <p:cNvSpPr/>
          <p:nvPr/>
        </p:nvSpPr>
        <p:spPr>
          <a:xfrm>
            <a:off x="5475680" y="453696"/>
            <a:ext cx="3362925" cy="4267480"/>
          </a:xfrm>
          <a:custGeom>
            <a:rect b="b" l="l" r="r" t="t"/>
            <a:pathLst>
              <a:path extrusionOk="0" h="4491396" w="3539378">
                <a:moveTo>
                  <a:pt x="1206775" y="2221454"/>
                </a:moveTo>
                <a:cubicBezTo>
                  <a:pt x="1206775" y="2042465"/>
                  <a:pt x="1207942" y="1863476"/>
                  <a:pt x="1206775" y="1684486"/>
                </a:cubicBezTo>
                <a:cubicBezTo>
                  <a:pt x="1205609" y="1336451"/>
                  <a:pt x="948997" y="1091170"/>
                  <a:pt x="581575" y="1082331"/>
                </a:cubicBezTo>
                <a:cubicBezTo>
                  <a:pt x="267808" y="1066862"/>
                  <a:pt x="26359" y="813847"/>
                  <a:pt x="42689" y="515531"/>
                </a:cubicBezTo>
                <a:cubicBezTo>
                  <a:pt x="57853" y="237103"/>
                  <a:pt x="295802" y="15024"/>
                  <a:pt x="589740" y="5080"/>
                </a:cubicBezTo>
                <a:cubicBezTo>
                  <a:pt x="898841" y="2540"/>
                  <a:pt x="1150787" y="238208"/>
                  <a:pt x="1158952" y="534314"/>
                </a:cubicBezTo>
                <a:cubicBezTo>
                  <a:pt x="1167117" y="879034"/>
                  <a:pt x="1417897" y="1117687"/>
                  <a:pt x="1781820" y="1128735"/>
                </a:cubicBezTo>
                <a:cubicBezTo>
                  <a:pt x="2103751" y="1138679"/>
                  <a:pt x="2341701" y="1369597"/>
                  <a:pt x="2342867" y="1675647"/>
                </a:cubicBezTo>
                <a:cubicBezTo>
                  <a:pt x="2344033" y="2036940"/>
                  <a:pt x="2342867" y="2399339"/>
                  <a:pt x="2342867" y="2760632"/>
                </a:cubicBezTo>
                <a:cubicBezTo>
                  <a:pt x="2342867" y="3121925"/>
                  <a:pt x="2595980" y="3364997"/>
                  <a:pt x="2973900" y="3377151"/>
                </a:cubicBezTo>
                <a:cubicBezTo>
                  <a:pt x="3287666" y="3380465"/>
                  <a:pt x="3539378" y="3624642"/>
                  <a:pt x="3535568" y="3921853"/>
                </a:cubicBezTo>
                <a:cubicBezTo>
                  <a:pt x="3531758" y="4219063"/>
                  <a:pt x="3273669" y="4457106"/>
                  <a:pt x="2959903" y="4453296"/>
                </a:cubicBezTo>
                <a:cubicBezTo>
                  <a:pt x="2650802" y="4453296"/>
                  <a:pt x="2401188" y="4217959"/>
                  <a:pt x="2393023" y="3920748"/>
                </a:cubicBezTo>
                <a:cubicBezTo>
                  <a:pt x="2384858" y="3581552"/>
                  <a:pt x="2128246" y="3337375"/>
                  <a:pt x="1772488" y="3328536"/>
                </a:cubicBezTo>
                <a:cubicBezTo>
                  <a:pt x="1450557" y="3321907"/>
                  <a:pt x="1210274" y="3090989"/>
                  <a:pt x="1207942" y="2784939"/>
                </a:cubicBezTo>
                <a:cubicBezTo>
                  <a:pt x="1205609" y="2597111"/>
                  <a:pt x="1207942" y="2409282"/>
                  <a:pt x="1206775" y="2221454"/>
                </a:cubicBezTo>
                <a:close/>
                <a:moveTo>
                  <a:pt x="3529218" y="1667913"/>
                </a:moveTo>
                <a:lnTo>
                  <a:pt x="3529218" y="2773890"/>
                </a:lnTo>
                <a:cubicBezTo>
                  <a:pt x="3527948" y="3088779"/>
                  <a:pt x="3281834" y="3329641"/>
                  <a:pt x="2959903" y="3328536"/>
                </a:cubicBezTo>
                <a:cubicBezTo>
                  <a:pt x="2637971" y="3327431"/>
                  <a:pt x="2394189" y="3088779"/>
                  <a:pt x="2393023" y="2777205"/>
                </a:cubicBezTo>
                <a:cubicBezTo>
                  <a:pt x="2393023" y="2032521"/>
                  <a:pt x="2393023" y="1287837"/>
                  <a:pt x="2394189" y="544258"/>
                </a:cubicBezTo>
                <a:cubicBezTo>
                  <a:pt x="2391857" y="248152"/>
                  <a:pt x="2643803" y="5080"/>
                  <a:pt x="2956403" y="2540"/>
                </a:cubicBezTo>
                <a:cubicBezTo>
                  <a:pt x="3237510" y="0"/>
                  <a:pt x="3476626" y="192908"/>
                  <a:pt x="3520950" y="455868"/>
                </a:cubicBezTo>
                <a:cubicBezTo>
                  <a:pt x="3526782" y="491224"/>
                  <a:pt x="3529218" y="527685"/>
                  <a:pt x="3527948" y="563041"/>
                </a:cubicBezTo>
                <a:cubicBezTo>
                  <a:pt x="3529218" y="932068"/>
                  <a:pt x="3530489" y="1299990"/>
                  <a:pt x="3529218" y="1667913"/>
                </a:cubicBezTo>
                <a:close/>
                <a:moveTo>
                  <a:pt x="593239" y="2250181"/>
                </a:moveTo>
                <a:cubicBezTo>
                  <a:pt x="904673" y="2253495"/>
                  <a:pt x="1151953" y="2488833"/>
                  <a:pt x="1158952" y="2790463"/>
                </a:cubicBezTo>
                <a:cubicBezTo>
                  <a:pt x="1164784" y="3061157"/>
                  <a:pt x="1339747" y="3282132"/>
                  <a:pt x="1611522" y="3353948"/>
                </a:cubicBezTo>
                <a:cubicBezTo>
                  <a:pt x="1669843" y="3368312"/>
                  <a:pt x="1729331" y="3374941"/>
                  <a:pt x="1789985" y="3376046"/>
                </a:cubicBezTo>
                <a:cubicBezTo>
                  <a:pt x="2089754" y="3388199"/>
                  <a:pt x="2330036" y="3609174"/>
                  <a:pt x="2342867" y="3887602"/>
                </a:cubicBezTo>
                <a:cubicBezTo>
                  <a:pt x="2358030" y="4172659"/>
                  <a:pt x="2135245" y="4419045"/>
                  <a:pt x="1835475" y="4449982"/>
                </a:cubicBezTo>
                <a:cubicBezTo>
                  <a:pt x="1504212" y="4491396"/>
                  <a:pt x="1218439" y="4244476"/>
                  <a:pt x="1207942" y="3915223"/>
                </a:cubicBezTo>
                <a:cubicBezTo>
                  <a:pt x="1198610" y="3668837"/>
                  <a:pt x="1080802" y="3486533"/>
                  <a:pt x="844019" y="3384885"/>
                </a:cubicBezTo>
                <a:cubicBezTo>
                  <a:pt x="764702" y="3349529"/>
                  <a:pt x="670222" y="3335165"/>
                  <a:pt x="581575" y="3330746"/>
                </a:cubicBezTo>
                <a:cubicBezTo>
                  <a:pt x="285304" y="3317488"/>
                  <a:pt x="47355" y="3108667"/>
                  <a:pt x="25193" y="2833553"/>
                </a:cubicBezTo>
                <a:cubicBezTo>
                  <a:pt x="0" y="2557335"/>
                  <a:pt x="203655" y="2308739"/>
                  <a:pt x="491760" y="2260125"/>
                </a:cubicBezTo>
                <a:cubicBezTo>
                  <a:pt x="525586" y="2254600"/>
                  <a:pt x="559413" y="2253495"/>
                  <a:pt x="593239" y="2250181"/>
                </a:cubicBezTo>
                <a:close/>
                <a:moveTo>
                  <a:pt x="24026" y="1665703"/>
                </a:moveTo>
                <a:cubicBezTo>
                  <a:pt x="25193" y="1368493"/>
                  <a:pt x="279472" y="1127630"/>
                  <a:pt x="593239" y="1128735"/>
                </a:cubicBezTo>
                <a:cubicBezTo>
                  <a:pt x="907005" y="1129840"/>
                  <a:pt x="1161285" y="1370702"/>
                  <a:pt x="1160118" y="1667913"/>
                </a:cubicBezTo>
                <a:cubicBezTo>
                  <a:pt x="1158952" y="1965124"/>
                  <a:pt x="905839" y="2204881"/>
                  <a:pt x="592072" y="2204881"/>
                </a:cubicBezTo>
                <a:cubicBezTo>
                  <a:pt x="278306" y="2204881"/>
                  <a:pt x="24026" y="1964019"/>
                  <a:pt x="24026" y="1666808"/>
                </a:cubicBezTo>
                <a:cubicBezTo>
                  <a:pt x="24026" y="1666808"/>
                  <a:pt x="24026" y="1665703"/>
                  <a:pt x="24026" y="1665703"/>
                </a:cubicBezTo>
                <a:close/>
                <a:moveTo>
                  <a:pt x="1775987" y="5080"/>
                </a:moveTo>
                <a:cubicBezTo>
                  <a:pt x="1461054" y="3810"/>
                  <a:pt x="1205609" y="243732"/>
                  <a:pt x="1204442" y="542048"/>
                </a:cubicBezTo>
                <a:cubicBezTo>
                  <a:pt x="1203276" y="840364"/>
                  <a:pt x="1456389" y="1082331"/>
                  <a:pt x="1771322" y="1083435"/>
                </a:cubicBezTo>
                <a:cubicBezTo>
                  <a:pt x="2086255" y="1084540"/>
                  <a:pt x="2341701" y="844783"/>
                  <a:pt x="2342867" y="546467"/>
                </a:cubicBezTo>
                <a:cubicBezTo>
                  <a:pt x="2342867" y="544258"/>
                  <a:pt x="2342867" y="543153"/>
                  <a:pt x="2342867" y="540943"/>
                </a:cubicBezTo>
                <a:cubicBezTo>
                  <a:pt x="2340534" y="245942"/>
                  <a:pt x="2087421" y="7290"/>
                  <a:pt x="1775987" y="5080"/>
                </a:cubicBezTo>
                <a:close/>
                <a:moveTo>
                  <a:pt x="592072" y="3376046"/>
                </a:moveTo>
                <a:cubicBezTo>
                  <a:pt x="277139" y="3374941"/>
                  <a:pt x="21590" y="3614698"/>
                  <a:pt x="20320" y="3913014"/>
                </a:cubicBezTo>
                <a:cubicBezTo>
                  <a:pt x="19050" y="4211329"/>
                  <a:pt x="272474" y="4453296"/>
                  <a:pt x="587407" y="4454567"/>
                </a:cubicBezTo>
                <a:cubicBezTo>
                  <a:pt x="902340" y="4455837"/>
                  <a:pt x="1157785" y="4215749"/>
                  <a:pt x="1158952" y="3917433"/>
                </a:cubicBezTo>
                <a:cubicBezTo>
                  <a:pt x="1158952" y="3915223"/>
                  <a:pt x="1158952" y="3914119"/>
                  <a:pt x="1158952" y="3911909"/>
                </a:cubicBezTo>
                <a:cubicBezTo>
                  <a:pt x="1156619" y="3616908"/>
                  <a:pt x="903506" y="3378256"/>
                  <a:pt x="592072" y="3376046"/>
                </a:cubicBezTo>
                <a:close/>
              </a:path>
            </a:pathLst>
          </a:custGeom>
          <a:blipFill rotWithShape="1">
            <a:blip r:embed="rId3">
              <a:alphaModFix/>
            </a:blip>
            <a:stretch>
              <a:fillRect b="0" l="-44865" r="-44863" t="0"/>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346" name="Google Shape;346;p41"/>
          <p:cNvGrpSpPr/>
          <p:nvPr/>
        </p:nvGrpSpPr>
        <p:grpSpPr>
          <a:xfrm>
            <a:off x="514350" y="825700"/>
            <a:ext cx="4604816" cy="3849487"/>
            <a:chOff x="0" y="95250"/>
            <a:chExt cx="11187600" cy="10265300"/>
          </a:xfrm>
        </p:grpSpPr>
        <p:sp>
          <p:nvSpPr>
            <p:cNvPr id="347" name="Google Shape;347;p41"/>
            <p:cNvSpPr txBox="1"/>
            <p:nvPr/>
          </p:nvSpPr>
          <p:spPr>
            <a:xfrm>
              <a:off x="0" y="95250"/>
              <a:ext cx="11187600" cy="2692800"/>
            </a:xfrm>
            <a:prstGeom prst="rect">
              <a:avLst/>
            </a:prstGeom>
            <a:noFill/>
            <a:ln>
              <a:noFill/>
            </a:ln>
          </p:spPr>
          <p:txBody>
            <a:bodyPr anchorCtr="0" anchor="t" bIns="0" lIns="0" spcFirstLastPara="1" rIns="0" wrap="square" tIns="0">
              <a:spAutoFit/>
            </a:bodyPr>
            <a:lstStyle/>
            <a:p>
              <a:pPr indent="0" lvl="0" marL="0" marR="0" rtl="0" algn="l">
                <a:lnSpc>
                  <a:spcPct val="105000"/>
                </a:lnSpc>
                <a:spcBef>
                  <a:spcPts val="0"/>
                </a:spcBef>
                <a:spcAft>
                  <a:spcPts val="0"/>
                </a:spcAft>
                <a:buNone/>
              </a:pPr>
              <a:r>
                <a:rPr b="1" i="0" lang="en" sz="3200" u="none" cap="none" strike="noStrike">
                  <a:solidFill>
                    <a:srgbClr val="F6F6F6"/>
                  </a:solidFill>
                  <a:latin typeface="Arial"/>
                  <a:ea typeface="Arial"/>
                  <a:cs typeface="Arial"/>
                  <a:sym typeface="Arial"/>
                </a:rPr>
                <a:t>Conclusion: Summary of Findings</a:t>
              </a:r>
              <a:endParaRPr sz="700"/>
            </a:p>
          </p:txBody>
        </p:sp>
        <p:sp>
          <p:nvSpPr>
            <p:cNvPr id="348" name="Google Shape;348;p41"/>
            <p:cNvSpPr txBox="1"/>
            <p:nvPr/>
          </p:nvSpPr>
          <p:spPr>
            <a:xfrm>
              <a:off x="0" y="3420850"/>
              <a:ext cx="9135000" cy="1477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 sz="1500" u="none" cap="none" strike="noStrike">
                  <a:solidFill>
                    <a:srgbClr val="F6F6F6"/>
                  </a:solidFill>
                  <a:latin typeface="Arial"/>
                  <a:ea typeface="Arial"/>
                  <a:cs typeface="Arial"/>
                  <a:sym typeface="Arial"/>
                </a:rPr>
                <a:t>Key insights and contributions to breast cancer prediction</a:t>
              </a:r>
              <a:endParaRPr sz="700"/>
            </a:p>
          </p:txBody>
        </p:sp>
        <p:sp>
          <p:nvSpPr>
            <p:cNvPr id="349" name="Google Shape;349;p41"/>
            <p:cNvSpPr txBox="1"/>
            <p:nvPr/>
          </p:nvSpPr>
          <p:spPr>
            <a:xfrm>
              <a:off x="0" y="5531450"/>
              <a:ext cx="11187600" cy="4829100"/>
            </a:xfrm>
            <a:prstGeom prst="rect">
              <a:avLst/>
            </a:prstGeom>
            <a:noFill/>
            <a:ln>
              <a:noFill/>
            </a:ln>
          </p:spPr>
          <p:txBody>
            <a:bodyPr anchorCtr="0" anchor="t" bIns="0" lIns="0" spcFirstLastPara="1" rIns="0" wrap="square" tIns="0">
              <a:spAutoFit/>
            </a:bodyPr>
            <a:lstStyle/>
            <a:p>
              <a:pPr indent="-311150" lvl="0" marL="457200" marR="0" rtl="0" algn="l">
                <a:lnSpc>
                  <a:spcPct val="115000"/>
                </a:lnSpc>
                <a:spcBef>
                  <a:spcPts val="0"/>
                </a:spcBef>
                <a:spcAft>
                  <a:spcPts val="0"/>
                </a:spcAft>
                <a:buClr>
                  <a:srgbClr val="F6F6F6"/>
                </a:buClr>
                <a:buSzPts val="1300"/>
                <a:buChar char="❖"/>
              </a:pPr>
              <a:r>
                <a:rPr lang="en" sz="1300">
                  <a:solidFill>
                    <a:srgbClr val="F6F6F6"/>
                  </a:solidFill>
                </a:rPr>
                <a:t>We developed a predictive model for breast cancer classification using clinical data.</a:t>
              </a:r>
              <a:br>
                <a:rPr lang="en" sz="1300">
                  <a:solidFill>
                    <a:srgbClr val="F6F6F6"/>
                  </a:solidFill>
                </a:rPr>
              </a:br>
              <a:endParaRPr sz="1300">
                <a:solidFill>
                  <a:srgbClr val="F6F6F6"/>
                </a:solidFill>
              </a:endParaRPr>
            </a:p>
            <a:p>
              <a:pPr indent="-311150" lvl="0" marL="457200" marR="0" rtl="0" algn="l">
                <a:lnSpc>
                  <a:spcPct val="115000"/>
                </a:lnSpc>
                <a:spcBef>
                  <a:spcPts val="0"/>
                </a:spcBef>
                <a:spcAft>
                  <a:spcPts val="0"/>
                </a:spcAft>
                <a:buClr>
                  <a:srgbClr val="F6F6F6"/>
                </a:buClr>
                <a:buSzPts val="1300"/>
                <a:buChar char="❖"/>
              </a:pPr>
              <a:r>
                <a:rPr lang="en" sz="1300">
                  <a:solidFill>
                    <a:srgbClr val="F6F6F6"/>
                  </a:solidFill>
                </a:rPr>
                <a:t>Random Forest (with tuned parameters) was the most effective model.</a:t>
              </a:r>
              <a:br>
                <a:rPr lang="en" sz="1300">
                  <a:solidFill>
                    <a:srgbClr val="F6F6F6"/>
                  </a:solidFill>
                </a:rPr>
              </a:br>
              <a:endParaRPr sz="1300">
                <a:solidFill>
                  <a:srgbClr val="F6F6F6"/>
                </a:solidFill>
              </a:endParaRPr>
            </a:p>
            <a:p>
              <a:pPr indent="-311150" lvl="0" marL="457200" marR="0" rtl="0" algn="l">
                <a:lnSpc>
                  <a:spcPct val="115000"/>
                </a:lnSpc>
                <a:spcBef>
                  <a:spcPts val="0"/>
                </a:spcBef>
                <a:spcAft>
                  <a:spcPts val="0"/>
                </a:spcAft>
                <a:buClr>
                  <a:srgbClr val="F6F6F6"/>
                </a:buClr>
                <a:buSzPts val="1300"/>
                <a:buChar char="❖"/>
              </a:pPr>
              <a:r>
                <a:rPr lang="en" sz="1300">
                  <a:solidFill>
                    <a:srgbClr val="F6F6F6"/>
                  </a:solidFill>
                </a:rPr>
                <a:t>Top features influencing diagnosis: Tumor Size, Age, Invasive Nodes.</a:t>
              </a:r>
              <a:endParaRPr sz="1300">
                <a:solidFill>
                  <a:srgbClr val="F6F6F6"/>
                </a:solidFill>
              </a:endParaRPr>
            </a:p>
          </p:txBody>
        </p:sp>
      </p:grpSp>
      <p:sp>
        <p:nvSpPr>
          <p:cNvPr id="350" name="Google Shape;350;p41"/>
          <p:cNvSpPr/>
          <p:nvPr/>
        </p:nvSpPr>
        <p:spPr>
          <a:xfrm>
            <a:off x="5732110" y="4321192"/>
            <a:ext cx="642798" cy="615918"/>
          </a:xfrm>
          <a:custGeom>
            <a:rect b="b" l="l" r="r" t="t"/>
            <a:pathLst>
              <a:path extrusionOk="0" h="1231835" w="1285596">
                <a:moveTo>
                  <a:pt x="0" y="0"/>
                </a:moveTo>
                <a:lnTo>
                  <a:pt x="1285596" y="0"/>
                </a:lnTo>
                <a:lnTo>
                  <a:pt x="1285596" y="1231834"/>
                </a:lnTo>
                <a:lnTo>
                  <a:pt x="0" y="1231834"/>
                </a:lnTo>
                <a:lnTo>
                  <a:pt x="0" y="0"/>
                </a:lnTo>
                <a:close/>
              </a:path>
            </a:pathLst>
          </a:custGeom>
          <a:blipFill rotWithShape="1">
            <a:blip r:embed="rId4">
              <a:alphaModFix/>
            </a:blip>
            <a:stretch>
              <a:fillRect b="0" l="0" r="0" t="0"/>
            </a:stretch>
          </a:blipFill>
          <a:ln>
            <a:noFill/>
          </a:ln>
        </p:spPr>
      </p:sp>
      <p:sp>
        <p:nvSpPr>
          <p:cNvPr id="351" name="Google Shape;351;p41"/>
          <p:cNvSpPr/>
          <p:nvPr/>
        </p:nvSpPr>
        <p:spPr>
          <a:xfrm>
            <a:off x="7986852" y="174046"/>
            <a:ext cx="642798" cy="615918"/>
          </a:xfrm>
          <a:custGeom>
            <a:rect b="b" l="l" r="r" t="t"/>
            <a:pathLst>
              <a:path extrusionOk="0" h="1231835" w="1285596">
                <a:moveTo>
                  <a:pt x="0" y="0"/>
                </a:moveTo>
                <a:lnTo>
                  <a:pt x="1285596" y="0"/>
                </a:lnTo>
                <a:lnTo>
                  <a:pt x="1285596" y="1231835"/>
                </a:lnTo>
                <a:lnTo>
                  <a:pt x="0" y="1231835"/>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5A93"/>
        </a:solidFill>
      </p:bgPr>
    </p:bg>
    <p:spTree>
      <p:nvGrpSpPr>
        <p:cNvPr id="355" name="Shape 355"/>
        <p:cNvGrpSpPr/>
        <p:nvPr/>
      </p:nvGrpSpPr>
      <p:grpSpPr>
        <a:xfrm>
          <a:off x="0" y="0"/>
          <a:ext cx="0" cy="0"/>
          <a:chOff x="0" y="0"/>
          <a:chExt cx="0" cy="0"/>
        </a:xfrm>
      </p:grpSpPr>
      <p:grpSp>
        <p:nvGrpSpPr>
          <p:cNvPr id="356" name="Google Shape;356;p42"/>
          <p:cNvGrpSpPr/>
          <p:nvPr/>
        </p:nvGrpSpPr>
        <p:grpSpPr>
          <a:xfrm>
            <a:off x="5282250" y="-90400"/>
            <a:ext cx="3861744" cy="5233809"/>
            <a:chOff x="0" y="-47625"/>
            <a:chExt cx="2087429" cy="2756958"/>
          </a:xfrm>
        </p:grpSpPr>
        <p:sp>
          <p:nvSpPr>
            <p:cNvPr id="357" name="Google Shape;357;p42"/>
            <p:cNvSpPr/>
            <p:nvPr/>
          </p:nvSpPr>
          <p:spPr>
            <a:xfrm>
              <a:off x="0" y="0"/>
              <a:ext cx="2087429" cy="2709333"/>
            </a:xfrm>
            <a:custGeom>
              <a:rect b="b" l="l" r="r" t="t"/>
              <a:pathLst>
                <a:path extrusionOk="0" h="2709333" w="2087429">
                  <a:moveTo>
                    <a:pt x="97681" y="0"/>
                  </a:moveTo>
                  <a:lnTo>
                    <a:pt x="1989748" y="0"/>
                  </a:lnTo>
                  <a:cubicBezTo>
                    <a:pt x="2043696" y="0"/>
                    <a:pt x="2087429" y="43733"/>
                    <a:pt x="2087429" y="97681"/>
                  </a:cubicBezTo>
                  <a:lnTo>
                    <a:pt x="2087429" y="2611652"/>
                  </a:lnTo>
                  <a:cubicBezTo>
                    <a:pt x="2087429" y="2665600"/>
                    <a:pt x="2043696" y="2709333"/>
                    <a:pt x="1989748" y="2709333"/>
                  </a:cubicBezTo>
                  <a:lnTo>
                    <a:pt x="97681" y="2709333"/>
                  </a:lnTo>
                  <a:cubicBezTo>
                    <a:pt x="43733" y="2709333"/>
                    <a:pt x="0" y="2665600"/>
                    <a:pt x="0" y="2611652"/>
                  </a:cubicBezTo>
                  <a:lnTo>
                    <a:pt x="0" y="97681"/>
                  </a:lnTo>
                  <a:cubicBezTo>
                    <a:pt x="0" y="43733"/>
                    <a:pt x="43733" y="0"/>
                    <a:pt x="97681" y="0"/>
                  </a:cubicBezTo>
                  <a:close/>
                </a:path>
              </a:pathLst>
            </a:custGeom>
            <a:solidFill>
              <a:srgbClr val="E14C37"/>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58" name="Google Shape;358;p42"/>
            <p:cNvSpPr txBox="1"/>
            <p:nvPr/>
          </p:nvSpPr>
          <p:spPr>
            <a:xfrm>
              <a:off x="0" y="-47625"/>
              <a:ext cx="2087429" cy="2756958"/>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59" name="Google Shape;359;p42"/>
          <p:cNvSpPr/>
          <p:nvPr/>
        </p:nvSpPr>
        <p:spPr>
          <a:xfrm>
            <a:off x="5475680" y="453696"/>
            <a:ext cx="3362925" cy="4267480"/>
          </a:xfrm>
          <a:custGeom>
            <a:rect b="b" l="l" r="r" t="t"/>
            <a:pathLst>
              <a:path extrusionOk="0" h="4491396" w="3539378">
                <a:moveTo>
                  <a:pt x="1206775" y="2221454"/>
                </a:moveTo>
                <a:cubicBezTo>
                  <a:pt x="1206775" y="2042465"/>
                  <a:pt x="1207942" y="1863476"/>
                  <a:pt x="1206775" y="1684486"/>
                </a:cubicBezTo>
                <a:cubicBezTo>
                  <a:pt x="1205609" y="1336451"/>
                  <a:pt x="948997" y="1091170"/>
                  <a:pt x="581575" y="1082331"/>
                </a:cubicBezTo>
                <a:cubicBezTo>
                  <a:pt x="267808" y="1066862"/>
                  <a:pt x="26359" y="813847"/>
                  <a:pt x="42689" y="515531"/>
                </a:cubicBezTo>
                <a:cubicBezTo>
                  <a:pt x="57853" y="237103"/>
                  <a:pt x="295802" y="15024"/>
                  <a:pt x="589740" y="5080"/>
                </a:cubicBezTo>
                <a:cubicBezTo>
                  <a:pt x="898841" y="2540"/>
                  <a:pt x="1150787" y="238208"/>
                  <a:pt x="1158952" y="534314"/>
                </a:cubicBezTo>
                <a:cubicBezTo>
                  <a:pt x="1167117" y="879034"/>
                  <a:pt x="1417897" y="1117687"/>
                  <a:pt x="1781820" y="1128735"/>
                </a:cubicBezTo>
                <a:cubicBezTo>
                  <a:pt x="2103751" y="1138679"/>
                  <a:pt x="2341701" y="1369597"/>
                  <a:pt x="2342867" y="1675647"/>
                </a:cubicBezTo>
                <a:cubicBezTo>
                  <a:pt x="2344033" y="2036940"/>
                  <a:pt x="2342867" y="2399339"/>
                  <a:pt x="2342867" y="2760632"/>
                </a:cubicBezTo>
                <a:cubicBezTo>
                  <a:pt x="2342867" y="3121925"/>
                  <a:pt x="2595980" y="3364997"/>
                  <a:pt x="2973900" y="3377151"/>
                </a:cubicBezTo>
                <a:cubicBezTo>
                  <a:pt x="3287666" y="3380465"/>
                  <a:pt x="3539378" y="3624642"/>
                  <a:pt x="3535568" y="3921853"/>
                </a:cubicBezTo>
                <a:cubicBezTo>
                  <a:pt x="3531758" y="4219063"/>
                  <a:pt x="3273669" y="4457106"/>
                  <a:pt x="2959903" y="4453296"/>
                </a:cubicBezTo>
                <a:cubicBezTo>
                  <a:pt x="2650802" y="4453296"/>
                  <a:pt x="2401188" y="4217959"/>
                  <a:pt x="2393023" y="3920748"/>
                </a:cubicBezTo>
                <a:cubicBezTo>
                  <a:pt x="2384858" y="3581552"/>
                  <a:pt x="2128246" y="3337375"/>
                  <a:pt x="1772488" y="3328536"/>
                </a:cubicBezTo>
                <a:cubicBezTo>
                  <a:pt x="1450557" y="3321907"/>
                  <a:pt x="1210274" y="3090989"/>
                  <a:pt x="1207942" y="2784939"/>
                </a:cubicBezTo>
                <a:cubicBezTo>
                  <a:pt x="1205609" y="2597111"/>
                  <a:pt x="1207942" y="2409282"/>
                  <a:pt x="1206775" y="2221454"/>
                </a:cubicBezTo>
                <a:close/>
                <a:moveTo>
                  <a:pt x="3529218" y="1667913"/>
                </a:moveTo>
                <a:lnTo>
                  <a:pt x="3529218" y="2773890"/>
                </a:lnTo>
                <a:cubicBezTo>
                  <a:pt x="3527948" y="3088779"/>
                  <a:pt x="3281834" y="3329641"/>
                  <a:pt x="2959903" y="3328536"/>
                </a:cubicBezTo>
                <a:cubicBezTo>
                  <a:pt x="2637971" y="3327431"/>
                  <a:pt x="2394189" y="3088779"/>
                  <a:pt x="2393023" y="2777205"/>
                </a:cubicBezTo>
                <a:cubicBezTo>
                  <a:pt x="2393023" y="2032521"/>
                  <a:pt x="2393023" y="1287837"/>
                  <a:pt x="2394189" y="544258"/>
                </a:cubicBezTo>
                <a:cubicBezTo>
                  <a:pt x="2391857" y="248152"/>
                  <a:pt x="2643803" y="5080"/>
                  <a:pt x="2956403" y="2540"/>
                </a:cubicBezTo>
                <a:cubicBezTo>
                  <a:pt x="3237510" y="0"/>
                  <a:pt x="3476626" y="192908"/>
                  <a:pt x="3520950" y="455868"/>
                </a:cubicBezTo>
                <a:cubicBezTo>
                  <a:pt x="3526782" y="491224"/>
                  <a:pt x="3529218" y="527685"/>
                  <a:pt x="3527948" y="563041"/>
                </a:cubicBezTo>
                <a:cubicBezTo>
                  <a:pt x="3529218" y="932068"/>
                  <a:pt x="3530489" y="1299990"/>
                  <a:pt x="3529218" y="1667913"/>
                </a:cubicBezTo>
                <a:close/>
                <a:moveTo>
                  <a:pt x="593239" y="2250181"/>
                </a:moveTo>
                <a:cubicBezTo>
                  <a:pt x="904673" y="2253495"/>
                  <a:pt x="1151953" y="2488833"/>
                  <a:pt x="1158952" y="2790463"/>
                </a:cubicBezTo>
                <a:cubicBezTo>
                  <a:pt x="1164784" y="3061157"/>
                  <a:pt x="1339747" y="3282132"/>
                  <a:pt x="1611522" y="3353948"/>
                </a:cubicBezTo>
                <a:cubicBezTo>
                  <a:pt x="1669843" y="3368312"/>
                  <a:pt x="1729331" y="3374941"/>
                  <a:pt x="1789985" y="3376046"/>
                </a:cubicBezTo>
                <a:cubicBezTo>
                  <a:pt x="2089754" y="3388199"/>
                  <a:pt x="2330036" y="3609174"/>
                  <a:pt x="2342867" y="3887602"/>
                </a:cubicBezTo>
                <a:cubicBezTo>
                  <a:pt x="2358030" y="4172659"/>
                  <a:pt x="2135245" y="4419045"/>
                  <a:pt x="1835475" y="4449982"/>
                </a:cubicBezTo>
                <a:cubicBezTo>
                  <a:pt x="1504212" y="4491396"/>
                  <a:pt x="1218439" y="4244476"/>
                  <a:pt x="1207942" y="3915223"/>
                </a:cubicBezTo>
                <a:cubicBezTo>
                  <a:pt x="1198610" y="3668837"/>
                  <a:pt x="1080802" y="3486533"/>
                  <a:pt x="844019" y="3384885"/>
                </a:cubicBezTo>
                <a:cubicBezTo>
                  <a:pt x="764702" y="3349529"/>
                  <a:pt x="670222" y="3335165"/>
                  <a:pt x="581575" y="3330746"/>
                </a:cubicBezTo>
                <a:cubicBezTo>
                  <a:pt x="285304" y="3317488"/>
                  <a:pt x="47355" y="3108667"/>
                  <a:pt x="25193" y="2833553"/>
                </a:cubicBezTo>
                <a:cubicBezTo>
                  <a:pt x="0" y="2557335"/>
                  <a:pt x="203655" y="2308739"/>
                  <a:pt x="491760" y="2260125"/>
                </a:cubicBezTo>
                <a:cubicBezTo>
                  <a:pt x="525586" y="2254600"/>
                  <a:pt x="559413" y="2253495"/>
                  <a:pt x="593239" y="2250181"/>
                </a:cubicBezTo>
                <a:close/>
                <a:moveTo>
                  <a:pt x="24026" y="1665703"/>
                </a:moveTo>
                <a:cubicBezTo>
                  <a:pt x="25193" y="1368493"/>
                  <a:pt x="279472" y="1127630"/>
                  <a:pt x="593239" y="1128735"/>
                </a:cubicBezTo>
                <a:cubicBezTo>
                  <a:pt x="907005" y="1129840"/>
                  <a:pt x="1161285" y="1370702"/>
                  <a:pt x="1160118" y="1667913"/>
                </a:cubicBezTo>
                <a:cubicBezTo>
                  <a:pt x="1158952" y="1965124"/>
                  <a:pt x="905839" y="2204881"/>
                  <a:pt x="592072" y="2204881"/>
                </a:cubicBezTo>
                <a:cubicBezTo>
                  <a:pt x="278306" y="2204881"/>
                  <a:pt x="24026" y="1964019"/>
                  <a:pt x="24026" y="1666808"/>
                </a:cubicBezTo>
                <a:cubicBezTo>
                  <a:pt x="24026" y="1666808"/>
                  <a:pt x="24026" y="1665703"/>
                  <a:pt x="24026" y="1665703"/>
                </a:cubicBezTo>
                <a:close/>
                <a:moveTo>
                  <a:pt x="1775987" y="5080"/>
                </a:moveTo>
                <a:cubicBezTo>
                  <a:pt x="1461054" y="3810"/>
                  <a:pt x="1205609" y="243732"/>
                  <a:pt x="1204442" y="542048"/>
                </a:cubicBezTo>
                <a:cubicBezTo>
                  <a:pt x="1203276" y="840364"/>
                  <a:pt x="1456389" y="1082331"/>
                  <a:pt x="1771322" y="1083435"/>
                </a:cubicBezTo>
                <a:cubicBezTo>
                  <a:pt x="2086255" y="1084540"/>
                  <a:pt x="2341701" y="844783"/>
                  <a:pt x="2342867" y="546467"/>
                </a:cubicBezTo>
                <a:cubicBezTo>
                  <a:pt x="2342867" y="544258"/>
                  <a:pt x="2342867" y="543153"/>
                  <a:pt x="2342867" y="540943"/>
                </a:cubicBezTo>
                <a:cubicBezTo>
                  <a:pt x="2340534" y="245942"/>
                  <a:pt x="2087421" y="7290"/>
                  <a:pt x="1775987" y="5080"/>
                </a:cubicBezTo>
                <a:close/>
                <a:moveTo>
                  <a:pt x="592072" y="3376046"/>
                </a:moveTo>
                <a:cubicBezTo>
                  <a:pt x="277139" y="3374941"/>
                  <a:pt x="21590" y="3614698"/>
                  <a:pt x="20320" y="3913014"/>
                </a:cubicBezTo>
                <a:cubicBezTo>
                  <a:pt x="19050" y="4211329"/>
                  <a:pt x="272474" y="4453296"/>
                  <a:pt x="587407" y="4454567"/>
                </a:cubicBezTo>
                <a:cubicBezTo>
                  <a:pt x="902340" y="4455837"/>
                  <a:pt x="1157785" y="4215749"/>
                  <a:pt x="1158952" y="3917433"/>
                </a:cubicBezTo>
                <a:cubicBezTo>
                  <a:pt x="1158952" y="3915223"/>
                  <a:pt x="1158952" y="3914119"/>
                  <a:pt x="1158952" y="3911909"/>
                </a:cubicBezTo>
                <a:cubicBezTo>
                  <a:pt x="1156619" y="3616908"/>
                  <a:pt x="903506" y="3378256"/>
                  <a:pt x="592072" y="3376046"/>
                </a:cubicBezTo>
                <a:close/>
              </a:path>
            </a:pathLst>
          </a:custGeom>
          <a:blipFill rotWithShape="1">
            <a:blip r:embed="rId3">
              <a:alphaModFix/>
            </a:blip>
            <a:stretch>
              <a:fillRect b="0" l="-45042" r="-45042" t="0"/>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360" name="Google Shape;360;p42"/>
          <p:cNvGrpSpPr/>
          <p:nvPr/>
        </p:nvGrpSpPr>
        <p:grpSpPr>
          <a:xfrm>
            <a:off x="153600" y="542900"/>
            <a:ext cx="5128461" cy="4178285"/>
            <a:chOff x="-347452" y="279237"/>
            <a:chExt cx="11535000" cy="8618575"/>
          </a:xfrm>
        </p:grpSpPr>
        <p:sp>
          <p:nvSpPr>
            <p:cNvPr id="361" name="Google Shape;361;p42"/>
            <p:cNvSpPr txBox="1"/>
            <p:nvPr/>
          </p:nvSpPr>
          <p:spPr>
            <a:xfrm>
              <a:off x="-347452" y="279237"/>
              <a:ext cx="11535000" cy="1016100"/>
            </a:xfrm>
            <a:prstGeom prst="rect">
              <a:avLst/>
            </a:prstGeom>
            <a:noFill/>
            <a:ln>
              <a:noFill/>
            </a:ln>
          </p:spPr>
          <p:txBody>
            <a:bodyPr anchorCtr="0" anchor="t" bIns="0" lIns="0" spcFirstLastPara="1" rIns="0" wrap="square" tIns="0">
              <a:spAutoFit/>
            </a:bodyPr>
            <a:lstStyle/>
            <a:p>
              <a:pPr indent="0" lvl="0" marL="0" marR="0" rtl="0" algn="l">
                <a:lnSpc>
                  <a:spcPct val="105000"/>
                </a:lnSpc>
                <a:spcBef>
                  <a:spcPts val="0"/>
                </a:spcBef>
                <a:spcAft>
                  <a:spcPts val="0"/>
                </a:spcAft>
                <a:buNone/>
              </a:pPr>
              <a:r>
                <a:rPr b="1" i="0" lang="en" sz="3200" u="none" cap="none" strike="noStrike">
                  <a:solidFill>
                    <a:srgbClr val="F6F6F6"/>
                  </a:solidFill>
                  <a:latin typeface="Arial"/>
                  <a:ea typeface="Arial"/>
                  <a:cs typeface="Arial"/>
                  <a:sym typeface="Arial"/>
                </a:rPr>
                <a:t>Limitations </a:t>
              </a:r>
              <a:r>
                <a:rPr b="1" lang="en" sz="3200">
                  <a:solidFill>
                    <a:srgbClr val="F6F6F6"/>
                  </a:solidFill>
                </a:rPr>
                <a:t>&amp; </a:t>
              </a:r>
              <a:r>
                <a:rPr b="1" i="0" lang="en" sz="3200" u="none" cap="none" strike="noStrike">
                  <a:solidFill>
                    <a:srgbClr val="F6F6F6"/>
                  </a:solidFill>
                  <a:latin typeface="Arial"/>
                  <a:ea typeface="Arial"/>
                  <a:cs typeface="Arial"/>
                  <a:sym typeface="Arial"/>
                </a:rPr>
                <a:t>Future Work</a:t>
              </a:r>
              <a:endParaRPr sz="700"/>
            </a:p>
          </p:txBody>
        </p:sp>
        <p:sp>
          <p:nvSpPr>
            <p:cNvPr id="362" name="Google Shape;362;p42"/>
            <p:cNvSpPr txBox="1"/>
            <p:nvPr/>
          </p:nvSpPr>
          <p:spPr>
            <a:xfrm>
              <a:off x="-5" y="1822399"/>
              <a:ext cx="10920600" cy="476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 sz="1500" u="none" cap="none" strike="noStrike">
                  <a:solidFill>
                    <a:srgbClr val="F6F6F6"/>
                  </a:solidFill>
                  <a:latin typeface="Arial"/>
                  <a:ea typeface="Arial"/>
                  <a:cs typeface="Arial"/>
                  <a:sym typeface="Arial"/>
                </a:rPr>
                <a:t>Exploring challenges and outlining next steps</a:t>
              </a:r>
              <a:endParaRPr sz="700"/>
            </a:p>
          </p:txBody>
        </p:sp>
        <p:sp>
          <p:nvSpPr>
            <p:cNvPr id="363" name="Google Shape;363;p42"/>
            <p:cNvSpPr txBox="1"/>
            <p:nvPr/>
          </p:nvSpPr>
          <p:spPr>
            <a:xfrm>
              <a:off x="-347452" y="2944611"/>
              <a:ext cx="11535000" cy="5953200"/>
            </a:xfrm>
            <a:prstGeom prst="rect">
              <a:avLst/>
            </a:prstGeom>
            <a:noFill/>
            <a:ln>
              <a:noFill/>
            </a:ln>
          </p:spPr>
          <p:txBody>
            <a:bodyPr anchorCtr="0" anchor="t" bIns="0" lIns="0" spcFirstLastPara="1" rIns="0" wrap="square" tIns="0">
              <a:spAutoFit/>
            </a:bodyPr>
            <a:lstStyle/>
            <a:p>
              <a:pPr indent="-311150" lvl="0" marL="457200" marR="0" rtl="0" algn="l">
                <a:lnSpc>
                  <a:spcPct val="150000"/>
                </a:lnSpc>
                <a:spcBef>
                  <a:spcPts val="0"/>
                </a:spcBef>
                <a:spcAft>
                  <a:spcPts val="0"/>
                </a:spcAft>
                <a:buClr>
                  <a:srgbClr val="F6F6F6"/>
                </a:buClr>
                <a:buSzPts val="1300"/>
                <a:buFont typeface="Arial"/>
                <a:buChar char="❖"/>
              </a:pPr>
              <a:r>
                <a:rPr b="0" i="0" lang="en" sz="1300" u="none" cap="none" strike="noStrike">
                  <a:solidFill>
                    <a:srgbClr val="F6F6F6"/>
                  </a:solidFill>
                  <a:latin typeface="Arial"/>
                  <a:ea typeface="Arial"/>
                  <a:cs typeface="Arial"/>
                  <a:sym typeface="Arial"/>
                </a:rPr>
                <a:t>While our models show promise, </a:t>
              </a:r>
              <a:r>
                <a:rPr b="1" i="0" lang="en" sz="1300" u="none" cap="none" strike="noStrike">
                  <a:solidFill>
                    <a:srgbClr val="F6F6F6"/>
                  </a:solidFill>
                  <a:latin typeface="Arial"/>
                  <a:ea typeface="Arial"/>
                  <a:cs typeface="Arial"/>
                  <a:sym typeface="Arial"/>
                </a:rPr>
                <a:t>data quality and availability</a:t>
              </a:r>
              <a:r>
                <a:rPr b="0" i="0" lang="en" sz="1300" u="none" cap="none" strike="noStrike">
                  <a:solidFill>
                    <a:srgbClr val="F6F6F6"/>
                  </a:solidFill>
                  <a:latin typeface="Arial"/>
                  <a:ea typeface="Arial"/>
                  <a:cs typeface="Arial"/>
                  <a:sym typeface="Arial"/>
                </a:rPr>
                <a:t> remain significant challenges. </a:t>
              </a:r>
              <a:endParaRPr b="0" i="0" sz="1300" u="none" cap="none" strike="noStrike">
                <a:solidFill>
                  <a:srgbClr val="F6F6F6"/>
                </a:solidFill>
                <a:latin typeface="Arial"/>
                <a:ea typeface="Arial"/>
                <a:cs typeface="Arial"/>
                <a:sym typeface="Arial"/>
              </a:endParaRPr>
            </a:p>
            <a:p>
              <a:pPr indent="-311150" lvl="0" marL="457200" marR="0" rtl="0" algn="l">
                <a:lnSpc>
                  <a:spcPct val="150000"/>
                </a:lnSpc>
                <a:spcBef>
                  <a:spcPts val="0"/>
                </a:spcBef>
                <a:spcAft>
                  <a:spcPts val="0"/>
                </a:spcAft>
                <a:buClr>
                  <a:srgbClr val="F6F6F6"/>
                </a:buClr>
                <a:buSzPts val="1300"/>
                <a:buChar char="❖"/>
              </a:pPr>
              <a:r>
                <a:rPr b="0" i="0" lang="en" sz="1300" u="none" cap="none" strike="noStrike">
                  <a:solidFill>
                    <a:srgbClr val="F6F6F6"/>
                  </a:solidFill>
                  <a:latin typeface="Arial"/>
                  <a:ea typeface="Arial"/>
                  <a:cs typeface="Arial"/>
                  <a:sym typeface="Arial"/>
                </a:rPr>
                <a:t>Future work will focus on enhancing the dataset and exploring more advanced algorithms to improve prediction accuracy and reli</a:t>
              </a:r>
              <a:r>
                <a:rPr lang="en" sz="1300">
                  <a:solidFill>
                    <a:srgbClr val="F6F6F6"/>
                  </a:solidFill>
                </a:rPr>
                <a:t>ability.</a:t>
              </a:r>
              <a:endParaRPr sz="1300">
                <a:solidFill>
                  <a:srgbClr val="F6F6F6"/>
                </a:solidFill>
              </a:endParaRPr>
            </a:p>
            <a:p>
              <a:pPr indent="-311150" lvl="0" marL="457200" marR="0" rtl="0" algn="l">
                <a:lnSpc>
                  <a:spcPct val="150000"/>
                </a:lnSpc>
                <a:spcBef>
                  <a:spcPts val="0"/>
                </a:spcBef>
                <a:spcAft>
                  <a:spcPts val="0"/>
                </a:spcAft>
                <a:buClr>
                  <a:srgbClr val="F6F6F6"/>
                </a:buClr>
                <a:buSzPts val="1300"/>
                <a:buChar char="❖"/>
              </a:pPr>
              <a:r>
                <a:rPr lang="en" sz="1300">
                  <a:solidFill>
                    <a:srgbClr val="F6F6F6"/>
                  </a:solidFill>
                </a:rPr>
                <a:t>Imaging and genetic data, clinical data can enhance data quality</a:t>
              </a:r>
              <a:endParaRPr sz="1300">
                <a:solidFill>
                  <a:srgbClr val="F6F6F6"/>
                </a:solidFill>
              </a:endParaRPr>
            </a:p>
            <a:p>
              <a:pPr indent="-311150" lvl="0" marL="457200" marR="0" rtl="0" algn="l">
                <a:lnSpc>
                  <a:spcPct val="150000"/>
                </a:lnSpc>
                <a:spcBef>
                  <a:spcPts val="0"/>
                </a:spcBef>
                <a:spcAft>
                  <a:spcPts val="0"/>
                </a:spcAft>
                <a:buClr>
                  <a:srgbClr val="F6F6F6"/>
                </a:buClr>
                <a:buSzPts val="1300"/>
                <a:buChar char="❖"/>
              </a:pPr>
              <a:r>
                <a:rPr lang="en" sz="1300">
                  <a:solidFill>
                    <a:srgbClr val="F6F6F6"/>
                  </a:solidFill>
                </a:rPr>
                <a:t>Future work can incorporate Deep Learning algorithms for complex feature interactions, eg neural networks.</a:t>
              </a:r>
              <a:endParaRPr sz="1300">
                <a:solidFill>
                  <a:srgbClr val="F6F6F6"/>
                </a:solidFill>
              </a:endParaRPr>
            </a:p>
            <a:p>
              <a:pPr indent="0" lvl="0" marL="457200" marR="0" rtl="0" algn="l">
                <a:lnSpc>
                  <a:spcPct val="139958"/>
                </a:lnSpc>
                <a:spcBef>
                  <a:spcPts val="0"/>
                </a:spcBef>
                <a:spcAft>
                  <a:spcPts val="0"/>
                </a:spcAft>
                <a:buNone/>
              </a:pPr>
              <a:r>
                <a:t/>
              </a:r>
              <a:endParaRPr sz="1200">
                <a:solidFill>
                  <a:srgbClr val="F6F6F6"/>
                </a:solidFill>
              </a:endParaRPr>
            </a:p>
          </p:txBody>
        </p:sp>
      </p:grpSp>
      <p:sp>
        <p:nvSpPr>
          <p:cNvPr id="364" name="Google Shape;364;p42"/>
          <p:cNvSpPr/>
          <p:nvPr/>
        </p:nvSpPr>
        <p:spPr>
          <a:xfrm>
            <a:off x="5732110" y="4321192"/>
            <a:ext cx="642798" cy="615918"/>
          </a:xfrm>
          <a:custGeom>
            <a:rect b="b" l="l" r="r" t="t"/>
            <a:pathLst>
              <a:path extrusionOk="0" h="1231835" w="1285596">
                <a:moveTo>
                  <a:pt x="0" y="0"/>
                </a:moveTo>
                <a:lnTo>
                  <a:pt x="1285596" y="0"/>
                </a:lnTo>
                <a:lnTo>
                  <a:pt x="1285596" y="1231834"/>
                </a:lnTo>
                <a:lnTo>
                  <a:pt x="0" y="1231834"/>
                </a:lnTo>
                <a:lnTo>
                  <a:pt x="0" y="0"/>
                </a:lnTo>
                <a:close/>
              </a:path>
            </a:pathLst>
          </a:custGeom>
          <a:blipFill rotWithShape="1">
            <a:blip r:embed="rId4">
              <a:alphaModFix/>
            </a:blip>
            <a:stretch>
              <a:fillRect b="0" l="0" r="0" t="0"/>
            </a:stretch>
          </a:blipFill>
          <a:ln>
            <a:noFill/>
          </a:ln>
        </p:spPr>
      </p:sp>
      <p:sp>
        <p:nvSpPr>
          <p:cNvPr id="365" name="Google Shape;365;p42"/>
          <p:cNvSpPr/>
          <p:nvPr/>
        </p:nvSpPr>
        <p:spPr>
          <a:xfrm>
            <a:off x="7986852" y="174046"/>
            <a:ext cx="642798" cy="615918"/>
          </a:xfrm>
          <a:custGeom>
            <a:rect b="b" l="l" r="r" t="t"/>
            <a:pathLst>
              <a:path extrusionOk="0" h="1231835" w="1285596">
                <a:moveTo>
                  <a:pt x="0" y="0"/>
                </a:moveTo>
                <a:lnTo>
                  <a:pt x="1285596" y="0"/>
                </a:lnTo>
                <a:lnTo>
                  <a:pt x="1285596" y="1231835"/>
                </a:lnTo>
                <a:lnTo>
                  <a:pt x="0" y="1231835"/>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22E20"/>
        </a:solidFill>
      </p:bgPr>
    </p:bg>
    <p:spTree>
      <p:nvGrpSpPr>
        <p:cNvPr id="369" name="Shape 369"/>
        <p:cNvGrpSpPr/>
        <p:nvPr/>
      </p:nvGrpSpPr>
      <p:grpSpPr>
        <a:xfrm>
          <a:off x="0" y="0"/>
          <a:ext cx="0" cy="0"/>
          <a:chOff x="0" y="0"/>
          <a:chExt cx="0" cy="0"/>
        </a:xfrm>
      </p:grpSpPr>
      <p:grpSp>
        <p:nvGrpSpPr>
          <p:cNvPr id="370" name="Google Shape;370;p43"/>
          <p:cNvGrpSpPr/>
          <p:nvPr/>
        </p:nvGrpSpPr>
        <p:grpSpPr>
          <a:xfrm>
            <a:off x="0" y="-90413"/>
            <a:ext cx="3855452" cy="5233913"/>
            <a:chOff x="0" y="-47625"/>
            <a:chExt cx="2030855" cy="2756958"/>
          </a:xfrm>
        </p:grpSpPr>
        <p:sp>
          <p:nvSpPr>
            <p:cNvPr id="371" name="Google Shape;371;p43"/>
            <p:cNvSpPr/>
            <p:nvPr/>
          </p:nvSpPr>
          <p:spPr>
            <a:xfrm>
              <a:off x="0" y="0"/>
              <a:ext cx="2030855" cy="2709333"/>
            </a:xfrm>
            <a:custGeom>
              <a:rect b="b" l="l" r="r" t="t"/>
              <a:pathLst>
                <a:path extrusionOk="0" h="2709333" w="2030855">
                  <a:moveTo>
                    <a:pt x="100402" y="0"/>
                  </a:moveTo>
                  <a:lnTo>
                    <a:pt x="1930453" y="0"/>
                  </a:lnTo>
                  <a:cubicBezTo>
                    <a:pt x="1957081" y="0"/>
                    <a:pt x="1982619" y="10578"/>
                    <a:pt x="2001448" y="29407"/>
                  </a:cubicBezTo>
                  <a:cubicBezTo>
                    <a:pt x="2020277" y="48236"/>
                    <a:pt x="2030855" y="73774"/>
                    <a:pt x="2030855" y="100402"/>
                  </a:cubicBezTo>
                  <a:lnTo>
                    <a:pt x="2030855" y="2608931"/>
                  </a:lnTo>
                  <a:cubicBezTo>
                    <a:pt x="2030855" y="2635559"/>
                    <a:pt x="2020277" y="2661097"/>
                    <a:pt x="2001448" y="2679926"/>
                  </a:cubicBezTo>
                  <a:cubicBezTo>
                    <a:pt x="1982619" y="2698755"/>
                    <a:pt x="1957081" y="2709333"/>
                    <a:pt x="1930453" y="2709333"/>
                  </a:cubicBezTo>
                  <a:lnTo>
                    <a:pt x="100402" y="2709333"/>
                  </a:lnTo>
                  <a:cubicBezTo>
                    <a:pt x="73774" y="2709333"/>
                    <a:pt x="48236" y="2698755"/>
                    <a:pt x="29407" y="2679926"/>
                  </a:cubicBezTo>
                  <a:cubicBezTo>
                    <a:pt x="10578" y="2661097"/>
                    <a:pt x="0" y="2635559"/>
                    <a:pt x="0" y="2608931"/>
                  </a:cubicBezTo>
                  <a:lnTo>
                    <a:pt x="0" y="100402"/>
                  </a:lnTo>
                  <a:cubicBezTo>
                    <a:pt x="0" y="73774"/>
                    <a:pt x="10578" y="48236"/>
                    <a:pt x="29407" y="29407"/>
                  </a:cubicBezTo>
                  <a:cubicBezTo>
                    <a:pt x="48236" y="10578"/>
                    <a:pt x="73774" y="0"/>
                    <a:pt x="100402" y="0"/>
                  </a:cubicBezTo>
                  <a:close/>
                </a:path>
              </a:pathLst>
            </a:custGeom>
            <a:solidFill>
              <a:srgbClr val="EDEDED"/>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72" name="Google Shape;372;p43"/>
            <p:cNvSpPr txBox="1"/>
            <p:nvPr/>
          </p:nvSpPr>
          <p:spPr>
            <a:xfrm>
              <a:off x="0" y="-47625"/>
              <a:ext cx="2030855" cy="2756958"/>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73" name="Google Shape;373;p43"/>
          <p:cNvSpPr/>
          <p:nvPr/>
        </p:nvSpPr>
        <p:spPr>
          <a:xfrm>
            <a:off x="322662" y="492463"/>
            <a:ext cx="3210128" cy="4206909"/>
          </a:xfrm>
          <a:custGeom>
            <a:rect b="b" l="l" r="r" t="t"/>
            <a:pathLst>
              <a:path extrusionOk="0" h="5858510" w="4470400">
                <a:moveTo>
                  <a:pt x="3860800" y="4861560"/>
                </a:moveTo>
                <a:cubicBezTo>
                  <a:pt x="3749040" y="4674870"/>
                  <a:pt x="3567430" y="4598670"/>
                  <a:pt x="3351530" y="4596130"/>
                </a:cubicBezTo>
                <a:cubicBezTo>
                  <a:pt x="2995930" y="4592320"/>
                  <a:pt x="2727960" y="4225290"/>
                  <a:pt x="2830830" y="3884930"/>
                </a:cubicBezTo>
                <a:cubicBezTo>
                  <a:pt x="2909570" y="3622040"/>
                  <a:pt x="3114040" y="3467100"/>
                  <a:pt x="3394710" y="3458210"/>
                </a:cubicBezTo>
                <a:cubicBezTo>
                  <a:pt x="3675380" y="3449320"/>
                  <a:pt x="3907790" y="3234690"/>
                  <a:pt x="3937000" y="2961640"/>
                </a:cubicBezTo>
                <a:cubicBezTo>
                  <a:pt x="3966210" y="2688590"/>
                  <a:pt x="3792220" y="2409190"/>
                  <a:pt x="3519170" y="2335530"/>
                </a:cubicBezTo>
                <a:cubicBezTo>
                  <a:pt x="3437890" y="2313940"/>
                  <a:pt x="3355340" y="2324100"/>
                  <a:pt x="3274060" y="2310130"/>
                </a:cubicBezTo>
                <a:cubicBezTo>
                  <a:pt x="2931160" y="2250440"/>
                  <a:pt x="2707640" y="1907540"/>
                  <a:pt x="2830830" y="1545590"/>
                </a:cubicBezTo>
                <a:cubicBezTo>
                  <a:pt x="2908300" y="1316990"/>
                  <a:pt x="3110230" y="1177290"/>
                  <a:pt x="3354070" y="1170940"/>
                </a:cubicBezTo>
                <a:cubicBezTo>
                  <a:pt x="3717290" y="1159510"/>
                  <a:pt x="3980180" y="859790"/>
                  <a:pt x="3917950" y="490220"/>
                </a:cubicBezTo>
                <a:cubicBezTo>
                  <a:pt x="3879850" y="260350"/>
                  <a:pt x="3675380" y="66040"/>
                  <a:pt x="3456940" y="36830"/>
                </a:cubicBezTo>
                <a:cubicBezTo>
                  <a:pt x="3192780" y="0"/>
                  <a:pt x="2966720" y="116840"/>
                  <a:pt x="2848610" y="340360"/>
                </a:cubicBezTo>
                <a:cubicBezTo>
                  <a:pt x="2791460" y="449580"/>
                  <a:pt x="2791460" y="566420"/>
                  <a:pt x="2777490" y="683260"/>
                </a:cubicBezTo>
                <a:cubicBezTo>
                  <a:pt x="2730500" y="1101090"/>
                  <a:pt x="2250440" y="1297940"/>
                  <a:pt x="1927860" y="1104900"/>
                </a:cubicBezTo>
                <a:cubicBezTo>
                  <a:pt x="1731010" y="986790"/>
                  <a:pt x="1652270" y="805180"/>
                  <a:pt x="1642110" y="584200"/>
                </a:cubicBezTo>
                <a:cubicBezTo>
                  <a:pt x="1630680" y="350520"/>
                  <a:pt x="1475740" y="148590"/>
                  <a:pt x="1252220" y="77470"/>
                </a:cubicBezTo>
                <a:cubicBezTo>
                  <a:pt x="1024890" y="6350"/>
                  <a:pt x="777240" y="81280"/>
                  <a:pt x="633730" y="265430"/>
                </a:cubicBezTo>
                <a:cubicBezTo>
                  <a:pt x="490220" y="449580"/>
                  <a:pt x="466090" y="716280"/>
                  <a:pt x="590550" y="916940"/>
                </a:cubicBezTo>
                <a:cubicBezTo>
                  <a:pt x="715010" y="1117600"/>
                  <a:pt x="892810" y="1189990"/>
                  <a:pt x="1117600" y="1197610"/>
                </a:cubicBezTo>
                <a:cubicBezTo>
                  <a:pt x="1430020" y="1207770"/>
                  <a:pt x="1658620" y="1464310"/>
                  <a:pt x="1653540" y="1781810"/>
                </a:cubicBezTo>
                <a:cubicBezTo>
                  <a:pt x="1649730" y="2078990"/>
                  <a:pt x="1395730" y="2329180"/>
                  <a:pt x="1093470" y="2334260"/>
                </a:cubicBezTo>
                <a:cubicBezTo>
                  <a:pt x="718820" y="2341880"/>
                  <a:pt x="454660" y="2684780"/>
                  <a:pt x="541020" y="3051810"/>
                </a:cubicBezTo>
                <a:cubicBezTo>
                  <a:pt x="599440" y="3298190"/>
                  <a:pt x="830580" y="3481070"/>
                  <a:pt x="1084580" y="3483610"/>
                </a:cubicBezTo>
                <a:cubicBezTo>
                  <a:pt x="1273810" y="3484880"/>
                  <a:pt x="1433830" y="3552190"/>
                  <a:pt x="1549400" y="3703320"/>
                </a:cubicBezTo>
                <a:cubicBezTo>
                  <a:pt x="1690370" y="3888740"/>
                  <a:pt x="1713230" y="4094480"/>
                  <a:pt x="1610360" y="4301490"/>
                </a:cubicBezTo>
                <a:cubicBezTo>
                  <a:pt x="1507490" y="4508500"/>
                  <a:pt x="1332230" y="4615180"/>
                  <a:pt x="1099820" y="4618990"/>
                </a:cubicBezTo>
                <a:cubicBezTo>
                  <a:pt x="795020" y="4625340"/>
                  <a:pt x="528320" y="4886960"/>
                  <a:pt x="539750" y="5125720"/>
                </a:cubicBezTo>
                <a:cubicBezTo>
                  <a:pt x="551180" y="5364480"/>
                  <a:pt x="595630" y="5485130"/>
                  <a:pt x="709930" y="5596890"/>
                </a:cubicBezTo>
                <a:cubicBezTo>
                  <a:pt x="857250" y="5740400"/>
                  <a:pt x="1032510" y="5783580"/>
                  <a:pt x="1226820" y="5748020"/>
                </a:cubicBezTo>
                <a:cubicBezTo>
                  <a:pt x="1497330" y="5697220"/>
                  <a:pt x="1678940" y="5464810"/>
                  <a:pt x="1680210" y="5175250"/>
                </a:cubicBezTo>
                <a:cubicBezTo>
                  <a:pt x="1681480" y="4851400"/>
                  <a:pt x="1971040" y="4541520"/>
                  <a:pt x="2381250" y="4629150"/>
                </a:cubicBezTo>
                <a:cubicBezTo>
                  <a:pt x="2631440" y="4682490"/>
                  <a:pt x="2809240" y="4907280"/>
                  <a:pt x="2814320" y="5162550"/>
                </a:cubicBezTo>
                <a:cubicBezTo>
                  <a:pt x="2818130" y="5327650"/>
                  <a:pt x="2874010" y="5468620"/>
                  <a:pt x="2989580" y="5582920"/>
                </a:cubicBezTo>
                <a:cubicBezTo>
                  <a:pt x="3265170" y="5858510"/>
                  <a:pt x="3732530" y="5741670"/>
                  <a:pt x="3876040" y="5469890"/>
                </a:cubicBezTo>
                <a:cubicBezTo>
                  <a:pt x="3991610" y="5252720"/>
                  <a:pt x="3977640" y="5055870"/>
                  <a:pt x="3860800" y="4861560"/>
                </a:cubicBezTo>
                <a:close/>
                <a:moveTo>
                  <a:pt x="2221230" y="71120"/>
                </a:moveTo>
                <a:cubicBezTo>
                  <a:pt x="2500630" y="72390"/>
                  <a:pt x="2727960" y="298450"/>
                  <a:pt x="2729230" y="577850"/>
                </a:cubicBezTo>
                <a:cubicBezTo>
                  <a:pt x="2731770" y="857250"/>
                  <a:pt x="2496820" y="1085850"/>
                  <a:pt x="2208530" y="1083310"/>
                </a:cubicBezTo>
                <a:cubicBezTo>
                  <a:pt x="1920240" y="1080770"/>
                  <a:pt x="1705610" y="843280"/>
                  <a:pt x="1709420" y="538480"/>
                </a:cubicBezTo>
                <a:cubicBezTo>
                  <a:pt x="1711960" y="285750"/>
                  <a:pt x="1949450" y="69850"/>
                  <a:pt x="2221230" y="71120"/>
                </a:cubicBezTo>
                <a:close/>
                <a:moveTo>
                  <a:pt x="2246630" y="4696460"/>
                </a:moveTo>
                <a:cubicBezTo>
                  <a:pt x="2526030" y="4697730"/>
                  <a:pt x="2753360" y="4923790"/>
                  <a:pt x="2754630" y="5203190"/>
                </a:cubicBezTo>
                <a:cubicBezTo>
                  <a:pt x="2757170" y="5482590"/>
                  <a:pt x="2522220" y="5711190"/>
                  <a:pt x="2233930" y="5708650"/>
                </a:cubicBezTo>
                <a:cubicBezTo>
                  <a:pt x="1945640" y="5706110"/>
                  <a:pt x="1731010" y="5469890"/>
                  <a:pt x="1734820" y="5163820"/>
                </a:cubicBezTo>
                <a:cubicBezTo>
                  <a:pt x="1737360" y="4911090"/>
                  <a:pt x="1974850" y="4695190"/>
                  <a:pt x="2246630" y="4696460"/>
                </a:cubicBezTo>
                <a:close/>
                <a:moveTo>
                  <a:pt x="482600" y="1254760"/>
                </a:moveTo>
                <a:lnTo>
                  <a:pt x="1068070" y="1254760"/>
                </a:lnTo>
                <a:cubicBezTo>
                  <a:pt x="1334770" y="1254760"/>
                  <a:pt x="1550670" y="1470660"/>
                  <a:pt x="1550670" y="1737360"/>
                </a:cubicBezTo>
                <a:lnTo>
                  <a:pt x="1550670" y="1765300"/>
                </a:lnTo>
                <a:cubicBezTo>
                  <a:pt x="1550670" y="2032000"/>
                  <a:pt x="1334770" y="2247900"/>
                  <a:pt x="1068070" y="2247900"/>
                </a:cubicBezTo>
                <a:lnTo>
                  <a:pt x="482600" y="2247900"/>
                </a:lnTo>
                <a:cubicBezTo>
                  <a:pt x="215900" y="2247900"/>
                  <a:pt x="0" y="2032000"/>
                  <a:pt x="0" y="1765300"/>
                </a:cubicBezTo>
                <a:lnTo>
                  <a:pt x="0" y="1737360"/>
                </a:lnTo>
                <a:cubicBezTo>
                  <a:pt x="0" y="1470660"/>
                  <a:pt x="215900" y="1254760"/>
                  <a:pt x="482600" y="1254760"/>
                </a:cubicBezTo>
                <a:close/>
                <a:moveTo>
                  <a:pt x="482600" y="3556000"/>
                </a:moveTo>
                <a:lnTo>
                  <a:pt x="1068070" y="3556000"/>
                </a:lnTo>
                <a:cubicBezTo>
                  <a:pt x="1334770" y="3556000"/>
                  <a:pt x="1550670" y="3771900"/>
                  <a:pt x="1550670" y="4038600"/>
                </a:cubicBezTo>
                <a:lnTo>
                  <a:pt x="1550670" y="4066540"/>
                </a:lnTo>
                <a:cubicBezTo>
                  <a:pt x="1550670" y="4333240"/>
                  <a:pt x="1334770" y="4549140"/>
                  <a:pt x="1068070" y="4549140"/>
                </a:cubicBezTo>
                <a:lnTo>
                  <a:pt x="482600" y="4549140"/>
                </a:lnTo>
                <a:cubicBezTo>
                  <a:pt x="215900" y="4549140"/>
                  <a:pt x="0" y="4333240"/>
                  <a:pt x="0" y="4066540"/>
                </a:cubicBezTo>
                <a:lnTo>
                  <a:pt x="0" y="4038600"/>
                </a:lnTo>
                <a:cubicBezTo>
                  <a:pt x="0" y="3771900"/>
                  <a:pt x="215900" y="3556000"/>
                  <a:pt x="482600" y="3556000"/>
                </a:cubicBezTo>
                <a:close/>
                <a:moveTo>
                  <a:pt x="3389630" y="1242060"/>
                </a:moveTo>
                <a:lnTo>
                  <a:pt x="3975100" y="1242060"/>
                </a:lnTo>
                <a:cubicBezTo>
                  <a:pt x="4241800" y="1242060"/>
                  <a:pt x="4457700" y="1457960"/>
                  <a:pt x="4457700" y="1724660"/>
                </a:cubicBezTo>
                <a:lnTo>
                  <a:pt x="4457700" y="1752600"/>
                </a:lnTo>
                <a:cubicBezTo>
                  <a:pt x="4457700" y="2019300"/>
                  <a:pt x="4241800" y="2235200"/>
                  <a:pt x="3975100" y="2235200"/>
                </a:cubicBezTo>
                <a:lnTo>
                  <a:pt x="3389630" y="2235200"/>
                </a:lnTo>
                <a:cubicBezTo>
                  <a:pt x="3122930" y="2235200"/>
                  <a:pt x="2907030" y="2019300"/>
                  <a:pt x="2907030" y="1752600"/>
                </a:cubicBezTo>
                <a:lnTo>
                  <a:pt x="2907030" y="1724660"/>
                </a:lnTo>
                <a:cubicBezTo>
                  <a:pt x="2907030" y="1457960"/>
                  <a:pt x="3122930" y="1242060"/>
                  <a:pt x="3389630" y="1242060"/>
                </a:cubicBezTo>
                <a:close/>
                <a:moveTo>
                  <a:pt x="3402330" y="3530600"/>
                </a:moveTo>
                <a:lnTo>
                  <a:pt x="3987800" y="3530600"/>
                </a:lnTo>
                <a:cubicBezTo>
                  <a:pt x="4254500" y="3530600"/>
                  <a:pt x="4470400" y="3746500"/>
                  <a:pt x="4470400" y="4013200"/>
                </a:cubicBezTo>
                <a:lnTo>
                  <a:pt x="4470400" y="4041140"/>
                </a:lnTo>
                <a:cubicBezTo>
                  <a:pt x="4470400" y="4307840"/>
                  <a:pt x="4254500" y="4523740"/>
                  <a:pt x="3987800" y="4523740"/>
                </a:cubicBezTo>
                <a:lnTo>
                  <a:pt x="3402330" y="4523740"/>
                </a:lnTo>
                <a:cubicBezTo>
                  <a:pt x="3135630" y="4523740"/>
                  <a:pt x="2919730" y="4307840"/>
                  <a:pt x="2919730" y="4041140"/>
                </a:cubicBezTo>
                <a:lnTo>
                  <a:pt x="2919730" y="4013200"/>
                </a:lnTo>
                <a:cubicBezTo>
                  <a:pt x="2919730" y="3746500"/>
                  <a:pt x="3135630" y="3530600"/>
                  <a:pt x="3402330" y="3530600"/>
                </a:cubicBezTo>
                <a:close/>
              </a:path>
            </a:pathLst>
          </a:custGeom>
          <a:blipFill rotWithShape="1">
            <a:blip r:embed="rId3">
              <a:alphaModFix/>
            </a:blip>
            <a:stretch>
              <a:fillRect b="0" l="-45823" r="-45824" t="0"/>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374" name="Google Shape;374;p43"/>
          <p:cNvGrpSpPr/>
          <p:nvPr/>
        </p:nvGrpSpPr>
        <p:grpSpPr>
          <a:xfrm>
            <a:off x="4167325" y="492478"/>
            <a:ext cx="4756180" cy="3926577"/>
            <a:chOff x="0" y="104775"/>
            <a:chExt cx="11606100" cy="9322358"/>
          </a:xfrm>
        </p:grpSpPr>
        <p:sp>
          <p:nvSpPr>
            <p:cNvPr id="375" name="Google Shape;375;p43"/>
            <p:cNvSpPr txBox="1"/>
            <p:nvPr/>
          </p:nvSpPr>
          <p:spPr>
            <a:xfrm>
              <a:off x="0" y="104775"/>
              <a:ext cx="10820400" cy="2772000"/>
            </a:xfrm>
            <a:prstGeom prst="rect">
              <a:avLst/>
            </a:prstGeom>
            <a:noFill/>
            <a:ln>
              <a:noFill/>
            </a:ln>
          </p:spPr>
          <p:txBody>
            <a:bodyPr anchorCtr="0" anchor="t" bIns="0" lIns="0" spcFirstLastPara="1" rIns="0" wrap="square" tIns="0">
              <a:spAutoFit/>
            </a:bodyPr>
            <a:lstStyle/>
            <a:p>
              <a:pPr indent="0" lvl="0" marL="0" marR="0" rtl="0" algn="l">
                <a:lnSpc>
                  <a:spcPct val="104999"/>
                </a:lnSpc>
                <a:spcBef>
                  <a:spcPts val="0"/>
                </a:spcBef>
                <a:spcAft>
                  <a:spcPts val="0"/>
                </a:spcAft>
                <a:buNone/>
              </a:pPr>
              <a:r>
                <a:rPr b="1" i="0" lang="en" sz="3700" u="none" cap="none" strike="noStrike">
                  <a:solidFill>
                    <a:srgbClr val="F6F6F6"/>
                  </a:solidFill>
                  <a:latin typeface="Arial"/>
                  <a:ea typeface="Arial"/>
                  <a:cs typeface="Arial"/>
                  <a:sym typeface="Arial"/>
                </a:rPr>
                <a:t>Workload Distribution</a:t>
              </a:r>
              <a:endParaRPr sz="700"/>
            </a:p>
          </p:txBody>
        </p:sp>
        <p:sp>
          <p:nvSpPr>
            <p:cNvPr id="376" name="Google Shape;376;p43"/>
            <p:cNvSpPr txBox="1"/>
            <p:nvPr/>
          </p:nvSpPr>
          <p:spPr>
            <a:xfrm>
              <a:off x="0" y="3419602"/>
              <a:ext cx="10820400" cy="1491000"/>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1" i="0" lang="en" sz="1700" u="none" cap="none" strike="noStrike">
                  <a:solidFill>
                    <a:srgbClr val="F6F6F6"/>
                  </a:solidFill>
                  <a:latin typeface="Arial"/>
                  <a:ea typeface="Arial"/>
                  <a:cs typeface="Arial"/>
                  <a:sym typeface="Arial"/>
                </a:rPr>
                <a:t>Roles and contributions of each team member in project</a:t>
              </a:r>
              <a:endParaRPr sz="700"/>
            </a:p>
          </p:txBody>
        </p:sp>
        <p:sp>
          <p:nvSpPr>
            <p:cNvPr id="377" name="Google Shape;377;p43"/>
            <p:cNvSpPr txBox="1"/>
            <p:nvPr/>
          </p:nvSpPr>
          <p:spPr>
            <a:xfrm>
              <a:off x="0" y="5333933"/>
              <a:ext cx="11606100" cy="4093200"/>
            </a:xfrm>
            <a:prstGeom prst="rect">
              <a:avLst/>
            </a:prstGeom>
            <a:noFill/>
            <a:ln>
              <a:noFill/>
            </a:ln>
          </p:spPr>
          <p:txBody>
            <a:bodyPr anchorCtr="0" anchor="t" bIns="0" lIns="0" spcFirstLastPara="1" rIns="0" wrap="square" tIns="0">
              <a:spAutoFit/>
            </a:bodyPr>
            <a:lstStyle/>
            <a:p>
              <a:pPr indent="-152400" lvl="1" marL="304800" marR="0" rtl="0" algn="l">
                <a:lnSpc>
                  <a:spcPct val="140014"/>
                </a:lnSpc>
                <a:spcBef>
                  <a:spcPts val="0"/>
                </a:spcBef>
                <a:spcAft>
                  <a:spcPts val="0"/>
                </a:spcAft>
                <a:buClr>
                  <a:srgbClr val="F6F6F6"/>
                </a:buClr>
                <a:buSzPts val="1400"/>
                <a:buFont typeface="Arial"/>
                <a:buChar char="•"/>
              </a:pPr>
              <a:r>
                <a:rPr b="0" i="0" lang="en" sz="1400" u="none" cap="none" strike="noStrike">
                  <a:solidFill>
                    <a:srgbClr val="F6F6F6"/>
                  </a:solidFill>
                  <a:latin typeface="Arial"/>
                  <a:ea typeface="Arial"/>
                  <a:cs typeface="Arial"/>
                  <a:sym typeface="Arial"/>
                </a:rPr>
                <a:t>Data collection and cleaning by </a:t>
              </a:r>
              <a:r>
                <a:rPr lang="en">
                  <a:solidFill>
                    <a:srgbClr val="F6F6F6"/>
                  </a:solidFill>
                </a:rPr>
                <a:t>Angela</a:t>
              </a:r>
              <a:endParaRPr>
                <a:solidFill>
                  <a:srgbClr val="F6F6F6"/>
                </a:solidFill>
              </a:endParaRPr>
            </a:p>
            <a:p>
              <a:pPr indent="-107950" lvl="1" marL="304800" marR="0" rtl="0" algn="l">
                <a:lnSpc>
                  <a:spcPct val="140014"/>
                </a:lnSpc>
                <a:spcBef>
                  <a:spcPts val="0"/>
                </a:spcBef>
                <a:spcAft>
                  <a:spcPts val="0"/>
                </a:spcAft>
                <a:buClr>
                  <a:srgbClr val="F6F6F6"/>
                </a:buClr>
                <a:buSzPts val="700"/>
                <a:buChar char="•"/>
              </a:pPr>
              <a:r>
                <a:rPr lang="en">
                  <a:solidFill>
                    <a:srgbClr val="F6F6F6"/>
                  </a:solidFill>
                </a:rPr>
                <a:t>Exploratory Data Analysis by Aishwarya</a:t>
              </a:r>
              <a:endParaRPr>
                <a:solidFill>
                  <a:srgbClr val="F6F6F6"/>
                </a:solidFill>
              </a:endParaRPr>
            </a:p>
            <a:p>
              <a:pPr indent="-107950" lvl="1" marL="304800" marR="0" rtl="0" algn="l">
                <a:lnSpc>
                  <a:spcPct val="140014"/>
                </a:lnSpc>
                <a:spcBef>
                  <a:spcPts val="0"/>
                </a:spcBef>
                <a:spcAft>
                  <a:spcPts val="0"/>
                </a:spcAft>
                <a:buClr>
                  <a:srgbClr val="F6F6F6"/>
                </a:buClr>
                <a:buSzPts val="700"/>
                <a:buChar char="•"/>
              </a:pPr>
              <a:r>
                <a:rPr lang="en">
                  <a:solidFill>
                    <a:srgbClr val="F6F6F6"/>
                  </a:solidFill>
                </a:rPr>
                <a:t>Data Preprocessing by Angela &amp; Aishwarya</a:t>
              </a:r>
              <a:endParaRPr>
                <a:solidFill>
                  <a:srgbClr val="F6F6F6"/>
                </a:solidFill>
              </a:endParaRPr>
            </a:p>
            <a:p>
              <a:pPr indent="-152400" lvl="1" marL="304800" marR="0" rtl="0" algn="l">
                <a:lnSpc>
                  <a:spcPct val="140014"/>
                </a:lnSpc>
                <a:spcBef>
                  <a:spcPts val="0"/>
                </a:spcBef>
                <a:spcAft>
                  <a:spcPts val="0"/>
                </a:spcAft>
                <a:buClr>
                  <a:srgbClr val="F6F6F6"/>
                </a:buClr>
                <a:buSzPts val="1400"/>
                <a:buFont typeface="Arial"/>
                <a:buChar char="•"/>
              </a:pPr>
              <a:r>
                <a:rPr b="0" i="0" lang="en" sz="1400" u="none" cap="none" strike="noStrike">
                  <a:solidFill>
                    <a:srgbClr val="F6F6F6"/>
                  </a:solidFill>
                  <a:latin typeface="Arial"/>
                  <a:ea typeface="Arial"/>
                  <a:cs typeface="Arial"/>
                  <a:sym typeface="Arial"/>
                </a:rPr>
                <a:t>Model selection and pipeline by </a:t>
              </a:r>
              <a:r>
                <a:rPr lang="en">
                  <a:solidFill>
                    <a:srgbClr val="F6F6F6"/>
                  </a:solidFill>
                </a:rPr>
                <a:t>Angela    </a:t>
              </a:r>
              <a:endParaRPr b="0" i="0" sz="1400" u="none" cap="none" strike="noStrike">
                <a:solidFill>
                  <a:srgbClr val="F6F6F6"/>
                </a:solidFill>
                <a:latin typeface="Arial"/>
                <a:ea typeface="Arial"/>
                <a:cs typeface="Arial"/>
                <a:sym typeface="Arial"/>
              </a:endParaRPr>
            </a:p>
            <a:p>
              <a:pPr indent="-152400" lvl="1" marL="304800" marR="0" rtl="0" algn="l">
                <a:lnSpc>
                  <a:spcPct val="140014"/>
                </a:lnSpc>
                <a:spcBef>
                  <a:spcPts val="0"/>
                </a:spcBef>
                <a:spcAft>
                  <a:spcPts val="0"/>
                </a:spcAft>
                <a:buClr>
                  <a:srgbClr val="F6F6F6"/>
                </a:buClr>
                <a:buSzPts val="1400"/>
                <a:buFont typeface="Arial"/>
                <a:buChar char="•"/>
              </a:pPr>
              <a:r>
                <a:rPr lang="en">
                  <a:solidFill>
                    <a:srgbClr val="F6F6F6"/>
                  </a:solidFill>
                </a:rPr>
                <a:t>Model </a:t>
              </a:r>
              <a:r>
                <a:rPr b="0" i="0" lang="en" sz="1400" u="none" cap="none" strike="noStrike">
                  <a:solidFill>
                    <a:srgbClr val="F6F6F6"/>
                  </a:solidFill>
                  <a:latin typeface="Arial"/>
                  <a:ea typeface="Arial"/>
                  <a:cs typeface="Arial"/>
                  <a:sym typeface="Arial"/>
                </a:rPr>
                <a:t>evaluation  and parameter tuning by </a:t>
              </a:r>
              <a:r>
                <a:rPr lang="en">
                  <a:solidFill>
                    <a:srgbClr val="F6F6F6"/>
                  </a:solidFill>
                </a:rPr>
                <a:t>Aishwarya</a:t>
              </a:r>
              <a:endParaRPr>
                <a:solidFill>
                  <a:srgbClr val="F6F6F6"/>
                </a:solidFill>
              </a:endParaRPr>
            </a:p>
            <a:p>
              <a:pPr indent="-152400" lvl="1" marL="304800" marR="0" rtl="0" algn="l">
                <a:lnSpc>
                  <a:spcPct val="140014"/>
                </a:lnSpc>
                <a:spcBef>
                  <a:spcPts val="0"/>
                </a:spcBef>
                <a:spcAft>
                  <a:spcPts val="0"/>
                </a:spcAft>
                <a:buClr>
                  <a:srgbClr val="F6F6F6"/>
                </a:buClr>
                <a:buSzPts val="1400"/>
                <a:buFont typeface="Arial"/>
                <a:buChar char="•"/>
              </a:pPr>
              <a:r>
                <a:rPr b="0" i="0" lang="en" sz="1400" u="none" cap="none" strike="noStrike">
                  <a:solidFill>
                    <a:srgbClr val="F6F6F6"/>
                  </a:solidFill>
                  <a:latin typeface="Arial"/>
                  <a:ea typeface="Arial"/>
                  <a:cs typeface="Arial"/>
                  <a:sym typeface="Arial"/>
                </a:rPr>
                <a:t>Presentation design by </a:t>
              </a:r>
              <a:r>
                <a:rPr lang="en">
                  <a:solidFill>
                    <a:srgbClr val="F6F6F6"/>
                  </a:solidFill>
                </a:rPr>
                <a:t>Angela &amp; Aishwarya </a:t>
              </a:r>
              <a:endParaRPr sz="700"/>
            </a:p>
          </p:txBody>
        </p:sp>
      </p:grpSp>
      <p:sp>
        <p:nvSpPr>
          <p:cNvPr id="378" name="Google Shape;378;p43"/>
          <p:cNvSpPr/>
          <p:nvPr/>
        </p:nvSpPr>
        <p:spPr>
          <a:xfrm>
            <a:off x="322662" y="3435738"/>
            <a:ext cx="642798" cy="615918"/>
          </a:xfrm>
          <a:custGeom>
            <a:rect b="b" l="l" r="r" t="t"/>
            <a:pathLst>
              <a:path extrusionOk="0" h="1231835" w="1285596">
                <a:moveTo>
                  <a:pt x="0" y="0"/>
                </a:moveTo>
                <a:lnTo>
                  <a:pt x="1285596" y="0"/>
                </a:lnTo>
                <a:lnTo>
                  <a:pt x="1285596" y="1231835"/>
                </a:lnTo>
                <a:lnTo>
                  <a:pt x="0" y="1231835"/>
                </a:lnTo>
                <a:lnTo>
                  <a:pt x="0" y="0"/>
                </a:lnTo>
                <a:close/>
              </a:path>
            </a:pathLst>
          </a:custGeom>
          <a:blipFill rotWithShape="1">
            <a:blip r:embed="rId4">
              <a:alphaModFix/>
            </a:blip>
            <a:stretch>
              <a:fillRect b="0" l="0" r="0" t="0"/>
            </a:stretch>
          </a:blipFill>
          <a:ln>
            <a:noFill/>
          </a:ln>
        </p:spPr>
      </p:sp>
      <p:sp>
        <p:nvSpPr>
          <p:cNvPr id="379" name="Google Shape;379;p43"/>
          <p:cNvSpPr/>
          <p:nvPr/>
        </p:nvSpPr>
        <p:spPr>
          <a:xfrm>
            <a:off x="2889992" y="1087436"/>
            <a:ext cx="642798" cy="615918"/>
          </a:xfrm>
          <a:custGeom>
            <a:rect b="b" l="l" r="r" t="t"/>
            <a:pathLst>
              <a:path extrusionOk="0" h="1231835" w="1285596">
                <a:moveTo>
                  <a:pt x="0" y="0"/>
                </a:moveTo>
                <a:lnTo>
                  <a:pt x="1285597" y="0"/>
                </a:lnTo>
                <a:lnTo>
                  <a:pt x="1285597" y="1231835"/>
                </a:lnTo>
                <a:lnTo>
                  <a:pt x="0" y="1231835"/>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22E20"/>
        </a:solidFill>
      </p:bgPr>
    </p:bg>
    <p:spTree>
      <p:nvGrpSpPr>
        <p:cNvPr id="141" name="Shape 141"/>
        <p:cNvGrpSpPr/>
        <p:nvPr/>
      </p:nvGrpSpPr>
      <p:grpSpPr>
        <a:xfrm>
          <a:off x="0" y="0"/>
          <a:ext cx="0" cy="0"/>
          <a:chOff x="0" y="0"/>
          <a:chExt cx="0" cy="0"/>
        </a:xfrm>
      </p:grpSpPr>
      <p:grpSp>
        <p:nvGrpSpPr>
          <p:cNvPr id="142" name="Google Shape;142;p26"/>
          <p:cNvGrpSpPr/>
          <p:nvPr/>
        </p:nvGrpSpPr>
        <p:grpSpPr>
          <a:xfrm>
            <a:off x="0" y="-90413"/>
            <a:ext cx="3855452" cy="5233913"/>
            <a:chOff x="0" y="-47625"/>
            <a:chExt cx="2030855" cy="2756958"/>
          </a:xfrm>
        </p:grpSpPr>
        <p:sp>
          <p:nvSpPr>
            <p:cNvPr id="143" name="Google Shape;143;p26"/>
            <p:cNvSpPr/>
            <p:nvPr/>
          </p:nvSpPr>
          <p:spPr>
            <a:xfrm>
              <a:off x="0" y="0"/>
              <a:ext cx="2030855" cy="2709333"/>
            </a:xfrm>
            <a:custGeom>
              <a:rect b="b" l="l" r="r" t="t"/>
              <a:pathLst>
                <a:path extrusionOk="0" h="2709333" w="2030855">
                  <a:moveTo>
                    <a:pt x="100402" y="0"/>
                  </a:moveTo>
                  <a:lnTo>
                    <a:pt x="1930453" y="0"/>
                  </a:lnTo>
                  <a:cubicBezTo>
                    <a:pt x="1957081" y="0"/>
                    <a:pt x="1982619" y="10578"/>
                    <a:pt x="2001448" y="29407"/>
                  </a:cubicBezTo>
                  <a:cubicBezTo>
                    <a:pt x="2020277" y="48236"/>
                    <a:pt x="2030855" y="73774"/>
                    <a:pt x="2030855" y="100402"/>
                  </a:cubicBezTo>
                  <a:lnTo>
                    <a:pt x="2030855" y="2608931"/>
                  </a:lnTo>
                  <a:cubicBezTo>
                    <a:pt x="2030855" y="2635559"/>
                    <a:pt x="2020277" y="2661097"/>
                    <a:pt x="2001448" y="2679926"/>
                  </a:cubicBezTo>
                  <a:cubicBezTo>
                    <a:pt x="1982619" y="2698755"/>
                    <a:pt x="1957081" y="2709333"/>
                    <a:pt x="1930453" y="2709333"/>
                  </a:cubicBezTo>
                  <a:lnTo>
                    <a:pt x="100402" y="2709333"/>
                  </a:lnTo>
                  <a:cubicBezTo>
                    <a:pt x="73774" y="2709333"/>
                    <a:pt x="48236" y="2698755"/>
                    <a:pt x="29407" y="2679926"/>
                  </a:cubicBezTo>
                  <a:cubicBezTo>
                    <a:pt x="10578" y="2661097"/>
                    <a:pt x="0" y="2635559"/>
                    <a:pt x="0" y="2608931"/>
                  </a:cubicBezTo>
                  <a:lnTo>
                    <a:pt x="0" y="100402"/>
                  </a:lnTo>
                  <a:cubicBezTo>
                    <a:pt x="0" y="73774"/>
                    <a:pt x="10578" y="48236"/>
                    <a:pt x="29407" y="29407"/>
                  </a:cubicBezTo>
                  <a:cubicBezTo>
                    <a:pt x="48236" y="10578"/>
                    <a:pt x="73774" y="0"/>
                    <a:pt x="100402" y="0"/>
                  </a:cubicBezTo>
                  <a:close/>
                </a:path>
              </a:pathLst>
            </a:custGeom>
            <a:solidFill>
              <a:srgbClr val="EDEDED"/>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44" name="Google Shape;144;p26"/>
            <p:cNvSpPr txBox="1"/>
            <p:nvPr/>
          </p:nvSpPr>
          <p:spPr>
            <a:xfrm>
              <a:off x="0" y="-47625"/>
              <a:ext cx="2030855" cy="2756958"/>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45" name="Google Shape;145;p26"/>
          <p:cNvGrpSpPr/>
          <p:nvPr/>
        </p:nvGrpSpPr>
        <p:grpSpPr>
          <a:xfrm>
            <a:off x="4286250" y="235845"/>
            <a:ext cx="4668397" cy="4176618"/>
            <a:chOff x="0" y="104775"/>
            <a:chExt cx="11685600" cy="6807854"/>
          </a:xfrm>
        </p:grpSpPr>
        <p:sp>
          <p:nvSpPr>
            <p:cNvPr id="146" name="Google Shape;146;p26"/>
            <p:cNvSpPr txBox="1"/>
            <p:nvPr/>
          </p:nvSpPr>
          <p:spPr>
            <a:xfrm>
              <a:off x="0" y="104775"/>
              <a:ext cx="10820400" cy="928200"/>
            </a:xfrm>
            <a:prstGeom prst="rect">
              <a:avLst/>
            </a:prstGeom>
            <a:noFill/>
            <a:ln>
              <a:noFill/>
            </a:ln>
          </p:spPr>
          <p:txBody>
            <a:bodyPr anchorCtr="0" anchor="t" bIns="0" lIns="0" spcFirstLastPara="1" rIns="0" wrap="square" tIns="0">
              <a:spAutoFit/>
            </a:bodyPr>
            <a:lstStyle/>
            <a:p>
              <a:pPr indent="0" lvl="0" marL="0" marR="0" rtl="0" algn="l">
                <a:lnSpc>
                  <a:spcPct val="104999"/>
                </a:lnSpc>
                <a:spcBef>
                  <a:spcPts val="0"/>
                </a:spcBef>
                <a:spcAft>
                  <a:spcPts val="0"/>
                </a:spcAft>
                <a:buNone/>
              </a:pPr>
              <a:r>
                <a:rPr b="1" i="0" lang="en" sz="3700" u="none" cap="none" strike="noStrike">
                  <a:solidFill>
                    <a:srgbClr val="F6F6F6"/>
                  </a:solidFill>
                  <a:latin typeface="Arial"/>
                  <a:ea typeface="Arial"/>
                  <a:cs typeface="Arial"/>
                  <a:sym typeface="Arial"/>
                </a:rPr>
                <a:t>Project Agenda</a:t>
              </a:r>
              <a:endParaRPr sz="700"/>
            </a:p>
          </p:txBody>
        </p:sp>
        <p:sp>
          <p:nvSpPr>
            <p:cNvPr id="147" name="Google Shape;147;p26"/>
            <p:cNvSpPr txBox="1"/>
            <p:nvPr/>
          </p:nvSpPr>
          <p:spPr>
            <a:xfrm>
              <a:off x="0" y="1318114"/>
              <a:ext cx="10820400" cy="1023600"/>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1" i="0" lang="en" sz="1700" u="none" cap="none" strike="noStrike">
                  <a:solidFill>
                    <a:srgbClr val="F6F6F6"/>
                  </a:solidFill>
                  <a:latin typeface="Arial"/>
                  <a:ea typeface="Arial"/>
                  <a:cs typeface="Arial"/>
                  <a:sym typeface="Arial"/>
                </a:rPr>
                <a:t>Overview of objectives and significance of the project</a:t>
              </a:r>
              <a:endParaRPr sz="700"/>
            </a:p>
          </p:txBody>
        </p:sp>
        <p:sp>
          <p:nvSpPr>
            <p:cNvPr id="148" name="Google Shape;148;p26"/>
            <p:cNvSpPr txBox="1"/>
            <p:nvPr/>
          </p:nvSpPr>
          <p:spPr>
            <a:xfrm>
              <a:off x="0" y="2626829"/>
              <a:ext cx="11685600" cy="4285800"/>
            </a:xfrm>
            <a:prstGeom prst="rect">
              <a:avLst/>
            </a:prstGeom>
            <a:noFill/>
            <a:ln>
              <a:noFill/>
            </a:ln>
          </p:spPr>
          <p:txBody>
            <a:bodyPr anchorCtr="0" anchor="t" bIns="0" lIns="0" spcFirstLastPara="1" rIns="0" wrap="square" tIns="0">
              <a:spAutoFit/>
            </a:bodyPr>
            <a:lstStyle/>
            <a:p>
              <a:pPr indent="-152400" lvl="1" marL="304800" marR="0" rtl="0" algn="l">
                <a:lnSpc>
                  <a:spcPct val="140014"/>
                </a:lnSpc>
                <a:spcBef>
                  <a:spcPts val="0"/>
                </a:spcBef>
                <a:spcAft>
                  <a:spcPts val="0"/>
                </a:spcAft>
                <a:buClr>
                  <a:srgbClr val="F6F6F6"/>
                </a:buClr>
                <a:buSzPts val="1400"/>
                <a:buChar char="•"/>
              </a:pPr>
              <a:r>
                <a:rPr b="1" lang="en">
                  <a:solidFill>
                    <a:srgbClr val="F6F6F6"/>
                  </a:solidFill>
                </a:rPr>
                <a:t>Significance of</a:t>
              </a:r>
              <a:r>
                <a:rPr b="1" i="0" lang="en" sz="1400" u="none" cap="none" strike="noStrike">
                  <a:solidFill>
                    <a:srgbClr val="F6F6F6"/>
                  </a:solidFill>
                </a:rPr>
                <a:t> breast cancer prediction </a:t>
              </a:r>
              <a:endParaRPr b="1" sz="700"/>
            </a:p>
            <a:p>
              <a:pPr indent="-152400" lvl="1" marL="304800" marR="0" rtl="0" algn="l">
                <a:lnSpc>
                  <a:spcPct val="140014"/>
                </a:lnSpc>
                <a:spcBef>
                  <a:spcPts val="0"/>
                </a:spcBef>
                <a:spcAft>
                  <a:spcPts val="0"/>
                </a:spcAft>
                <a:buClr>
                  <a:srgbClr val="F6F6F6"/>
                </a:buClr>
                <a:buSzPts val="1400"/>
                <a:buChar char="•"/>
              </a:pPr>
              <a:r>
                <a:rPr b="1" i="0" lang="en" sz="1400" u="none" cap="none" strike="noStrike">
                  <a:solidFill>
                    <a:srgbClr val="F6F6F6"/>
                  </a:solidFill>
                </a:rPr>
                <a:t>Overview of the dataset used in the analysis</a:t>
              </a:r>
              <a:endParaRPr b="1" sz="700"/>
            </a:p>
            <a:p>
              <a:pPr indent="-152400" lvl="1" marL="304800" marR="0" rtl="0" algn="l">
                <a:lnSpc>
                  <a:spcPct val="140014"/>
                </a:lnSpc>
                <a:spcBef>
                  <a:spcPts val="0"/>
                </a:spcBef>
                <a:spcAft>
                  <a:spcPts val="0"/>
                </a:spcAft>
                <a:buClr>
                  <a:srgbClr val="F6F6F6"/>
                </a:buClr>
                <a:buSzPts val="1400"/>
                <a:buChar char="•"/>
              </a:pPr>
              <a:r>
                <a:rPr b="1" i="0" lang="en" sz="1400" u="none" cap="none" strike="noStrike">
                  <a:solidFill>
                    <a:srgbClr val="F6F6F6"/>
                  </a:solidFill>
                </a:rPr>
                <a:t>Data preprocessing techniqu</a:t>
              </a:r>
              <a:r>
                <a:rPr b="1" lang="en">
                  <a:solidFill>
                    <a:srgbClr val="F6F6F6"/>
                  </a:solidFill>
                </a:rPr>
                <a:t>es </a:t>
              </a:r>
              <a:endParaRPr b="1">
                <a:solidFill>
                  <a:srgbClr val="F6F6F6"/>
                </a:solidFill>
              </a:endParaRPr>
            </a:p>
            <a:p>
              <a:pPr indent="-152400" lvl="1" marL="304800" marR="0" rtl="0" algn="l">
                <a:lnSpc>
                  <a:spcPct val="140014"/>
                </a:lnSpc>
                <a:spcBef>
                  <a:spcPts val="0"/>
                </a:spcBef>
                <a:spcAft>
                  <a:spcPts val="0"/>
                </a:spcAft>
                <a:buClr>
                  <a:srgbClr val="F6F6F6"/>
                </a:buClr>
                <a:buSzPts val="1400"/>
                <a:buChar char="•"/>
              </a:pPr>
              <a:r>
                <a:rPr b="1" lang="en">
                  <a:solidFill>
                    <a:srgbClr val="F6F6F6"/>
                  </a:solidFill>
                </a:rPr>
                <a:t>Exploratory Data Analysis</a:t>
              </a:r>
              <a:endParaRPr b="1">
                <a:solidFill>
                  <a:srgbClr val="F6F6F6"/>
                </a:solidFill>
              </a:endParaRPr>
            </a:p>
            <a:p>
              <a:pPr indent="-152400" lvl="1" marL="304800" marR="0" rtl="0" algn="l">
                <a:lnSpc>
                  <a:spcPct val="140014"/>
                </a:lnSpc>
                <a:spcBef>
                  <a:spcPts val="0"/>
                </a:spcBef>
                <a:spcAft>
                  <a:spcPts val="0"/>
                </a:spcAft>
                <a:buClr>
                  <a:srgbClr val="F6F6F6"/>
                </a:buClr>
                <a:buSzPts val="1400"/>
                <a:buChar char="•"/>
              </a:pPr>
              <a:r>
                <a:rPr b="1" lang="en">
                  <a:solidFill>
                    <a:srgbClr val="F6F6F6"/>
                  </a:solidFill>
                </a:rPr>
                <a:t>Models</a:t>
              </a:r>
              <a:r>
                <a:rPr b="1" i="0" lang="en" sz="1400" u="none" cap="none" strike="noStrike">
                  <a:solidFill>
                    <a:srgbClr val="F6F6F6"/>
                  </a:solidFill>
                </a:rPr>
                <a:t> selected for </a:t>
              </a:r>
              <a:r>
                <a:rPr b="1" lang="en">
                  <a:solidFill>
                    <a:srgbClr val="F6F6F6"/>
                  </a:solidFill>
                </a:rPr>
                <a:t>prediction</a:t>
              </a:r>
              <a:endParaRPr b="1" i="0" sz="1400" u="none" cap="none" strike="noStrike">
                <a:solidFill>
                  <a:srgbClr val="F6F6F6"/>
                </a:solidFill>
              </a:endParaRPr>
            </a:p>
            <a:p>
              <a:pPr indent="-152400" lvl="1" marL="304800" marR="0" rtl="0" algn="l">
                <a:lnSpc>
                  <a:spcPct val="140014"/>
                </a:lnSpc>
                <a:spcBef>
                  <a:spcPts val="0"/>
                </a:spcBef>
                <a:spcAft>
                  <a:spcPts val="0"/>
                </a:spcAft>
                <a:buClr>
                  <a:srgbClr val="F6F6F6"/>
                </a:buClr>
                <a:buSzPts val="1400"/>
                <a:buChar char="•"/>
              </a:pPr>
              <a:r>
                <a:rPr b="1" lang="en">
                  <a:solidFill>
                    <a:srgbClr val="F6F6F6"/>
                  </a:solidFill>
                </a:rPr>
                <a:t>M</a:t>
              </a:r>
              <a:r>
                <a:rPr b="1" i="0" lang="en" sz="1400" u="none" cap="none" strike="noStrike">
                  <a:solidFill>
                    <a:srgbClr val="F6F6F6"/>
                  </a:solidFill>
                </a:rPr>
                <a:t>od</a:t>
              </a:r>
              <a:r>
                <a:rPr b="1" lang="en">
                  <a:solidFill>
                    <a:srgbClr val="F6F6F6"/>
                  </a:solidFill>
                </a:rPr>
                <a:t>el </a:t>
              </a:r>
              <a:r>
                <a:rPr b="1" lang="en">
                  <a:solidFill>
                    <a:srgbClr val="F6F6F6"/>
                  </a:solidFill>
                </a:rPr>
                <a:t>results</a:t>
              </a:r>
              <a:r>
                <a:rPr b="1" lang="en">
                  <a:solidFill>
                    <a:srgbClr val="F6F6F6"/>
                  </a:solidFill>
                </a:rPr>
                <a:t> and evaluation</a:t>
              </a:r>
              <a:endParaRPr b="1">
                <a:solidFill>
                  <a:srgbClr val="F6F6F6"/>
                </a:solidFill>
              </a:endParaRPr>
            </a:p>
            <a:p>
              <a:pPr indent="-152400" lvl="1" marL="304800" marR="0" rtl="0" algn="l">
                <a:lnSpc>
                  <a:spcPct val="140014"/>
                </a:lnSpc>
                <a:spcBef>
                  <a:spcPts val="0"/>
                </a:spcBef>
                <a:spcAft>
                  <a:spcPts val="0"/>
                </a:spcAft>
                <a:buClr>
                  <a:srgbClr val="F6F6F6"/>
                </a:buClr>
                <a:buSzPts val="1400"/>
                <a:buChar char="•"/>
              </a:pPr>
              <a:r>
                <a:rPr b="1" lang="en">
                  <a:solidFill>
                    <a:srgbClr val="F6F6F6"/>
                  </a:solidFill>
                </a:rPr>
                <a:t>Conclusions</a:t>
              </a:r>
              <a:endParaRPr b="1">
                <a:solidFill>
                  <a:srgbClr val="F6F6F6"/>
                </a:solidFill>
              </a:endParaRPr>
            </a:p>
            <a:p>
              <a:pPr indent="-152400" lvl="1" marL="304800" marR="0" rtl="0" algn="l">
                <a:lnSpc>
                  <a:spcPct val="140014"/>
                </a:lnSpc>
                <a:spcBef>
                  <a:spcPts val="0"/>
                </a:spcBef>
                <a:spcAft>
                  <a:spcPts val="0"/>
                </a:spcAft>
                <a:buClr>
                  <a:srgbClr val="F6F6F6"/>
                </a:buClr>
                <a:buSzPts val="1400"/>
                <a:buChar char="•"/>
              </a:pPr>
              <a:r>
                <a:rPr b="1" lang="en">
                  <a:solidFill>
                    <a:srgbClr val="F6F6F6"/>
                  </a:solidFill>
                </a:rPr>
                <a:t>Limitations &amp; Future Work</a:t>
              </a:r>
              <a:endParaRPr b="1">
                <a:solidFill>
                  <a:srgbClr val="F6F6F6"/>
                </a:solidFill>
              </a:endParaRPr>
            </a:p>
            <a:p>
              <a:pPr indent="-152400" lvl="1" marL="304800" marR="0" rtl="0" algn="l">
                <a:lnSpc>
                  <a:spcPct val="140014"/>
                </a:lnSpc>
                <a:spcBef>
                  <a:spcPts val="0"/>
                </a:spcBef>
                <a:spcAft>
                  <a:spcPts val="0"/>
                </a:spcAft>
                <a:buClr>
                  <a:srgbClr val="F6F6F6"/>
                </a:buClr>
                <a:buSzPts val="1400"/>
                <a:buChar char="•"/>
              </a:pPr>
              <a:r>
                <a:rPr b="1" lang="en">
                  <a:solidFill>
                    <a:srgbClr val="F6F6F6"/>
                  </a:solidFill>
                </a:rPr>
                <a:t>Q&amp;A</a:t>
              </a:r>
              <a:endParaRPr b="1">
                <a:solidFill>
                  <a:srgbClr val="F6F6F6"/>
                </a:solidFill>
              </a:endParaRPr>
            </a:p>
          </p:txBody>
        </p:sp>
      </p:grpSp>
      <p:sp>
        <p:nvSpPr>
          <p:cNvPr id="149" name="Google Shape;149;p26"/>
          <p:cNvSpPr/>
          <p:nvPr/>
        </p:nvSpPr>
        <p:spPr>
          <a:xfrm>
            <a:off x="322662" y="3435738"/>
            <a:ext cx="642798" cy="615918"/>
          </a:xfrm>
          <a:custGeom>
            <a:rect b="b" l="l" r="r" t="t"/>
            <a:pathLst>
              <a:path extrusionOk="0" h="1231835" w="1285596">
                <a:moveTo>
                  <a:pt x="0" y="0"/>
                </a:moveTo>
                <a:lnTo>
                  <a:pt x="1285596" y="0"/>
                </a:lnTo>
                <a:lnTo>
                  <a:pt x="1285596" y="1231835"/>
                </a:lnTo>
                <a:lnTo>
                  <a:pt x="0" y="1231835"/>
                </a:lnTo>
                <a:lnTo>
                  <a:pt x="0" y="0"/>
                </a:lnTo>
                <a:close/>
              </a:path>
            </a:pathLst>
          </a:custGeom>
          <a:blipFill rotWithShape="1">
            <a:blip r:embed="rId3">
              <a:alphaModFix/>
            </a:blip>
            <a:stretch>
              <a:fillRect b="0" l="0" r="0" t="0"/>
            </a:stretch>
          </a:blipFill>
          <a:ln>
            <a:noFill/>
          </a:ln>
        </p:spPr>
      </p:sp>
      <p:sp>
        <p:nvSpPr>
          <p:cNvPr id="150" name="Google Shape;150;p26"/>
          <p:cNvSpPr/>
          <p:nvPr/>
        </p:nvSpPr>
        <p:spPr>
          <a:xfrm>
            <a:off x="2889992" y="1087436"/>
            <a:ext cx="642798" cy="615918"/>
          </a:xfrm>
          <a:custGeom>
            <a:rect b="b" l="l" r="r" t="t"/>
            <a:pathLst>
              <a:path extrusionOk="0" h="1231835" w="1285596">
                <a:moveTo>
                  <a:pt x="0" y="0"/>
                </a:moveTo>
                <a:lnTo>
                  <a:pt x="1285597" y="0"/>
                </a:lnTo>
                <a:lnTo>
                  <a:pt x="1285597" y="1231835"/>
                </a:lnTo>
                <a:lnTo>
                  <a:pt x="0" y="1231835"/>
                </a:lnTo>
                <a:lnTo>
                  <a:pt x="0" y="0"/>
                </a:lnTo>
                <a:close/>
              </a:path>
            </a:pathLst>
          </a:custGeom>
          <a:blipFill rotWithShape="1">
            <a:blip r:embed="rId3">
              <a:alphaModFix/>
            </a:blip>
            <a:stretch>
              <a:fillRect b="0" l="0" r="0" t="0"/>
            </a:stretch>
          </a:blipFill>
          <a:ln>
            <a:noFill/>
          </a:ln>
        </p:spPr>
      </p:sp>
      <p:sp>
        <p:nvSpPr>
          <p:cNvPr id="151" name="Google Shape;151;p26"/>
          <p:cNvSpPr/>
          <p:nvPr/>
        </p:nvSpPr>
        <p:spPr>
          <a:xfrm>
            <a:off x="300942" y="509523"/>
            <a:ext cx="3362925" cy="4267480"/>
          </a:xfrm>
          <a:custGeom>
            <a:rect b="b" l="l" r="r" t="t"/>
            <a:pathLst>
              <a:path extrusionOk="0" h="4491396" w="3539378">
                <a:moveTo>
                  <a:pt x="1206775" y="2221454"/>
                </a:moveTo>
                <a:cubicBezTo>
                  <a:pt x="1206775" y="2042465"/>
                  <a:pt x="1207942" y="1863476"/>
                  <a:pt x="1206775" y="1684486"/>
                </a:cubicBezTo>
                <a:cubicBezTo>
                  <a:pt x="1205609" y="1336451"/>
                  <a:pt x="948997" y="1091170"/>
                  <a:pt x="581575" y="1082331"/>
                </a:cubicBezTo>
                <a:cubicBezTo>
                  <a:pt x="267808" y="1066862"/>
                  <a:pt x="26359" y="813847"/>
                  <a:pt x="42689" y="515531"/>
                </a:cubicBezTo>
                <a:cubicBezTo>
                  <a:pt x="57853" y="237103"/>
                  <a:pt x="295802" y="15024"/>
                  <a:pt x="589740" y="5080"/>
                </a:cubicBezTo>
                <a:cubicBezTo>
                  <a:pt x="898841" y="2540"/>
                  <a:pt x="1150787" y="238208"/>
                  <a:pt x="1158952" y="534314"/>
                </a:cubicBezTo>
                <a:cubicBezTo>
                  <a:pt x="1167117" y="879034"/>
                  <a:pt x="1417897" y="1117687"/>
                  <a:pt x="1781820" y="1128735"/>
                </a:cubicBezTo>
                <a:cubicBezTo>
                  <a:pt x="2103751" y="1138679"/>
                  <a:pt x="2341701" y="1369597"/>
                  <a:pt x="2342867" y="1675647"/>
                </a:cubicBezTo>
                <a:cubicBezTo>
                  <a:pt x="2344033" y="2036940"/>
                  <a:pt x="2342867" y="2399339"/>
                  <a:pt x="2342867" y="2760632"/>
                </a:cubicBezTo>
                <a:cubicBezTo>
                  <a:pt x="2342867" y="3121925"/>
                  <a:pt x="2595980" y="3364997"/>
                  <a:pt x="2973900" y="3377151"/>
                </a:cubicBezTo>
                <a:cubicBezTo>
                  <a:pt x="3287666" y="3380465"/>
                  <a:pt x="3539378" y="3624642"/>
                  <a:pt x="3535568" y="3921853"/>
                </a:cubicBezTo>
                <a:cubicBezTo>
                  <a:pt x="3531758" y="4219063"/>
                  <a:pt x="3273669" y="4457106"/>
                  <a:pt x="2959903" y="4453296"/>
                </a:cubicBezTo>
                <a:cubicBezTo>
                  <a:pt x="2650802" y="4453296"/>
                  <a:pt x="2401188" y="4217959"/>
                  <a:pt x="2393023" y="3920748"/>
                </a:cubicBezTo>
                <a:cubicBezTo>
                  <a:pt x="2384858" y="3581552"/>
                  <a:pt x="2128246" y="3337375"/>
                  <a:pt x="1772488" y="3328536"/>
                </a:cubicBezTo>
                <a:cubicBezTo>
                  <a:pt x="1450557" y="3321907"/>
                  <a:pt x="1210274" y="3090989"/>
                  <a:pt x="1207942" y="2784939"/>
                </a:cubicBezTo>
                <a:cubicBezTo>
                  <a:pt x="1205609" y="2597111"/>
                  <a:pt x="1207942" y="2409282"/>
                  <a:pt x="1206775" y="2221454"/>
                </a:cubicBezTo>
                <a:close/>
                <a:moveTo>
                  <a:pt x="3529218" y="1667913"/>
                </a:moveTo>
                <a:lnTo>
                  <a:pt x="3529218" y="2773890"/>
                </a:lnTo>
                <a:cubicBezTo>
                  <a:pt x="3527948" y="3088779"/>
                  <a:pt x="3281834" y="3329641"/>
                  <a:pt x="2959903" y="3328536"/>
                </a:cubicBezTo>
                <a:cubicBezTo>
                  <a:pt x="2637971" y="3327431"/>
                  <a:pt x="2394189" y="3088779"/>
                  <a:pt x="2393023" y="2777205"/>
                </a:cubicBezTo>
                <a:cubicBezTo>
                  <a:pt x="2393023" y="2032521"/>
                  <a:pt x="2393023" y="1287837"/>
                  <a:pt x="2394189" y="544258"/>
                </a:cubicBezTo>
                <a:cubicBezTo>
                  <a:pt x="2391857" y="248152"/>
                  <a:pt x="2643803" y="5080"/>
                  <a:pt x="2956403" y="2540"/>
                </a:cubicBezTo>
                <a:cubicBezTo>
                  <a:pt x="3237510" y="0"/>
                  <a:pt x="3476626" y="192908"/>
                  <a:pt x="3520950" y="455868"/>
                </a:cubicBezTo>
                <a:cubicBezTo>
                  <a:pt x="3526782" y="491224"/>
                  <a:pt x="3529218" y="527685"/>
                  <a:pt x="3527948" y="563041"/>
                </a:cubicBezTo>
                <a:cubicBezTo>
                  <a:pt x="3529218" y="932068"/>
                  <a:pt x="3530489" y="1299990"/>
                  <a:pt x="3529218" y="1667913"/>
                </a:cubicBezTo>
                <a:close/>
                <a:moveTo>
                  <a:pt x="593239" y="2250181"/>
                </a:moveTo>
                <a:cubicBezTo>
                  <a:pt x="904673" y="2253495"/>
                  <a:pt x="1151953" y="2488833"/>
                  <a:pt x="1158952" y="2790463"/>
                </a:cubicBezTo>
                <a:cubicBezTo>
                  <a:pt x="1164784" y="3061157"/>
                  <a:pt x="1339747" y="3282132"/>
                  <a:pt x="1611522" y="3353948"/>
                </a:cubicBezTo>
                <a:cubicBezTo>
                  <a:pt x="1669843" y="3368312"/>
                  <a:pt x="1729331" y="3374941"/>
                  <a:pt x="1789985" y="3376046"/>
                </a:cubicBezTo>
                <a:cubicBezTo>
                  <a:pt x="2089754" y="3388199"/>
                  <a:pt x="2330036" y="3609174"/>
                  <a:pt x="2342867" y="3887602"/>
                </a:cubicBezTo>
                <a:cubicBezTo>
                  <a:pt x="2358030" y="4172659"/>
                  <a:pt x="2135245" y="4419045"/>
                  <a:pt x="1835475" y="4449982"/>
                </a:cubicBezTo>
                <a:cubicBezTo>
                  <a:pt x="1504212" y="4491396"/>
                  <a:pt x="1218439" y="4244476"/>
                  <a:pt x="1207942" y="3915223"/>
                </a:cubicBezTo>
                <a:cubicBezTo>
                  <a:pt x="1198610" y="3668837"/>
                  <a:pt x="1080802" y="3486533"/>
                  <a:pt x="844019" y="3384885"/>
                </a:cubicBezTo>
                <a:cubicBezTo>
                  <a:pt x="764702" y="3349529"/>
                  <a:pt x="670222" y="3335165"/>
                  <a:pt x="581575" y="3330746"/>
                </a:cubicBezTo>
                <a:cubicBezTo>
                  <a:pt x="285304" y="3317488"/>
                  <a:pt x="47355" y="3108667"/>
                  <a:pt x="25193" y="2833553"/>
                </a:cubicBezTo>
                <a:cubicBezTo>
                  <a:pt x="0" y="2557335"/>
                  <a:pt x="203655" y="2308739"/>
                  <a:pt x="491760" y="2260125"/>
                </a:cubicBezTo>
                <a:cubicBezTo>
                  <a:pt x="525586" y="2254600"/>
                  <a:pt x="559413" y="2253495"/>
                  <a:pt x="593239" y="2250181"/>
                </a:cubicBezTo>
                <a:close/>
                <a:moveTo>
                  <a:pt x="24026" y="1665703"/>
                </a:moveTo>
                <a:cubicBezTo>
                  <a:pt x="25193" y="1368493"/>
                  <a:pt x="279472" y="1127630"/>
                  <a:pt x="593239" y="1128735"/>
                </a:cubicBezTo>
                <a:cubicBezTo>
                  <a:pt x="907005" y="1129840"/>
                  <a:pt x="1161285" y="1370702"/>
                  <a:pt x="1160118" y="1667913"/>
                </a:cubicBezTo>
                <a:cubicBezTo>
                  <a:pt x="1158952" y="1965124"/>
                  <a:pt x="905839" y="2204881"/>
                  <a:pt x="592072" y="2204881"/>
                </a:cubicBezTo>
                <a:cubicBezTo>
                  <a:pt x="278306" y="2204881"/>
                  <a:pt x="24026" y="1964019"/>
                  <a:pt x="24026" y="1666808"/>
                </a:cubicBezTo>
                <a:cubicBezTo>
                  <a:pt x="24026" y="1666808"/>
                  <a:pt x="24026" y="1665703"/>
                  <a:pt x="24026" y="1665703"/>
                </a:cubicBezTo>
                <a:close/>
                <a:moveTo>
                  <a:pt x="1775987" y="5080"/>
                </a:moveTo>
                <a:cubicBezTo>
                  <a:pt x="1461054" y="3810"/>
                  <a:pt x="1205609" y="243732"/>
                  <a:pt x="1204442" y="542048"/>
                </a:cubicBezTo>
                <a:cubicBezTo>
                  <a:pt x="1203276" y="840364"/>
                  <a:pt x="1456389" y="1082331"/>
                  <a:pt x="1771322" y="1083435"/>
                </a:cubicBezTo>
                <a:cubicBezTo>
                  <a:pt x="2086255" y="1084540"/>
                  <a:pt x="2341701" y="844783"/>
                  <a:pt x="2342867" y="546467"/>
                </a:cubicBezTo>
                <a:cubicBezTo>
                  <a:pt x="2342867" y="544258"/>
                  <a:pt x="2342867" y="543153"/>
                  <a:pt x="2342867" y="540943"/>
                </a:cubicBezTo>
                <a:cubicBezTo>
                  <a:pt x="2340534" y="245942"/>
                  <a:pt x="2087421" y="7290"/>
                  <a:pt x="1775987" y="5080"/>
                </a:cubicBezTo>
                <a:close/>
                <a:moveTo>
                  <a:pt x="592072" y="3376046"/>
                </a:moveTo>
                <a:cubicBezTo>
                  <a:pt x="277139" y="3374941"/>
                  <a:pt x="21590" y="3614698"/>
                  <a:pt x="20320" y="3913014"/>
                </a:cubicBezTo>
                <a:cubicBezTo>
                  <a:pt x="19050" y="4211329"/>
                  <a:pt x="272474" y="4453296"/>
                  <a:pt x="587407" y="4454567"/>
                </a:cubicBezTo>
                <a:cubicBezTo>
                  <a:pt x="902340" y="4455837"/>
                  <a:pt x="1157785" y="4215749"/>
                  <a:pt x="1158952" y="3917433"/>
                </a:cubicBezTo>
                <a:cubicBezTo>
                  <a:pt x="1158952" y="3915223"/>
                  <a:pt x="1158952" y="3914119"/>
                  <a:pt x="1158952" y="3911909"/>
                </a:cubicBezTo>
                <a:cubicBezTo>
                  <a:pt x="1156619" y="3616908"/>
                  <a:pt x="903506" y="3378256"/>
                  <a:pt x="592072" y="3376046"/>
                </a:cubicBezTo>
                <a:close/>
              </a:path>
            </a:pathLst>
          </a:custGeom>
          <a:blipFill rotWithShape="1">
            <a:blip r:embed="rId4">
              <a:alphaModFix/>
            </a:blip>
            <a:stretch>
              <a:fillRect b="0" l="-45042" r="-45042" t="0"/>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22E20"/>
        </a:solidFill>
      </p:bgPr>
    </p:bg>
    <p:spTree>
      <p:nvGrpSpPr>
        <p:cNvPr id="383" name="Shape 383"/>
        <p:cNvGrpSpPr/>
        <p:nvPr/>
      </p:nvGrpSpPr>
      <p:grpSpPr>
        <a:xfrm>
          <a:off x="0" y="0"/>
          <a:ext cx="0" cy="0"/>
          <a:chOff x="0" y="0"/>
          <a:chExt cx="0" cy="0"/>
        </a:xfrm>
      </p:grpSpPr>
      <p:grpSp>
        <p:nvGrpSpPr>
          <p:cNvPr id="384" name="Google Shape;384;p44"/>
          <p:cNvGrpSpPr/>
          <p:nvPr/>
        </p:nvGrpSpPr>
        <p:grpSpPr>
          <a:xfrm>
            <a:off x="0" y="-90411"/>
            <a:ext cx="4150092" cy="5233889"/>
            <a:chOff x="0" y="-47625"/>
            <a:chExt cx="2186100" cy="2757000"/>
          </a:xfrm>
        </p:grpSpPr>
        <p:sp>
          <p:nvSpPr>
            <p:cNvPr id="385" name="Google Shape;385;p44"/>
            <p:cNvSpPr/>
            <p:nvPr/>
          </p:nvSpPr>
          <p:spPr>
            <a:xfrm>
              <a:off x="0" y="0"/>
              <a:ext cx="2186023" cy="2709333"/>
            </a:xfrm>
            <a:custGeom>
              <a:rect b="b" l="l" r="r" t="t"/>
              <a:pathLst>
                <a:path extrusionOk="0" h="2709333" w="2186023">
                  <a:moveTo>
                    <a:pt x="0" y="0"/>
                  </a:moveTo>
                  <a:lnTo>
                    <a:pt x="2186023" y="0"/>
                  </a:lnTo>
                  <a:lnTo>
                    <a:pt x="2186023" y="2709333"/>
                  </a:lnTo>
                  <a:lnTo>
                    <a:pt x="0" y="2709333"/>
                  </a:lnTo>
                  <a:close/>
                </a:path>
              </a:pathLst>
            </a:custGeom>
            <a:solidFill>
              <a:srgbClr val="EDEDED"/>
            </a:solidFill>
            <a:ln>
              <a:noFill/>
            </a:ln>
          </p:spPr>
        </p:sp>
        <p:sp>
          <p:nvSpPr>
            <p:cNvPr id="386" name="Google Shape;386;p44"/>
            <p:cNvSpPr txBox="1"/>
            <p:nvPr/>
          </p:nvSpPr>
          <p:spPr>
            <a:xfrm>
              <a:off x="0" y="-47625"/>
              <a:ext cx="2186100" cy="2757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87" name="Google Shape;387;p44"/>
          <p:cNvGrpSpPr/>
          <p:nvPr/>
        </p:nvGrpSpPr>
        <p:grpSpPr>
          <a:xfrm>
            <a:off x="4150100" y="361997"/>
            <a:ext cx="4338675" cy="4598519"/>
            <a:chOff x="-1558448" y="1927875"/>
            <a:chExt cx="11569800" cy="10676850"/>
          </a:xfrm>
        </p:grpSpPr>
        <p:sp>
          <p:nvSpPr>
            <p:cNvPr id="388" name="Google Shape;388;p44"/>
            <p:cNvSpPr txBox="1"/>
            <p:nvPr/>
          </p:nvSpPr>
          <p:spPr>
            <a:xfrm>
              <a:off x="-1558448" y="1927875"/>
              <a:ext cx="11569800" cy="2144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 sz="4000">
                  <a:solidFill>
                    <a:srgbClr val="F6F6F6"/>
                  </a:solidFill>
                </a:rPr>
                <a:t> </a:t>
              </a:r>
              <a:r>
                <a:rPr b="1" lang="en" sz="4000">
                  <a:solidFill>
                    <a:srgbClr val="F6F6F6"/>
                  </a:solidFill>
                </a:rPr>
                <a:t> 			</a:t>
              </a:r>
              <a:r>
                <a:rPr b="1" lang="en" sz="6000">
                  <a:solidFill>
                    <a:srgbClr val="F6F6F6"/>
                  </a:solidFill>
                </a:rPr>
                <a:t>Q&amp;A</a:t>
              </a:r>
              <a:endParaRPr b="1" i="0" sz="6000" u="none" cap="none" strike="noStrike">
                <a:solidFill>
                  <a:srgbClr val="F6F6F6"/>
                </a:solidFill>
                <a:latin typeface="Arial"/>
                <a:ea typeface="Arial"/>
                <a:cs typeface="Arial"/>
                <a:sym typeface="Arial"/>
              </a:endParaRPr>
            </a:p>
          </p:txBody>
        </p:sp>
        <p:sp>
          <p:nvSpPr>
            <p:cNvPr id="389" name="Google Shape;389;p44"/>
            <p:cNvSpPr txBox="1"/>
            <p:nvPr/>
          </p:nvSpPr>
          <p:spPr>
            <a:xfrm>
              <a:off x="-1042981" y="11603925"/>
              <a:ext cx="7800000" cy="1000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Font typeface="Arial"/>
                <a:buNone/>
              </a:pPr>
              <a:r>
                <a:rPr b="1" lang="en">
                  <a:solidFill>
                    <a:srgbClr val="F6F6F6"/>
                  </a:solidFill>
                </a:rPr>
                <a:t>Breast Cancer Prediction from Clinical Data</a:t>
              </a:r>
              <a:endParaRPr b="1" i="0" u="none" cap="none" strike="noStrike">
                <a:solidFill>
                  <a:srgbClr val="F6F6F6"/>
                </a:solidFill>
                <a:latin typeface="Arial"/>
                <a:ea typeface="Arial"/>
                <a:cs typeface="Arial"/>
                <a:sym typeface="Arial"/>
              </a:endParaRPr>
            </a:p>
          </p:txBody>
        </p:sp>
      </p:grpSp>
      <p:sp>
        <p:nvSpPr>
          <p:cNvPr id="390" name="Google Shape;390;p44"/>
          <p:cNvSpPr/>
          <p:nvPr/>
        </p:nvSpPr>
        <p:spPr>
          <a:xfrm>
            <a:off x="491633" y="362005"/>
            <a:ext cx="3521681" cy="4468939"/>
          </a:xfrm>
          <a:custGeom>
            <a:rect b="b" l="l" r="r" t="t"/>
            <a:pathLst>
              <a:path extrusionOk="0" h="4491396" w="3539378">
                <a:moveTo>
                  <a:pt x="1206775" y="2221454"/>
                </a:moveTo>
                <a:cubicBezTo>
                  <a:pt x="1206775" y="2042465"/>
                  <a:pt x="1207942" y="1863476"/>
                  <a:pt x="1206775" y="1684486"/>
                </a:cubicBezTo>
                <a:cubicBezTo>
                  <a:pt x="1205609" y="1336451"/>
                  <a:pt x="948997" y="1091170"/>
                  <a:pt x="581575" y="1082331"/>
                </a:cubicBezTo>
                <a:cubicBezTo>
                  <a:pt x="267808" y="1066862"/>
                  <a:pt x="26359" y="813847"/>
                  <a:pt x="42689" y="515531"/>
                </a:cubicBezTo>
                <a:cubicBezTo>
                  <a:pt x="57853" y="237103"/>
                  <a:pt x="295802" y="15024"/>
                  <a:pt x="589740" y="5080"/>
                </a:cubicBezTo>
                <a:cubicBezTo>
                  <a:pt x="898841" y="2540"/>
                  <a:pt x="1150787" y="238208"/>
                  <a:pt x="1158952" y="534314"/>
                </a:cubicBezTo>
                <a:cubicBezTo>
                  <a:pt x="1167117" y="879034"/>
                  <a:pt x="1417897" y="1117687"/>
                  <a:pt x="1781820" y="1128735"/>
                </a:cubicBezTo>
                <a:cubicBezTo>
                  <a:pt x="2103751" y="1138679"/>
                  <a:pt x="2341701" y="1369597"/>
                  <a:pt x="2342867" y="1675647"/>
                </a:cubicBezTo>
                <a:cubicBezTo>
                  <a:pt x="2344033" y="2036940"/>
                  <a:pt x="2342867" y="2399339"/>
                  <a:pt x="2342867" y="2760632"/>
                </a:cubicBezTo>
                <a:cubicBezTo>
                  <a:pt x="2342867" y="3121925"/>
                  <a:pt x="2595980" y="3364997"/>
                  <a:pt x="2973900" y="3377151"/>
                </a:cubicBezTo>
                <a:cubicBezTo>
                  <a:pt x="3287666" y="3380465"/>
                  <a:pt x="3539378" y="3624642"/>
                  <a:pt x="3535568" y="3921853"/>
                </a:cubicBezTo>
                <a:cubicBezTo>
                  <a:pt x="3531758" y="4219063"/>
                  <a:pt x="3273669" y="4457106"/>
                  <a:pt x="2959903" y="4453296"/>
                </a:cubicBezTo>
                <a:cubicBezTo>
                  <a:pt x="2650802" y="4453296"/>
                  <a:pt x="2401188" y="4217959"/>
                  <a:pt x="2393023" y="3920748"/>
                </a:cubicBezTo>
                <a:cubicBezTo>
                  <a:pt x="2384858" y="3581552"/>
                  <a:pt x="2128246" y="3337375"/>
                  <a:pt x="1772488" y="3328536"/>
                </a:cubicBezTo>
                <a:cubicBezTo>
                  <a:pt x="1450557" y="3321907"/>
                  <a:pt x="1210274" y="3090989"/>
                  <a:pt x="1207942" y="2784939"/>
                </a:cubicBezTo>
                <a:cubicBezTo>
                  <a:pt x="1205609" y="2597111"/>
                  <a:pt x="1207942" y="2409282"/>
                  <a:pt x="1206775" y="2221454"/>
                </a:cubicBezTo>
                <a:close/>
                <a:moveTo>
                  <a:pt x="3529218" y="1667913"/>
                </a:moveTo>
                <a:lnTo>
                  <a:pt x="3529218" y="2773890"/>
                </a:lnTo>
                <a:cubicBezTo>
                  <a:pt x="3527948" y="3088779"/>
                  <a:pt x="3281834" y="3329641"/>
                  <a:pt x="2959903" y="3328536"/>
                </a:cubicBezTo>
                <a:cubicBezTo>
                  <a:pt x="2637971" y="3327431"/>
                  <a:pt x="2394189" y="3088779"/>
                  <a:pt x="2393023" y="2777205"/>
                </a:cubicBezTo>
                <a:cubicBezTo>
                  <a:pt x="2393023" y="2032521"/>
                  <a:pt x="2393023" y="1287837"/>
                  <a:pt x="2394189" y="544258"/>
                </a:cubicBezTo>
                <a:cubicBezTo>
                  <a:pt x="2391857" y="248152"/>
                  <a:pt x="2643803" y="5080"/>
                  <a:pt x="2956403" y="2540"/>
                </a:cubicBezTo>
                <a:cubicBezTo>
                  <a:pt x="3237510" y="0"/>
                  <a:pt x="3476626" y="192908"/>
                  <a:pt x="3520950" y="455868"/>
                </a:cubicBezTo>
                <a:cubicBezTo>
                  <a:pt x="3526782" y="491224"/>
                  <a:pt x="3529218" y="527685"/>
                  <a:pt x="3527948" y="563041"/>
                </a:cubicBezTo>
                <a:cubicBezTo>
                  <a:pt x="3529218" y="932068"/>
                  <a:pt x="3530489" y="1299990"/>
                  <a:pt x="3529218" y="1667913"/>
                </a:cubicBezTo>
                <a:close/>
                <a:moveTo>
                  <a:pt x="593239" y="2250181"/>
                </a:moveTo>
                <a:cubicBezTo>
                  <a:pt x="904673" y="2253495"/>
                  <a:pt x="1151953" y="2488833"/>
                  <a:pt x="1158952" y="2790463"/>
                </a:cubicBezTo>
                <a:cubicBezTo>
                  <a:pt x="1164784" y="3061157"/>
                  <a:pt x="1339747" y="3282132"/>
                  <a:pt x="1611522" y="3353948"/>
                </a:cubicBezTo>
                <a:cubicBezTo>
                  <a:pt x="1669843" y="3368312"/>
                  <a:pt x="1729331" y="3374941"/>
                  <a:pt x="1789985" y="3376046"/>
                </a:cubicBezTo>
                <a:cubicBezTo>
                  <a:pt x="2089754" y="3388199"/>
                  <a:pt x="2330036" y="3609174"/>
                  <a:pt x="2342867" y="3887602"/>
                </a:cubicBezTo>
                <a:cubicBezTo>
                  <a:pt x="2358030" y="4172659"/>
                  <a:pt x="2135245" y="4419045"/>
                  <a:pt x="1835475" y="4449982"/>
                </a:cubicBezTo>
                <a:cubicBezTo>
                  <a:pt x="1504212" y="4491396"/>
                  <a:pt x="1218439" y="4244476"/>
                  <a:pt x="1207942" y="3915223"/>
                </a:cubicBezTo>
                <a:cubicBezTo>
                  <a:pt x="1198610" y="3668837"/>
                  <a:pt x="1080802" y="3486533"/>
                  <a:pt x="844019" y="3384885"/>
                </a:cubicBezTo>
                <a:cubicBezTo>
                  <a:pt x="764702" y="3349529"/>
                  <a:pt x="670222" y="3335165"/>
                  <a:pt x="581575" y="3330746"/>
                </a:cubicBezTo>
                <a:cubicBezTo>
                  <a:pt x="285304" y="3317488"/>
                  <a:pt x="47355" y="3108667"/>
                  <a:pt x="25193" y="2833553"/>
                </a:cubicBezTo>
                <a:cubicBezTo>
                  <a:pt x="0" y="2557335"/>
                  <a:pt x="203655" y="2308739"/>
                  <a:pt x="491760" y="2260125"/>
                </a:cubicBezTo>
                <a:cubicBezTo>
                  <a:pt x="525586" y="2254600"/>
                  <a:pt x="559413" y="2253495"/>
                  <a:pt x="593239" y="2250181"/>
                </a:cubicBezTo>
                <a:close/>
                <a:moveTo>
                  <a:pt x="24026" y="1665703"/>
                </a:moveTo>
                <a:cubicBezTo>
                  <a:pt x="25193" y="1368493"/>
                  <a:pt x="279472" y="1127630"/>
                  <a:pt x="593239" y="1128735"/>
                </a:cubicBezTo>
                <a:cubicBezTo>
                  <a:pt x="907005" y="1129840"/>
                  <a:pt x="1161285" y="1370702"/>
                  <a:pt x="1160118" y="1667913"/>
                </a:cubicBezTo>
                <a:cubicBezTo>
                  <a:pt x="1158952" y="1965124"/>
                  <a:pt x="905839" y="2204881"/>
                  <a:pt x="592072" y="2204881"/>
                </a:cubicBezTo>
                <a:cubicBezTo>
                  <a:pt x="278306" y="2204881"/>
                  <a:pt x="24026" y="1964019"/>
                  <a:pt x="24026" y="1666808"/>
                </a:cubicBezTo>
                <a:cubicBezTo>
                  <a:pt x="24026" y="1666808"/>
                  <a:pt x="24026" y="1665703"/>
                  <a:pt x="24026" y="1665703"/>
                </a:cubicBezTo>
                <a:close/>
                <a:moveTo>
                  <a:pt x="1775987" y="5080"/>
                </a:moveTo>
                <a:cubicBezTo>
                  <a:pt x="1461054" y="3810"/>
                  <a:pt x="1205609" y="243732"/>
                  <a:pt x="1204442" y="542048"/>
                </a:cubicBezTo>
                <a:cubicBezTo>
                  <a:pt x="1203276" y="840364"/>
                  <a:pt x="1456389" y="1082331"/>
                  <a:pt x="1771322" y="1083435"/>
                </a:cubicBezTo>
                <a:cubicBezTo>
                  <a:pt x="2086255" y="1084540"/>
                  <a:pt x="2341701" y="844783"/>
                  <a:pt x="2342867" y="546467"/>
                </a:cubicBezTo>
                <a:cubicBezTo>
                  <a:pt x="2342867" y="544258"/>
                  <a:pt x="2342867" y="543153"/>
                  <a:pt x="2342867" y="540943"/>
                </a:cubicBezTo>
                <a:cubicBezTo>
                  <a:pt x="2340534" y="245942"/>
                  <a:pt x="2087421" y="7290"/>
                  <a:pt x="1775987" y="5080"/>
                </a:cubicBezTo>
                <a:close/>
                <a:moveTo>
                  <a:pt x="592072" y="3376046"/>
                </a:moveTo>
                <a:cubicBezTo>
                  <a:pt x="277139" y="3374941"/>
                  <a:pt x="21590" y="3614698"/>
                  <a:pt x="20320" y="3913014"/>
                </a:cubicBezTo>
                <a:cubicBezTo>
                  <a:pt x="19050" y="4211329"/>
                  <a:pt x="272474" y="4453296"/>
                  <a:pt x="587407" y="4454567"/>
                </a:cubicBezTo>
                <a:cubicBezTo>
                  <a:pt x="902340" y="4455837"/>
                  <a:pt x="1157785" y="4215749"/>
                  <a:pt x="1158952" y="3917433"/>
                </a:cubicBezTo>
                <a:cubicBezTo>
                  <a:pt x="1158952" y="3915223"/>
                  <a:pt x="1158952" y="3914119"/>
                  <a:pt x="1158952" y="3911909"/>
                </a:cubicBezTo>
                <a:cubicBezTo>
                  <a:pt x="1156619" y="3616908"/>
                  <a:pt x="903506" y="3378256"/>
                  <a:pt x="592072" y="3376046"/>
                </a:cubicBezTo>
                <a:close/>
              </a:path>
            </a:pathLst>
          </a:custGeom>
          <a:blipFill rotWithShape="1">
            <a:blip r:embed="rId3">
              <a:alphaModFix/>
            </a:blip>
            <a:stretch>
              <a:fillRect b="0" l="-45039" r="-45049" t="0"/>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91" name="Google Shape;391;p44"/>
          <p:cNvSpPr/>
          <p:nvPr/>
        </p:nvSpPr>
        <p:spPr>
          <a:xfrm rot="-2036715">
            <a:off x="4516000" y="2263225"/>
            <a:ext cx="773694" cy="1219154"/>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t>
            </a:r>
          </a:p>
        </p:txBody>
      </p:sp>
      <p:sp>
        <p:nvSpPr>
          <p:cNvPr id="392" name="Google Shape;392;p44"/>
          <p:cNvSpPr/>
          <p:nvPr/>
        </p:nvSpPr>
        <p:spPr>
          <a:xfrm rot="-2036715">
            <a:off x="8095850" y="3010250"/>
            <a:ext cx="773694" cy="1219154"/>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22E20"/>
        </a:solidFill>
      </p:bgPr>
    </p:bg>
    <p:spTree>
      <p:nvGrpSpPr>
        <p:cNvPr id="155" name="Shape 155"/>
        <p:cNvGrpSpPr/>
        <p:nvPr/>
      </p:nvGrpSpPr>
      <p:grpSpPr>
        <a:xfrm>
          <a:off x="0" y="0"/>
          <a:ext cx="0" cy="0"/>
          <a:chOff x="0" y="0"/>
          <a:chExt cx="0" cy="0"/>
        </a:xfrm>
      </p:grpSpPr>
      <p:grpSp>
        <p:nvGrpSpPr>
          <p:cNvPr id="156" name="Google Shape;156;p27"/>
          <p:cNvGrpSpPr/>
          <p:nvPr/>
        </p:nvGrpSpPr>
        <p:grpSpPr>
          <a:xfrm>
            <a:off x="5386300" y="-90400"/>
            <a:ext cx="3757581" cy="5233809"/>
            <a:chOff x="0" y="-47625"/>
            <a:chExt cx="2087429" cy="2756958"/>
          </a:xfrm>
        </p:grpSpPr>
        <p:sp>
          <p:nvSpPr>
            <p:cNvPr id="157" name="Google Shape;157;p27"/>
            <p:cNvSpPr/>
            <p:nvPr/>
          </p:nvSpPr>
          <p:spPr>
            <a:xfrm>
              <a:off x="0" y="0"/>
              <a:ext cx="2087429" cy="2709333"/>
            </a:xfrm>
            <a:custGeom>
              <a:rect b="b" l="l" r="r" t="t"/>
              <a:pathLst>
                <a:path extrusionOk="0" h="2709333" w="2087429">
                  <a:moveTo>
                    <a:pt x="97681" y="0"/>
                  </a:moveTo>
                  <a:lnTo>
                    <a:pt x="1989748" y="0"/>
                  </a:lnTo>
                  <a:cubicBezTo>
                    <a:pt x="2043696" y="0"/>
                    <a:pt x="2087429" y="43733"/>
                    <a:pt x="2087429" y="97681"/>
                  </a:cubicBezTo>
                  <a:lnTo>
                    <a:pt x="2087429" y="2611652"/>
                  </a:lnTo>
                  <a:cubicBezTo>
                    <a:pt x="2087429" y="2665600"/>
                    <a:pt x="2043696" y="2709333"/>
                    <a:pt x="1989748" y="2709333"/>
                  </a:cubicBezTo>
                  <a:lnTo>
                    <a:pt x="97681" y="2709333"/>
                  </a:lnTo>
                  <a:cubicBezTo>
                    <a:pt x="43733" y="2709333"/>
                    <a:pt x="0" y="2665600"/>
                    <a:pt x="0" y="2611652"/>
                  </a:cubicBezTo>
                  <a:lnTo>
                    <a:pt x="0" y="97681"/>
                  </a:lnTo>
                  <a:cubicBezTo>
                    <a:pt x="0" y="43733"/>
                    <a:pt x="43733" y="0"/>
                    <a:pt x="97681" y="0"/>
                  </a:cubicBezTo>
                  <a:close/>
                </a:path>
              </a:pathLst>
            </a:custGeom>
            <a:solidFill>
              <a:srgbClr val="EDEDED"/>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58" name="Google Shape;158;p27"/>
            <p:cNvSpPr txBox="1"/>
            <p:nvPr/>
          </p:nvSpPr>
          <p:spPr>
            <a:xfrm>
              <a:off x="0" y="-47625"/>
              <a:ext cx="2087429" cy="2756958"/>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59" name="Google Shape;159;p27"/>
          <p:cNvSpPr/>
          <p:nvPr/>
        </p:nvSpPr>
        <p:spPr>
          <a:xfrm>
            <a:off x="5475680" y="453696"/>
            <a:ext cx="3362925" cy="4267480"/>
          </a:xfrm>
          <a:custGeom>
            <a:rect b="b" l="l" r="r" t="t"/>
            <a:pathLst>
              <a:path extrusionOk="0" h="4491396" w="3539378">
                <a:moveTo>
                  <a:pt x="1206775" y="2221454"/>
                </a:moveTo>
                <a:cubicBezTo>
                  <a:pt x="1206775" y="2042465"/>
                  <a:pt x="1207942" y="1863476"/>
                  <a:pt x="1206775" y="1684486"/>
                </a:cubicBezTo>
                <a:cubicBezTo>
                  <a:pt x="1205609" y="1336451"/>
                  <a:pt x="948997" y="1091170"/>
                  <a:pt x="581575" y="1082331"/>
                </a:cubicBezTo>
                <a:cubicBezTo>
                  <a:pt x="267808" y="1066862"/>
                  <a:pt x="26359" y="813847"/>
                  <a:pt x="42689" y="515531"/>
                </a:cubicBezTo>
                <a:cubicBezTo>
                  <a:pt x="57853" y="237103"/>
                  <a:pt x="295802" y="15024"/>
                  <a:pt x="589740" y="5080"/>
                </a:cubicBezTo>
                <a:cubicBezTo>
                  <a:pt x="898841" y="2540"/>
                  <a:pt x="1150787" y="238208"/>
                  <a:pt x="1158952" y="534314"/>
                </a:cubicBezTo>
                <a:cubicBezTo>
                  <a:pt x="1167117" y="879034"/>
                  <a:pt x="1417897" y="1117687"/>
                  <a:pt x="1781820" y="1128735"/>
                </a:cubicBezTo>
                <a:cubicBezTo>
                  <a:pt x="2103751" y="1138679"/>
                  <a:pt x="2341701" y="1369597"/>
                  <a:pt x="2342867" y="1675647"/>
                </a:cubicBezTo>
                <a:cubicBezTo>
                  <a:pt x="2344033" y="2036940"/>
                  <a:pt x="2342867" y="2399339"/>
                  <a:pt x="2342867" y="2760632"/>
                </a:cubicBezTo>
                <a:cubicBezTo>
                  <a:pt x="2342867" y="3121925"/>
                  <a:pt x="2595980" y="3364997"/>
                  <a:pt x="2973900" y="3377151"/>
                </a:cubicBezTo>
                <a:cubicBezTo>
                  <a:pt x="3287666" y="3380465"/>
                  <a:pt x="3539378" y="3624642"/>
                  <a:pt x="3535568" y="3921853"/>
                </a:cubicBezTo>
                <a:cubicBezTo>
                  <a:pt x="3531758" y="4219063"/>
                  <a:pt x="3273669" y="4457106"/>
                  <a:pt x="2959903" y="4453296"/>
                </a:cubicBezTo>
                <a:cubicBezTo>
                  <a:pt x="2650802" y="4453296"/>
                  <a:pt x="2401188" y="4217959"/>
                  <a:pt x="2393023" y="3920748"/>
                </a:cubicBezTo>
                <a:cubicBezTo>
                  <a:pt x="2384858" y="3581552"/>
                  <a:pt x="2128246" y="3337375"/>
                  <a:pt x="1772488" y="3328536"/>
                </a:cubicBezTo>
                <a:cubicBezTo>
                  <a:pt x="1450557" y="3321907"/>
                  <a:pt x="1210274" y="3090989"/>
                  <a:pt x="1207942" y="2784939"/>
                </a:cubicBezTo>
                <a:cubicBezTo>
                  <a:pt x="1205609" y="2597111"/>
                  <a:pt x="1207942" y="2409282"/>
                  <a:pt x="1206775" y="2221454"/>
                </a:cubicBezTo>
                <a:close/>
                <a:moveTo>
                  <a:pt x="3529218" y="1667913"/>
                </a:moveTo>
                <a:lnTo>
                  <a:pt x="3529218" y="2773890"/>
                </a:lnTo>
                <a:cubicBezTo>
                  <a:pt x="3527948" y="3088779"/>
                  <a:pt x="3281834" y="3329641"/>
                  <a:pt x="2959903" y="3328536"/>
                </a:cubicBezTo>
                <a:cubicBezTo>
                  <a:pt x="2637971" y="3327431"/>
                  <a:pt x="2394189" y="3088779"/>
                  <a:pt x="2393023" y="2777205"/>
                </a:cubicBezTo>
                <a:cubicBezTo>
                  <a:pt x="2393023" y="2032521"/>
                  <a:pt x="2393023" y="1287837"/>
                  <a:pt x="2394189" y="544258"/>
                </a:cubicBezTo>
                <a:cubicBezTo>
                  <a:pt x="2391857" y="248152"/>
                  <a:pt x="2643803" y="5080"/>
                  <a:pt x="2956403" y="2540"/>
                </a:cubicBezTo>
                <a:cubicBezTo>
                  <a:pt x="3237510" y="0"/>
                  <a:pt x="3476626" y="192908"/>
                  <a:pt x="3520950" y="455868"/>
                </a:cubicBezTo>
                <a:cubicBezTo>
                  <a:pt x="3526782" y="491224"/>
                  <a:pt x="3529218" y="527685"/>
                  <a:pt x="3527948" y="563041"/>
                </a:cubicBezTo>
                <a:cubicBezTo>
                  <a:pt x="3529218" y="932068"/>
                  <a:pt x="3530489" y="1299990"/>
                  <a:pt x="3529218" y="1667913"/>
                </a:cubicBezTo>
                <a:close/>
                <a:moveTo>
                  <a:pt x="593239" y="2250181"/>
                </a:moveTo>
                <a:cubicBezTo>
                  <a:pt x="904673" y="2253495"/>
                  <a:pt x="1151953" y="2488833"/>
                  <a:pt x="1158952" y="2790463"/>
                </a:cubicBezTo>
                <a:cubicBezTo>
                  <a:pt x="1164784" y="3061157"/>
                  <a:pt x="1339747" y="3282132"/>
                  <a:pt x="1611522" y="3353948"/>
                </a:cubicBezTo>
                <a:cubicBezTo>
                  <a:pt x="1669843" y="3368312"/>
                  <a:pt x="1729331" y="3374941"/>
                  <a:pt x="1789985" y="3376046"/>
                </a:cubicBezTo>
                <a:cubicBezTo>
                  <a:pt x="2089754" y="3388199"/>
                  <a:pt x="2330036" y="3609174"/>
                  <a:pt x="2342867" y="3887602"/>
                </a:cubicBezTo>
                <a:cubicBezTo>
                  <a:pt x="2358030" y="4172659"/>
                  <a:pt x="2135245" y="4419045"/>
                  <a:pt x="1835475" y="4449982"/>
                </a:cubicBezTo>
                <a:cubicBezTo>
                  <a:pt x="1504212" y="4491396"/>
                  <a:pt x="1218439" y="4244476"/>
                  <a:pt x="1207942" y="3915223"/>
                </a:cubicBezTo>
                <a:cubicBezTo>
                  <a:pt x="1198610" y="3668837"/>
                  <a:pt x="1080802" y="3486533"/>
                  <a:pt x="844019" y="3384885"/>
                </a:cubicBezTo>
                <a:cubicBezTo>
                  <a:pt x="764702" y="3349529"/>
                  <a:pt x="670222" y="3335165"/>
                  <a:pt x="581575" y="3330746"/>
                </a:cubicBezTo>
                <a:cubicBezTo>
                  <a:pt x="285304" y="3317488"/>
                  <a:pt x="47355" y="3108667"/>
                  <a:pt x="25193" y="2833553"/>
                </a:cubicBezTo>
                <a:cubicBezTo>
                  <a:pt x="0" y="2557335"/>
                  <a:pt x="203655" y="2308739"/>
                  <a:pt x="491760" y="2260125"/>
                </a:cubicBezTo>
                <a:cubicBezTo>
                  <a:pt x="525586" y="2254600"/>
                  <a:pt x="559413" y="2253495"/>
                  <a:pt x="593239" y="2250181"/>
                </a:cubicBezTo>
                <a:close/>
                <a:moveTo>
                  <a:pt x="24026" y="1665703"/>
                </a:moveTo>
                <a:cubicBezTo>
                  <a:pt x="25193" y="1368493"/>
                  <a:pt x="279472" y="1127630"/>
                  <a:pt x="593239" y="1128735"/>
                </a:cubicBezTo>
                <a:cubicBezTo>
                  <a:pt x="907005" y="1129840"/>
                  <a:pt x="1161285" y="1370702"/>
                  <a:pt x="1160118" y="1667913"/>
                </a:cubicBezTo>
                <a:cubicBezTo>
                  <a:pt x="1158952" y="1965124"/>
                  <a:pt x="905839" y="2204881"/>
                  <a:pt x="592072" y="2204881"/>
                </a:cubicBezTo>
                <a:cubicBezTo>
                  <a:pt x="278306" y="2204881"/>
                  <a:pt x="24026" y="1964019"/>
                  <a:pt x="24026" y="1666808"/>
                </a:cubicBezTo>
                <a:cubicBezTo>
                  <a:pt x="24026" y="1666808"/>
                  <a:pt x="24026" y="1665703"/>
                  <a:pt x="24026" y="1665703"/>
                </a:cubicBezTo>
                <a:close/>
                <a:moveTo>
                  <a:pt x="1775987" y="5080"/>
                </a:moveTo>
                <a:cubicBezTo>
                  <a:pt x="1461054" y="3810"/>
                  <a:pt x="1205609" y="243732"/>
                  <a:pt x="1204442" y="542048"/>
                </a:cubicBezTo>
                <a:cubicBezTo>
                  <a:pt x="1203276" y="840364"/>
                  <a:pt x="1456389" y="1082331"/>
                  <a:pt x="1771322" y="1083435"/>
                </a:cubicBezTo>
                <a:cubicBezTo>
                  <a:pt x="2086255" y="1084540"/>
                  <a:pt x="2341701" y="844783"/>
                  <a:pt x="2342867" y="546467"/>
                </a:cubicBezTo>
                <a:cubicBezTo>
                  <a:pt x="2342867" y="544258"/>
                  <a:pt x="2342867" y="543153"/>
                  <a:pt x="2342867" y="540943"/>
                </a:cubicBezTo>
                <a:cubicBezTo>
                  <a:pt x="2340534" y="245942"/>
                  <a:pt x="2087421" y="7290"/>
                  <a:pt x="1775987" y="5080"/>
                </a:cubicBezTo>
                <a:close/>
                <a:moveTo>
                  <a:pt x="592072" y="3376046"/>
                </a:moveTo>
                <a:cubicBezTo>
                  <a:pt x="277139" y="3374941"/>
                  <a:pt x="21590" y="3614698"/>
                  <a:pt x="20320" y="3913014"/>
                </a:cubicBezTo>
                <a:cubicBezTo>
                  <a:pt x="19050" y="4211329"/>
                  <a:pt x="272474" y="4453296"/>
                  <a:pt x="587407" y="4454567"/>
                </a:cubicBezTo>
                <a:cubicBezTo>
                  <a:pt x="902340" y="4455837"/>
                  <a:pt x="1157785" y="4215749"/>
                  <a:pt x="1158952" y="3917433"/>
                </a:cubicBezTo>
                <a:cubicBezTo>
                  <a:pt x="1158952" y="3915223"/>
                  <a:pt x="1158952" y="3914119"/>
                  <a:pt x="1158952" y="3911909"/>
                </a:cubicBezTo>
                <a:cubicBezTo>
                  <a:pt x="1156619" y="3616908"/>
                  <a:pt x="903506" y="3378256"/>
                  <a:pt x="592072" y="3376046"/>
                </a:cubicBezTo>
                <a:close/>
              </a:path>
            </a:pathLst>
          </a:custGeom>
          <a:blipFill rotWithShape="1">
            <a:blip r:embed="rId3">
              <a:alphaModFix/>
            </a:blip>
            <a:stretch>
              <a:fillRect b="0" l="-76646" r="-76646" t="0"/>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160" name="Google Shape;160;p27"/>
          <p:cNvGrpSpPr/>
          <p:nvPr/>
        </p:nvGrpSpPr>
        <p:grpSpPr>
          <a:xfrm>
            <a:off x="123850" y="515350"/>
            <a:ext cx="5262997" cy="4436268"/>
            <a:chOff x="-552236" y="95250"/>
            <a:chExt cx="11739900" cy="8727657"/>
          </a:xfrm>
        </p:grpSpPr>
        <p:sp>
          <p:nvSpPr>
            <p:cNvPr id="161" name="Google Shape;161;p27"/>
            <p:cNvSpPr txBox="1"/>
            <p:nvPr/>
          </p:nvSpPr>
          <p:spPr>
            <a:xfrm>
              <a:off x="0" y="95250"/>
              <a:ext cx="11187600" cy="2209800"/>
            </a:xfrm>
            <a:prstGeom prst="rect">
              <a:avLst/>
            </a:prstGeom>
            <a:noFill/>
            <a:ln>
              <a:noFill/>
            </a:ln>
          </p:spPr>
          <p:txBody>
            <a:bodyPr anchorCtr="0" anchor="t" bIns="0" lIns="0" spcFirstLastPara="1" rIns="0" wrap="square" tIns="0">
              <a:spAutoFit/>
            </a:bodyPr>
            <a:lstStyle/>
            <a:p>
              <a:pPr indent="0" lvl="0" marL="0" marR="0" rtl="0" algn="l">
                <a:lnSpc>
                  <a:spcPct val="105000"/>
                </a:lnSpc>
                <a:spcBef>
                  <a:spcPts val="0"/>
                </a:spcBef>
                <a:spcAft>
                  <a:spcPts val="0"/>
                </a:spcAft>
                <a:buNone/>
              </a:pPr>
              <a:r>
                <a:rPr b="1" lang="en" sz="3559">
                  <a:solidFill>
                    <a:srgbClr val="F6F6F6"/>
                  </a:solidFill>
                </a:rPr>
                <a:t>Significance of Breast Cancer Prediction</a:t>
              </a:r>
              <a:endParaRPr sz="778"/>
            </a:p>
          </p:txBody>
        </p:sp>
        <p:sp>
          <p:nvSpPr>
            <p:cNvPr id="162" name="Google Shape;162;p27"/>
            <p:cNvSpPr txBox="1"/>
            <p:nvPr/>
          </p:nvSpPr>
          <p:spPr>
            <a:xfrm>
              <a:off x="-552236" y="2522607"/>
              <a:ext cx="11739900" cy="6300300"/>
            </a:xfrm>
            <a:prstGeom prst="rect">
              <a:avLst/>
            </a:prstGeom>
            <a:noFill/>
            <a:ln>
              <a:noFill/>
            </a:ln>
          </p:spPr>
          <p:txBody>
            <a:bodyPr anchorCtr="0" anchor="t" bIns="0" lIns="0" spcFirstLastPara="1" rIns="0" wrap="square" tIns="0">
              <a:spAutoFit/>
            </a:bodyPr>
            <a:lstStyle/>
            <a:p>
              <a:pPr indent="-319712" lvl="0" marL="457200" marR="0" rtl="0" algn="l">
                <a:lnSpc>
                  <a:spcPct val="150000"/>
                </a:lnSpc>
                <a:spcBef>
                  <a:spcPts val="0"/>
                </a:spcBef>
                <a:spcAft>
                  <a:spcPts val="0"/>
                </a:spcAft>
                <a:buClr>
                  <a:srgbClr val="F6F6F6"/>
                </a:buClr>
                <a:buSzPts val="1435"/>
                <a:buChar char="❖"/>
              </a:pPr>
              <a:r>
                <a:rPr lang="en" sz="1434">
                  <a:solidFill>
                    <a:srgbClr val="F6F6F6"/>
                  </a:solidFill>
                </a:rPr>
                <a:t>Breast Cancer is the most common cancer worldwide and is </a:t>
              </a:r>
              <a:r>
                <a:rPr lang="en" sz="1434">
                  <a:solidFill>
                    <a:srgbClr val="F6F6F6"/>
                  </a:solidFill>
                </a:rPr>
                <a:t>life-threatening (WHO, 2024)</a:t>
              </a:r>
              <a:endParaRPr sz="1434">
                <a:solidFill>
                  <a:srgbClr val="F6F6F6"/>
                </a:solidFill>
              </a:endParaRPr>
            </a:p>
            <a:p>
              <a:pPr indent="-319712" lvl="0" marL="457200" marR="0" rtl="0" algn="l">
                <a:lnSpc>
                  <a:spcPct val="150000"/>
                </a:lnSpc>
                <a:spcBef>
                  <a:spcPts val="0"/>
                </a:spcBef>
                <a:spcAft>
                  <a:spcPts val="0"/>
                </a:spcAft>
                <a:buClr>
                  <a:srgbClr val="F6F6F6"/>
                </a:buClr>
                <a:buSzPts val="1435"/>
                <a:buChar char="❖"/>
              </a:pPr>
              <a:r>
                <a:rPr lang="en" sz="1434">
                  <a:solidFill>
                    <a:srgbClr val="F6F6F6"/>
                  </a:solidFill>
                </a:rPr>
                <a:t>More than 2.3 million new cases each year worldwide</a:t>
              </a:r>
              <a:endParaRPr sz="1434">
                <a:solidFill>
                  <a:srgbClr val="F6F6F6"/>
                </a:solidFill>
              </a:endParaRPr>
            </a:p>
            <a:p>
              <a:pPr indent="-319712" lvl="0" marL="457200" marR="0" rtl="0" algn="l">
                <a:lnSpc>
                  <a:spcPct val="150000"/>
                </a:lnSpc>
                <a:spcBef>
                  <a:spcPts val="0"/>
                </a:spcBef>
                <a:spcAft>
                  <a:spcPts val="0"/>
                </a:spcAft>
                <a:buClr>
                  <a:srgbClr val="F6F6F6"/>
                </a:buClr>
                <a:buSzPts val="1435"/>
                <a:buChar char="❖"/>
              </a:pPr>
              <a:r>
                <a:rPr lang="en" sz="1434">
                  <a:solidFill>
                    <a:srgbClr val="F6F6F6"/>
                  </a:solidFill>
                </a:rPr>
                <a:t>Abnormal growth of breast cells - can affect immune system, brain, lungs</a:t>
              </a:r>
              <a:endParaRPr sz="1434">
                <a:solidFill>
                  <a:srgbClr val="F6F6F6"/>
                </a:solidFill>
              </a:endParaRPr>
            </a:p>
            <a:p>
              <a:pPr indent="-319712" lvl="0" marL="457200" marR="0" rtl="0" algn="l">
                <a:lnSpc>
                  <a:spcPct val="150000"/>
                </a:lnSpc>
                <a:spcBef>
                  <a:spcPts val="0"/>
                </a:spcBef>
                <a:spcAft>
                  <a:spcPts val="0"/>
                </a:spcAft>
                <a:buClr>
                  <a:srgbClr val="F6F6F6"/>
                </a:buClr>
                <a:buSzPts val="1435"/>
                <a:buChar char="❖"/>
              </a:pPr>
              <a:r>
                <a:rPr lang="en" sz="1434">
                  <a:solidFill>
                    <a:srgbClr val="F6F6F6"/>
                  </a:solidFill>
                </a:rPr>
                <a:t>Early detection dramatically improves survival rates</a:t>
              </a:r>
              <a:endParaRPr sz="1434">
                <a:solidFill>
                  <a:srgbClr val="F6F6F6"/>
                </a:solidFill>
              </a:endParaRPr>
            </a:p>
            <a:p>
              <a:pPr indent="-319712" lvl="0" marL="457200" marR="0" rtl="0" algn="l">
                <a:lnSpc>
                  <a:spcPct val="150000"/>
                </a:lnSpc>
                <a:spcBef>
                  <a:spcPts val="0"/>
                </a:spcBef>
                <a:spcAft>
                  <a:spcPts val="0"/>
                </a:spcAft>
                <a:buClr>
                  <a:srgbClr val="F6F6F6"/>
                </a:buClr>
                <a:buSzPts val="1435"/>
                <a:buChar char="❖"/>
              </a:pPr>
              <a:r>
                <a:rPr lang="en" sz="1434">
                  <a:solidFill>
                    <a:srgbClr val="F6F6F6"/>
                  </a:solidFill>
                </a:rPr>
                <a:t>Machine learning can improve </a:t>
              </a:r>
              <a:r>
                <a:rPr lang="en" sz="1434">
                  <a:solidFill>
                    <a:srgbClr val="F6F6F6"/>
                  </a:solidFill>
                </a:rPr>
                <a:t>diagnosis by</a:t>
              </a:r>
              <a:r>
                <a:rPr lang="en" sz="1434">
                  <a:solidFill>
                    <a:srgbClr val="F6F6F6"/>
                  </a:solidFill>
                </a:rPr>
                <a:t> identifying cases potentially missed by medical practitioners.</a:t>
              </a:r>
              <a:endParaRPr sz="1434">
                <a:solidFill>
                  <a:srgbClr val="F6F6F6"/>
                </a:solidFill>
              </a:endParaRPr>
            </a:p>
            <a:p>
              <a:pPr indent="-319712" lvl="0" marL="457200" marR="0" rtl="0" algn="l">
                <a:lnSpc>
                  <a:spcPct val="150000"/>
                </a:lnSpc>
                <a:spcBef>
                  <a:spcPts val="0"/>
                </a:spcBef>
                <a:spcAft>
                  <a:spcPts val="0"/>
                </a:spcAft>
                <a:buClr>
                  <a:srgbClr val="F6F6F6"/>
                </a:buClr>
                <a:buSzPts val="1435"/>
                <a:buChar char="❖"/>
              </a:pPr>
              <a:r>
                <a:rPr lang="en" sz="1434">
                  <a:solidFill>
                    <a:srgbClr val="F6F6F6"/>
                  </a:solidFill>
                </a:rPr>
                <a:t>Project objective - develop a machine learning model to support early breast cancer detection.</a:t>
              </a:r>
              <a:endParaRPr sz="1434">
                <a:solidFill>
                  <a:srgbClr val="F6F6F6"/>
                </a:solidFill>
              </a:endParaRPr>
            </a:p>
          </p:txBody>
        </p:sp>
      </p:grpSp>
      <p:sp>
        <p:nvSpPr>
          <p:cNvPr id="163" name="Google Shape;163;p27"/>
          <p:cNvSpPr/>
          <p:nvPr/>
        </p:nvSpPr>
        <p:spPr>
          <a:xfrm>
            <a:off x="5732110" y="4321192"/>
            <a:ext cx="642798" cy="615918"/>
          </a:xfrm>
          <a:custGeom>
            <a:rect b="b" l="l" r="r" t="t"/>
            <a:pathLst>
              <a:path extrusionOk="0" h="1231835" w="1285596">
                <a:moveTo>
                  <a:pt x="0" y="0"/>
                </a:moveTo>
                <a:lnTo>
                  <a:pt x="1285596" y="0"/>
                </a:lnTo>
                <a:lnTo>
                  <a:pt x="1285596" y="1231834"/>
                </a:lnTo>
                <a:lnTo>
                  <a:pt x="0" y="1231834"/>
                </a:lnTo>
                <a:lnTo>
                  <a:pt x="0" y="0"/>
                </a:lnTo>
                <a:close/>
              </a:path>
            </a:pathLst>
          </a:custGeom>
          <a:blipFill rotWithShape="1">
            <a:blip r:embed="rId4">
              <a:alphaModFix/>
            </a:blip>
            <a:stretch>
              <a:fillRect b="0" l="0" r="0" t="0"/>
            </a:stretch>
          </a:blipFill>
          <a:ln>
            <a:noFill/>
          </a:ln>
        </p:spPr>
      </p:sp>
      <p:sp>
        <p:nvSpPr>
          <p:cNvPr id="164" name="Google Shape;164;p27"/>
          <p:cNvSpPr/>
          <p:nvPr/>
        </p:nvSpPr>
        <p:spPr>
          <a:xfrm>
            <a:off x="7986852" y="174046"/>
            <a:ext cx="642798" cy="615918"/>
          </a:xfrm>
          <a:custGeom>
            <a:rect b="b" l="l" r="r" t="t"/>
            <a:pathLst>
              <a:path extrusionOk="0" h="1231835" w="1285596">
                <a:moveTo>
                  <a:pt x="0" y="0"/>
                </a:moveTo>
                <a:lnTo>
                  <a:pt x="1285596" y="0"/>
                </a:lnTo>
                <a:lnTo>
                  <a:pt x="1285596" y="1231835"/>
                </a:lnTo>
                <a:lnTo>
                  <a:pt x="0" y="1231835"/>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5A93"/>
        </a:solidFill>
      </p:bgPr>
    </p:bg>
    <p:spTree>
      <p:nvGrpSpPr>
        <p:cNvPr id="168" name="Shape 168"/>
        <p:cNvGrpSpPr/>
        <p:nvPr/>
      </p:nvGrpSpPr>
      <p:grpSpPr>
        <a:xfrm>
          <a:off x="0" y="0"/>
          <a:ext cx="0" cy="0"/>
          <a:chOff x="0" y="0"/>
          <a:chExt cx="0" cy="0"/>
        </a:xfrm>
      </p:grpSpPr>
      <p:grpSp>
        <p:nvGrpSpPr>
          <p:cNvPr id="169" name="Google Shape;169;p28"/>
          <p:cNvGrpSpPr/>
          <p:nvPr/>
        </p:nvGrpSpPr>
        <p:grpSpPr>
          <a:xfrm>
            <a:off x="5181146" y="-90411"/>
            <a:ext cx="3962775" cy="5233809"/>
            <a:chOff x="0" y="-47625"/>
            <a:chExt cx="2087429" cy="2756958"/>
          </a:xfrm>
        </p:grpSpPr>
        <p:sp>
          <p:nvSpPr>
            <p:cNvPr id="170" name="Google Shape;170;p28"/>
            <p:cNvSpPr/>
            <p:nvPr/>
          </p:nvSpPr>
          <p:spPr>
            <a:xfrm>
              <a:off x="0" y="0"/>
              <a:ext cx="2087429" cy="2709333"/>
            </a:xfrm>
            <a:custGeom>
              <a:rect b="b" l="l" r="r" t="t"/>
              <a:pathLst>
                <a:path extrusionOk="0" h="2709333" w="2087429">
                  <a:moveTo>
                    <a:pt x="97681" y="0"/>
                  </a:moveTo>
                  <a:lnTo>
                    <a:pt x="1989748" y="0"/>
                  </a:lnTo>
                  <a:cubicBezTo>
                    <a:pt x="2043696" y="0"/>
                    <a:pt x="2087429" y="43733"/>
                    <a:pt x="2087429" y="97681"/>
                  </a:cubicBezTo>
                  <a:lnTo>
                    <a:pt x="2087429" y="2611652"/>
                  </a:lnTo>
                  <a:cubicBezTo>
                    <a:pt x="2087429" y="2665600"/>
                    <a:pt x="2043696" y="2709333"/>
                    <a:pt x="1989748" y="2709333"/>
                  </a:cubicBezTo>
                  <a:lnTo>
                    <a:pt x="97681" y="2709333"/>
                  </a:lnTo>
                  <a:cubicBezTo>
                    <a:pt x="43733" y="2709333"/>
                    <a:pt x="0" y="2665600"/>
                    <a:pt x="0" y="2611652"/>
                  </a:cubicBezTo>
                  <a:lnTo>
                    <a:pt x="0" y="97681"/>
                  </a:lnTo>
                  <a:cubicBezTo>
                    <a:pt x="0" y="43733"/>
                    <a:pt x="43733" y="0"/>
                    <a:pt x="97681" y="0"/>
                  </a:cubicBezTo>
                  <a:close/>
                </a:path>
              </a:pathLst>
            </a:custGeom>
            <a:solidFill>
              <a:srgbClr val="E14C37"/>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1" name="Google Shape;171;p28"/>
            <p:cNvSpPr txBox="1"/>
            <p:nvPr/>
          </p:nvSpPr>
          <p:spPr>
            <a:xfrm>
              <a:off x="0" y="-47625"/>
              <a:ext cx="2087429" cy="2756958"/>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72" name="Google Shape;172;p28"/>
          <p:cNvGrpSpPr/>
          <p:nvPr/>
        </p:nvGrpSpPr>
        <p:grpSpPr>
          <a:xfrm>
            <a:off x="242800" y="436475"/>
            <a:ext cx="4757740" cy="4556034"/>
            <a:chOff x="-305769" y="95251"/>
            <a:chExt cx="11779500" cy="4860288"/>
          </a:xfrm>
        </p:grpSpPr>
        <p:sp>
          <p:nvSpPr>
            <p:cNvPr id="173" name="Google Shape;173;p28"/>
            <p:cNvSpPr txBox="1"/>
            <p:nvPr/>
          </p:nvSpPr>
          <p:spPr>
            <a:xfrm>
              <a:off x="0" y="95251"/>
              <a:ext cx="11187600" cy="525300"/>
            </a:xfrm>
            <a:prstGeom prst="rect">
              <a:avLst/>
            </a:prstGeom>
            <a:noFill/>
            <a:ln>
              <a:noFill/>
            </a:ln>
          </p:spPr>
          <p:txBody>
            <a:bodyPr anchorCtr="0" anchor="t" bIns="0" lIns="0" spcFirstLastPara="1" rIns="0" wrap="square" tIns="0">
              <a:spAutoFit/>
            </a:bodyPr>
            <a:lstStyle/>
            <a:p>
              <a:pPr indent="0" lvl="0" marL="0" marR="0" rtl="0" algn="l">
                <a:lnSpc>
                  <a:spcPct val="105000"/>
                </a:lnSpc>
                <a:spcBef>
                  <a:spcPts val="0"/>
                </a:spcBef>
                <a:spcAft>
                  <a:spcPts val="0"/>
                </a:spcAft>
                <a:buNone/>
              </a:pPr>
              <a:r>
                <a:rPr b="1" i="0" lang="en" sz="3200" u="none" cap="none" strike="noStrike">
                  <a:solidFill>
                    <a:srgbClr val="F6F6F6"/>
                  </a:solidFill>
                  <a:latin typeface="Arial"/>
                  <a:ea typeface="Arial"/>
                  <a:cs typeface="Arial"/>
                  <a:sym typeface="Arial"/>
                </a:rPr>
                <a:t>Dataset Overview</a:t>
              </a:r>
              <a:endParaRPr b="1" i="0" sz="3200" u="none" cap="none" strike="noStrike">
                <a:solidFill>
                  <a:srgbClr val="F6F6F6"/>
                </a:solidFill>
                <a:latin typeface="Arial"/>
                <a:ea typeface="Arial"/>
                <a:cs typeface="Arial"/>
                <a:sym typeface="Arial"/>
              </a:endParaRPr>
            </a:p>
          </p:txBody>
        </p:sp>
        <p:sp>
          <p:nvSpPr>
            <p:cNvPr id="174" name="Google Shape;174;p28"/>
            <p:cNvSpPr txBox="1"/>
            <p:nvPr/>
          </p:nvSpPr>
          <p:spPr>
            <a:xfrm>
              <a:off x="0" y="898095"/>
              <a:ext cx="9135000" cy="5910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 sz="1500" u="none" cap="none" strike="noStrike">
                  <a:solidFill>
                    <a:srgbClr val="F6F6F6"/>
                  </a:solidFill>
                  <a:latin typeface="Arial"/>
                  <a:ea typeface="Arial"/>
                  <a:cs typeface="Arial"/>
                  <a:sym typeface="Arial"/>
                </a:rPr>
                <a:t>Understanding the foundation of our breast cancer prediction</a:t>
              </a:r>
              <a:endParaRPr sz="700"/>
            </a:p>
          </p:txBody>
        </p:sp>
        <p:sp>
          <p:nvSpPr>
            <p:cNvPr id="175" name="Google Shape;175;p28"/>
            <p:cNvSpPr txBox="1"/>
            <p:nvPr/>
          </p:nvSpPr>
          <p:spPr>
            <a:xfrm>
              <a:off x="-305769" y="1606639"/>
              <a:ext cx="11779500" cy="3348900"/>
            </a:xfrm>
            <a:prstGeom prst="rect">
              <a:avLst/>
            </a:prstGeom>
            <a:noFill/>
            <a:ln>
              <a:noFill/>
            </a:ln>
          </p:spPr>
          <p:txBody>
            <a:bodyPr anchorCtr="0" anchor="t" bIns="0" lIns="0" spcFirstLastPara="1" rIns="0" wrap="square" tIns="0">
              <a:spAutoFit/>
            </a:bodyPr>
            <a:lstStyle/>
            <a:p>
              <a:pPr indent="-196850" lvl="0" marL="177800" marR="0" rtl="0" algn="l">
                <a:lnSpc>
                  <a:spcPct val="139958"/>
                </a:lnSpc>
                <a:spcBef>
                  <a:spcPts val="0"/>
                </a:spcBef>
                <a:spcAft>
                  <a:spcPts val="0"/>
                </a:spcAft>
                <a:buClr>
                  <a:srgbClr val="F6F6F6"/>
                </a:buClr>
                <a:buSzPts val="1500"/>
                <a:buFont typeface="Noto Sans Symbols"/>
                <a:buChar char="❖"/>
              </a:pPr>
              <a:r>
                <a:rPr b="1" i="0" lang="en" sz="1500" u="none" cap="none" strike="noStrike">
                  <a:solidFill>
                    <a:srgbClr val="F6F6F6"/>
                  </a:solidFill>
                  <a:latin typeface="Arial"/>
                  <a:ea typeface="Arial"/>
                  <a:cs typeface="Arial"/>
                  <a:sym typeface="Arial"/>
                </a:rPr>
                <a:t>Breast cancer</a:t>
              </a:r>
              <a:r>
                <a:rPr b="0" i="0" lang="en" sz="1500" u="none" cap="none" strike="noStrike">
                  <a:solidFill>
                    <a:srgbClr val="F6F6F6"/>
                  </a:solidFill>
                  <a:latin typeface="Arial"/>
                  <a:ea typeface="Arial"/>
                  <a:cs typeface="Arial"/>
                  <a:sym typeface="Arial"/>
                </a:rPr>
                <a:t> patient records (213) - University of Calabar Teaching Hospital (2019 –  2021)</a:t>
              </a:r>
              <a:br>
                <a:rPr b="1" i="0" lang="en" sz="1500" u="none" cap="none" strike="noStrike">
                  <a:solidFill>
                    <a:schemeClr val="dk1"/>
                  </a:solidFill>
                  <a:latin typeface="Calibri"/>
                  <a:ea typeface="Calibri"/>
                  <a:cs typeface="Calibri"/>
                  <a:sym typeface="Calibri"/>
                </a:rPr>
              </a:br>
              <a:r>
                <a:rPr b="0" i="0" lang="en" sz="1500" u="none" cap="none" strike="noStrike">
                  <a:solidFill>
                    <a:srgbClr val="F6F6F6"/>
                  </a:solidFill>
                  <a:latin typeface="Arial"/>
                  <a:ea typeface="Arial"/>
                  <a:cs typeface="Arial"/>
                  <a:sym typeface="Arial"/>
                </a:rPr>
                <a:t>Features included (10) - </a:t>
              </a:r>
              <a:r>
                <a:rPr lang="en" sz="1500">
                  <a:solidFill>
                    <a:srgbClr val="F6F6F6"/>
                  </a:solidFill>
                </a:rPr>
                <a:t>includes</a:t>
              </a:r>
              <a:r>
                <a:rPr b="0" i="0" lang="en" sz="1500" u="none" cap="none" strike="noStrike">
                  <a:solidFill>
                    <a:srgbClr val="F6F6F6"/>
                  </a:solidFill>
                  <a:latin typeface="Arial"/>
                  <a:ea typeface="Arial"/>
                  <a:cs typeface="Arial"/>
                  <a:sym typeface="Arial"/>
                </a:rPr>
                <a:t> tumor characteristics eg tumor size, metastasis (spread); patient demographics</a:t>
              </a:r>
              <a:endParaRPr sz="1500">
                <a:solidFill>
                  <a:srgbClr val="F6F6F6"/>
                </a:solidFill>
              </a:endParaRPr>
            </a:p>
            <a:p>
              <a:pPr indent="-196850" lvl="0" marL="177800" marR="0" rtl="0" algn="l">
                <a:lnSpc>
                  <a:spcPct val="139958"/>
                </a:lnSpc>
                <a:spcBef>
                  <a:spcPts val="0"/>
                </a:spcBef>
                <a:spcAft>
                  <a:spcPts val="0"/>
                </a:spcAft>
                <a:buClr>
                  <a:srgbClr val="F6F6F6"/>
                </a:buClr>
                <a:buSzPts val="1500"/>
                <a:buFont typeface="Noto Sans Symbols"/>
                <a:buChar char="❖"/>
              </a:pPr>
              <a:r>
                <a:rPr lang="en" sz="1500">
                  <a:solidFill>
                    <a:srgbClr val="F6F6F6"/>
                  </a:solidFill>
                </a:rPr>
                <a:t>Target Variable: Diagnosis Result - Benign or Malignant</a:t>
              </a:r>
              <a:endParaRPr sz="1500">
                <a:solidFill>
                  <a:srgbClr val="F6F6F6"/>
                </a:solidFill>
              </a:endParaRPr>
            </a:p>
            <a:p>
              <a:pPr indent="-196850" lvl="0" marL="177800" marR="0" rtl="0" algn="l">
                <a:lnSpc>
                  <a:spcPct val="139958"/>
                </a:lnSpc>
                <a:spcBef>
                  <a:spcPts val="0"/>
                </a:spcBef>
                <a:spcAft>
                  <a:spcPts val="0"/>
                </a:spcAft>
                <a:buClr>
                  <a:srgbClr val="F6F6F6"/>
                </a:buClr>
                <a:buSzPts val="1500"/>
                <a:buFont typeface="Noto Sans Symbols"/>
                <a:buChar char="❖"/>
              </a:pPr>
              <a:r>
                <a:rPr lang="en" sz="1500">
                  <a:solidFill>
                    <a:srgbClr val="F6F6F6"/>
                  </a:solidFill>
                </a:rPr>
                <a:t>Benign - non-cancer tumor - slow growth, non-spreading</a:t>
              </a:r>
              <a:endParaRPr sz="1500">
                <a:solidFill>
                  <a:srgbClr val="F6F6F6"/>
                </a:solidFill>
              </a:endParaRPr>
            </a:p>
            <a:p>
              <a:pPr indent="-196850" lvl="0" marL="177800" marR="0" rtl="0" algn="l">
                <a:lnSpc>
                  <a:spcPct val="139958"/>
                </a:lnSpc>
                <a:spcBef>
                  <a:spcPts val="0"/>
                </a:spcBef>
                <a:spcAft>
                  <a:spcPts val="0"/>
                </a:spcAft>
                <a:buClr>
                  <a:srgbClr val="F6F6F6"/>
                </a:buClr>
                <a:buSzPts val="1500"/>
                <a:buFont typeface="Noto Sans Symbols"/>
                <a:buChar char="❖"/>
              </a:pPr>
              <a:r>
                <a:rPr lang="en" sz="1500">
                  <a:solidFill>
                    <a:srgbClr val="F6F6F6"/>
                  </a:solidFill>
                </a:rPr>
                <a:t>Malignant - </a:t>
              </a:r>
              <a:r>
                <a:rPr lang="en" sz="1500">
                  <a:solidFill>
                    <a:srgbClr val="F6F6F6"/>
                  </a:solidFill>
                </a:rPr>
                <a:t>cancer tumor - </a:t>
              </a:r>
              <a:r>
                <a:rPr lang="en" sz="1500">
                  <a:solidFill>
                    <a:srgbClr val="F6F6F6"/>
                  </a:solidFill>
                </a:rPr>
                <a:t>fast growth, spreading</a:t>
              </a:r>
              <a:endParaRPr sz="1500">
                <a:solidFill>
                  <a:srgbClr val="F6F6F6"/>
                </a:solidFill>
              </a:endParaRPr>
            </a:p>
          </p:txBody>
        </p:sp>
      </p:grpSp>
      <p:sp>
        <p:nvSpPr>
          <p:cNvPr id="176" name="Google Shape;176;p28"/>
          <p:cNvSpPr/>
          <p:nvPr/>
        </p:nvSpPr>
        <p:spPr>
          <a:xfrm>
            <a:off x="5732110" y="4321192"/>
            <a:ext cx="642798" cy="615918"/>
          </a:xfrm>
          <a:custGeom>
            <a:rect b="b" l="l" r="r" t="t"/>
            <a:pathLst>
              <a:path extrusionOk="0" h="1231835" w="1285596">
                <a:moveTo>
                  <a:pt x="0" y="0"/>
                </a:moveTo>
                <a:lnTo>
                  <a:pt x="1285596" y="0"/>
                </a:lnTo>
                <a:lnTo>
                  <a:pt x="1285596" y="1231834"/>
                </a:lnTo>
                <a:lnTo>
                  <a:pt x="0" y="1231834"/>
                </a:lnTo>
                <a:lnTo>
                  <a:pt x="0" y="0"/>
                </a:lnTo>
                <a:close/>
              </a:path>
            </a:pathLst>
          </a:custGeom>
          <a:blipFill rotWithShape="1">
            <a:blip r:embed="rId3">
              <a:alphaModFix/>
            </a:blip>
            <a:stretch>
              <a:fillRect b="0" l="0" r="0" t="0"/>
            </a:stretch>
          </a:blipFill>
          <a:ln>
            <a:noFill/>
          </a:ln>
        </p:spPr>
      </p:sp>
      <p:sp>
        <p:nvSpPr>
          <p:cNvPr id="177" name="Google Shape;177;p28"/>
          <p:cNvSpPr/>
          <p:nvPr/>
        </p:nvSpPr>
        <p:spPr>
          <a:xfrm>
            <a:off x="7986852" y="174046"/>
            <a:ext cx="642798" cy="615918"/>
          </a:xfrm>
          <a:custGeom>
            <a:rect b="b" l="l" r="r" t="t"/>
            <a:pathLst>
              <a:path extrusionOk="0" h="1231835" w="1285596">
                <a:moveTo>
                  <a:pt x="0" y="0"/>
                </a:moveTo>
                <a:lnTo>
                  <a:pt x="1285596" y="0"/>
                </a:lnTo>
                <a:lnTo>
                  <a:pt x="1285596" y="1231835"/>
                </a:lnTo>
                <a:lnTo>
                  <a:pt x="0" y="1231835"/>
                </a:lnTo>
                <a:lnTo>
                  <a:pt x="0" y="0"/>
                </a:lnTo>
                <a:close/>
              </a:path>
            </a:pathLst>
          </a:custGeom>
          <a:blipFill rotWithShape="1">
            <a:blip r:embed="rId3">
              <a:alphaModFix/>
            </a:blip>
            <a:stretch>
              <a:fillRect b="0" l="0" r="0" t="0"/>
            </a:stretch>
          </a:blipFill>
          <a:ln>
            <a:noFill/>
          </a:ln>
        </p:spPr>
      </p:sp>
      <p:pic>
        <p:nvPicPr>
          <p:cNvPr id="178" name="Google Shape;178;p28" title="Screen Shot 2025-05-29 at 1.51.30 AM.png"/>
          <p:cNvPicPr preferRelativeResize="0"/>
          <p:nvPr/>
        </p:nvPicPr>
        <p:blipFill>
          <a:blip r:embed="rId4">
            <a:alphaModFix/>
          </a:blip>
          <a:stretch>
            <a:fillRect/>
          </a:stretch>
        </p:blipFill>
        <p:spPr>
          <a:xfrm>
            <a:off x="3914600" y="88225"/>
            <a:ext cx="5158374" cy="1723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14C37"/>
        </a:solidFill>
      </p:bgPr>
    </p:bg>
    <p:spTree>
      <p:nvGrpSpPr>
        <p:cNvPr id="182" name="Shape 182"/>
        <p:cNvGrpSpPr/>
        <p:nvPr/>
      </p:nvGrpSpPr>
      <p:grpSpPr>
        <a:xfrm>
          <a:off x="0" y="0"/>
          <a:ext cx="0" cy="0"/>
          <a:chOff x="0" y="0"/>
          <a:chExt cx="0" cy="0"/>
        </a:xfrm>
      </p:grpSpPr>
      <p:grpSp>
        <p:nvGrpSpPr>
          <p:cNvPr id="183" name="Google Shape;183;p29"/>
          <p:cNvGrpSpPr/>
          <p:nvPr/>
        </p:nvGrpSpPr>
        <p:grpSpPr>
          <a:xfrm>
            <a:off x="5181146" y="-90413"/>
            <a:ext cx="3962854" cy="5233913"/>
            <a:chOff x="0" y="-47625"/>
            <a:chExt cx="2087429" cy="2756958"/>
          </a:xfrm>
        </p:grpSpPr>
        <p:sp>
          <p:nvSpPr>
            <p:cNvPr id="184" name="Google Shape;184;p29"/>
            <p:cNvSpPr/>
            <p:nvPr/>
          </p:nvSpPr>
          <p:spPr>
            <a:xfrm>
              <a:off x="0" y="0"/>
              <a:ext cx="2087429" cy="2709333"/>
            </a:xfrm>
            <a:custGeom>
              <a:rect b="b" l="l" r="r" t="t"/>
              <a:pathLst>
                <a:path extrusionOk="0" h="2709333" w="2087429">
                  <a:moveTo>
                    <a:pt x="97681" y="0"/>
                  </a:moveTo>
                  <a:lnTo>
                    <a:pt x="1989748" y="0"/>
                  </a:lnTo>
                  <a:cubicBezTo>
                    <a:pt x="2043696" y="0"/>
                    <a:pt x="2087429" y="43733"/>
                    <a:pt x="2087429" y="97681"/>
                  </a:cubicBezTo>
                  <a:lnTo>
                    <a:pt x="2087429" y="2611652"/>
                  </a:lnTo>
                  <a:cubicBezTo>
                    <a:pt x="2087429" y="2665600"/>
                    <a:pt x="2043696" y="2709333"/>
                    <a:pt x="1989748" y="2709333"/>
                  </a:cubicBezTo>
                  <a:lnTo>
                    <a:pt x="97681" y="2709333"/>
                  </a:lnTo>
                  <a:cubicBezTo>
                    <a:pt x="43733" y="2709333"/>
                    <a:pt x="0" y="2665600"/>
                    <a:pt x="0" y="2611652"/>
                  </a:cubicBezTo>
                  <a:lnTo>
                    <a:pt x="0" y="97681"/>
                  </a:lnTo>
                  <a:cubicBezTo>
                    <a:pt x="0" y="43733"/>
                    <a:pt x="43733" y="0"/>
                    <a:pt x="97681" y="0"/>
                  </a:cubicBezTo>
                  <a:close/>
                </a:path>
              </a:pathLst>
            </a:custGeom>
            <a:solidFill>
              <a:srgbClr val="EDEDED"/>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85" name="Google Shape;185;p29"/>
            <p:cNvSpPr txBox="1"/>
            <p:nvPr/>
          </p:nvSpPr>
          <p:spPr>
            <a:xfrm>
              <a:off x="0" y="-47625"/>
              <a:ext cx="2087429" cy="2756958"/>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86" name="Google Shape;186;p29"/>
          <p:cNvSpPr/>
          <p:nvPr/>
        </p:nvSpPr>
        <p:spPr>
          <a:xfrm>
            <a:off x="5475680" y="453696"/>
            <a:ext cx="3362925" cy="4267480"/>
          </a:xfrm>
          <a:custGeom>
            <a:rect b="b" l="l" r="r" t="t"/>
            <a:pathLst>
              <a:path extrusionOk="0" h="4491396" w="3539378">
                <a:moveTo>
                  <a:pt x="1206775" y="2221454"/>
                </a:moveTo>
                <a:cubicBezTo>
                  <a:pt x="1206775" y="2042465"/>
                  <a:pt x="1207942" y="1863476"/>
                  <a:pt x="1206775" y="1684486"/>
                </a:cubicBezTo>
                <a:cubicBezTo>
                  <a:pt x="1205609" y="1336451"/>
                  <a:pt x="948997" y="1091170"/>
                  <a:pt x="581575" y="1082331"/>
                </a:cubicBezTo>
                <a:cubicBezTo>
                  <a:pt x="267808" y="1066862"/>
                  <a:pt x="26359" y="813847"/>
                  <a:pt x="42689" y="515531"/>
                </a:cubicBezTo>
                <a:cubicBezTo>
                  <a:pt x="57853" y="237103"/>
                  <a:pt x="295802" y="15024"/>
                  <a:pt x="589740" y="5080"/>
                </a:cubicBezTo>
                <a:cubicBezTo>
                  <a:pt x="898841" y="2540"/>
                  <a:pt x="1150787" y="238208"/>
                  <a:pt x="1158952" y="534314"/>
                </a:cubicBezTo>
                <a:cubicBezTo>
                  <a:pt x="1167117" y="879034"/>
                  <a:pt x="1417897" y="1117687"/>
                  <a:pt x="1781820" y="1128735"/>
                </a:cubicBezTo>
                <a:cubicBezTo>
                  <a:pt x="2103751" y="1138679"/>
                  <a:pt x="2341701" y="1369597"/>
                  <a:pt x="2342867" y="1675647"/>
                </a:cubicBezTo>
                <a:cubicBezTo>
                  <a:pt x="2344033" y="2036940"/>
                  <a:pt x="2342867" y="2399339"/>
                  <a:pt x="2342867" y="2760632"/>
                </a:cubicBezTo>
                <a:cubicBezTo>
                  <a:pt x="2342867" y="3121925"/>
                  <a:pt x="2595980" y="3364997"/>
                  <a:pt x="2973900" y="3377151"/>
                </a:cubicBezTo>
                <a:cubicBezTo>
                  <a:pt x="3287666" y="3380465"/>
                  <a:pt x="3539378" y="3624642"/>
                  <a:pt x="3535568" y="3921853"/>
                </a:cubicBezTo>
                <a:cubicBezTo>
                  <a:pt x="3531758" y="4219063"/>
                  <a:pt x="3273669" y="4457106"/>
                  <a:pt x="2959903" y="4453296"/>
                </a:cubicBezTo>
                <a:cubicBezTo>
                  <a:pt x="2650802" y="4453296"/>
                  <a:pt x="2401188" y="4217959"/>
                  <a:pt x="2393023" y="3920748"/>
                </a:cubicBezTo>
                <a:cubicBezTo>
                  <a:pt x="2384858" y="3581552"/>
                  <a:pt x="2128246" y="3337375"/>
                  <a:pt x="1772488" y="3328536"/>
                </a:cubicBezTo>
                <a:cubicBezTo>
                  <a:pt x="1450557" y="3321907"/>
                  <a:pt x="1210274" y="3090989"/>
                  <a:pt x="1207942" y="2784939"/>
                </a:cubicBezTo>
                <a:cubicBezTo>
                  <a:pt x="1205609" y="2597111"/>
                  <a:pt x="1207942" y="2409282"/>
                  <a:pt x="1206775" y="2221454"/>
                </a:cubicBezTo>
                <a:close/>
                <a:moveTo>
                  <a:pt x="3529218" y="1667913"/>
                </a:moveTo>
                <a:lnTo>
                  <a:pt x="3529218" y="2773890"/>
                </a:lnTo>
                <a:cubicBezTo>
                  <a:pt x="3527948" y="3088779"/>
                  <a:pt x="3281834" y="3329641"/>
                  <a:pt x="2959903" y="3328536"/>
                </a:cubicBezTo>
                <a:cubicBezTo>
                  <a:pt x="2637971" y="3327431"/>
                  <a:pt x="2394189" y="3088779"/>
                  <a:pt x="2393023" y="2777205"/>
                </a:cubicBezTo>
                <a:cubicBezTo>
                  <a:pt x="2393023" y="2032521"/>
                  <a:pt x="2393023" y="1287837"/>
                  <a:pt x="2394189" y="544258"/>
                </a:cubicBezTo>
                <a:cubicBezTo>
                  <a:pt x="2391857" y="248152"/>
                  <a:pt x="2643803" y="5080"/>
                  <a:pt x="2956403" y="2540"/>
                </a:cubicBezTo>
                <a:cubicBezTo>
                  <a:pt x="3237510" y="0"/>
                  <a:pt x="3476626" y="192908"/>
                  <a:pt x="3520950" y="455868"/>
                </a:cubicBezTo>
                <a:cubicBezTo>
                  <a:pt x="3526782" y="491224"/>
                  <a:pt x="3529218" y="527685"/>
                  <a:pt x="3527948" y="563041"/>
                </a:cubicBezTo>
                <a:cubicBezTo>
                  <a:pt x="3529218" y="932068"/>
                  <a:pt x="3530489" y="1299990"/>
                  <a:pt x="3529218" y="1667913"/>
                </a:cubicBezTo>
                <a:close/>
                <a:moveTo>
                  <a:pt x="593239" y="2250181"/>
                </a:moveTo>
                <a:cubicBezTo>
                  <a:pt x="904673" y="2253495"/>
                  <a:pt x="1151953" y="2488833"/>
                  <a:pt x="1158952" y="2790463"/>
                </a:cubicBezTo>
                <a:cubicBezTo>
                  <a:pt x="1164784" y="3061157"/>
                  <a:pt x="1339747" y="3282132"/>
                  <a:pt x="1611522" y="3353948"/>
                </a:cubicBezTo>
                <a:cubicBezTo>
                  <a:pt x="1669843" y="3368312"/>
                  <a:pt x="1729331" y="3374941"/>
                  <a:pt x="1789985" y="3376046"/>
                </a:cubicBezTo>
                <a:cubicBezTo>
                  <a:pt x="2089754" y="3388199"/>
                  <a:pt x="2330036" y="3609174"/>
                  <a:pt x="2342867" y="3887602"/>
                </a:cubicBezTo>
                <a:cubicBezTo>
                  <a:pt x="2358030" y="4172659"/>
                  <a:pt x="2135245" y="4419045"/>
                  <a:pt x="1835475" y="4449982"/>
                </a:cubicBezTo>
                <a:cubicBezTo>
                  <a:pt x="1504212" y="4491396"/>
                  <a:pt x="1218439" y="4244476"/>
                  <a:pt x="1207942" y="3915223"/>
                </a:cubicBezTo>
                <a:cubicBezTo>
                  <a:pt x="1198610" y="3668837"/>
                  <a:pt x="1080802" y="3486533"/>
                  <a:pt x="844019" y="3384885"/>
                </a:cubicBezTo>
                <a:cubicBezTo>
                  <a:pt x="764702" y="3349529"/>
                  <a:pt x="670222" y="3335165"/>
                  <a:pt x="581575" y="3330746"/>
                </a:cubicBezTo>
                <a:cubicBezTo>
                  <a:pt x="285304" y="3317488"/>
                  <a:pt x="47355" y="3108667"/>
                  <a:pt x="25193" y="2833553"/>
                </a:cubicBezTo>
                <a:cubicBezTo>
                  <a:pt x="0" y="2557335"/>
                  <a:pt x="203655" y="2308739"/>
                  <a:pt x="491760" y="2260125"/>
                </a:cubicBezTo>
                <a:cubicBezTo>
                  <a:pt x="525586" y="2254600"/>
                  <a:pt x="559413" y="2253495"/>
                  <a:pt x="593239" y="2250181"/>
                </a:cubicBezTo>
                <a:close/>
                <a:moveTo>
                  <a:pt x="24026" y="1665703"/>
                </a:moveTo>
                <a:cubicBezTo>
                  <a:pt x="25193" y="1368493"/>
                  <a:pt x="279472" y="1127630"/>
                  <a:pt x="593239" y="1128735"/>
                </a:cubicBezTo>
                <a:cubicBezTo>
                  <a:pt x="907005" y="1129840"/>
                  <a:pt x="1161285" y="1370702"/>
                  <a:pt x="1160118" y="1667913"/>
                </a:cubicBezTo>
                <a:cubicBezTo>
                  <a:pt x="1158952" y="1965124"/>
                  <a:pt x="905839" y="2204881"/>
                  <a:pt x="592072" y="2204881"/>
                </a:cubicBezTo>
                <a:cubicBezTo>
                  <a:pt x="278306" y="2204881"/>
                  <a:pt x="24026" y="1964019"/>
                  <a:pt x="24026" y="1666808"/>
                </a:cubicBezTo>
                <a:cubicBezTo>
                  <a:pt x="24026" y="1666808"/>
                  <a:pt x="24026" y="1665703"/>
                  <a:pt x="24026" y="1665703"/>
                </a:cubicBezTo>
                <a:close/>
                <a:moveTo>
                  <a:pt x="1775987" y="5080"/>
                </a:moveTo>
                <a:cubicBezTo>
                  <a:pt x="1461054" y="3810"/>
                  <a:pt x="1205609" y="243732"/>
                  <a:pt x="1204442" y="542048"/>
                </a:cubicBezTo>
                <a:cubicBezTo>
                  <a:pt x="1203276" y="840364"/>
                  <a:pt x="1456389" y="1082331"/>
                  <a:pt x="1771322" y="1083435"/>
                </a:cubicBezTo>
                <a:cubicBezTo>
                  <a:pt x="2086255" y="1084540"/>
                  <a:pt x="2341701" y="844783"/>
                  <a:pt x="2342867" y="546467"/>
                </a:cubicBezTo>
                <a:cubicBezTo>
                  <a:pt x="2342867" y="544258"/>
                  <a:pt x="2342867" y="543153"/>
                  <a:pt x="2342867" y="540943"/>
                </a:cubicBezTo>
                <a:cubicBezTo>
                  <a:pt x="2340534" y="245942"/>
                  <a:pt x="2087421" y="7290"/>
                  <a:pt x="1775987" y="5080"/>
                </a:cubicBezTo>
                <a:close/>
                <a:moveTo>
                  <a:pt x="592072" y="3376046"/>
                </a:moveTo>
                <a:cubicBezTo>
                  <a:pt x="277139" y="3374941"/>
                  <a:pt x="21590" y="3614698"/>
                  <a:pt x="20320" y="3913014"/>
                </a:cubicBezTo>
                <a:cubicBezTo>
                  <a:pt x="19050" y="4211329"/>
                  <a:pt x="272474" y="4453296"/>
                  <a:pt x="587407" y="4454567"/>
                </a:cubicBezTo>
                <a:cubicBezTo>
                  <a:pt x="902340" y="4455837"/>
                  <a:pt x="1157785" y="4215749"/>
                  <a:pt x="1158952" y="3917433"/>
                </a:cubicBezTo>
                <a:cubicBezTo>
                  <a:pt x="1158952" y="3915223"/>
                  <a:pt x="1158952" y="3914119"/>
                  <a:pt x="1158952" y="3911909"/>
                </a:cubicBezTo>
                <a:cubicBezTo>
                  <a:pt x="1156619" y="3616908"/>
                  <a:pt x="903506" y="3378256"/>
                  <a:pt x="592072" y="3376046"/>
                </a:cubicBezTo>
                <a:close/>
              </a:path>
            </a:pathLst>
          </a:custGeom>
          <a:blipFill rotWithShape="1">
            <a:blip r:embed="rId3">
              <a:alphaModFix/>
            </a:blip>
            <a:stretch>
              <a:fillRect b="0" l="-45042" r="-45042" t="0"/>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187" name="Google Shape;187;p29"/>
          <p:cNvGrpSpPr/>
          <p:nvPr/>
        </p:nvGrpSpPr>
        <p:grpSpPr>
          <a:xfrm>
            <a:off x="179273" y="528360"/>
            <a:ext cx="4991067" cy="4719949"/>
            <a:chOff x="-805141" y="-543746"/>
            <a:chExt cx="11992800" cy="10143690"/>
          </a:xfrm>
        </p:grpSpPr>
        <p:sp>
          <p:nvSpPr>
            <p:cNvPr id="188" name="Google Shape;188;p29"/>
            <p:cNvSpPr txBox="1"/>
            <p:nvPr/>
          </p:nvSpPr>
          <p:spPr>
            <a:xfrm>
              <a:off x="-402511" y="-543746"/>
              <a:ext cx="11187600" cy="2170200"/>
            </a:xfrm>
            <a:prstGeom prst="rect">
              <a:avLst/>
            </a:prstGeom>
            <a:noFill/>
            <a:ln>
              <a:noFill/>
            </a:ln>
          </p:spPr>
          <p:txBody>
            <a:bodyPr anchorCtr="0" anchor="t" bIns="0" lIns="0" spcFirstLastPara="1" rIns="0" wrap="square" tIns="0">
              <a:spAutoFit/>
            </a:bodyPr>
            <a:lstStyle/>
            <a:p>
              <a:pPr indent="0" lvl="0" marL="0" marR="0" rtl="0" algn="l">
                <a:lnSpc>
                  <a:spcPct val="105000"/>
                </a:lnSpc>
                <a:spcBef>
                  <a:spcPts val="0"/>
                </a:spcBef>
                <a:spcAft>
                  <a:spcPts val="0"/>
                </a:spcAft>
                <a:buNone/>
              </a:pPr>
              <a:r>
                <a:rPr b="1" i="0" lang="en" sz="3200" u="none" cap="none" strike="noStrike">
                  <a:solidFill>
                    <a:srgbClr val="F6F6F6"/>
                  </a:solidFill>
                  <a:latin typeface="Arial"/>
                  <a:ea typeface="Arial"/>
                  <a:cs typeface="Arial"/>
                  <a:sym typeface="Arial"/>
                </a:rPr>
                <a:t>Data Pre-processing Steps and Techniques</a:t>
              </a:r>
              <a:endParaRPr sz="700"/>
            </a:p>
          </p:txBody>
        </p:sp>
        <p:sp>
          <p:nvSpPr>
            <p:cNvPr id="189" name="Google Shape;189;p29"/>
            <p:cNvSpPr txBox="1"/>
            <p:nvPr/>
          </p:nvSpPr>
          <p:spPr>
            <a:xfrm>
              <a:off x="-805141" y="1898944"/>
              <a:ext cx="11992800" cy="7701000"/>
            </a:xfrm>
            <a:prstGeom prst="rect">
              <a:avLst/>
            </a:prstGeom>
            <a:noFill/>
            <a:ln>
              <a:noFill/>
            </a:ln>
          </p:spPr>
          <p:txBody>
            <a:bodyPr anchorCtr="0" anchor="t" bIns="0" lIns="0" spcFirstLastPara="1" rIns="0" wrap="square" tIns="0">
              <a:spAutoFit/>
            </a:bodyPr>
            <a:lstStyle/>
            <a:p>
              <a:pPr indent="-203200" lvl="0" marL="177800" marR="0" rtl="0" algn="l">
                <a:lnSpc>
                  <a:spcPct val="100000"/>
                </a:lnSpc>
                <a:spcBef>
                  <a:spcPts val="0"/>
                </a:spcBef>
                <a:spcAft>
                  <a:spcPts val="0"/>
                </a:spcAft>
                <a:buClr>
                  <a:srgbClr val="F6F6F6"/>
                </a:buClr>
                <a:buSzPts val="1600"/>
                <a:buChar char="❖"/>
              </a:pPr>
              <a:r>
                <a:rPr b="1" lang="en" sz="1600">
                  <a:solidFill>
                    <a:srgbClr val="F6F6F6"/>
                  </a:solidFill>
                </a:rPr>
                <a:t>Cleaning</a:t>
              </a:r>
              <a:r>
                <a:rPr b="1" i="0" lang="en" sz="1600" u="none" cap="none" strike="noStrike">
                  <a:solidFill>
                    <a:srgbClr val="F6F6F6"/>
                  </a:solidFill>
                  <a:latin typeface="Arial"/>
                  <a:ea typeface="Arial"/>
                  <a:cs typeface="Arial"/>
                  <a:sym typeface="Arial"/>
                </a:rPr>
                <a:t>, </a:t>
              </a:r>
              <a:r>
                <a:rPr b="1" lang="en" sz="1600">
                  <a:solidFill>
                    <a:srgbClr val="F6F6F6"/>
                  </a:solidFill>
                </a:rPr>
                <a:t>standardising</a:t>
              </a:r>
              <a:r>
                <a:rPr b="1" i="0" lang="en" sz="1600" u="none" cap="none" strike="noStrike">
                  <a:solidFill>
                    <a:srgbClr val="F6F6F6"/>
                  </a:solidFill>
                  <a:latin typeface="Arial"/>
                  <a:ea typeface="Arial"/>
                  <a:cs typeface="Arial"/>
                  <a:sym typeface="Arial"/>
                </a:rPr>
                <a:t>,</a:t>
              </a:r>
              <a:r>
                <a:rPr b="0" i="0" lang="en" sz="1600" u="none" cap="none" strike="noStrike">
                  <a:solidFill>
                    <a:srgbClr val="F6F6F6"/>
                  </a:solidFill>
                  <a:latin typeface="Arial"/>
                  <a:ea typeface="Arial"/>
                  <a:cs typeface="Arial"/>
                  <a:sym typeface="Arial"/>
                </a:rPr>
                <a:t> and </a:t>
              </a:r>
              <a:r>
                <a:rPr b="1" i="0" lang="en" sz="1600" u="none" cap="none" strike="noStrike">
                  <a:solidFill>
                    <a:srgbClr val="F6F6F6"/>
                  </a:solidFill>
                </a:rPr>
                <a:t>transforming </a:t>
              </a:r>
              <a:r>
                <a:rPr b="0" i="0" lang="en" sz="1600" u="none" cap="none" strike="noStrike">
                  <a:solidFill>
                    <a:srgbClr val="F6F6F6"/>
                  </a:solidFill>
                  <a:latin typeface="Arial"/>
                  <a:ea typeface="Arial"/>
                  <a:cs typeface="Arial"/>
                  <a:sym typeface="Arial"/>
                </a:rPr>
                <a:t>data to ensure accuracy and consistency</a:t>
              </a:r>
              <a:endParaRPr b="0" i="0" sz="1600" u="none" cap="none" strike="noStrike">
                <a:solidFill>
                  <a:srgbClr val="F6F6F6"/>
                </a:solidFill>
                <a:latin typeface="Arial"/>
                <a:ea typeface="Arial"/>
                <a:cs typeface="Arial"/>
                <a:sym typeface="Arial"/>
              </a:endParaRPr>
            </a:p>
            <a:p>
              <a:pPr indent="0" lvl="0" marL="457200" marR="0" rtl="0" algn="l">
                <a:lnSpc>
                  <a:spcPct val="100000"/>
                </a:lnSpc>
                <a:spcBef>
                  <a:spcPts val="0"/>
                </a:spcBef>
                <a:spcAft>
                  <a:spcPts val="0"/>
                </a:spcAft>
                <a:buNone/>
              </a:pPr>
              <a:r>
                <a:t/>
              </a:r>
              <a:endParaRPr sz="1600">
                <a:solidFill>
                  <a:srgbClr val="F6F6F6"/>
                </a:solidFill>
              </a:endParaRPr>
            </a:p>
            <a:p>
              <a:pPr indent="-203200" lvl="0" marL="177800" marR="0" rtl="0" algn="l">
                <a:spcBef>
                  <a:spcPts val="0"/>
                </a:spcBef>
                <a:spcAft>
                  <a:spcPts val="0"/>
                </a:spcAft>
                <a:buClr>
                  <a:srgbClr val="F6F6F6"/>
                </a:buClr>
                <a:buSzPts val="1600"/>
                <a:buChar char="❖"/>
              </a:pPr>
              <a:r>
                <a:rPr b="0" i="0" lang="en" sz="1600" u="none" cap="none" strike="noStrike">
                  <a:solidFill>
                    <a:srgbClr val="F6F6F6"/>
                  </a:solidFill>
                  <a:latin typeface="Arial"/>
                  <a:ea typeface="Arial"/>
                  <a:cs typeface="Arial"/>
                  <a:sym typeface="Arial"/>
                </a:rPr>
                <a:t>Missing values and outliers replaced by the </a:t>
              </a:r>
              <a:r>
                <a:rPr lang="en" sz="1600">
                  <a:solidFill>
                    <a:srgbClr val="F6F6F6"/>
                  </a:solidFill>
                </a:rPr>
                <a:t>mean (numeric) and mode (categorical)</a:t>
              </a:r>
              <a:endParaRPr sz="1600">
                <a:solidFill>
                  <a:srgbClr val="F6F6F6"/>
                </a:solidFill>
              </a:endParaRPr>
            </a:p>
            <a:p>
              <a:pPr indent="0" lvl="0" marL="457200" marR="0" rtl="0" algn="l">
                <a:spcBef>
                  <a:spcPts val="0"/>
                </a:spcBef>
                <a:spcAft>
                  <a:spcPts val="0"/>
                </a:spcAft>
                <a:buNone/>
              </a:pPr>
              <a:r>
                <a:t/>
              </a:r>
              <a:endParaRPr sz="1600">
                <a:solidFill>
                  <a:srgbClr val="F6F6F6"/>
                </a:solidFill>
              </a:endParaRPr>
            </a:p>
            <a:p>
              <a:pPr indent="-203200" lvl="0" marL="177800" rtl="0" algn="l">
                <a:spcBef>
                  <a:spcPts val="0"/>
                </a:spcBef>
                <a:spcAft>
                  <a:spcPts val="0"/>
                </a:spcAft>
                <a:buClr>
                  <a:srgbClr val="F6F6F6"/>
                </a:buClr>
                <a:buSzPts val="1600"/>
                <a:buChar char="❖"/>
              </a:pPr>
              <a:r>
                <a:rPr lang="en" sz="1600">
                  <a:solidFill>
                    <a:srgbClr val="F6F6F6"/>
                  </a:solidFill>
                </a:rPr>
                <a:t>Feature scaling -  StandardScaler</a:t>
              </a:r>
              <a:endParaRPr sz="1600">
                <a:solidFill>
                  <a:srgbClr val="F6F6F6"/>
                </a:solidFill>
              </a:endParaRPr>
            </a:p>
            <a:p>
              <a:pPr indent="0" lvl="0" marL="0" marR="0" rtl="0" algn="l">
                <a:spcBef>
                  <a:spcPts val="0"/>
                </a:spcBef>
                <a:spcAft>
                  <a:spcPts val="0"/>
                </a:spcAft>
                <a:buNone/>
              </a:pPr>
              <a:r>
                <a:t/>
              </a:r>
              <a:endParaRPr b="0" i="0" sz="1600" u="none" cap="none" strike="noStrike">
                <a:solidFill>
                  <a:srgbClr val="F6F6F6"/>
                </a:solidFill>
                <a:latin typeface="Arial"/>
                <a:ea typeface="Arial"/>
                <a:cs typeface="Arial"/>
                <a:sym typeface="Arial"/>
              </a:endParaRPr>
            </a:p>
            <a:p>
              <a:pPr indent="-203200" lvl="0" marL="177800" marR="0" rtl="0" algn="l">
                <a:spcBef>
                  <a:spcPts val="0"/>
                </a:spcBef>
                <a:spcAft>
                  <a:spcPts val="0"/>
                </a:spcAft>
                <a:buClr>
                  <a:srgbClr val="F6F6F6"/>
                </a:buClr>
                <a:buSzPts val="1600"/>
                <a:buChar char="❖"/>
              </a:pPr>
              <a:r>
                <a:rPr b="0" i="0" lang="en" sz="1600" u="none" cap="none" strike="noStrike">
                  <a:solidFill>
                    <a:srgbClr val="F6F6F6"/>
                  </a:solidFill>
                  <a:latin typeface="Arial"/>
                  <a:ea typeface="Arial"/>
                  <a:cs typeface="Arial"/>
                  <a:sym typeface="Arial"/>
                </a:rPr>
                <a:t>Encoded categorical variables - One-Hot Encoding</a:t>
              </a:r>
              <a:endParaRPr sz="1600"/>
            </a:p>
            <a:p>
              <a:pPr indent="0" lvl="0" marL="0" marR="0" rtl="0" algn="l">
                <a:spcBef>
                  <a:spcPts val="0"/>
                </a:spcBef>
                <a:spcAft>
                  <a:spcPts val="0"/>
                </a:spcAft>
                <a:buNone/>
              </a:pPr>
              <a:r>
                <a:t/>
              </a:r>
              <a:endParaRPr b="0" i="0" sz="1600" u="none" cap="none" strike="noStrike">
                <a:solidFill>
                  <a:srgbClr val="F6F6F6"/>
                </a:solidFill>
                <a:latin typeface="Arial"/>
                <a:ea typeface="Arial"/>
                <a:cs typeface="Arial"/>
                <a:sym typeface="Arial"/>
              </a:endParaRPr>
            </a:p>
            <a:p>
              <a:pPr indent="-203200" lvl="0" marL="177800" marR="0" rtl="0" algn="l">
                <a:lnSpc>
                  <a:spcPct val="100000"/>
                </a:lnSpc>
                <a:spcBef>
                  <a:spcPts val="0"/>
                </a:spcBef>
                <a:spcAft>
                  <a:spcPts val="0"/>
                </a:spcAft>
                <a:buClr>
                  <a:srgbClr val="F6F6F6"/>
                </a:buClr>
                <a:buSzPts val="1600"/>
                <a:buChar char="❖"/>
              </a:pPr>
              <a:r>
                <a:rPr lang="en" sz="1600">
                  <a:solidFill>
                    <a:srgbClr val="F6F6F6"/>
                  </a:solidFill>
                </a:rPr>
                <a:t>Tumor size was log-transformed to reduce skewness - improves model performance</a:t>
              </a:r>
              <a:br>
                <a:rPr b="0" i="0" lang="en" sz="1200" u="none" cap="none" strike="noStrike">
                  <a:solidFill>
                    <a:srgbClr val="F6F6F6"/>
                  </a:solidFill>
                  <a:latin typeface="Arial"/>
                  <a:ea typeface="Arial"/>
                  <a:cs typeface="Arial"/>
                  <a:sym typeface="Arial"/>
                </a:rPr>
              </a:br>
              <a:endParaRPr b="0" i="0" sz="1200" u="none" cap="none" strike="noStrike">
                <a:solidFill>
                  <a:srgbClr val="F6F6F6"/>
                </a:solidFill>
                <a:latin typeface="Arial"/>
                <a:ea typeface="Arial"/>
                <a:cs typeface="Arial"/>
                <a:sym typeface="Arial"/>
              </a:endParaRPr>
            </a:p>
            <a:p>
              <a:pPr indent="0" lvl="0" marL="0" marR="0" rtl="0" algn="l">
                <a:lnSpc>
                  <a:spcPct val="139958"/>
                </a:lnSpc>
                <a:spcBef>
                  <a:spcPts val="0"/>
                </a:spcBef>
                <a:spcAft>
                  <a:spcPts val="0"/>
                </a:spcAft>
                <a:buNone/>
              </a:pPr>
              <a:r>
                <a:t/>
              </a:r>
              <a:endParaRPr b="0" i="0" sz="1200" u="none" cap="none" strike="noStrike">
                <a:solidFill>
                  <a:srgbClr val="F6F6F6"/>
                </a:solidFill>
                <a:latin typeface="Arial"/>
                <a:ea typeface="Arial"/>
                <a:cs typeface="Arial"/>
                <a:sym typeface="Arial"/>
              </a:endParaRPr>
            </a:p>
            <a:p>
              <a:pPr indent="0" lvl="0" marL="0" marR="0" rtl="0" algn="l">
                <a:lnSpc>
                  <a:spcPct val="139958"/>
                </a:lnSpc>
                <a:spcBef>
                  <a:spcPts val="0"/>
                </a:spcBef>
                <a:spcAft>
                  <a:spcPts val="0"/>
                </a:spcAft>
                <a:buNone/>
              </a:pPr>
              <a:r>
                <a:t/>
              </a:r>
              <a:endParaRPr b="0" i="0" sz="1200" u="none" cap="none" strike="noStrike">
                <a:solidFill>
                  <a:srgbClr val="F6F6F6"/>
                </a:solidFill>
                <a:latin typeface="Arial"/>
                <a:ea typeface="Arial"/>
                <a:cs typeface="Arial"/>
                <a:sym typeface="Arial"/>
              </a:endParaRPr>
            </a:p>
          </p:txBody>
        </p:sp>
      </p:grpSp>
      <p:sp>
        <p:nvSpPr>
          <p:cNvPr id="190" name="Google Shape;190;p29"/>
          <p:cNvSpPr/>
          <p:nvPr/>
        </p:nvSpPr>
        <p:spPr>
          <a:xfrm>
            <a:off x="5732110" y="4321192"/>
            <a:ext cx="642798" cy="615918"/>
          </a:xfrm>
          <a:custGeom>
            <a:rect b="b" l="l" r="r" t="t"/>
            <a:pathLst>
              <a:path extrusionOk="0" h="1231835" w="1285596">
                <a:moveTo>
                  <a:pt x="0" y="0"/>
                </a:moveTo>
                <a:lnTo>
                  <a:pt x="1285596" y="0"/>
                </a:lnTo>
                <a:lnTo>
                  <a:pt x="1285596" y="1231834"/>
                </a:lnTo>
                <a:lnTo>
                  <a:pt x="0" y="1231834"/>
                </a:lnTo>
                <a:lnTo>
                  <a:pt x="0" y="0"/>
                </a:lnTo>
                <a:close/>
              </a:path>
            </a:pathLst>
          </a:custGeom>
          <a:blipFill rotWithShape="1">
            <a:blip r:embed="rId4">
              <a:alphaModFix/>
            </a:blip>
            <a:stretch>
              <a:fillRect b="0" l="0" r="0" t="0"/>
            </a:stretch>
          </a:blipFill>
          <a:ln>
            <a:noFill/>
          </a:ln>
        </p:spPr>
      </p:sp>
      <p:sp>
        <p:nvSpPr>
          <p:cNvPr id="191" name="Google Shape;191;p29"/>
          <p:cNvSpPr/>
          <p:nvPr/>
        </p:nvSpPr>
        <p:spPr>
          <a:xfrm>
            <a:off x="7986852" y="174046"/>
            <a:ext cx="642798" cy="615918"/>
          </a:xfrm>
          <a:custGeom>
            <a:rect b="b" l="l" r="r" t="t"/>
            <a:pathLst>
              <a:path extrusionOk="0" h="1231835" w="1285596">
                <a:moveTo>
                  <a:pt x="0" y="0"/>
                </a:moveTo>
                <a:lnTo>
                  <a:pt x="1285596" y="0"/>
                </a:lnTo>
                <a:lnTo>
                  <a:pt x="1285596" y="1231835"/>
                </a:lnTo>
                <a:lnTo>
                  <a:pt x="0" y="1231835"/>
                </a:lnTo>
                <a:lnTo>
                  <a:pt x="0" y="0"/>
                </a:lnTo>
                <a:close/>
              </a:path>
            </a:pathLst>
          </a:custGeom>
          <a:blipFill rotWithShape="1">
            <a:blip r:embed="rId4">
              <a:alphaModFix/>
            </a:blip>
            <a:stretch>
              <a:fillRect b="0" l="0" r="0" t="0"/>
            </a:stretch>
          </a:blipFill>
          <a:ln>
            <a:noFill/>
          </a:ln>
        </p:spPr>
      </p:sp>
      <p:pic>
        <p:nvPicPr>
          <p:cNvPr id="192" name="Google Shape;192;p29" title="Screen Shot 2025-05-29 at 2.06.20 AM.png"/>
          <p:cNvPicPr preferRelativeResize="0"/>
          <p:nvPr/>
        </p:nvPicPr>
        <p:blipFill>
          <a:blip r:embed="rId5">
            <a:alphaModFix/>
          </a:blip>
          <a:stretch>
            <a:fillRect/>
          </a:stretch>
        </p:blipFill>
        <p:spPr>
          <a:xfrm>
            <a:off x="5355375" y="2006025"/>
            <a:ext cx="3702725" cy="3049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14C37"/>
        </a:solidFill>
      </p:bgPr>
    </p:bg>
    <p:spTree>
      <p:nvGrpSpPr>
        <p:cNvPr id="197" name="Shape 197"/>
        <p:cNvGrpSpPr/>
        <p:nvPr/>
      </p:nvGrpSpPr>
      <p:grpSpPr>
        <a:xfrm>
          <a:off x="0" y="0"/>
          <a:ext cx="0" cy="0"/>
          <a:chOff x="0" y="0"/>
          <a:chExt cx="0" cy="0"/>
        </a:xfrm>
      </p:grpSpPr>
      <p:grpSp>
        <p:nvGrpSpPr>
          <p:cNvPr id="198" name="Google Shape;198;p30"/>
          <p:cNvGrpSpPr/>
          <p:nvPr/>
        </p:nvGrpSpPr>
        <p:grpSpPr>
          <a:xfrm>
            <a:off x="473766" y="360358"/>
            <a:ext cx="7029451" cy="2359525"/>
            <a:chOff x="-97515" y="-904801"/>
            <a:chExt cx="16890736" cy="5070879"/>
          </a:xfrm>
        </p:grpSpPr>
        <p:sp>
          <p:nvSpPr>
            <p:cNvPr id="199" name="Google Shape;199;p30"/>
            <p:cNvSpPr txBox="1"/>
            <p:nvPr/>
          </p:nvSpPr>
          <p:spPr>
            <a:xfrm>
              <a:off x="-97515" y="-904801"/>
              <a:ext cx="16890736" cy="923268"/>
            </a:xfrm>
            <a:prstGeom prst="rect">
              <a:avLst/>
            </a:prstGeom>
            <a:noFill/>
            <a:ln>
              <a:noFill/>
            </a:ln>
          </p:spPr>
          <p:txBody>
            <a:bodyPr anchorCtr="0" anchor="t" bIns="0" lIns="0" spcFirstLastPara="1" rIns="0" wrap="square" tIns="0">
              <a:spAutoFit/>
            </a:bodyPr>
            <a:lstStyle/>
            <a:p>
              <a:pPr indent="0" lvl="0" marL="0" marR="0" rtl="0" algn="l">
                <a:lnSpc>
                  <a:spcPct val="105000"/>
                </a:lnSpc>
                <a:spcBef>
                  <a:spcPts val="0"/>
                </a:spcBef>
                <a:spcAft>
                  <a:spcPts val="0"/>
                </a:spcAft>
                <a:buNone/>
              </a:pPr>
              <a:r>
                <a:rPr b="1" i="0" lang="en" sz="3200" u="none" cap="none" strike="noStrike">
                  <a:solidFill>
                    <a:srgbClr val="F6F6F6"/>
                  </a:solidFill>
                  <a:latin typeface="Arial"/>
                  <a:ea typeface="Arial"/>
                  <a:cs typeface="Arial"/>
                  <a:sym typeface="Arial"/>
                </a:rPr>
                <a:t>Exploratory Data Analysis</a:t>
              </a:r>
              <a:endParaRPr b="1" i="0" sz="3200" u="none" cap="none" strike="noStrike">
                <a:solidFill>
                  <a:srgbClr val="F6F6F6"/>
                </a:solidFill>
                <a:latin typeface="Arial"/>
                <a:ea typeface="Arial"/>
                <a:cs typeface="Arial"/>
                <a:sym typeface="Arial"/>
              </a:endParaRPr>
            </a:p>
          </p:txBody>
        </p:sp>
        <p:sp>
          <p:nvSpPr>
            <p:cNvPr id="200" name="Google Shape;200;p30"/>
            <p:cNvSpPr txBox="1"/>
            <p:nvPr/>
          </p:nvSpPr>
          <p:spPr>
            <a:xfrm>
              <a:off x="-97515" y="2291982"/>
              <a:ext cx="10577320" cy="1874096"/>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br>
                <a:rPr b="0" i="0" lang="en" sz="1200" u="none" cap="none" strike="noStrike">
                  <a:solidFill>
                    <a:srgbClr val="F6F6F6"/>
                  </a:solidFill>
                  <a:latin typeface="Arial"/>
                  <a:ea typeface="Arial"/>
                  <a:cs typeface="Arial"/>
                  <a:sym typeface="Arial"/>
                </a:rPr>
              </a:br>
              <a:endParaRPr b="0" i="0" sz="1200" u="none" cap="none" strike="noStrike">
                <a:solidFill>
                  <a:srgbClr val="F6F6F6"/>
                </a:solidFill>
                <a:latin typeface="Arial"/>
                <a:ea typeface="Arial"/>
                <a:cs typeface="Arial"/>
                <a:sym typeface="Arial"/>
              </a:endParaRPr>
            </a:p>
            <a:p>
              <a:pPr indent="0" lvl="0" marL="0" marR="0" rtl="0" algn="l">
                <a:lnSpc>
                  <a:spcPct val="139958"/>
                </a:lnSpc>
                <a:spcBef>
                  <a:spcPts val="0"/>
                </a:spcBef>
                <a:spcAft>
                  <a:spcPts val="0"/>
                </a:spcAft>
                <a:buNone/>
              </a:pPr>
              <a:r>
                <a:t/>
              </a:r>
              <a:endParaRPr b="0" i="0" sz="1200" u="none" cap="none" strike="noStrike">
                <a:solidFill>
                  <a:srgbClr val="F6F6F6"/>
                </a:solidFill>
                <a:latin typeface="Arial"/>
                <a:ea typeface="Arial"/>
                <a:cs typeface="Arial"/>
                <a:sym typeface="Arial"/>
              </a:endParaRPr>
            </a:p>
            <a:p>
              <a:pPr indent="0" lvl="0" marL="0" marR="0" rtl="0" algn="l">
                <a:lnSpc>
                  <a:spcPct val="139958"/>
                </a:lnSpc>
                <a:spcBef>
                  <a:spcPts val="0"/>
                </a:spcBef>
                <a:spcAft>
                  <a:spcPts val="0"/>
                </a:spcAft>
                <a:buNone/>
              </a:pPr>
              <a:r>
                <a:t/>
              </a:r>
              <a:endParaRPr b="0" i="0" sz="1200" u="none" cap="none" strike="noStrike">
                <a:solidFill>
                  <a:srgbClr val="F6F6F6"/>
                </a:solidFill>
                <a:latin typeface="Arial"/>
                <a:ea typeface="Arial"/>
                <a:cs typeface="Arial"/>
                <a:sym typeface="Arial"/>
              </a:endParaRPr>
            </a:p>
          </p:txBody>
        </p:sp>
      </p:grpSp>
      <p:sp>
        <p:nvSpPr>
          <p:cNvPr id="201" name="Google Shape;201;p30"/>
          <p:cNvSpPr/>
          <p:nvPr/>
        </p:nvSpPr>
        <p:spPr>
          <a:xfrm>
            <a:off x="5732110" y="4321192"/>
            <a:ext cx="642798" cy="615918"/>
          </a:xfrm>
          <a:custGeom>
            <a:rect b="b" l="l" r="r" t="t"/>
            <a:pathLst>
              <a:path extrusionOk="0" h="1231835" w="1285596">
                <a:moveTo>
                  <a:pt x="0" y="0"/>
                </a:moveTo>
                <a:lnTo>
                  <a:pt x="1285596" y="0"/>
                </a:lnTo>
                <a:lnTo>
                  <a:pt x="1285596" y="1231834"/>
                </a:lnTo>
                <a:lnTo>
                  <a:pt x="0" y="1231834"/>
                </a:lnTo>
                <a:lnTo>
                  <a:pt x="0" y="0"/>
                </a:lnTo>
                <a:close/>
              </a:path>
            </a:pathLst>
          </a:custGeom>
          <a:blipFill rotWithShape="1">
            <a:blip r:embed="rId3">
              <a:alphaModFix/>
            </a:blip>
            <a:stretch>
              <a:fillRect b="0" l="0" r="0" t="0"/>
            </a:stretch>
          </a:blipFill>
          <a:ln>
            <a:noFill/>
          </a:ln>
        </p:spPr>
      </p:sp>
      <p:sp>
        <p:nvSpPr>
          <p:cNvPr id="202" name="Google Shape;202;p30"/>
          <p:cNvSpPr/>
          <p:nvPr/>
        </p:nvSpPr>
        <p:spPr>
          <a:xfrm>
            <a:off x="7986852" y="174046"/>
            <a:ext cx="642798" cy="615918"/>
          </a:xfrm>
          <a:custGeom>
            <a:rect b="b" l="l" r="r" t="t"/>
            <a:pathLst>
              <a:path extrusionOk="0" h="1231835" w="1285596">
                <a:moveTo>
                  <a:pt x="0" y="0"/>
                </a:moveTo>
                <a:lnTo>
                  <a:pt x="1285596" y="0"/>
                </a:lnTo>
                <a:lnTo>
                  <a:pt x="1285596" y="1231835"/>
                </a:lnTo>
                <a:lnTo>
                  <a:pt x="0" y="1231835"/>
                </a:lnTo>
                <a:lnTo>
                  <a:pt x="0" y="0"/>
                </a:lnTo>
                <a:close/>
              </a:path>
            </a:pathLst>
          </a:custGeom>
          <a:blipFill rotWithShape="1">
            <a:blip r:embed="rId3">
              <a:alphaModFix/>
            </a:blip>
            <a:stretch>
              <a:fillRect b="0" l="0" r="0" t="0"/>
            </a:stretch>
          </a:blipFill>
          <a:ln>
            <a:noFill/>
          </a:ln>
        </p:spPr>
      </p:sp>
      <p:pic>
        <p:nvPicPr>
          <p:cNvPr id="203" name="Google Shape;203;p30"/>
          <p:cNvPicPr preferRelativeResize="0"/>
          <p:nvPr/>
        </p:nvPicPr>
        <p:blipFill rotWithShape="1">
          <a:blip r:embed="rId4">
            <a:alphaModFix/>
          </a:blip>
          <a:srcRect b="0" l="0" r="0" t="0"/>
          <a:stretch/>
        </p:blipFill>
        <p:spPr>
          <a:xfrm>
            <a:off x="512350" y="949450"/>
            <a:ext cx="3678650" cy="2765300"/>
          </a:xfrm>
          <a:prstGeom prst="rect">
            <a:avLst/>
          </a:prstGeom>
          <a:noFill/>
          <a:ln>
            <a:noFill/>
          </a:ln>
        </p:spPr>
      </p:pic>
      <p:pic>
        <p:nvPicPr>
          <p:cNvPr id="204" name="Google Shape;204;p30"/>
          <p:cNvPicPr preferRelativeResize="0"/>
          <p:nvPr/>
        </p:nvPicPr>
        <p:blipFill rotWithShape="1">
          <a:blip r:embed="rId5">
            <a:alphaModFix/>
          </a:blip>
          <a:srcRect b="0" l="0" r="0" t="0"/>
          <a:stretch/>
        </p:blipFill>
        <p:spPr>
          <a:xfrm>
            <a:off x="4305300" y="949450"/>
            <a:ext cx="4648200" cy="4060700"/>
          </a:xfrm>
          <a:prstGeom prst="rect">
            <a:avLst/>
          </a:prstGeom>
          <a:noFill/>
          <a:ln>
            <a:noFill/>
          </a:ln>
        </p:spPr>
      </p:pic>
      <p:sp>
        <p:nvSpPr>
          <p:cNvPr id="205" name="Google Shape;205;p30"/>
          <p:cNvSpPr txBox="1"/>
          <p:nvPr/>
        </p:nvSpPr>
        <p:spPr>
          <a:xfrm>
            <a:off x="528590" y="3874236"/>
            <a:ext cx="3243311" cy="1154162"/>
          </a:xfrm>
          <a:prstGeom prst="rect">
            <a:avLst/>
          </a:prstGeom>
          <a:noFill/>
          <a:ln>
            <a:noFill/>
          </a:ln>
        </p:spPr>
        <p:txBody>
          <a:bodyPr anchorCtr="0" anchor="t" bIns="22850" lIns="45725" spcFirstLastPara="1" rIns="45725" wrap="square" tIns="22850">
            <a:spAutoFit/>
          </a:bodyPr>
          <a:lstStyle/>
          <a:p>
            <a:pPr indent="-177800" lvl="0" marL="177800" marR="0" rtl="0" algn="l">
              <a:lnSpc>
                <a:spcPct val="150000"/>
              </a:lnSpc>
              <a:spcBef>
                <a:spcPts val="0"/>
              </a:spcBef>
              <a:spcAft>
                <a:spcPts val="0"/>
              </a:spcAft>
              <a:buClr>
                <a:srgbClr val="F6F6F6"/>
              </a:buClr>
              <a:buSzPts val="1200"/>
              <a:buFont typeface="Noto Sans Symbols"/>
              <a:buChar char="❖"/>
            </a:pPr>
            <a:r>
              <a:rPr b="0" i="0" lang="en" sz="1200" u="none" cap="none" strike="noStrike">
                <a:solidFill>
                  <a:srgbClr val="F6F6F6"/>
                </a:solidFill>
                <a:latin typeface="Arial"/>
                <a:ea typeface="Arial"/>
                <a:cs typeface="Arial"/>
                <a:sym typeface="Arial"/>
              </a:rPr>
              <a:t>Older individuals (30-70) are generally more impacted by cancer </a:t>
            </a:r>
            <a:endParaRPr b="0" i="0" sz="1200" u="none" cap="none" strike="noStrike">
              <a:solidFill>
                <a:srgbClr val="F6F6F6"/>
              </a:solidFill>
              <a:latin typeface="Arial"/>
              <a:ea typeface="Arial"/>
              <a:cs typeface="Arial"/>
              <a:sym typeface="Arial"/>
            </a:endParaRPr>
          </a:p>
          <a:p>
            <a:pPr indent="-177800" lvl="0" marL="177800" marR="0" rtl="0" algn="l">
              <a:lnSpc>
                <a:spcPct val="150000"/>
              </a:lnSpc>
              <a:spcBef>
                <a:spcPts val="0"/>
              </a:spcBef>
              <a:spcAft>
                <a:spcPts val="0"/>
              </a:spcAft>
              <a:buClr>
                <a:srgbClr val="F6F6F6"/>
              </a:buClr>
              <a:buSzPts val="1200"/>
              <a:buFont typeface="Noto Sans Symbols"/>
              <a:buChar char="❖"/>
            </a:pPr>
            <a:r>
              <a:rPr b="0" i="0" lang="en" sz="1200" u="none" cap="none" strike="noStrike">
                <a:solidFill>
                  <a:srgbClr val="F6F6F6"/>
                </a:solidFill>
                <a:latin typeface="Arial"/>
                <a:ea typeface="Arial"/>
                <a:cs typeface="Arial"/>
                <a:sym typeface="Arial"/>
              </a:rPr>
              <a:t>On average Diagnoses typically occur around the age of 48.</a:t>
            </a:r>
            <a:endParaRPr b="0" i="0" sz="1200" u="none" cap="none" strike="noStrike">
              <a:solidFill>
                <a:srgbClr val="F6F6F6"/>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14C37"/>
        </a:solidFill>
      </p:bgPr>
    </p:bg>
    <p:spTree>
      <p:nvGrpSpPr>
        <p:cNvPr id="210" name="Shape 210"/>
        <p:cNvGrpSpPr/>
        <p:nvPr/>
      </p:nvGrpSpPr>
      <p:grpSpPr>
        <a:xfrm>
          <a:off x="0" y="0"/>
          <a:ext cx="0" cy="0"/>
          <a:chOff x="0" y="0"/>
          <a:chExt cx="0" cy="0"/>
        </a:xfrm>
      </p:grpSpPr>
      <p:grpSp>
        <p:nvGrpSpPr>
          <p:cNvPr id="211" name="Google Shape;211;p31"/>
          <p:cNvGrpSpPr/>
          <p:nvPr/>
        </p:nvGrpSpPr>
        <p:grpSpPr>
          <a:xfrm>
            <a:off x="473764" y="360367"/>
            <a:ext cx="7029868" cy="2447703"/>
            <a:chOff x="-97515" y="-904801"/>
            <a:chExt cx="16890600" cy="5260483"/>
          </a:xfrm>
        </p:grpSpPr>
        <p:sp>
          <p:nvSpPr>
            <p:cNvPr id="212" name="Google Shape;212;p31"/>
            <p:cNvSpPr txBox="1"/>
            <p:nvPr/>
          </p:nvSpPr>
          <p:spPr>
            <a:xfrm>
              <a:off x="-97515" y="-904801"/>
              <a:ext cx="16890600" cy="1058700"/>
            </a:xfrm>
            <a:prstGeom prst="rect">
              <a:avLst/>
            </a:prstGeom>
            <a:noFill/>
            <a:ln>
              <a:noFill/>
            </a:ln>
          </p:spPr>
          <p:txBody>
            <a:bodyPr anchorCtr="0" anchor="t" bIns="0" lIns="0" spcFirstLastPara="1" rIns="0" wrap="square" tIns="0">
              <a:spAutoFit/>
            </a:bodyPr>
            <a:lstStyle/>
            <a:p>
              <a:pPr indent="0" lvl="0" marL="0" marR="0" rtl="0" algn="l">
                <a:lnSpc>
                  <a:spcPct val="105000"/>
                </a:lnSpc>
                <a:spcBef>
                  <a:spcPts val="0"/>
                </a:spcBef>
                <a:spcAft>
                  <a:spcPts val="0"/>
                </a:spcAft>
                <a:buNone/>
              </a:pPr>
              <a:r>
                <a:rPr b="1" i="0" lang="en" sz="3200" u="none" cap="none" strike="noStrike">
                  <a:solidFill>
                    <a:srgbClr val="F6F6F6"/>
                  </a:solidFill>
                  <a:latin typeface="Arial"/>
                  <a:ea typeface="Arial"/>
                  <a:cs typeface="Arial"/>
                  <a:sym typeface="Arial"/>
                </a:rPr>
                <a:t>Exploratory Data Analysis</a:t>
              </a:r>
              <a:endParaRPr b="1" i="0" sz="3200" u="none" cap="none" strike="noStrike">
                <a:solidFill>
                  <a:srgbClr val="F6F6F6"/>
                </a:solidFill>
                <a:latin typeface="Arial"/>
                <a:ea typeface="Arial"/>
                <a:cs typeface="Arial"/>
                <a:sym typeface="Arial"/>
              </a:endParaRPr>
            </a:p>
          </p:txBody>
        </p:sp>
        <p:sp>
          <p:nvSpPr>
            <p:cNvPr id="213" name="Google Shape;213;p31"/>
            <p:cNvSpPr txBox="1"/>
            <p:nvPr/>
          </p:nvSpPr>
          <p:spPr>
            <a:xfrm>
              <a:off x="-97515" y="2291982"/>
              <a:ext cx="10577400" cy="2063700"/>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br>
                <a:rPr b="0" i="0" lang="en" sz="1200" u="none" cap="none" strike="noStrike">
                  <a:solidFill>
                    <a:srgbClr val="F6F6F6"/>
                  </a:solidFill>
                  <a:latin typeface="Arial"/>
                  <a:ea typeface="Arial"/>
                  <a:cs typeface="Arial"/>
                  <a:sym typeface="Arial"/>
                </a:rPr>
              </a:br>
              <a:endParaRPr b="0" i="0" sz="1200" u="none" cap="none" strike="noStrike">
                <a:solidFill>
                  <a:srgbClr val="F6F6F6"/>
                </a:solidFill>
                <a:latin typeface="Arial"/>
                <a:ea typeface="Arial"/>
                <a:cs typeface="Arial"/>
                <a:sym typeface="Arial"/>
              </a:endParaRPr>
            </a:p>
            <a:p>
              <a:pPr indent="0" lvl="0" marL="0" marR="0" rtl="0" algn="l">
                <a:lnSpc>
                  <a:spcPct val="139958"/>
                </a:lnSpc>
                <a:spcBef>
                  <a:spcPts val="0"/>
                </a:spcBef>
                <a:spcAft>
                  <a:spcPts val="0"/>
                </a:spcAft>
                <a:buNone/>
              </a:pPr>
              <a:r>
                <a:t/>
              </a:r>
              <a:endParaRPr b="0" i="0" sz="1200" u="none" cap="none" strike="noStrike">
                <a:solidFill>
                  <a:srgbClr val="F6F6F6"/>
                </a:solidFill>
                <a:latin typeface="Arial"/>
                <a:ea typeface="Arial"/>
                <a:cs typeface="Arial"/>
                <a:sym typeface="Arial"/>
              </a:endParaRPr>
            </a:p>
            <a:p>
              <a:pPr indent="0" lvl="0" marL="0" marR="0" rtl="0" algn="l">
                <a:lnSpc>
                  <a:spcPct val="139958"/>
                </a:lnSpc>
                <a:spcBef>
                  <a:spcPts val="0"/>
                </a:spcBef>
                <a:spcAft>
                  <a:spcPts val="0"/>
                </a:spcAft>
                <a:buNone/>
              </a:pPr>
              <a:r>
                <a:t/>
              </a:r>
              <a:endParaRPr b="0" i="0" sz="1200" u="none" cap="none" strike="noStrike">
                <a:solidFill>
                  <a:srgbClr val="F6F6F6"/>
                </a:solidFill>
                <a:latin typeface="Arial"/>
                <a:ea typeface="Arial"/>
                <a:cs typeface="Arial"/>
                <a:sym typeface="Arial"/>
              </a:endParaRPr>
            </a:p>
          </p:txBody>
        </p:sp>
      </p:grpSp>
      <p:sp>
        <p:nvSpPr>
          <p:cNvPr id="214" name="Google Shape;214;p31"/>
          <p:cNvSpPr/>
          <p:nvPr/>
        </p:nvSpPr>
        <p:spPr>
          <a:xfrm>
            <a:off x="5732110" y="4321192"/>
            <a:ext cx="642798" cy="615918"/>
          </a:xfrm>
          <a:custGeom>
            <a:rect b="b" l="l" r="r" t="t"/>
            <a:pathLst>
              <a:path extrusionOk="0" h="1231835" w="1285596">
                <a:moveTo>
                  <a:pt x="0" y="0"/>
                </a:moveTo>
                <a:lnTo>
                  <a:pt x="1285596" y="0"/>
                </a:lnTo>
                <a:lnTo>
                  <a:pt x="1285596" y="1231834"/>
                </a:lnTo>
                <a:lnTo>
                  <a:pt x="0" y="1231834"/>
                </a:lnTo>
                <a:lnTo>
                  <a:pt x="0" y="0"/>
                </a:lnTo>
                <a:close/>
              </a:path>
            </a:pathLst>
          </a:custGeom>
          <a:blipFill rotWithShape="1">
            <a:blip r:embed="rId3">
              <a:alphaModFix/>
            </a:blip>
            <a:stretch>
              <a:fillRect b="0" l="0" r="0" t="0"/>
            </a:stretch>
          </a:blipFill>
          <a:ln>
            <a:noFill/>
          </a:ln>
        </p:spPr>
      </p:sp>
      <p:sp>
        <p:nvSpPr>
          <p:cNvPr id="215" name="Google Shape;215;p31"/>
          <p:cNvSpPr/>
          <p:nvPr/>
        </p:nvSpPr>
        <p:spPr>
          <a:xfrm>
            <a:off x="7986852" y="174046"/>
            <a:ext cx="642798" cy="615918"/>
          </a:xfrm>
          <a:custGeom>
            <a:rect b="b" l="l" r="r" t="t"/>
            <a:pathLst>
              <a:path extrusionOk="0" h="1231835" w="1285596">
                <a:moveTo>
                  <a:pt x="0" y="0"/>
                </a:moveTo>
                <a:lnTo>
                  <a:pt x="1285596" y="0"/>
                </a:lnTo>
                <a:lnTo>
                  <a:pt x="1285596" y="1231835"/>
                </a:lnTo>
                <a:lnTo>
                  <a:pt x="0" y="1231835"/>
                </a:lnTo>
                <a:lnTo>
                  <a:pt x="0" y="0"/>
                </a:lnTo>
                <a:close/>
              </a:path>
            </a:pathLst>
          </a:custGeom>
          <a:blipFill rotWithShape="1">
            <a:blip r:embed="rId3">
              <a:alphaModFix/>
            </a:blip>
            <a:stretch>
              <a:fillRect b="0" l="0" r="0" t="0"/>
            </a:stretch>
          </a:blipFill>
          <a:ln>
            <a:noFill/>
          </a:ln>
        </p:spPr>
      </p:sp>
      <p:pic>
        <p:nvPicPr>
          <p:cNvPr id="216" name="Google Shape;216;p31"/>
          <p:cNvPicPr preferRelativeResize="0"/>
          <p:nvPr/>
        </p:nvPicPr>
        <p:blipFill>
          <a:blip r:embed="rId4">
            <a:alphaModFix/>
          </a:blip>
          <a:stretch>
            <a:fillRect/>
          </a:stretch>
        </p:blipFill>
        <p:spPr>
          <a:xfrm>
            <a:off x="124475" y="884075"/>
            <a:ext cx="6131500" cy="4053025"/>
          </a:xfrm>
          <a:prstGeom prst="rect">
            <a:avLst/>
          </a:prstGeom>
          <a:noFill/>
          <a:ln>
            <a:noFill/>
          </a:ln>
        </p:spPr>
      </p:pic>
      <p:sp>
        <p:nvSpPr>
          <p:cNvPr id="217" name="Google Shape;217;p31"/>
          <p:cNvSpPr txBox="1"/>
          <p:nvPr/>
        </p:nvSpPr>
        <p:spPr>
          <a:xfrm>
            <a:off x="6374900" y="961300"/>
            <a:ext cx="2400900" cy="1169700"/>
          </a:xfrm>
          <a:prstGeom prst="rect">
            <a:avLst/>
          </a:prstGeom>
          <a:noFill/>
          <a:ln>
            <a:noFill/>
          </a:ln>
        </p:spPr>
        <p:txBody>
          <a:bodyPr anchorCtr="0" anchor="t" bIns="91425" lIns="91425" spcFirstLastPara="1" rIns="91425" wrap="square" tIns="91425">
            <a:spAutoFit/>
          </a:bodyPr>
          <a:lstStyle/>
          <a:p>
            <a:pPr indent="-203200" lvl="0" marL="177800" marR="0" rtl="0" algn="l">
              <a:lnSpc>
                <a:spcPct val="150000"/>
              </a:lnSpc>
              <a:spcBef>
                <a:spcPts val="0"/>
              </a:spcBef>
              <a:spcAft>
                <a:spcPts val="0"/>
              </a:spcAft>
              <a:buClr>
                <a:srgbClr val="F6F6F6"/>
              </a:buClr>
              <a:buSzPts val="1600"/>
              <a:buChar char="❖"/>
            </a:pPr>
            <a:r>
              <a:rPr lang="en" sz="1600">
                <a:solidFill>
                  <a:srgbClr val="F6F6F6"/>
                </a:solidFill>
              </a:rPr>
              <a:t>Imbalanced</a:t>
            </a:r>
            <a:r>
              <a:rPr lang="en" sz="1600">
                <a:solidFill>
                  <a:srgbClr val="F6F6F6"/>
                </a:solidFill>
              </a:rPr>
              <a:t> data</a:t>
            </a:r>
            <a:endParaRPr sz="1600">
              <a:solidFill>
                <a:srgbClr val="F6F6F6"/>
              </a:solidFill>
            </a:endParaRPr>
          </a:p>
          <a:p>
            <a:pPr indent="-203200" lvl="0" marL="177800" marR="0" rtl="0" algn="l">
              <a:lnSpc>
                <a:spcPct val="150000"/>
              </a:lnSpc>
              <a:spcBef>
                <a:spcPts val="0"/>
              </a:spcBef>
              <a:spcAft>
                <a:spcPts val="0"/>
              </a:spcAft>
              <a:buClr>
                <a:srgbClr val="F6F6F6"/>
              </a:buClr>
              <a:buSzPts val="1600"/>
              <a:buChar char="❖"/>
            </a:pPr>
            <a:r>
              <a:rPr lang="en" sz="1600">
                <a:solidFill>
                  <a:srgbClr val="F6F6F6"/>
                </a:solidFill>
              </a:rPr>
              <a:t>Handled using class weighting in models</a:t>
            </a:r>
            <a:endParaRPr sz="1600">
              <a:solidFill>
                <a:srgbClr val="F6F6F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14C37"/>
        </a:solidFill>
      </p:bgPr>
    </p:bg>
    <p:spTree>
      <p:nvGrpSpPr>
        <p:cNvPr id="222" name="Shape 222"/>
        <p:cNvGrpSpPr/>
        <p:nvPr/>
      </p:nvGrpSpPr>
      <p:grpSpPr>
        <a:xfrm>
          <a:off x="0" y="0"/>
          <a:ext cx="0" cy="0"/>
          <a:chOff x="0" y="0"/>
          <a:chExt cx="0" cy="0"/>
        </a:xfrm>
      </p:grpSpPr>
      <p:grpSp>
        <p:nvGrpSpPr>
          <p:cNvPr id="223" name="Google Shape;223;p32"/>
          <p:cNvGrpSpPr/>
          <p:nvPr/>
        </p:nvGrpSpPr>
        <p:grpSpPr>
          <a:xfrm>
            <a:off x="473764" y="360367"/>
            <a:ext cx="7029868" cy="2447703"/>
            <a:chOff x="-97515" y="-904801"/>
            <a:chExt cx="16890600" cy="5260483"/>
          </a:xfrm>
        </p:grpSpPr>
        <p:sp>
          <p:nvSpPr>
            <p:cNvPr id="224" name="Google Shape;224;p32"/>
            <p:cNvSpPr txBox="1"/>
            <p:nvPr/>
          </p:nvSpPr>
          <p:spPr>
            <a:xfrm>
              <a:off x="-97515" y="-904801"/>
              <a:ext cx="16890600" cy="1058700"/>
            </a:xfrm>
            <a:prstGeom prst="rect">
              <a:avLst/>
            </a:prstGeom>
            <a:noFill/>
            <a:ln>
              <a:noFill/>
            </a:ln>
          </p:spPr>
          <p:txBody>
            <a:bodyPr anchorCtr="0" anchor="t" bIns="0" lIns="0" spcFirstLastPara="1" rIns="0" wrap="square" tIns="0">
              <a:spAutoFit/>
            </a:bodyPr>
            <a:lstStyle/>
            <a:p>
              <a:pPr indent="0" lvl="0" marL="0" marR="0" rtl="0" algn="l">
                <a:lnSpc>
                  <a:spcPct val="105000"/>
                </a:lnSpc>
                <a:spcBef>
                  <a:spcPts val="0"/>
                </a:spcBef>
                <a:spcAft>
                  <a:spcPts val="0"/>
                </a:spcAft>
                <a:buNone/>
              </a:pPr>
              <a:r>
                <a:rPr b="1" lang="en" sz="3200">
                  <a:solidFill>
                    <a:srgbClr val="F6F6F6"/>
                  </a:solidFill>
                </a:rPr>
                <a:t>Correlation Heatmap</a:t>
              </a:r>
              <a:endParaRPr b="1" i="0" sz="3200" u="none" cap="none" strike="noStrike">
                <a:solidFill>
                  <a:srgbClr val="F6F6F6"/>
                </a:solidFill>
                <a:latin typeface="Arial"/>
                <a:ea typeface="Arial"/>
                <a:cs typeface="Arial"/>
                <a:sym typeface="Arial"/>
              </a:endParaRPr>
            </a:p>
          </p:txBody>
        </p:sp>
        <p:sp>
          <p:nvSpPr>
            <p:cNvPr id="225" name="Google Shape;225;p32"/>
            <p:cNvSpPr txBox="1"/>
            <p:nvPr/>
          </p:nvSpPr>
          <p:spPr>
            <a:xfrm>
              <a:off x="-97515" y="2291982"/>
              <a:ext cx="10577400" cy="2063700"/>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br>
                <a:rPr b="0" i="0" lang="en" sz="1200" u="none" cap="none" strike="noStrike">
                  <a:solidFill>
                    <a:srgbClr val="F6F6F6"/>
                  </a:solidFill>
                  <a:latin typeface="Arial"/>
                  <a:ea typeface="Arial"/>
                  <a:cs typeface="Arial"/>
                  <a:sym typeface="Arial"/>
                </a:rPr>
              </a:br>
              <a:endParaRPr b="0" i="0" sz="1200" u="none" cap="none" strike="noStrike">
                <a:solidFill>
                  <a:srgbClr val="F6F6F6"/>
                </a:solidFill>
                <a:latin typeface="Arial"/>
                <a:ea typeface="Arial"/>
                <a:cs typeface="Arial"/>
                <a:sym typeface="Arial"/>
              </a:endParaRPr>
            </a:p>
            <a:p>
              <a:pPr indent="0" lvl="0" marL="0" marR="0" rtl="0" algn="l">
                <a:lnSpc>
                  <a:spcPct val="139958"/>
                </a:lnSpc>
                <a:spcBef>
                  <a:spcPts val="0"/>
                </a:spcBef>
                <a:spcAft>
                  <a:spcPts val="0"/>
                </a:spcAft>
                <a:buNone/>
              </a:pPr>
              <a:r>
                <a:t/>
              </a:r>
              <a:endParaRPr b="0" i="0" sz="1200" u="none" cap="none" strike="noStrike">
                <a:solidFill>
                  <a:srgbClr val="F6F6F6"/>
                </a:solidFill>
                <a:latin typeface="Arial"/>
                <a:ea typeface="Arial"/>
                <a:cs typeface="Arial"/>
                <a:sym typeface="Arial"/>
              </a:endParaRPr>
            </a:p>
            <a:p>
              <a:pPr indent="0" lvl="0" marL="0" marR="0" rtl="0" algn="l">
                <a:lnSpc>
                  <a:spcPct val="139958"/>
                </a:lnSpc>
                <a:spcBef>
                  <a:spcPts val="0"/>
                </a:spcBef>
                <a:spcAft>
                  <a:spcPts val="0"/>
                </a:spcAft>
                <a:buNone/>
              </a:pPr>
              <a:r>
                <a:t/>
              </a:r>
              <a:endParaRPr b="0" i="0" sz="1200" u="none" cap="none" strike="noStrike">
                <a:solidFill>
                  <a:srgbClr val="F6F6F6"/>
                </a:solidFill>
                <a:latin typeface="Arial"/>
                <a:ea typeface="Arial"/>
                <a:cs typeface="Arial"/>
                <a:sym typeface="Arial"/>
              </a:endParaRPr>
            </a:p>
          </p:txBody>
        </p:sp>
      </p:grpSp>
      <p:sp>
        <p:nvSpPr>
          <p:cNvPr id="226" name="Google Shape;226;p32"/>
          <p:cNvSpPr/>
          <p:nvPr/>
        </p:nvSpPr>
        <p:spPr>
          <a:xfrm>
            <a:off x="5732110" y="4321192"/>
            <a:ext cx="642798" cy="615918"/>
          </a:xfrm>
          <a:custGeom>
            <a:rect b="b" l="l" r="r" t="t"/>
            <a:pathLst>
              <a:path extrusionOk="0" h="1231835" w="1285596">
                <a:moveTo>
                  <a:pt x="0" y="0"/>
                </a:moveTo>
                <a:lnTo>
                  <a:pt x="1285596" y="0"/>
                </a:lnTo>
                <a:lnTo>
                  <a:pt x="1285596" y="1231834"/>
                </a:lnTo>
                <a:lnTo>
                  <a:pt x="0" y="1231834"/>
                </a:lnTo>
                <a:lnTo>
                  <a:pt x="0" y="0"/>
                </a:lnTo>
                <a:close/>
              </a:path>
            </a:pathLst>
          </a:custGeom>
          <a:blipFill rotWithShape="1">
            <a:blip r:embed="rId3">
              <a:alphaModFix/>
            </a:blip>
            <a:stretch>
              <a:fillRect b="0" l="0" r="0" t="0"/>
            </a:stretch>
          </a:blipFill>
          <a:ln>
            <a:noFill/>
          </a:ln>
        </p:spPr>
      </p:sp>
      <p:sp>
        <p:nvSpPr>
          <p:cNvPr id="227" name="Google Shape;227;p32"/>
          <p:cNvSpPr/>
          <p:nvPr/>
        </p:nvSpPr>
        <p:spPr>
          <a:xfrm>
            <a:off x="7986852" y="174046"/>
            <a:ext cx="642798" cy="615918"/>
          </a:xfrm>
          <a:custGeom>
            <a:rect b="b" l="l" r="r" t="t"/>
            <a:pathLst>
              <a:path extrusionOk="0" h="1231835" w="1285596">
                <a:moveTo>
                  <a:pt x="0" y="0"/>
                </a:moveTo>
                <a:lnTo>
                  <a:pt x="1285596" y="0"/>
                </a:lnTo>
                <a:lnTo>
                  <a:pt x="1285596" y="1231835"/>
                </a:lnTo>
                <a:lnTo>
                  <a:pt x="0" y="1231835"/>
                </a:lnTo>
                <a:lnTo>
                  <a:pt x="0" y="0"/>
                </a:lnTo>
                <a:close/>
              </a:path>
            </a:pathLst>
          </a:custGeom>
          <a:blipFill rotWithShape="1">
            <a:blip r:embed="rId3">
              <a:alphaModFix/>
            </a:blip>
            <a:stretch>
              <a:fillRect b="0" l="0" r="0" t="0"/>
            </a:stretch>
          </a:blipFill>
          <a:ln>
            <a:noFill/>
          </a:ln>
        </p:spPr>
      </p:sp>
      <p:sp>
        <p:nvSpPr>
          <p:cNvPr id="228" name="Google Shape;228;p32"/>
          <p:cNvSpPr txBox="1"/>
          <p:nvPr/>
        </p:nvSpPr>
        <p:spPr>
          <a:xfrm>
            <a:off x="528589" y="3874237"/>
            <a:ext cx="3243300" cy="231000"/>
          </a:xfrm>
          <a:prstGeom prst="rect">
            <a:avLst/>
          </a:prstGeom>
          <a:noFill/>
          <a:ln>
            <a:noFill/>
          </a:ln>
        </p:spPr>
        <p:txBody>
          <a:bodyPr anchorCtr="0" anchor="t" bIns="22850" lIns="45725" spcFirstLastPara="1" rIns="45725" wrap="square" tIns="22850">
            <a:spAutoFit/>
          </a:bodyPr>
          <a:lstStyle/>
          <a:p>
            <a:pPr indent="0" lvl="0" marL="457200" marR="0" rtl="0" algn="l">
              <a:lnSpc>
                <a:spcPct val="150000"/>
              </a:lnSpc>
              <a:spcBef>
                <a:spcPts val="0"/>
              </a:spcBef>
              <a:spcAft>
                <a:spcPts val="0"/>
              </a:spcAft>
              <a:buNone/>
            </a:pPr>
            <a:r>
              <a:t/>
            </a:r>
            <a:endParaRPr b="0" i="0" sz="1200" u="none" cap="none" strike="noStrike">
              <a:solidFill>
                <a:srgbClr val="F6F6F6"/>
              </a:solidFill>
              <a:latin typeface="Arial"/>
              <a:ea typeface="Arial"/>
              <a:cs typeface="Arial"/>
              <a:sym typeface="Arial"/>
            </a:endParaRPr>
          </a:p>
        </p:txBody>
      </p:sp>
      <p:pic>
        <p:nvPicPr>
          <p:cNvPr id="229" name="Google Shape;229;p32" title="Screen Shot 2025-05-29 at 2.13.56 AM.png"/>
          <p:cNvPicPr preferRelativeResize="0"/>
          <p:nvPr/>
        </p:nvPicPr>
        <p:blipFill>
          <a:blip r:embed="rId4">
            <a:alphaModFix/>
          </a:blip>
          <a:stretch>
            <a:fillRect/>
          </a:stretch>
        </p:blipFill>
        <p:spPr>
          <a:xfrm>
            <a:off x="94150" y="888975"/>
            <a:ext cx="5637949" cy="4048126"/>
          </a:xfrm>
          <a:prstGeom prst="rect">
            <a:avLst/>
          </a:prstGeom>
          <a:noFill/>
          <a:ln>
            <a:noFill/>
          </a:ln>
        </p:spPr>
      </p:pic>
      <p:sp>
        <p:nvSpPr>
          <p:cNvPr id="230" name="Google Shape;230;p32"/>
          <p:cNvSpPr txBox="1"/>
          <p:nvPr/>
        </p:nvSpPr>
        <p:spPr>
          <a:xfrm>
            <a:off x="5838575" y="1084300"/>
            <a:ext cx="3114000" cy="32370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50000"/>
              </a:lnSpc>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Positive correlation between  features such as age and tumor size, invasive-nodes, and metastasis</a:t>
            </a:r>
            <a:endParaRPr sz="1600">
              <a:solidFill>
                <a:schemeClr val="lt1"/>
              </a:solidFill>
              <a:latin typeface="Calibri"/>
              <a:ea typeface="Calibri"/>
              <a:cs typeface="Calibri"/>
              <a:sym typeface="Calibri"/>
            </a:endParaRPr>
          </a:p>
          <a:p>
            <a:pPr indent="0" lvl="0" marL="457200" marR="0" rtl="0" algn="l">
              <a:lnSpc>
                <a:spcPct val="150000"/>
              </a:lnSpc>
              <a:spcBef>
                <a:spcPts val="0"/>
              </a:spcBef>
              <a:spcAft>
                <a:spcPts val="0"/>
              </a:spcAft>
              <a:buNone/>
            </a:pPr>
            <a:r>
              <a:t/>
            </a:r>
            <a:endParaRPr sz="1600">
              <a:solidFill>
                <a:schemeClr val="lt1"/>
              </a:solidFill>
              <a:latin typeface="Calibri"/>
              <a:ea typeface="Calibri"/>
              <a:cs typeface="Calibri"/>
              <a:sym typeface="Calibri"/>
            </a:endParaRPr>
          </a:p>
          <a:p>
            <a:pPr indent="-330200" lvl="0" marL="457200" marR="0" rtl="0" algn="l">
              <a:lnSpc>
                <a:spcPct val="150000"/>
              </a:lnSpc>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Tumor size can indicate the severity of breast cancer and how far it has spread.</a:t>
            </a:r>
            <a:endParaRPr sz="1600">
              <a:solidFill>
                <a:schemeClr val="lt1"/>
              </a:solidFill>
              <a:latin typeface="Calibri"/>
              <a:ea typeface="Calibri"/>
              <a:cs typeface="Calibri"/>
              <a:sym typeface="Calibri"/>
            </a:endParaRPr>
          </a:p>
          <a:p>
            <a:pPr indent="0" lvl="0" marL="0" rtl="0" algn="l">
              <a:lnSpc>
                <a:spcPct val="150000"/>
              </a:lnSpc>
              <a:spcBef>
                <a:spcPts val="0"/>
              </a:spcBef>
              <a:spcAft>
                <a:spcPts val="0"/>
              </a:spcAft>
              <a:buNone/>
            </a:pPr>
            <a:r>
              <a:t/>
            </a:r>
            <a:endParaRPr sz="1600">
              <a:solidFill>
                <a:schemeClr val="lt1"/>
              </a:solidFill>
              <a:latin typeface="Calibri"/>
              <a:ea typeface="Calibri"/>
              <a:cs typeface="Calibri"/>
              <a:sym typeface="Calibri"/>
            </a:endParaRPr>
          </a:p>
          <a:p>
            <a:pPr indent="0" lvl="0" marL="0" rtl="0" algn="l">
              <a:lnSpc>
                <a:spcPct val="150000"/>
              </a:lnSpc>
              <a:spcBef>
                <a:spcPts val="0"/>
              </a:spcBef>
              <a:spcAft>
                <a:spcPts val="0"/>
              </a:spcAft>
              <a:buNone/>
            </a:pPr>
            <a:r>
              <a:t/>
            </a:r>
            <a:endParaRPr sz="16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22E20"/>
        </a:solidFill>
      </p:bgPr>
    </p:bg>
    <p:spTree>
      <p:nvGrpSpPr>
        <p:cNvPr id="234" name="Shape 234"/>
        <p:cNvGrpSpPr/>
        <p:nvPr/>
      </p:nvGrpSpPr>
      <p:grpSpPr>
        <a:xfrm>
          <a:off x="0" y="0"/>
          <a:ext cx="0" cy="0"/>
          <a:chOff x="0" y="0"/>
          <a:chExt cx="0" cy="0"/>
        </a:xfrm>
      </p:grpSpPr>
      <p:grpSp>
        <p:nvGrpSpPr>
          <p:cNvPr id="235" name="Google Shape;235;p33"/>
          <p:cNvGrpSpPr/>
          <p:nvPr/>
        </p:nvGrpSpPr>
        <p:grpSpPr>
          <a:xfrm>
            <a:off x="5181146" y="-90411"/>
            <a:ext cx="3962775" cy="5233889"/>
            <a:chOff x="0" y="-47625"/>
            <a:chExt cx="2087429" cy="2757000"/>
          </a:xfrm>
        </p:grpSpPr>
        <p:sp>
          <p:nvSpPr>
            <p:cNvPr id="236" name="Google Shape;236;p33"/>
            <p:cNvSpPr/>
            <p:nvPr/>
          </p:nvSpPr>
          <p:spPr>
            <a:xfrm>
              <a:off x="0" y="0"/>
              <a:ext cx="2087429" cy="2709333"/>
            </a:xfrm>
            <a:custGeom>
              <a:rect b="b" l="l" r="r" t="t"/>
              <a:pathLst>
                <a:path extrusionOk="0" h="2709333" w="2087429">
                  <a:moveTo>
                    <a:pt x="97681" y="0"/>
                  </a:moveTo>
                  <a:lnTo>
                    <a:pt x="1989748" y="0"/>
                  </a:lnTo>
                  <a:cubicBezTo>
                    <a:pt x="2043696" y="0"/>
                    <a:pt x="2087429" y="43733"/>
                    <a:pt x="2087429" y="97681"/>
                  </a:cubicBezTo>
                  <a:lnTo>
                    <a:pt x="2087429" y="2611652"/>
                  </a:lnTo>
                  <a:cubicBezTo>
                    <a:pt x="2087429" y="2665600"/>
                    <a:pt x="2043696" y="2709333"/>
                    <a:pt x="1989748" y="2709333"/>
                  </a:cubicBezTo>
                  <a:lnTo>
                    <a:pt x="97681" y="2709333"/>
                  </a:lnTo>
                  <a:cubicBezTo>
                    <a:pt x="43733" y="2709333"/>
                    <a:pt x="0" y="2665600"/>
                    <a:pt x="0" y="2611652"/>
                  </a:cubicBezTo>
                  <a:lnTo>
                    <a:pt x="0" y="97681"/>
                  </a:lnTo>
                  <a:cubicBezTo>
                    <a:pt x="0" y="43733"/>
                    <a:pt x="43733" y="0"/>
                    <a:pt x="97681" y="0"/>
                  </a:cubicBezTo>
                  <a:close/>
                </a:path>
              </a:pathLst>
            </a:custGeom>
            <a:solidFill>
              <a:srgbClr val="EDEDED"/>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37" name="Google Shape;237;p33"/>
            <p:cNvSpPr txBox="1"/>
            <p:nvPr/>
          </p:nvSpPr>
          <p:spPr>
            <a:xfrm>
              <a:off x="0" y="-47625"/>
              <a:ext cx="2087400" cy="27570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38" name="Google Shape;238;p33"/>
          <p:cNvSpPr/>
          <p:nvPr/>
        </p:nvSpPr>
        <p:spPr>
          <a:xfrm>
            <a:off x="5475680" y="453696"/>
            <a:ext cx="3362409" cy="4266826"/>
          </a:xfrm>
          <a:custGeom>
            <a:rect b="b" l="l" r="r" t="t"/>
            <a:pathLst>
              <a:path extrusionOk="0" h="4491396" w="3539378">
                <a:moveTo>
                  <a:pt x="1206775" y="2221454"/>
                </a:moveTo>
                <a:cubicBezTo>
                  <a:pt x="1206775" y="2042465"/>
                  <a:pt x="1207942" y="1863476"/>
                  <a:pt x="1206775" y="1684486"/>
                </a:cubicBezTo>
                <a:cubicBezTo>
                  <a:pt x="1205609" y="1336451"/>
                  <a:pt x="948997" y="1091170"/>
                  <a:pt x="581575" y="1082331"/>
                </a:cubicBezTo>
                <a:cubicBezTo>
                  <a:pt x="267808" y="1066862"/>
                  <a:pt x="26359" y="813847"/>
                  <a:pt x="42689" y="515531"/>
                </a:cubicBezTo>
                <a:cubicBezTo>
                  <a:pt x="57853" y="237103"/>
                  <a:pt x="295802" y="15024"/>
                  <a:pt x="589740" y="5080"/>
                </a:cubicBezTo>
                <a:cubicBezTo>
                  <a:pt x="898841" y="2540"/>
                  <a:pt x="1150787" y="238208"/>
                  <a:pt x="1158952" y="534314"/>
                </a:cubicBezTo>
                <a:cubicBezTo>
                  <a:pt x="1167117" y="879034"/>
                  <a:pt x="1417897" y="1117687"/>
                  <a:pt x="1781820" y="1128735"/>
                </a:cubicBezTo>
                <a:cubicBezTo>
                  <a:pt x="2103751" y="1138679"/>
                  <a:pt x="2341701" y="1369597"/>
                  <a:pt x="2342867" y="1675647"/>
                </a:cubicBezTo>
                <a:cubicBezTo>
                  <a:pt x="2344033" y="2036940"/>
                  <a:pt x="2342867" y="2399339"/>
                  <a:pt x="2342867" y="2760632"/>
                </a:cubicBezTo>
                <a:cubicBezTo>
                  <a:pt x="2342867" y="3121925"/>
                  <a:pt x="2595980" y="3364997"/>
                  <a:pt x="2973900" y="3377151"/>
                </a:cubicBezTo>
                <a:cubicBezTo>
                  <a:pt x="3287666" y="3380465"/>
                  <a:pt x="3539378" y="3624642"/>
                  <a:pt x="3535568" y="3921853"/>
                </a:cubicBezTo>
                <a:cubicBezTo>
                  <a:pt x="3531758" y="4219063"/>
                  <a:pt x="3273669" y="4457106"/>
                  <a:pt x="2959903" y="4453296"/>
                </a:cubicBezTo>
                <a:cubicBezTo>
                  <a:pt x="2650802" y="4453296"/>
                  <a:pt x="2401188" y="4217959"/>
                  <a:pt x="2393023" y="3920748"/>
                </a:cubicBezTo>
                <a:cubicBezTo>
                  <a:pt x="2384858" y="3581552"/>
                  <a:pt x="2128246" y="3337375"/>
                  <a:pt x="1772488" y="3328536"/>
                </a:cubicBezTo>
                <a:cubicBezTo>
                  <a:pt x="1450557" y="3321907"/>
                  <a:pt x="1210274" y="3090989"/>
                  <a:pt x="1207942" y="2784939"/>
                </a:cubicBezTo>
                <a:cubicBezTo>
                  <a:pt x="1205609" y="2597111"/>
                  <a:pt x="1207942" y="2409282"/>
                  <a:pt x="1206775" y="2221454"/>
                </a:cubicBezTo>
                <a:close/>
                <a:moveTo>
                  <a:pt x="3529218" y="1667913"/>
                </a:moveTo>
                <a:lnTo>
                  <a:pt x="3529218" y="2773890"/>
                </a:lnTo>
                <a:cubicBezTo>
                  <a:pt x="3527948" y="3088779"/>
                  <a:pt x="3281834" y="3329641"/>
                  <a:pt x="2959903" y="3328536"/>
                </a:cubicBezTo>
                <a:cubicBezTo>
                  <a:pt x="2637971" y="3327431"/>
                  <a:pt x="2394189" y="3088779"/>
                  <a:pt x="2393023" y="2777205"/>
                </a:cubicBezTo>
                <a:cubicBezTo>
                  <a:pt x="2393023" y="2032521"/>
                  <a:pt x="2393023" y="1287837"/>
                  <a:pt x="2394189" y="544258"/>
                </a:cubicBezTo>
                <a:cubicBezTo>
                  <a:pt x="2391857" y="248152"/>
                  <a:pt x="2643803" y="5080"/>
                  <a:pt x="2956403" y="2540"/>
                </a:cubicBezTo>
                <a:cubicBezTo>
                  <a:pt x="3237510" y="0"/>
                  <a:pt x="3476626" y="192908"/>
                  <a:pt x="3520950" y="455868"/>
                </a:cubicBezTo>
                <a:cubicBezTo>
                  <a:pt x="3526782" y="491224"/>
                  <a:pt x="3529218" y="527685"/>
                  <a:pt x="3527948" y="563041"/>
                </a:cubicBezTo>
                <a:cubicBezTo>
                  <a:pt x="3529218" y="932068"/>
                  <a:pt x="3530489" y="1299990"/>
                  <a:pt x="3529218" y="1667913"/>
                </a:cubicBezTo>
                <a:close/>
                <a:moveTo>
                  <a:pt x="593239" y="2250181"/>
                </a:moveTo>
                <a:cubicBezTo>
                  <a:pt x="904673" y="2253495"/>
                  <a:pt x="1151953" y="2488833"/>
                  <a:pt x="1158952" y="2790463"/>
                </a:cubicBezTo>
                <a:cubicBezTo>
                  <a:pt x="1164784" y="3061157"/>
                  <a:pt x="1339747" y="3282132"/>
                  <a:pt x="1611522" y="3353948"/>
                </a:cubicBezTo>
                <a:cubicBezTo>
                  <a:pt x="1669843" y="3368312"/>
                  <a:pt x="1729331" y="3374941"/>
                  <a:pt x="1789985" y="3376046"/>
                </a:cubicBezTo>
                <a:cubicBezTo>
                  <a:pt x="2089754" y="3388199"/>
                  <a:pt x="2330036" y="3609174"/>
                  <a:pt x="2342867" y="3887602"/>
                </a:cubicBezTo>
                <a:cubicBezTo>
                  <a:pt x="2358030" y="4172659"/>
                  <a:pt x="2135245" y="4419045"/>
                  <a:pt x="1835475" y="4449982"/>
                </a:cubicBezTo>
                <a:cubicBezTo>
                  <a:pt x="1504212" y="4491396"/>
                  <a:pt x="1218439" y="4244476"/>
                  <a:pt x="1207942" y="3915223"/>
                </a:cubicBezTo>
                <a:cubicBezTo>
                  <a:pt x="1198610" y="3668837"/>
                  <a:pt x="1080802" y="3486533"/>
                  <a:pt x="844019" y="3384885"/>
                </a:cubicBezTo>
                <a:cubicBezTo>
                  <a:pt x="764702" y="3349529"/>
                  <a:pt x="670222" y="3335165"/>
                  <a:pt x="581575" y="3330746"/>
                </a:cubicBezTo>
                <a:cubicBezTo>
                  <a:pt x="285304" y="3317488"/>
                  <a:pt x="47355" y="3108667"/>
                  <a:pt x="25193" y="2833553"/>
                </a:cubicBezTo>
                <a:cubicBezTo>
                  <a:pt x="0" y="2557335"/>
                  <a:pt x="203655" y="2308739"/>
                  <a:pt x="491760" y="2260125"/>
                </a:cubicBezTo>
                <a:cubicBezTo>
                  <a:pt x="525586" y="2254600"/>
                  <a:pt x="559413" y="2253495"/>
                  <a:pt x="593239" y="2250181"/>
                </a:cubicBezTo>
                <a:close/>
                <a:moveTo>
                  <a:pt x="24026" y="1665703"/>
                </a:moveTo>
                <a:cubicBezTo>
                  <a:pt x="25193" y="1368493"/>
                  <a:pt x="279472" y="1127630"/>
                  <a:pt x="593239" y="1128735"/>
                </a:cubicBezTo>
                <a:cubicBezTo>
                  <a:pt x="907005" y="1129840"/>
                  <a:pt x="1161285" y="1370702"/>
                  <a:pt x="1160118" y="1667913"/>
                </a:cubicBezTo>
                <a:cubicBezTo>
                  <a:pt x="1158952" y="1965124"/>
                  <a:pt x="905839" y="2204881"/>
                  <a:pt x="592072" y="2204881"/>
                </a:cubicBezTo>
                <a:cubicBezTo>
                  <a:pt x="278306" y="2204881"/>
                  <a:pt x="24026" y="1964019"/>
                  <a:pt x="24026" y="1666808"/>
                </a:cubicBezTo>
                <a:cubicBezTo>
                  <a:pt x="24026" y="1666808"/>
                  <a:pt x="24026" y="1665703"/>
                  <a:pt x="24026" y="1665703"/>
                </a:cubicBezTo>
                <a:close/>
                <a:moveTo>
                  <a:pt x="1775987" y="5080"/>
                </a:moveTo>
                <a:cubicBezTo>
                  <a:pt x="1461054" y="3810"/>
                  <a:pt x="1205609" y="243732"/>
                  <a:pt x="1204442" y="542048"/>
                </a:cubicBezTo>
                <a:cubicBezTo>
                  <a:pt x="1203276" y="840364"/>
                  <a:pt x="1456389" y="1082331"/>
                  <a:pt x="1771322" y="1083435"/>
                </a:cubicBezTo>
                <a:cubicBezTo>
                  <a:pt x="2086255" y="1084540"/>
                  <a:pt x="2341701" y="844783"/>
                  <a:pt x="2342867" y="546467"/>
                </a:cubicBezTo>
                <a:cubicBezTo>
                  <a:pt x="2342867" y="544258"/>
                  <a:pt x="2342867" y="543153"/>
                  <a:pt x="2342867" y="540943"/>
                </a:cubicBezTo>
                <a:cubicBezTo>
                  <a:pt x="2340534" y="245942"/>
                  <a:pt x="2087421" y="7290"/>
                  <a:pt x="1775987" y="5080"/>
                </a:cubicBezTo>
                <a:close/>
                <a:moveTo>
                  <a:pt x="592072" y="3376046"/>
                </a:moveTo>
                <a:cubicBezTo>
                  <a:pt x="277139" y="3374941"/>
                  <a:pt x="21590" y="3614698"/>
                  <a:pt x="20320" y="3913014"/>
                </a:cubicBezTo>
                <a:cubicBezTo>
                  <a:pt x="19050" y="4211329"/>
                  <a:pt x="272474" y="4453296"/>
                  <a:pt x="587407" y="4454567"/>
                </a:cubicBezTo>
                <a:cubicBezTo>
                  <a:pt x="902340" y="4455837"/>
                  <a:pt x="1157785" y="4215749"/>
                  <a:pt x="1158952" y="3917433"/>
                </a:cubicBezTo>
                <a:cubicBezTo>
                  <a:pt x="1158952" y="3915223"/>
                  <a:pt x="1158952" y="3914119"/>
                  <a:pt x="1158952" y="3911909"/>
                </a:cubicBezTo>
                <a:cubicBezTo>
                  <a:pt x="1156619" y="3616908"/>
                  <a:pt x="903506" y="3378256"/>
                  <a:pt x="592072" y="3376046"/>
                </a:cubicBezTo>
                <a:close/>
              </a:path>
            </a:pathLst>
          </a:custGeom>
          <a:blipFill rotWithShape="1">
            <a:blip r:embed="rId3">
              <a:alphaModFix/>
            </a:blip>
            <a:stretch>
              <a:fillRect b="0" l="-76645" r="-76634" t="0"/>
            </a:stretch>
          </a:blip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239" name="Google Shape;239;p33"/>
          <p:cNvGrpSpPr/>
          <p:nvPr/>
        </p:nvGrpSpPr>
        <p:grpSpPr>
          <a:xfrm>
            <a:off x="361725" y="515350"/>
            <a:ext cx="4818499" cy="4179574"/>
            <a:chOff x="0" y="95250"/>
            <a:chExt cx="11187600" cy="8222652"/>
          </a:xfrm>
        </p:grpSpPr>
        <p:sp>
          <p:nvSpPr>
            <p:cNvPr id="240" name="Google Shape;240;p33"/>
            <p:cNvSpPr txBox="1"/>
            <p:nvPr/>
          </p:nvSpPr>
          <p:spPr>
            <a:xfrm>
              <a:off x="0" y="95250"/>
              <a:ext cx="11187600" cy="3341700"/>
            </a:xfrm>
            <a:prstGeom prst="rect">
              <a:avLst/>
            </a:prstGeom>
            <a:noFill/>
            <a:ln>
              <a:noFill/>
            </a:ln>
          </p:spPr>
          <p:txBody>
            <a:bodyPr anchorCtr="0" anchor="t" bIns="0" lIns="0" spcFirstLastPara="1" rIns="0" wrap="square" tIns="0">
              <a:spAutoFit/>
            </a:bodyPr>
            <a:lstStyle/>
            <a:p>
              <a:pPr indent="0" lvl="0" marL="0" marR="0" rtl="0" algn="l">
                <a:lnSpc>
                  <a:spcPct val="105000"/>
                </a:lnSpc>
                <a:spcBef>
                  <a:spcPts val="0"/>
                </a:spcBef>
                <a:spcAft>
                  <a:spcPts val="0"/>
                </a:spcAft>
                <a:buNone/>
              </a:pPr>
              <a:r>
                <a:rPr b="1" lang="en" sz="3559">
                  <a:solidFill>
                    <a:srgbClr val="F6F6F6"/>
                  </a:solidFill>
                </a:rPr>
                <a:t>Overview of </a:t>
              </a:r>
              <a:r>
                <a:rPr b="1" i="0" lang="en" sz="3559" u="none" cap="none" strike="noStrike">
                  <a:solidFill>
                    <a:srgbClr val="F6F6F6"/>
                  </a:solidFill>
                  <a:latin typeface="Arial"/>
                  <a:ea typeface="Arial"/>
                  <a:cs typeface="Arial"/>
                  <a:sym typeface="Arial"/>
                </a:rPr>
                <a:t>Predictive Models Used</a:t>
              </a:r>
              <a:endParaRPr sz="778"/>
            </a:p>
          </p:txBody>
        </p:sp>
        <p:sp>
          <p:nvSpPr>
            <p:cNvPr id="241" name="Google Shape;241;p33"/>
            <p:cNvSpPr txBox="1"/>
            <p:nvPr/>
          </p:nvSpPr>
          <p:spPr>
            <a:xfrm>
              <a:off x="0" y="3059083"/>
              <a:ext cx="9135000" cy="235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778"/>
            </a:p>
          </p:txBody>
        </p:sp>
        <p:sp>
          <p:nvSpPr>
            <p:cNvPr id="242" name="Google Shape;242;p33"/>
            <p:cNvSpPr txBox="1"/>
            <p:nvPr/>
          </p:nvSpPr>
          <p:spPr>
            <a:xfrm>
              <a:off x="0" y="3953502"/>
              <a:ext cx="10577400" cy="4364400"/>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0" i="0" lang="en" sz="1334" u="none" cap="none" strike="noStrike">
                  <a:solidFill>
                    <a:srgbClr val="F6F6F6"/>
                  </a:solidFill>
                  <a:latin typeface="Arial"/>
                  <a:ea typeface="Arial"/>
                  <a:cs typeface="Arial"/>
                  <a:sym typeface="Arial"/>
                </a:rPr>
                <a:t>In this section, we discuss the </a:t>
              </a:r>
              <a:r>
                <a:rPr b="1" i="0" lang="en" sz="1334" u="none" cap="none" strike="noStrike">
                  <a:solidFill>
                    <a:srgbClr val="F6F6F6"/>
                  </a:solidFill>
                  <a:latin typeface="Arial"/>
                  <a:ea typeface="Arial"/>
                  <a:cs typeface="Arial"/>
                  <a:sym typeface="Arial"/>
                </a:rPr>
                <a:t>different types of models</a:t>
              </a:r>
              <a:r>
                <a:rPr b="0" i="0" lang="en" sz="1334" u="none" cap="none" strike="noStrike">
                  <a:solidFill>
                    <a:srgbClr val="F6F6F6"/>
                  </a:solidFill>
                  <a:latin typeface="Arial"/>
                  <a:ea typeface="Arial"/>
                  <a:cs typeface="Arial"/>
                  <a:sym typeface="Arial"/>
                </a:rPr>
                <a:t> used in breast cancer prediction. These models include </a:t>
              </a:r>
              <a:r>
                <a:rPr b="1" lang="en" sz="1334">
                  <a:solidFill>
                    <a:srgbClr val="F6F6F6"/>
                  </a:solidFill>
                </a:rPr>
                <a:t>L</a:t>
              </a:r>
              <a:r>
                <a:rPr b="1" i="0" lang="en" sz="1334" u="none" cap="none" strike="noStrike">
                  <a:solidFill>
                    <a:srgbClr val="F6F6F6"/>
                  </a:solidFill>
                </a:rPr>
                <a:t>ogistic </a:t>
              </a:r>
              <a:r>
                <a:rPr b="1" lang="en" sz="1334">
                  <a:solidFill>
                    <a:srgbClr val="F6F6F6"/>
                  </a:solidFill>
                </a:rPr>
                <a:t>R</a:t>
              </a:r>
              <a:r>
                <a:rPr b="1" i="0" lang="en" sz="1334" u="none" cap="none" strike="noStrike">
                  <a:solidFill>
                    <a:srgbClr val="F6F6F6"/>
                  </a:solidFill>
                </a:rPr>
                <a:t>egression, </a:t>
              </a:r>
              <a:r>
                <a:rPr b="1" lang="en" sz="1334">
                  <a:solidFill>
                    <a:srgbClr val="F6F6F6"/>
                  </a:solidFill>
                </a:rPr>
                <a:t>Support Vector Machine and the Random Forest Classifier</a:t>
              </a:r>
              <a:r>
                <a:rPr b="0" i="0" lang="en" sz="1334" u="none" cap="none" strike="noStrike">
                  <a:solidFill>
                    <a:srgbClr val="F6F6F6"/>
                  </a:solidFill>
                  <a:latin typeface="Arial"/>
                  <a:ea typeface="Arial"/>
                  <a:cs typeface="Arial"/>
                  <a:sym typeface="Arial"/>
                </a:rPr>
                <a:t>, each offering unique strengths for analyzing and interpreting medical data.</a:t>
              </a:r>
              <a:endParaRPr b="0" i="0" sz="1334" u="none" cap="none" strike="noStrike">
                <a:solidFill>
                  <a:srgbClr val="F6F6F6"/>
                </a:solidFill>
                <a:latin typeface="Arial"/>
                <a:ea typeface="Arial"/>
                <a:cs typeface="Arial"/>
                <a:sym typeface="Arial"/>
              </a:endParaRPr>
            </a:p>
            <a:p>
              <a:pPr indent="0" lvl="0" marL="0" marR="0" rtl="0" algn="l">
                <a:lnSpc>
                  <a:spcPct val="139958"/>
                </a:lnSpc>
                <a:spcBef>
                  <a:spcPts val="0"/>
                </a:spcBef>
                <a:spcAft>
                  <a:spcPts val="0"/>
                </a:spcAft>
                <a:buNone/>
              </a:pPr>
              <a:r>
                <a:t/>
              </a:r>
              <a:endParaRPr sz="1334">
                <a:solidFill>
                  <a:srgbClr val="F6F6F6"/>
                </a:solidFill>
              </a:endParaRPr>
            </a:p>
            <a:p>
              <a:pPr indent="0" lvl="0" marL="0" marR="0" rtl="0" algn="l">
                <a:lnSpc>
                  <a:spcPct val="139958"/>
                </a:lnSpc>
                <a:spcBef>
                  <a:spcPts val="0"/>
                </a:spcBef>
                <a:spcAft>
                  <a:spcPts val="0"/>
                </a:spcAft>
                <a:buNone/>
              </a:pPr>
              <a:r>
                <a:rPr lang="en" sz="1334">
                  <a:solidFill>
                    <a:srgbClr val="F6F6F6"/>
                  </a:solidFill>
                </a:rPr>
                <a:t>Classification Task: </a:t>
              </a:r>
              <a:endParaRPr sz="1334">
                <a:solidFill>
                  <a:srgbClr val="F6F6F6"/>
                </a:solidFill>
              </a:endParaRPr>
            </a:p>
            <a:p>
              <a:pPr indent="0" lvl="0" marL="0" marR="0" rtl="0" algn="l">
                <a:lnSpc>
                  <a:spcPct val="139958"/>
                </a:lnSpc>
                <a:spcBef>
                  <a:spcPts val="0"/>
                </a:spcBef>
                <a:spcAft>
                  <a:spcPts val="0"/>
                </a:spcAft>
                <a:buNone/>
              </a:pPr>
              <a:r>
                <a:rPr lang="en" sz="1334">
                  <a:solidFill>
                    <a:srgbClr val="F6F6F6"/>
                  </a:solidFill>
                </a:rPr>
                <a:t>Predict Diagnosis (Malignant or Benign)</a:t>
              </a:r>
              <a:endParaRPr sz="1334">
                <a:solidFill>
                  <a:srgbClr val="F6F6F6"/>
                </a:solidFill>
              </a:endParaRPr>
            </a:p>
          </p:txBody>
        </p:sp>
      </p:grpSp>
      <p:sp>
        <p:nvSpPr>
          <p:cNvPr id="243" name="Google Shape;243;p33"/>
          <p:cNvSpPr/>
          <p:nvPr/>
        </p:nvSpPr>
        <p:spPr>
          <a:xfrm>
            <a:off x="5732110" y="4321192"/>
            <a:ext cx="642798" cy="615918"/>
          </a:xfrm>
          <a:custGeom>
            <a:rect b="b" l="l" r="r" t="t"/>
            <a:pathLst>
              <a:path extrusionOk="0" h="1231835" w="1285596">
                <a:moveTo>
                  <a:pt x="0" y="0"/>
                </a:moveTo>
                <a:lnTo>
                  <a:pt x="1285596" y="0"/>
                </a:lnTo>
                <a:lnTo>
                  <a:pt x="1285596" y="1231834"/>
                </a:lnTo>
                <a:lnTo>
                  <a:pt x="0" y="1231834"/>
                </a:lnTo>
                <a:lnTo>
                  <a:pt x="0" y="0"/>
                </a:lnTo>
                <a:close/>
              </a:path>
            </a:pathLst>
          </a:custGeom>
          <a:blipFill rotWithShape="1">
            <a:blip r:embed="rId4">
              <a:alphaModFix/>
            </a:blip>
            <a:stretch>
              <a:fillRect b="0" l="0" r="0" t="0"/>
            </a:stretch>
          </a:blipFill>
          <a:ln>
            <a:noFill/>
          </a:ln>
        </p:spPr>
      </p:sp>
      <p:sp>
        <p:nvSpPr>
          <p:cNvPr id="244" name="Google Shape;244;p33"/>
          <p:cNvSpPr/>
          <p:nvPr/>
        </p:nvSpPr>
        <p:spPr>
          <a:xfrm>
            <a:off x="7986852" y="174046"/>
            <a:ext cx="642798" cy="615918"/>
          </a:xfrm>
          <a:custGeom>
            <a:rect b="b" l="l" r="r" t="t"/>
            <a:pathLst>
              <a:path extrusionOk="0" h="1231835" w="1285596">
                <a:moveTo>
                  <a:pt x="0" y="0"/>
                </a:moveTo>
                <a:lnTo>
                  <a:pt x="1285596" y="0"/>
                </a:lnTo>
                <a:lnTo>
                  <a:pt x="1285596" y="1231835"/>
                </a:lnTo>
                <a:lnTo>
                  <a:pt x="0" y="1231835"/>
                </a:lnTo>
                <a:lnTo>
                  <a:pt x="0" y="0"/>
                </a:lnTo>
                <a:close/>
              </a:path>
            </a:pathLst>
          </a:custGeom>
          <a:blipFill rotWithShape="1">
            <a:blip r:embed="rId4">
              <a:alphaModFix/>
            </a:blip>
            <a:stretch>
              <a:fillRect b="0" l="0" r="0" t="0"/>
            </a:stretch>
          </a:blipFill>
          <a:ln>
            <a:noFill/>
          </a:ln>
        </p:spPr>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