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57" r:id="rId3"/>
    <p:sldId id="272" r:id="rId4"/>
    <p:sldId id="273" r:id="rId5"/>
    <p:sldId id="264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2" r:id="rId14"/>
    <p:sldId id="281" r:id="rId15"/>
    <p:sldId id="266" r:id="rId16"/>
    <p:sldId id="267" r:id="rId17"/>
    <p:sldId id="268" r:id="rId18"/>
    <p:sldId id="282" r:id="rId19"/>
    <p:sldId id="283" r:id="rId20"/>
    <p:sldId id="284" r:id="rId21"/>
    <p:sldId id="285" r:id="rId22"/>
    <p:sldId id="287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1: Getting the data, Cleaning and Preparation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Fetch the data from the given database, clean data and convert the datatype, Outlier treatment, EDA</a:t>
          </a: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2: Feature Scaling and Splitting data  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Scaling the numerical variables and splitting data into train and test data</a:t>
          </a: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Model Building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Feature Selection using RFE, Manual Feature Elimination, Calculate accuracy, sensitivity and specificity, precision recall and Model Evaluation</a:t>
          </a: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FD5F1B5F-DB02-4DEA-9EC2-8C1FB9B7AF9D}">
      <dgm:prSet phldrT="[Text]"/>
      <dgm:spPr/>
      <dgm:t>
        <a:bodyPr/>
        <a:lstStyle/>
        <a:p>
          <a:r>
            <a:rPr lang="en-US" dirty="0"/>
            <a:t>Step 4 Result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5580E62-E784-452D-B6C2-543288578266}" type="parTrans" cxnId="{8E141CD8-0AED-4A0B-BC55-5C740409BB77}">
      <dgm:prSet/>
      <dgm:spPr/>
      <dgm:t>
        <a:bodyPr/>
        <a:lstStyle/>
        <a:p>
          <a:endParaRPr lang="en-IN"/>
        </a:p>
      </dgm:t>
    </dgm:pt>
    <dgm:pt modelId="{B200A3F4-71AC-404F-811E-6447F9A495FC}" type="sibTrans" cxnId="{8E141CD8-0AED-4A0B-BC55-5C740409BB77}">
      <dgm:prSet/>
      <dgm:spPr/>
      <dgm:t>
        <a:bodyPr/>
        <a:lstStyle/>
        <a:p>
          <a:endParaRPr lang="en-IN"/>
        </a:p>
      </dgm:t>
    </dgm:pt>
    <dgm:pt modelId="{B7D44441-D4B4-4AA6-8345-EFD2FFB91843}">
      <dgm:prSet phldrT="[Text]"/>
      <dgm:spPr/>
      <dgm:t>
        <a:bodyPr/>
        <a:lstStyle/>
        <a:p>
          <a:r>
            <a:rPr lang="en-US" dirty="0"/>
            <a:t>Evaluate the final prediction on test set.</a:t>
          </a:r>
        </a:p>
      </dgm:t>
    </dgm:pt>
    <dgm:pt modelId="{0C0A0D8F-B7FD-4B24-991D-17A1A6AAD8B2}" type="parTrans" cxnId="{9026A769-A3E2-436F-ACE6-853358D2F2F5}">
      <dgm:prSet/>
      <dgm:spPr/>
      <dgm:t>
        <a:bodyPr/>
        <a:lstStyle/>
        <a:p>
          <a:endParaRPr lang="en-IN"/>
        </a:p>
      </dgm:t>
    </dgm:pt>
    <dgm:pt modelId="{2A7EFF59-0779-4897-B329-196EC7A2DEBA}" type="sibTrans" cxnId="{9026A769-A3E2-436F-ACE6-853358D2F2F5}">
      <dgm:prSet/>
      <dgm:spPr/>
      <dgm:t>
        <a:bodyPr/>
        <a:lstStyle/>
        <a:p>
          <a:endParaRPr lang="en-IN"/>
        </a:p>
      </dgm:t>
    </dgm:pt>
    <dgm:pt modelId="{5AA298F2-FCE6-4B49-A418-E9B11F8CE6A9}" type="pres">
      <dgm:prSet presAssocID="{FBA29113-7A70-4E0E-B036-871C49B835F1}" presName="outerComposite" presStyleCnt="0">
        <dgm:presLayoutVars>
          <dgm:chMax val="5"/>
          <dgm:dir/>
          <dgm:resizeHandles val="exact"/>
        </dgm:presLayoutVars>
      </dgm:prSet>
      <dgm:spPr/>
    </dgm:pt>
    <dgm:pt modelId="{A65C24ED-A46E-4FB0-B430-D00A98D46F13}" type="pres">
      <dgm:prSet presAssocID="{FBA29113-7A70-4E0E-B036-871C49B835F1}" presName="dummyMaxCanvas" presStyleCnt="0">
        <dgm:presLayoutVars/>
      </dgm:prSet>
      <dgm:spPr/>
    </dgm:pt>
    <dgm:pt modelId="{0FF31F3D-DB7B-4053-B9A1-4689749CED88}" type="pres">
      <dgm:prSet presAssocID="{FBA29113-7A70-4E0E-B036-871C49B835F1}" presName="FourNodes_1" presStyleLbl="node1" presStyleIdx="0" presStyleCnt="4">
        <dgm:presLayoutVars>
          <dgm:bulletEnabled val="1"/>
        </dgm:presLayoutVars>
      </dgm:prSet>
      <dgm:spPr/>
    </dgm:pt>
    <dgm:pt modelId="{4730E116-AA6F-4E22-BA1B-8D43A036B391}" type="pres">
      <dgm:prSet presAssocID="{FBA29113-7A70-4E0E-B036-871C49B835F1}" presName="FourNodes_2" presStyleLbl="node1" presStyleIdx="1" presStyleCnt="4">
        <dgm:presLayoutVars>
          <dgm:bulletEnabled val="1"/>
        </dgm:presLayoutVars>
      </dgm:prSet>
      <dgm:spPr/>
    </dgm:pt>
    <dgm:pt modelId="{6DA83DAE-8C08-402C-B235-5726BF0A50CE}" type="pres">
      <dgm:prSet presAssocID="{FBA29113-7A70-4E0E-B036-871C49B835F1}" presName="FourNodes_3" presStyleLbl="node1" presStyleIdx="2" presStyleCnt="4">
        <dgm:presLayoutVars>
          <dgm:bulletEnabled val="1"/>
        </dgm:presLayoutVars>
      </dgm:prSet>
      <dgm:spPr/>
    </dgm:pt>
    <dgm:pt modelId="{ABF86381-A30B-425D-AEAD-1FEED7DE25D6}" type="pres">
      <dgm:prSet presAssocID="{FBA29113-7A70-4E0E-B036-871C49B835F1}" presName="FourNodes_4" presStyleLbl="node1" presStyleIdx="3" presStyleCnt="4">
        <dgm:presLayoutVars>
          <dgm:bulletEnabled val="1"/>
        </dgm:presLayoutVars>
      </dgm:prSet>
      <dgm:spPr/>
    </dgm:pt>
    <dgm:pt modelId="{22AB36CB-AA47-449A-ACC6-53FCCE00B345}" type="pres">
      <dgm:prSet presAssocID="{FBA29113-7A70-4E0E-B036-871C49B835F1}" presName="FourConn_1-2" presStyleLbl="fgAccFollowNode1" presStyleIdx="0" presStyleCnt="3">
        <dgm:presLayoutVars>
          <dgm:bulletEnabled val="1"/>
        </dgm:presLayoutVars>
      </dgm:prSet>
      <dgm:spPr/>
    </dgm:pt>
    <dgm:pt modelId="{C1BC76FA-1D59-41F7-9B9E-B9734E7DA515}" type="pres">
      <dgm:prSet presAssocID="{FBA29113-7A70-4E0E-B036-871C49B835F1}" presName="FourConn_2-3" presStyleLbl="fgAccFollowNode1" presStyleIdx="1" presStyleCnt="3">
        <dgm:presLayoutVars>
          <dgm:bulletEnabled val="1"/>
        </dgm:presLayoutVars>
      </dgm:prSet>
      <dgm:spPr/>
    </dgm:pt>
    <dgm:pt modelId="{44AD6480-E682-4776-87C6-6A12CFC23ADC}" type="pres">
      <dgm:prSet presAssocID="{FBA29113-7A70-4E0E-B036-871C49B835F1}" presName="FourConn_3-4" presStyleLbl="fgAccFollowNode1" presStyleIdx="2" presStyleCnt="3">
        <dgm:presLayoutVars>
          <dgm:bulletEnabled val="1"/>
        </dgm:presLayoutVars>
      </dgm:prSet>
      <dgm:spPr/>
    </dgm:pt>
    <dgm:pt modelId="{DC9E5CB5-DA42-4B50-83B7-3B7B055FA97E}" type="pres">
      <dgm:prSet presAssocID="{FBA29113-7A70-4E0E-B036-871C49B835F1}" presName="FourNodes_1_text" presStyleLbl="node1" presStyleIdx="3" presStyleCnt="4">
        <dgm:presLayoutVars>
          <dgm:bulletEnabled val="1"/>
        </dgm:presLayoutVars>
      </dgm:prSet>
      <dgm:spPr/>
    </dgm:pt>
    <dgm:pt modelId="{EE0AC87F-A27F-4B64-B0AF-6D6DEFB3169D}" type="pres">
      <dgm:prSet presAssocID="{FBA29113-7A70-4E0E-B036-871C49B835F1}" presName="FourNodes_2_text" presStyleLbl="node1" presStyleIdx="3" presStyleCnt="4">
        <dgm:presLayoutVars>
          <dgm:bulletEnabled val="1"/>
        </dgm:presLayoutVars>
      </dgm:prSet>
      <dgm:spPr/>
    </dgm:pt>
    <dgm:pt modelId="{B2D54946-D80B-4B5D-BFF6-9FBB6298654A}" type="pres">
      <dgm:prSet presAssocID="{FBA29113-7A70-4E0E-B036-871C49B835F1}" presName="FourNodes_3_text" presStyleLbl="node1" presStyleIdx="3" presStyleCnt="4">
        <dgm:presLayoutVars>
          <dgm:bulletEnabled val="1"/>
        </dgm:presLayoutVars>
      </dgm:prSet>
      <dgm:spPr/>
    </dgm:pt>
    <dgm:pt modelId="{8B959117-F111-4BB5-91BC-29A48B88770B}" type="pres">
      <dgm:prSet presAssocID="{FBA29113-7A70-4E0E-B036-871C49B835F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CA4200F-0C3E-4C56-8A49-F6255A37CAA7}" type="presOf" srcId="{3A9B5D84-CB00-4BC9-ADB2-5CF832F36763}" destId="{6DA83DAE-8C08-402C-B235-5726BF0A50CE}" srcOrd="0" destOrd="1" presId="urn:microsoft.com/office/officeart/2005/8/layout/vProcess5"/>
    <dgm:cxn modelId="{BF72F71D-2010-43D0-89F1-604DD508DEFA}" type="presOf" srcId="{B7D44441-D4B4-4AA6-8345-EFD2FFB91843}" destId="{ABF86381-A30B-425D-AEAD-1FEED7DE25D6}" srcOrd="0" destOrd="1" presId="urn:microsoft.com/office/officeart/2005/8/layout/vProcess5"/>
    <dgm:cxn modelId="{1DF1FF20-E929-4C13-9136-65C190E6951A}" type="presOf" srcId="{E4E9F0D0-FF23-4B59-9B97-973BCBE5DC65}" destId="{0FF31F3D-DB7B-4053-B9A1-4689749CED88}" srcOrd="0" destOrd="1" presId="urn:microsoft.com/office/officeart/2005/8/layout/vProcess5"/>
    <dgm:cxn modelId="{57360E21-E2A3-48D4-B860-5EE607326196}" type="presOf" srcId="{092BAEF3-D9F2-476B-9A0B-6F14CC814529}" destId="{C1BC76FA-1D59-41F7-9B9E-B9734E7DA515}" srcOrd="0" destOrd="0" presId="urn:microsoft.com/office/officeart/2005/8/layout/vProcess5"/>
    <dgm:cxn modelId="{721AF42B-717B-4865-8B87-53E69C0A4A14}" type="presOf" srcId="{FD5F1B5F-DB02-4DEA-9EC2-8C1FB9B7AF9D}" destId="{ABF86381-A30B-425D-AEAD-1FEED7DE25D6}" srcOrd="0" destOrd="0" presId="urn:microsoft.com/office/officeart/2005/8/layout/vProcess5"/>
    <dgm:cxn modelId="{E779BE34-A4AD-411A-A4D2-4C24C31EB595}" type="presOf" srcId="{A6406C01-7E83-4650-8EF5-394419DCB348}" destId="{DC9E5CB5-DA42-4B50-83B7-3B7B055FA97E}" srcOrd="1" destOrd="0" presId="urn:microsoft.com/office/officeart/2005/8/layout/vProcess5"/>
    <dgm:cxn modelId="{AF75365F-0201-43AB-82A2-CCCA7D6D31A6}" type="presOf" srcId="{50706FFE-8A00-485D-9FF7-8D310692C602}" destId="{6DA83DAE-8C08-402C-B235-5726BF0A50CE}" srcOrd="0" destOrd="0" presId="urn:microsoft.com/office/officeart/2005/8/layout/vProcess5"/>
    <dgm:cxn modelId="{3C30BB43-43E8-4934-908A-0DC6AA33539A}" type="presOf" srcId="{5248D9DA-6444-46F6-8D28-C8BB2253AAD1}" destId="{4730E116-AA6F-4E22-BA1B-8D43A036B391}" srcOrd="0" destOrd="1" presId="urn:microsoft.com/office/officeart/2005/8/layout/vProcess5"/>
    <dgm:cxn modelId="{8CF81E67-C67D-4E68-A75D-6C305AD61F3D}" type="presOf" srcId="{A6406C01-7E83-4650-8EF5-394419DCB348}" destId="{0FF31F3D-DB7B-4053-B9A1-4689749CED88}" srcOrd="0" destOrd="0" presId="urn:microsoft.com/office/officeart/2005/8/layout/vProcess5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8227DA68-1E08-41D3-9CEA-2330C953C2A3}" type="presOf" srcId="{5248D9DA-6444-46F6-8D28-C8BB2253AAD1}" destId="{EE0AC87F-A27F-4B64-B0AF-6D6DEFB3169D}" srcOrd="1" destOrd="1" presId="urn:microsoft.com/office/officeart/2005/8/layout/vProcess5"/>
    <dgm:cxn modelId="{CF95A649-BFB7-483B-84D7-E45994CBAD96}" type="presOf" srcId="{FD5F1B5F-DB02-4DEA-9EC2-8C1FB9B7AF9D}" destId="{8B959117-F111-4BB5-91BC-29A48B88770B}" srcOrd="1" destOrd="0" presId="urn:microsoft.com/office/officeart/2005/8/layout/vProcess5"/>
    <dgm:cxn modelId="{9026A769-A3E2-436F-ACE6-853358D2F2F5}" srcId="{FD5F1B5F-DB02-4DEA-9EC2-8C1FB9B7AF9D}" destId="{B7D44441-D4B4-4AA6-8345-EFD2FFB91843}" srcOrd="0" destOrd="0" parTransId="{0C0A0D8F-B7FD-4B24-991D-17A1A6AAD8B2}" sibTransId="{2A7EFF59-0779-4897-B329-196EC7A2DEBA}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803CAA57-ACC1-4F6B-ADF2-1C78C4C44395}" type="presOf" srcId="{5D952622-A79E-41E4-BBC2-6212DEFFA91C}" destId="{4730E116-AA6F-4E22-BA1B-8D43A036B391}" srcOrd="0" destOrd="0" presId="urn:microsoft.com/office/officeart/2005/8/layout/vProcess5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FF18A8D-F26E-4E0C-ADFA-210A86F35668}" type="presOf" srcId="{FBA29113-7A70-4E0E-B036-871C49B835F1}" destId="{5AA298F2-FCE6-4B49-A418-E9B11F8CE6A9}" srcOrd="0" destOrd="0" presId="urn:microsoft.com/office/officeart/2005/8/layout/vProcess5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59B5179C-DCB4-4FAF-AECC-2C3D7B9BFB00}" type="presOf" srcId="{E4E9F0D0-FF23-4B59-9B97-973BCBE5DC65}" destId="{DC9E5CB5-DA42-4B50-83B7-3B7B055FA97E}" srcOrd="1" destOrd="1" presId="urn:microsoft.com/office/officeart/2005/8/layout/vProcess5"/>
    <dgm:cxn modelId="{9F34E8A6-620B-4DBA-8D98-611926A8F06B}" type="presOf" srcId="{CD03DFF4-D962-46D6-AFFA-2A87FD08403E}" destId="{44AD6480-E682-4776-87C6-6A12CFC23ADC}" srcOrd="0" destOrd="0" presId="urn:microsoft.com/office/officeart/2005/8/layout/vProcess5"/>
    <dgm:cxn modelId="{5AB690BA-3364-49BA-89F8-881E999BE2AC}" type="presOf" srcId="{50706FFE-8A00-485D-9FF7-8D310692C602}" destId="{B2D54946-D80B-4B5D-BFF6-9FBB6298654A}" srcOrd="1" destOrd="0" presId="urn:microsoft.com/office/officeart/2005/8/layout/vProcess5"/>
    <dgm:cxn modelId="{549A41BE-8890-4CD2-9AC1-83BB190CE7C1}" type="presOf" srcId="{3A9B5D84-CB00-4BC9-ADB2-5CF832F36763}" destId="{B2D54946-D80B-4B5D-BFF6-9FBB6298654A}" srcOrd="1" destOrd="1" presId="urn:microsoft.com/office/officeart/2005/8/layout/vProcess5"/>
    <dgm:cxn modelId="{3B7F6FC3-79D9-44C1-AC0B-B0AA275B1ADB}" type="presOf" srcId="{B7D44441-D4B4-4AA6-8345-EFD2FFB91843}" destId="{8B959117-F111-4BB5-91BC-29A48B88770B}" srcOrd="1" destOrd="1" presId="urn:microsoft.com/office/officeart/2005/8/layout/vProcess5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8E141CD8-0AED-4A0B-BC55-5C740409BB77}" srcId="{FBA29113-7A70-4E0E-B036-871C49B835F1}" destId="{FD5F1B5F-DB02-4DEA-9EC2-8C1FB9B7AF9D}" srcOrd="3" destOrd="0" parTransId="{B5580E62-E784-452D-B6C2-543288578266}" sibTransId="{B200A3F4-71AC-404F-811E-6447F9A495FC}"/>
    <dgm:cxn modelId="{FDD8C6EE-C11A-42B1-81A7-A77BB9A1FB0C}" type="presOf" srcId="{5D952622-A79E-41E4-BBC2-6212DEFFA91C}" destId="{EE0AC87F-A27F-4B64-B0AF-6D6DEFB3169D}" srcOrd="1" destOrd="0" presId="urn:microsoft.com/office/officeart/2005/8/layout/vProcess5"/>
    <dgm:cxn modelId="{E2EDFFF9-CA13-4487-ACD4-A02FFCD9C397}" type="presOf" srcId="{7C5B61F0-A4F6-4FCA-B552-36151F31051E}" destId="{22AB36CB-AA47-449A-ACC6-53FCCE00B345}" srcOrd="0" destOrd="0" presId="urn:microsoft.com/office/officeart/2005/8/layout/vProcess5"/>
    <dgm:cxn modelId="{083ADBFE-45EC-450C-9A4A-C6EB74A84042}" type="presParOf" srcId="{5AA298F2-FCE6-4B49-A418-E9B11F8CE6A9}" destId="{A65C24ED-A46E-4FB0-B430-D00A98D46F13}" srcOrd="0" destOrd="0" presId="urn:microsoft.com/office/officeart/2005/8/layout/vProcess5"/>
    <dgm:cxn modelId="{815AD23C-0B3C-4A70-A484-6DEF1F3E2A2E}" type="presParOf" srcId="{5AA298F2-FCE6-4B49-A418-E9B11F8CE6A9}" destId="{0FF31F3D-DB7B-4053-B9A1-4689749CED88}" srcOrd="1" destOrd="0" presId="urn:microsoft.com/office/officeart/2005/8/layout/vProcess5"/>
    <dgm:cxn modelId="{784DEB0F-39C4-4D61-8CD8-E44AD2AB6ECE}" type="presParOf" srcId="{5AA298F2-FCE6-4B49-A418-E9B11F8CE6A9}" destId="{4730E116-AA6F-4E22-BA1B-8D43A036B391}" srcOrd="2" destOrd="0" presId="urn:microsoft.com/office/officeart/2005/8/layout/vProcess5"/>
    <dgm:cxn modelId="{70CE9FA3-57B8-476E-81C6-6FAA707B7F62}" type="presParOf" srcId="{5AA298F2-FCE6-4B49-A418-E9B11F8CE6A9}" destId="{6DA83DAE-8C08-402C-B235-5726BF0A50CE}" srcOrd="3" destOrd="0" presId="urn:microsoft.com/office/officeart/2005/8/layout/vProcess5"/>
    <dgm:cxn modelId="{15CB6560-0116-4D24-87BF-2445DB806221}" type="presParOf" srcId="{5AA298F2-FCE6-4B49-A418-E9B11F8CE6A9}" destId="{ABF86381-A30B-425D-AEAD-1FEED7DE25D6}" srcOrd="4" destOrd="0" presId="urn:microsoft.com/office/officeart/2005/8/layout/vProcess5"/>
    <dgm:cxn modelId="{0CB45870-3312-48D4-8371-11BF2CC33BA9}" type="presParOf" srcId="{5AA298F2-FCE6-4B49-A418-E9B11F8CE6A9}" destId="{22AB36CB-AA47-449A-ACC6-53FCCE00B345}" srcOrd="5" destOrd="0" presId="urn:microsoft.com/office/officeart/2005/8/layout/vProcess5"/>
    <dgm:cxn modelId="{1DC26345-EF8D-444E-8563-0D48328D62E9}" type="presParOf" srcId="{5AA298F2-FCE6-4B49-A418-E9B11F8CE6A9}" destId="{C1BC76FA-1D59-41F7-9B9E-B9734E7DA515}" srcOrd="6" destOrd="0" presId="urn:microsoft.com/office/officeart/2005/8/layout/vProcess5"/>
    <dgm:cxn modelId="{B8733894-8A42-4FD0-AECD-13E4DDE9D706}" type="presParOf" srcId="{5AA298F2-FCE6-4B49-A418-E9B11F8CE6A9}" destId="{44AD6480-E682-4776-87C6-6A12CFC23ADC}" srcOrd="7" destOrd="0" presId="urn:microsoft.com/office/officeart/2005/8/layout/vProcess5"/>
    <dgm:cxn modelId="{F3206D32-4105-4C3D-9A70-FB7638271447}" type="presParOf" srcId="{5AA298F2-FCE6-4B49-A418-E9B11F8CE6A9}" destId="{DC9E5CB5-DA42-4B50-83B7-3B7B055FA97E}" srcOrd="8" destOrd="0" presId="urn:microsoft.com/office/officeart/2005/8/layout/vProcess5"/>
    <dgm:cxn modelId="{24238DF7-AF87-4030-84E3-5245F1E3E9DF}" type="presParOf" srcId="{5AA298F2-FCE6-4B49-A418-E9B11F8CE6A9}" destId="{EE0AC87F-A27F-4B64-B0AF-6D6DEFB3169D}" srcOrd="9" destOrd="0" presId="urn:microsoft.com/office/officeart/2005/8/layout/vProcess5"/>
    <dgm:cxn modelId="{A2A35504-D3CF-4700-97DB-1AAF3F98B535}" type="presParOf" srcId="{5AA298F2-FCE6-4B49-A418-E9B11F8CE6A9}" destId="{B2D54946-D80B-4B5D-BFF6-9FBB6298654A}" srcOrd="10" destOrd="0" presId="urn:microsoft.com/office/officeart/2005/8/layout/vProcess5"/>
    <dgm:cxn modelId="{F016B4E2-6BA1-4A7B-9849-6DCA04A25AD3}" type="presParOf" srcId="{5AA298F2-FCE6-4B49-A418-E9B11F8CE6A9}" destId="{8B959117-F111-4BB5-91BC-29A48B88770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31F3D-DB7B-4053-B9A1-4689749CED88}">
      <dsp:nvSpPr>
        <dsp:cNvPr id="0" name=""/>
        <dsp:cNvSpPr/>
      </dsp:nvSpPr>
      <dsp:spPr>
        <a:xfrm>
          <a:off x="0" y="0"/>
          <a:ext cx="7680960" cy="838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1: Getting the data, Cleaning and Preparation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Fetch the data from the given database, clean data and convert the datatype, Outlier treatment, EDA</a:t>
          </a:r>
        </a:p>
      </dsp:txBody>
      <dsp:txXfrm>
        <a:off x="24550" y="24550"/>
        <a:ext cx="6705649" cy="789100"/>
      </dsp:txXfrm>
    </dsp:sp>
    <dsp:sp modelId="{4730E116-AA6F-4E22-BA1B-8D43A036B391}">
      <dsp:nvSpPr>
        <dsp:cNvPr id="0" name=""/>
        <dsp:cNvSpPr/>
      </dsp:nvSpPr>
      <dsp:spPr>
        <a:xfrm>
          <a:off x="643280" y="990600"/>
          <a:ext cx="7680960" cy="838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2: Feature Scaling and Splitting data 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Scaling the numerical variables and splitting data into train and test data</a:t>
          </a:r>
        </a:p>
      </dsp:txBody>
      <dsp:txXfrm>
        <a:off x="667830" y="1015150"/>
        <a:ext cx="6443749" cy="789099"/>
      </dsp:txXfrm>
    </dsp:sp>
    <dsp:sp modelId="{6DA83DAE-8C08-402C-B235-5726BF0A50CE}">
      <dsp:nvSpPr>
        <dsp:cNvPr id="0" name=""/>
        <dsp:cNvSpPr/>
      </dsp:nvSpPr>
      <dsp:spPr>
        <a:xfrm>
          <a:off x="1276959" y="1981200"/>
          <a:ext cx="7680960" cy="838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3 Model Building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 Selection using RFE, Manual Feature Elimination, Calculate accuracy, sensitivity and specificity, precision recall and Model Evaluation</a:t>
          </a:r>
        </a:p>
      </dsp:txBody>
      <dsp:txXfrm>
        <a:off x="1301509" y="2005750"/>
        <a:ext cx="6453350" cy="789099"/>
      </dsp:txXfrm>
    </dsp:sp>
    <dsp:sp modelId="{ABF86381-A30B-425D-AEAD-1FEED7DE25D6}">
      <dsp:nvSpPr>
        <dsp:cNvPr id="0" name=""/>
        <dsp:cNvSpPr/>
      </dsp:nvSpPr>
      <dsp:spPr>
        <a:xfrm>
          <a:off x="1920239" y="2971800"/>
          <a:ext cx="7680960" cy="838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Step 4 Result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Evaluate the final prediction on test set.</a:t>
          </a:r>
        </a:p>
      </dsp:txBody>
      <dsp:txXfrm>
        <a:off x="1944789" y="2996350"/>
        <a:ext cx="6443749" cy="789099"/>
      </dsp:txXfrm>
    </dsp:sp>
    <dsp:sp modelId="{22AB36CB-AA47-449A-ACC6-53FCCE00B345}">
      <dsp:nvSpPr>
        <dsp:cNvPr id="0" name=""/>
        <dsp:cNvSpPr/>
      </dsp:nvSpPr>
      <dsp:spPr>
        <a:xfrm>
          <a:off x="7136130" y="6419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258717" y="641985"/>
        <a:ext cx="299656" cy="409985"/>
      </dsp:txXfrm>
    </dsp:sp>
    <dsp:sp modelId="{C1BC76FA-1D59-41F7-9B9E-B9734E7DA515}">
      <dsp:nvSpPr>
        <dsp:cNvPr id="0" name=""/>
        <dsp:cNvSpPr/>
      </dsp:nvSpPr>
      <dsp:spPr>
        <a:xfrm>
          <a:off x="7779410" y="1632584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901997" y="1632584"/>
        <a:ext cx="299656" cy="409985"/>
      </dsp:txXfrm>
    </dsp:sp>
    <dsp:sp modelId="{44AD6480-E682-4776-87C6-6A12CFC23ADC}">
      <dsp:nvSpPr>
        <dsp:cNvPr id="0" name=""/>
        <dsp:cNvSpPr/>
      </dsp:nvSpPr>
      <dsp:spPr>
        <a:xfrm>
          <a:off x="8413089" y="26231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535676" y="2623185"/>
        <a:ext cx="299656" cy="409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6/14/2022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6/14/2022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 Score </a:t>
            </a:r>
            <a:r>
              <a:rPr lang="en-US" dirty="0" err="1"/>
              <a:t>Casestudy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C931-1EB6-9D35-07E8-ACCEA158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– Categorical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24598-5FDA-B077-60FF-88138A16E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Occupation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A09F45-7823-B074-9A29-1A89C5D195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399" y="2503488"/>
            <a:ext cx="4572000" cy="32877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B9BA8-578F-E10B-A047-BA55E67FC1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Most of the leads seem to be from Unemployed section, following by working professionals.</a:t>
            </a:r>
          </a:p>
          <a:p>
            <a:r>
              <a:rPr lang="en-IN" dirty="0"/>
              <a:t>There are number of leads who have not provided any information for occupation and considering them as Unemployed will skew the data. Hence categorizing them as Unknown.</a:t>
            </a:r>
          </a:p>
          <a:p>
            <a:r>
              <a:rPr lang="en-IN" dirty="0"/>
              <a:t>Though less in number Housewives seem to have 100% conversion rate.</a:t>
            </a:r>
          </a:p>
        </p:txBody>
      </p:sp>
    </p:spTree>
    <p:extLst>
      <p:ext uri="{BB962C8B-B14F-4D97-AF65-F5344CB8AC3E}">
        <p14:creationId xmlns:p14="http://schemas.microsoft.com/office/powerpoint/2010/main" val="6816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6CF5-6837-4AFC-64E5-99FC8398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- Numerical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E86A0-A789-6756-3447-1865613C4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Total Visits, Time Spent and Page Views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033FF-A07D-8F40-AB05-616363D95F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TotalVisits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Page Views per Visit seem to have outliers which needs to be treated.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2D1BA3-61E6-0498-FB6B-D0A5053CD4D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03488"/>
            <a:ext cx="4572000" cy="328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596B-7D27-E4E0-DF2F-794C2508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 - Numerical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C4256-1588-CD37-5EDA-E4658B9C7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Total Visits, Time Spent and Page Views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11F387-85F5-2D72-F909-43D4E7BC30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2503488"/>
            <a:ext cx="4572000" cy="32877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D85A0-9FDD-E4CD-6BDF-D9DD472B22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features do not seem to be normally distributed.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50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Before Outlier Treatment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E2C7DF-E58B-9D52-903D-7A47BEB78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0" y="1981199"/>
            <a:ext cx="4572000" cy="3810001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FD5818-0FAC-7839-DE97-5703927E91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IN" dirty="0"/>
              <a:t>The outliers heavily influence logistic regression model and can cause bigger problems  if not treated properly.</a:t>
            </a:r>
          </a:p>
          <a:p>
            <a:pPr lvl="1"/>
            <a:r>
              <a:rPr lang="en-IN" dirty="0"/>
              <a:t>Hence capping the values to 95</a:t>
            </a:r>
            <a:r>
              <a:rPr lang="en-IN" baseline="30000" dirty="0"/>
              <a:t>th</a:t>
            </a:r>
            <a:r>
              <a:rPr lang="en-IN" dirty="0"/>
              <a:t> percentile.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8216-7B25-CE39-64CB-FF506B19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Columns after Outlier treatment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DB58A-C82C-FFFD-80E9-E7E00DB4C7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0" y="1981199"/>
            <a:ext cx="4572000" cy="381000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B3CDF-957B-6437-3166-AA8914255B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Values are fairly high in number.</a:t>
            </a:r>
          </a:p>
          <a:p>
            <a:r>
              <a:rPr lang="en-IN" dirty="0"/>
              <a:t>The values of 95</a:t>
            </a:r>
            <a:r>
              <a:rPr lang="en-IN" baseline="30000" dirty="0"/>
              <a:t>th</a:t>
            </a:r>
            <a:r>
              <a:rPr lang="en-IN" dirty="0"/>
              <a:t> and 99</a:t>
            </a:r>
            <a:r>
              <a:rPr lang="en-IN" baseline="30000" dirty="0"/>
              <a:t>th</a:t>
            </a:r>
            <a:r>
              <a:rPr lang="en-IN" dirty="0"/>
              <a:t> percentile are pretty close hence the impact of capping is less.</a:t>
            </a:r>
          </a:p>
        </p:txBody>
      </p:sp>
    </p:spTree>
    <p:extLst>
      <p:ext uri="{BB962C8B-B14F-4D97-AF65-F5344CB8AC3E}">
        <p14:creationId xmlns:p14="http://schemas.microsoft.com/office/powerpoint/2010/main" val="290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variables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FBFBBD-4CC0-3C0A-8785-11A15AA4424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981200"/>
            <a:ext cx="457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457FCA-7E25-0174-EC63-10422527FF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0" y="1981200"/>
            <a:ext cx="4572000" cy="160255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B42A4E-C0A5-2ACD-1990-C08B7674B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583756"/>
            <a:ext cx="4572000" cy="180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3509-4C38-3BA1-B38D-E838963689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RFE was done to attain the 20 relevant variables and manual feature elimination was done on p-values and VIF.</a:t>
            </a:r>
          </a:p>
          <a:p>
            <a:r>
              <a:rPr lang="en-IN" dirty="0"/>
              <a:t>The p-value of all columns are kept below 0.05 and VIF below 5.</a:t>
            </a:r>
          </a:p>
          <a:p>
            <a:r>
              <a:rPr lang="en-IN" dirty="0"/>
              <a:t>As a result the final dataset consists of significant variables for the regression modelling.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9324A4-1A5B-3605-5AF8-755ADDE6F0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2" y="1981200"/>
            <a:ext cx="4571998" cy="3810000"/>
          </a:xfrm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6D2259-3224-39D4-CC63-9F979D1C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Train Dataset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61AE85-C096-D001-EFC9-188A4299A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876769"/>
            <a:ext cx="2834886" cy="197375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3133F8-03FA-8D8A-ADFA-12D749CCE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20" y="1876769"/>
            <a:ext cx="2560542" cy="25300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A02A49-A6D1-18C6-7102-B6D70F8D7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970" y="1876769"/>
            <a:ext cx="2911092" cy="25300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D0DFCA-C945-911B-B390-647BAAD30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06" y="4637359"/>
            <a:ext cx="3055885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1C66-0EC4-A174-1202-270F8CE3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Precision Recall Trade - off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8CA506-E3A5-BE05-47C4-86EB9F6F7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55418"/>
            <a:ext cx="3566469" cy="117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6D99A-B4CB-E1FA-9CB3-C290481D4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81" y="1886163"/>
            <a:ext cx="5842819" cy="4003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434D1-46B7-8458-0E23-57A150890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29" y="3953094"/>
            <a:ext cx="2880610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27AD-E195-33CA-7B30-EC5B53F9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- Test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2C4829-40F7-3561-6DB2-43BCECB63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9" y="1800936"/>
            <a:ext cx="3315929" cy="25453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29E748-170C-EC59-A54B-979794B5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04" y="1800936"/>
            <a:ext cx="2629128" cy="2545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1FDF9A-DE0F-C351-4A40-4D9F7547D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542" y="1800935"/>
            <a:ext cx="2972058" cy="25453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6BD964-AFF2-13C8-2497-8D39B260DA2A}"/>
              </a:ext>
            </a:extLst>
          </p:cNvPr>
          <p:cNvSpPr txBox="1"/>
          <p:nvPr/>
        </p:nvSpPr>
        <p:spPr>
          <a:xfrm>
            <a:off x="1449421" y="4630366"/>
            <a:ext cx="464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sensitivity of the model is around 81.83% which is close to the expected value of 80%. Hence the model can be considered as a good model.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E21CC4-9503-3D73-DC10-215568B73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88" y="4618076"/>
            <a:ext cx="3429297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Business and Case study goal</a:t>
            </a:r>
          </a:p>
          <a:p>
            <a:r>
              <a:rPr lang="en-US" dirty="0"/>
              <a:t>Steps followed</a:t>
            </a:r>
          </a:p>
          <a:p>
            <a:r>
              <a:rPr lang="en-US" dirty="0"/>
              <a:t>Data Cleaning and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A51DA-9A17-418D-453B-C631E985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r>
              <a:rPr lang="en-IN"/>
              <a:t>- I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7A8907-1459-28F7-1664-4CE5B0C08A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0" y="2163097"/>
            <a:ext cx="4572000" cy="353961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A30B3A-3811-3ED5-6931-AFCC08F644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5265" y="2163097"/>
            <a:ext cx="4100051" cy="3539613"/>
          </a:xfrm>
        </p:spPr>
      </p:pic>
    </p:spTree>
    <p:extLst>
      <p:ext uri="{BB962C8B-B14F-4D97-AF65-F5344CB8AC3E}">
        <p14:creationId xmlns:p14="http://schemas.microsoft.com/office/powerpoint/2010/main" val="186724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A07858-CE75-FBEE-C260-704A337C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- II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86AAA7-D81C-AF64-1087-67F0184F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79639"/>
            <a:ext cx="9601200" cy="4011561"/>
          </a:xfrm>
        </p:spPr>
        <p:txBody>
          <a:bodyPr>
            <a:noAutofit/>
          </a:bodyPr>
          <a:lstStyle/>
          <a:p>
            <a:pPr algn="l"/>
            <a:r>
              <a:rPr lang="en-US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Major indicators that a lead will get converted to a hot lead: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Origin_Lead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Add Form : A lead sourced from Lead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Origin_Lead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Add Form is more likely to get converted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Occupation_Working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Professional :- Working professionals are more likely to get converted.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Lead_Source_Welingak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website : A lead sourced from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Welingak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Website is more likely to get converted.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Activity_SMS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Sent :A lead having SMS sent previously are more likely to get converted.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Source_Olark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Chat :A lead sourced from Olark Chat is more likely to get converted</a:t>
            </a:r>
          </a:p>
          <a:p>
            <a:endParaRPr lang="en-IN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8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A222-B4AA-7F24-EBFD-5C649F4C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III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0367D-AA5F-0EE0-92EA-DAE6FFE1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2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Major indicators that a lead will NOT get converted to a hot lead: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Last_Activity_Olark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chat conversation : Customers under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olark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chat, are less likely to get converted into hot leads.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Ongin_Landmg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Page Submission : Customers under Lead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Ongin_Landmg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Page Submission, are less likely to get converted into hot leads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Not Email : Customer who choose Do Not Email are less likely to get converted into hot leads .</a:t>
            </a:r>
          </a:p>
          <a:p>
            <a:pPr algn="l"/>
            <a:r>
              <a:rPr lang="en-US" sz="2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company should use a leads score threshold of 41 to identify "Hot Leads" as at this threshold, Sensitivity Score of the model is around 81% which is as good as CEO's target of 80%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A526EF-051B-8D10-7566-BCE8741B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710" y="2568628"/>
            <a:ext cx="9601200" cy="1142385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0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7659-A67F-C851-5267-8B8BD3D0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9C06-8E0B-FB67-3AD7-FD479B6B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X Education sells online courses to industry professionals. The company markets its courses on several websites and search engines like Google. 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Once these people land on the website, they might browse the courses or fill up a form for the course or watch some videos. 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When these people fill up a form providing their email address or phone number, they are classified to be a lead. Moreover, the company also gets leads through past referrals. Once these leads are acquired, employees from the sales team start making calls, writing emails, etc. 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Through this process, some of the leads get converted while most do not. The typical lead conversion rate at X education is around 30%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8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33BA-91FA-F683-C224-CFA289E3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and Case study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D164-C238-6B30-4100-70A2C2DA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Goal: To 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build a model wherein we assign a lead score to each of the leads such that the customers with higher lead score have a higher conversion chance and the customers with lower lead score have a lower conversion chance. 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The CEO, in particular, has given a ballpark of the target lead conversion rate to be around 80%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Case study Goal: Build a logistic regression model to assign a lead score between 0 and 100 to each of the leads which can be used by the company to target potential leads. 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A higher score would mean that the lead is hot, i.e. is most likely to convert whereas a lower score would mean that the lead is cold and will mostly not get converted.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94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Followed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31971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81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88D6-AD70-FE48-3925-E4417FBB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9DC4-EA89-6F9F-3691-74B92ACFF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Check percentage of null values and drop the columns that have more than 40% of missing values.</a:t>
            </a:r>
          </a:p>
          <a:p>
            <a:r>
              <a:rPr lang="en-IN" dirty="0"/>
              <a:t>Then dropping variables where there are lesser unique values or add little value to the model to be built.</a:t>
            </a:r>
          </a:p>
          <a:p>
            <a:r>
              <a:rPr lang="en-IN" dirty="0"/>
              <a:t>Replacing the value ‘Select’ with ‘Nan’ and further imputing the values with appropriate values in the later stages.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D7436C-9015-A50E-8BD4-76476FFBF1A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87162"/>
            <a:ext cx="4572000" cy="37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8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F119-5248-35A0-1752-83A5931E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– Categorical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6B694C-A8C1-87A4-45AA-46C046386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Lead Origin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6A7FF0-E45B-6A8D-DF38-5DDEAA899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6374" y="2503488"/>
            <a:ext cx="4430052" cy="2157002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8C9903A-00EC-D484-139E-150B6EA1B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Lead 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A8369-5DC8-7E72-1B34-81820E8D23F8}"/>
              </a:ext>
            </a:extLst>
          </p:cNvPr>
          <p:cNvSpPr txBox="1"/>
          <p:nvPr/>
        </p:nvSpPr>
        <p:spPr>
          <a:xfrm>
            <a:off x="1216742" y="4975123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seems that most leads are from Landing Page Submission, followed by API, Lead Add Form, Lead Import.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8DB9F3-D6DC-8E9C-9C19-D7A7A7246C8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745" y="2503488"/>
            <a:ext cx="3567709" cy="247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0FC1E3-09EB-98FD-3260-D0649C22B78F}"/>
              </a:ext>
            </a:extLst>
          </p:cNvPr>
          <p:cNvSpPr txBox="1"/>
          <p:nvPr/>
        </p:nvSpPr>
        <p:spPr>
          <a:xfrm>
            <a:off x="6324600" y="4862052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of the lead are from Google, followed by Direct Traffic, Olark Chart and Organic 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5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7FDC-257C-34E3-BA1F-6406A5DA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– Categorical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517D2-9A9E-432F-4728-B13FB687C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Last Activity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AF0AC-1AB4-8435-3EF6-ADC3A96143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Most of the leads have opened their email.</a:t>
            </a:r>
          </a:p>
          <a:p>
            <a:r>
              <a:rPr lang="en-IN" dirty="0"/>
              <a:t>The ‘others’ is a combination of all other categories expect the ones specifically mentioned in the chart and has a higher conversion rate ~70%.</a:t>
            </a:r>
          </a:p>
          <a:p>
            <a:r>
              <a:rPr lang="en-IN" dirty="0"/>
              <a:t>SMS sent has about 60% conversion rate.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73A2183-8F6E-F511-98DC-581602693F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2503488"/>
            <a:ext cx="4572000" cy="32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648B-09A4-E0E5-223F-FDAB8CD5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 - Categorical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A1C6-6BD1-0406-5DEB-0FB84AFCC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Specialization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E74709-C4AF-BDFB-7664-E5E44F3285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2503488"/>
            <a:ext cx="4572000" cy="32877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51E01-32C8-973D-F4C5-DB7A8E6D92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Most of the leads have not mentioned their specialization and conversion rate among them is around 28%.</a:t>
            </a:r>
          </a:p>
          <a:p>
            <a:r>
              <a:rPr lang="en-IN" dirty="0"/>
              <a:t>The rate of conversion for Finance and Marketing management is around 45%.</a:t>
            </a:r>
          </a:p>
        </p:txBody>
      </p:sp>
    </p:spTree>
    <p:extLst>
      <p:ext uri="{BB962C8B-B14F-4D97-AF65-F5344CB8AC3E}">
        <p14:creationId xmlns:p14="http://schemas.microsoft.com/office/powerpoint/2010/main" val="22941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198</TotalTime>
  <Words>1100</Words>
  <Application>Microsoft Office PowerPoint</Application>
  <PresentationFormat>Widescreen</PresentationFormat>
  <Paragraphs>87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freight-text-pro</vt:lpstr>
      <vt:lpstr>Helvetica Neue</vt:lpstr>
      <vt:lpstr>Diamond Grid 16x9</vt:lpstr>
      <vt:lpstr>Lead Score Casestudy</vt:lpstr>
      <vt:lpstr>Title and content layout with list</vt:lpstr>
      <vt:lpstr>Problem Statement</vt:lpstr>
      <vt:lpstr>Business and Case study Goal</vt:lpstr>
      <vt:lpstr>Steps Followed</vt:lpstr>
      <vt:lpstr>Data Cleaning and Preparation</vt:lpstr>
      <vt:lpstr>Univariate Analysis – Categorical</vt:lpstr>
      <vt:lpstr>Univariate Analysis – Categorical</vt:lpstr>
      <vt:lpstr>Univariate Analysis - Categorical</vt:lpstr>
      <vt:lpstr>Univariate Analysis – Categorical</vt:lpstr>
      <vt:lpstr>Univariate Analysis - Numerical</vt:lpstr>
      <vt:lpstr>Bivariate Analysis - Numerical</vt:lpstr>
      <vt:lpstr>Columns Before Outlier Treatment</vt:lpstr>
      <vt:lpstr>Columns after Outlier treatment</vt:lpstr>
      <vt:lpstr>Correlation between variables</vt:lpstr>
      <vt:lpstr>Model Building</vt:lpstr>
      <vt:lpstr>Model Evaluation Train Dataset</vt:lpstr>
      <vt:lpstr>Precision Recall Trade - off</vt:lpstr>
      <vt:lpstr>Model Evaluation - Test</vt:lpstr>
      <vt:lpstr>Conclusion - I</vt:lpstr>
      <vt:lpstr>Conclusion - II</vt:lpstr>
      <vt:lpstr>Conclusion III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Casestudy</dc:title>
  <dc:creator>Aishwarya Chandrashekar</dc:creator>
  <cp:lastModifiedBy>Aishwarya Chandrashekar</cp:lastModifiedBy>
  <cp:revision>6</cp:revision>
  <dcterms:created xsi:type="dcterms:W3CDTF">2022-06-13T15:41:10Z</dcterms:created>
  <dcterms:modified xsi:type="dcterms:W3CDTF">2022-06-13T19:03:49Z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