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71" r:id="rId8"/>
    <p:sldId id="272" r:id="rId9"/>
    <p:sldId id="263" r:id="rId10"/>
    <p:sldId id="267" r:id="rId11"/>
    <p:sldId id="262" r:id="rId12"/>
    <p:sldId id="270" r:id="rId13"/>
    <p:sldId id="269" r:id="rId14"/>
    <p:sldId id="265" r:id="rId15"/>
    <p:sldId id="266" r:id="rId16"/>
  </p:sldIdLst>
  <p:sldSz cx="18288000" cy="10287000"/>
  <p:notesSz cx="6858000" cy="9144000"/>
  <p:embeddedFontLst>
    <p:embeddedFont>
      <p:font typeface="Gill Sans MT" panose="020B0502020104020203"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orient="horz"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79" autoAdjust="0"/>
    <p:restoredTop sz="73146" autoAdjust="0"/>
  </p:normalViewPr>
  <p:slideViewPr>
    <p:cSldViewPr>
      <p:cViewPr varScale="1">
        <p:scale>
          <a:sx n="54" d="100"/>
          <a:sy n="54" d="100"/>
        </p:scale>
        <p:origin x="29" y="29"/>
      </p:cViewPr>
      <p:guideLst>
        <p:guide pos="2880"/>
        <p:guide orient="horz" pos="32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latin typeface="+mn-lt"/>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85FC5-6F33-8723-59BE-28A0DCD031DC}"/>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8FF90D-E35E-8DC0-5C79-3C142EBF3771}"/>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072480F0-398E-94C2-78E0-320CDCAA0D91}"/>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a:extLst>
              <a:ext uri="{FF2B5EF4-FFF2-40B4-BE49-F238E27FC236}">
                <a16:creationId xmlns:a16="http://schemas.microsoft.com/office/drawing/2014/main" id="{891031D1-44B0-30F1-3470-81004D53504B}"/>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0DDC3BA6-2B3E-D880-FFC0-184D46802186}"/>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27FFCCF6-A679-9A40-AA90-BDD098960A0C}"/>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D961DA54-B792-4BBB-4BA6-6BD116C2E9E9}"/>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224304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2724D-7E0D-2729-581C-CD2329335189}"/>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047267-DCF0-DDF4-6CF1-9BD1272DC3AA}"/>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B98C3DE9-C75F-7065-D700-7B4222475892}"/>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a:extLst>
              <a:ext uri="{FF2B5EF4-FFF2-40B4-BE49-F238E27FC236}">
                <a16:creationId xmlns:a16="http://schemas.microsoft.com/office/drawing/2014/main" id="{D56D7725-893A-8BA0-36D6-EF443A3C1C05}"/>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A46DA69C-3C99-2C26-4F45-503D3AC6297D}"/>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E218BD42-E187-3B98-77CE-1564639F05A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B9D9C5D0-09C6-3A6C-8A37-F41DBE0EA67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1274518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02A63-6D97-1DEE-2AE2-E7ADF28CA034}"/>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FF06D1-F9C2-AED7-0388-D01EDAF45C62}"/>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21E064B3-277C-B097-7B9B-53DFAA04BAC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a:extLst>
              <a:ext uri="{FF2B5EF4-FFF2-40B4-BE49-F238E27FC236}">
                <a16:creationId xmlns:a16="http://schemas.microsoft.com/office/drawing/2014/main" id="{2673F4BA-7784-EEC4-DB71-8F4F6A6908CA}"/>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98B6A13A-03A0-2297-3074-CF1AFCCB140F}"/>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9F290EA1-866F-3A4E-BD85-E0332BF7378D}"/>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82B31CF0-DCAD-FB2C-3A93-1279BAFA49EB}"/>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4212868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34757-51DE-84FE-F649-307300E2655B}"/>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358EA2-5B7A-FA44-05AF-E05679866313}"/>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37F5196D-2F9B-6502-78B3-9BB90F23BDF5}"/>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a:extLst>
              <a:ext uri="{FF2B5EF4-FFF2-40B4-BE49-F238E27FC236}">
                <a16:creationId xmlns:a16="http://schemas.microsoft.com/office/drawing/2014/main" id="{4C64869B-2765-A1F5-DD92-38538BFA5C81}"/>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10A42F31-E8EB-D726-9EB6-419912EF097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006EA7D2-3E61-69D8-D20F-3AAFB3BE07C3}"/>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4CE4024C-22DF-DBF1-6D35-BA7EE931AA3D}"/>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317968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7.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1.jpeg"/><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059573"/>
          </a:xfrm>
          <a:prstGeom prst="rect">
            <a:avLst/>
          </a:prstGeom>
        </p:spPr>
        <p:txBody>
          <a:bodyPr lIns="0" tIns="0" rIns="0" bIns="0" rtlCol="0" anchor="t">
            <a:spAutoFit/>
          </a:bodyPr>
          <a:lstStyle/>
          <a:p>
            <a:pPr algn="ctr">
              <a:lnSpc>
                <a:spcPct val="150000"/>
              </a:lnSpc>
            </a:pPr>
            <a:r>
              <a:rPr lang="en-US" sz="6000" dirty="0">
                <a:latin typeface="Gill Sans MT" panose="020B0502020104020203" pitchFamily="34" charset="0"/>
              </a:rPr>
              <a:t>What’s Trending? </a:t>
            </a:r>
            <a:r>
              <a:rPr lang="en-US" sz="4000" i="1" dirty="0">
                <a:latin typeface="Gill Sans MT" panose="020B0502020104020203" pitchFamily="34" charset="0"/>
              </a:rPr>
              <a:t>A Data-Driven Look at </a:t>
            </a:r>
            <a:r>
              <a:rPr lang="en-US" sz="4000" b="1" i="1" dirty="0">
                <a:latin typeface="Gill Sans MT" panose="020B0502020104020203" pitchFamily="34" charset="0"/>
              </a:rPr>
              <a:t>Social Buzz's </a:t>
            </a:r>
            <a:r>
              <a:rPr lang="en-US" sz="4000" i="1" dirty="0">
                <a:latin typeface="Gill Sans MT" panose="020B0502020104020203" pitchFamily="34" charset="0"/>
              </a:rPr>
              <a:t>Most Popular Posts</a:t>
            </a:r>
            <a:endParaRPr lang="en-US" sz="4000" i="1" spc="-105" dirty="0">
              <a:solidFill>
                <a:srgbClr val="FFFFFF"/>
              </a:solidFill>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518B4053-E14F-B045-B2B0-E3A0CB5702CE}"/>
              </a:ext>
            </a:extLst>
          </p:cNvPr>
          <p:cNvPicPr>
            <a:picLocks noChangeAspect="1"/>
          </p:cNvPicPr>
          <p:nvPr/>
        </p:nvPicPr>
        <p:blipFill>
          <a:blip r:embed="rId7"/>
          <a:stretch>
            <a:fillRect/>
          </a:stretch>
        </p:blipFill>
        <p:spPr>
          <a:xfrm>
            <a:off x="2749980" y="863382"/>
            <a:ext cx="6666043" cy="2906980"/>
          </a:xfrm>
          <a:prstGeom prst="rect">
            <a:avLst/>
          </a:prstGeom>
        </p:spPr>
      </p:pic>
      <p:pic>
        <p:nvPicPr>
          <p:cNvPr id="30" name="Picture 29">
            <a:extLst>
              <a:ext uri="{FF2B5EF4-FFF2-40B4-BE49-F238E27FC236}">
                <a16:creationId xmlns:a16="http://schemas.microsoft.com/office/drawing/2014/main" id="{B8E3B9CE-17F6-F6A3-550B-4A77C0D5E32E}"/>
              </a:ext>
            </a:extLst>
          </p:cNvPr>
          <p:cNvPicPr>
            <a:picLocks noChangeAspect="1"/>
          </p:cNvPicPr>
          <p:nvPr/>
        </p:nvPicPr>
        <p:blipFill>
          <a:blip r:embed="rId8"/>
          <a:stretch>
            <a:fillRect/>
          </a:stretch>
        </p:blipFill>
        <p:spPr>
          <a:xfrm>
            <a:off x="10263351" y="853858"/>
            <a:ext cx="6347638" cy="2920148"/>
          </a:xfrm>
          <a:prstGeom prst="rect">
            <a:avLst/>
          </a:prstGeom>
        </p:spPr>
      </p:pic>
      <p:pic>
        <p:nvPicPr>
          <p:cNvPr id="27" name="Picture 26">
            <a:extLst>
              <a:ext uri="{FF2B5EF4-FFF2-40B4-BE49-F238E27FC236}">
                <a16:creationId xmlns:a16="http://schemas.microsoft.com/office/drawing/2014/main" id="{3E912D76-0832-ADEB-5B90-B61323F21429}"/>
              </a:ext>
            </a:extLst>
          </p:cNvPr>
          <p:cNvPicPr>
            <a:picLocks noChangeAspect="1"/>
          </p:cNvPicPr>
          <p:nvPr/>
        </p:nvPicPr>
        <p:blipFill>
          <a:blip r:embed="rId9"/>
          <a:stretch>
            <a:fillRect/>
          </a:stretch>
        </p:blipFill>
        <p:spPr>
          <a:xfrm>
            <a:off x="2755259" y="4431009"/>
            <a:ext cx="6661038" cy="2809970"/>
          </a:xfrm>
          <a:prstGeom prst="rect">
            <a:avLst/>
          </a:prstGeom>
        </p:spPr>
      </p:pic>
      <p:pic>
        <p:nvPicPr>
          <p:cNvPr id="29" name="Picture 28">
            <a:extLst>
              <a:ext uri="{FF2B5EF4-FFF2-40B4-BE49-F238E27FC236}">
                <a16:creationId xmlns:a16="http://schemas.microsoft.com/office/drawing/2014/main" id="{DF43C3B5-5A25-351B-A31C-3B4C783B767A}"/>
              </a:ext>
            </a:extLst>
          </p:cNvPr>
          <p:cNvPicPr>
            <a:picLocks noChangeAspect="1"/>
          </p:cNvPicPr>
          <p:nvPr/>
        </p:nvPicPr>
        <p:blipFill>
          <a:blip r:embed="rId10"/>
          <a:stretch>
            <a:fillRect/>
          </a:stretch>
        </p:blipFill>
        <p:spPr>
          <a:xfrm>
            <a:off x="10367092" y="4320832"/>
            <a:ext cx="6347637" cy="2920147"/>
          </a:xfrm>
          <a:prstGeom prst="rect">
            <a:avLst/>
          </a:prstGeom>
        </p:spPr>
      </p:pic>
      <p:sp>
        <p:nvSpPr>
          <p:cNvPr id="32" name="TextBox 31">
            <a:extLst>
              <a:ext uri="{FF2B5EF4-FFF2-40B4-BE49-F238E27FC236}">
                <a16:creationId xmlns:a16="http://schemas.microsoft.com/office/drawing/2014/main" id="{9B641879-E6DF-4B97-BBDD-BDCF18BA2B9F}"/>
              </a:ext>
            </a:extLst>
          </p:cNvPr>
          <p:cNvSpPr txBox="1"/>
          <p:nvPr/>
        </p:nvSpPr>
        <p:spPr>
          <a:xfrm>
            <a:off x="4191001" y="7505700"/>
            <a:ext cx="12419988" cy="1569660"/>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Gill Sans MT" panose="020B0502020104020203" pitchFamily="34" charset="0"/>
              </a:rPr>
              <a:t>Posting Trends:</a:t>
            </a:r>
            <a:r>
              <a:rPr lang="en-IN" sz="2400" dirty="0">
                <a:latin typeface="Gill Sans MT" panose="020B0502020104020203" pitchFamily="34" charset="0"/>
              </a:rPr>
              <a:t> The posting across hourly, daily, weekly, monthly and yearly trends show that the most type of content posted was photos and least was audio. GIF and video alternated between them. This seem to be the case across the categories and drives engagement by having similar reactions of all three sentiments.</a:t>
            </a:r>
          </a:p>
        </p:txBody>
      </p:sp>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99414" y="8501192"/>
            <a:ext cx="2972219" cy="881758"/>
          </a:xfrm>
          <a:prstGeom prst="rect">
            <a:avLst/>
          </a:prstGeom>
        </p:spPr>
      </p:pic>
      <p:sp>
        <p:nvSpPr>
          <p:cNvPr id="3" name="TextBox 3"/>
          <p:cNvSpPr txBox="1"/>
          <p:nvPr/>
        </p:nvSpPr>
        <p:spPr>
          <a:xfrm>
            <a:off x="1028700" y="860915"/>
            <a:ext cx="4636129" cy="1143518"/>
          </a:xfrm>
          <a:prstGeom prst="rect">
            <a:avLst/>
          </a:prstGeom>
        </p:spPr>
        <p:txBody>
          <a:bodyPr lIns="0" tIns="0" rIns="0" bIns="0" rtlCol="0" anchor="t">
            <a:spAutoFit/>
          </a:bodyPr>
          <a:lstStyle/>
          <a:p>
            <a:pPr>
              <a:lnSpc>
                <a:spcPts val="9600"/>
              </a:lnSpc>
            </a:pPr>
            <a:r>
              <a:rPr lang="en-US" sz="7200" spc="-80" dirty="0">
                <a:solidFill>
                  <a:srgbClr val="000000"/>
                </a:solidFill>
                <a:latin typeface="Gill Sans MT" panose="020B0502020104020203" pitchFamily="34" charset="0"/>
              </a:rPr>
              <a:t>Insights</a:t>
            </a:r>
          </a:p>
        </p:txBody>
      </p:sp>
      <p:grpSp>
        <p:nvGrpSpPr>
          <p:cNvPr id="4" name="Group 4"/>
          <p:cNvGrpSpPr/>
          <p:nvPr/>
        </p:nvGrpSpPr>
        <p:grpSpPr>
          <a:xfrm>
            <a:off x="517112" y="938295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44438" y="8500695"/>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742597" y="8500695"/>
            <a:ext cx="2972219" cy="881758"/>
          </a:xfrm>
          <a:prstGeom prst="rect">
            <a:avLst/>
          </a:prstGeom>
        </p:spPr>
      </p:pic>
      <p:sp>
        <p:nvSpPr>
          <p:cNvPr id="15" name="TextBox 14">
            <a:extLst>
              <a:ext uri="{FF2B5EF4-FFF2-40B4-BE49-F238E27FC236}">
                <a16:creationId xmlns:a16="http://schemas.microsoft.com/office/drawing/2014/main" id="{D1B8A92F-2C54-7F07-42EA-783ECE795F6B}"/>
              </a:ext>
            </a:extLst>
          </p:cNvPr>
          <p:cNvSpPr txBox="1"/>
          <p:nvPr/>
        </p:nvSpPr>
        <p:spPr>
          <a:xfrm>
            <a:off x="9906000" y="3848100"/>
            <a:ext cx="7030848" cy="1569660"/>
          </a:xfrm>
          <a:prstGeom prst="rect">
            <a:avLst/>
          </a:prstGeom>
          <a:noFill/>
        </p:spPr>
        <p:txBody>
          <a:bodyPr wrap="square" rtlCol="0">
            <a:spAutoFit/>
          </a:bodyPr>
          <a:lstStyle/>
          <a:p>
            <a:pPr marL="285750" indent="-285750">
              <a:buFont typeface="Arial" panose="020B0604020202020204" pitchFamily="34" charset="0"/>
              <a:buChar char="•"/>
            </a:pPr>
            <a:r>
              <a:rPr lang="en-IN" sz="2400" b="1" dirty="0">
                <a:latin typeface="Gill Sans MT" panose="020B0502020104020203" pitchFamily="34" charset="0"/>
              </a:rPr>
              <a:t>Reactions:</a:t>
            </a:r>
            <a:r>
              <a:rPr lang="en-IN" sz="2400" dirty="0">
                <a:latin typeface="Gill Sans MT" panose="020B0502020104020203" pitchFamily="34" charset="0"/>
              </a:rPr>
              <a:t> There is a lot more types to positive  reaction as compared to neutral and negative and Animals is among the top 5 across all reaction types among all sentiments.</a:t>
            </a:r>
          </a:p>
        </p:txBody>
      </p:sp>
      <p:pic>
        <p:nvPicPr>
          <p:cNvPr id="16" name="Picture 15">
            <a:extLst>
              <a:ext uri="{FF2B5EF4-FFF2-40B4-BE49-F238E27FC236}">
                <a16:creationId xmlns:a16="http://schemas.microsoft.com/office/drawing/2014/main" id="{A6806760-4008-62E4-6073-5F0BA7D5B973}"/>
              </a:ext>
            </a:extLst>
          </p:cNvPr>
          <p:cNvPicPr>
            <a:picLocks noChangeAspect="1"/>
          </p:cNvPicPr>
          <p:nvPr/>
        </p:nvPicPr>
        <p:blipFill>
          <a:blip r:embed="rId7"/>
          <a:stretch>
            <a:fillRect/>
          </a:stretch>
        </p:blipFill>
        <p:spPr>
          <a:xfrm>
            <a:off x="1000579" y="2228401"/>
            <a:ext cx="7470120" cy="60478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6194B-64E1-4061-B158-F62E26DCC0A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DEED897-41D9-ED08-265A-B5AC5B2A0498}"/>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425EBBCF-87C6-D16F-264E-A81407AC822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6360D1F8-80B7-6014-8FB0-F3A8BC9CCAC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24AA9CF0-BB5C-47B4-FC87-E2F60D5A9E0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C7D9B6E8-E3A0-1DE8-B563-5B4925F1A4F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8AC66E81-F06B-B9A2-1B0B-AF643AD2A0E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2D9BDBA5-52CA-701F-AC91-E2691699E31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438CE859-FBA8-207F-766A-58B535A6317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4FBD5912-96ED-CDDA-8878-059125106BC3}"/>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17E1F6AD-81B1-B306-3069-FDDB55EFAB82}"/>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1C94CBC3-C98B-F453-8790-35BB6C875D3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3D646A8C-0415-0599-3929-BCDD663BE2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9912F196-4110-3362-12FA-248EE95AAE0D}"/>
              </a:ext>
            </a:extLst>
          </p:cNvPr>
          <p:cNvGrpSpPr/>
          <p:nvPr/>
        </p:nvGrpSpPr>
        <p:grpSpPr>
          <a:xfrm>
            <a:off x="655751" y="-710238"/>
            <a:ext cx="17253775" cy="2017079"/>
            <a:chOff x="0" y="0"/>
            <a:chExt cx="23005033" cy="2689439"/>
          </a:xfrm>
        </p:grpSpPr>
        <p:pic>
          <p:nvPicPr>
            <p:cNvPr id="15" name="Picture 15">
              <a:extLst>
                <a:ext uri="{FF2B5EF4-FFF2-40B4-BE49-F238E27FC236}">
                  <a16:creationId xmlns:a16="http://schemas.microsoft.com/office/drawing/2014/main" id="{1C8BF990-3A52-E1BC-4D9B-FB0AF42A7BE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E9541502-40D8-CD83-CCCD-E08717E6081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2A65C40C-D957-A6E6-4954-09D64B531BC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8BE2086A-8082-130B-9773-543DC736C5B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ABB9390C-2881-BA6D-1C6B-237F07E1A81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487D1F6C-BC0B-87F4-D0F4-AD022A0BF51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1F8D474C-68D5-BC34-4913-9CB223D97C4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FF402FE6-DE18-618E-1E67-95809F7F3663}"/>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C6F6A606-3B8C-9645-B7F4-74C442452F87}"/>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8E7F688A-D8A4-4634-1C44-E917ABF31292}"/>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8DDDA2C4-B186-B835-8233-1EE5D3F12AD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D65CAE35-DE59-7C78-8082-3F7090E46D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1" name="Picture 30">
            <a:extLst>
              <a:ext uri="{FF2B5EF4-FFF2-40B4-BE49-F238E27FC236}">
                <a16:creationId xmlns:a16="http://schemas.microsoft.com/office/drawing/2014/main" id="{78630600-BBC9-7DC1-8191-621BCEEAF19A}"/>
              </a:ext>
            </a:extLst>
          </p:cNvPr>
          <p:cNvPicPr>
            <a:picLocks noChangeAspect="1"/>
          </p:cNvPicPr>
          <p:nvPr/>
        </p:nvPicPr>
        <p:blipFill>
          <a:blip r:embed="rId7"/>
          <a:stretch>
            <a:fillRect/>
          </a:stretch>
        </p:blipFill>
        <p:spPr>
          <a:xfrm>
            <a:off x="3069359" y="1788435"/>
            <a:ext cx="6393123" cy="3610478"/>
          </a:xfrm>
          <a:prstGeom prst="rect">
            <a:avLst/>
          </a:prstGeom>
        </p:spPr>
      </p:pic>
      <p:pic>
        <p:nvPicPr>
          <p:cNvPr id="27" name="Picture 26">
            <a:extLst>
              <a:ext uri="{FF2B5EF4-FFF2-40B4-BE49-F238E27FC236}">
                <a16:creationId xmlns:a16="http://schemas.microsoft.com/office/drawing/2014/main" id="{A66E1611-A8DC-4F04-DC68-420362A719B1}"/>
              </a:ext>
            </a:extLst>
          </p:cNvPr>
          <p:cNvPicPr>
            <a:picLocks noChangeAspect="1"/>
          </p:cNvPicPr>
          <p:nvPr/>
        </p:nvPicPr>
        <p:blipFill>
          <a:blip r:embed="rId8"/>
          <a:stretch>
            <a:fillRect/>
          </a:stretch>
        </p:blipFill>
        <p:spPr>
          <a:xfrm>
            <a:off x="9998500" y="1724925"/>
            <a:ext cx="7047425" cy="3673988"/>
          </a:xfrm>
          <a:prstGeom prst="rect">
            <a:avLst/>
          </a:prstGeom>
        </p:spPr>
      </p:pic>
      <p:sp>
        <p:nvSpPr>
          <p:cNvPr id="29" name="TextBox 28">
            <a:extLst>
              <a:ext uri="{FF2B5EF4-FFF2-40B4-BE49-F238E27FC236}">
                <a16:creationId xmlns:a16="http://schemas.microsoft.com/office/drawing/2014/main" id="{413C5D3C-E73D-6533-4C58-4BD0FB128C6D}"/>
              </a:ext>
            </a:extLst>
          </p:cNvPr>
          <p:cNvSpPr txBox="1"/>
          <p:nvPr/>
        </p:nvSpPr>
        <p:spPr>
          <a:xfrm>
            <a:off x="10555762" y="6096670"/>
            <a:ext cx="5932899" cy="2677656"/>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Gill Sans MT" panose="020B0502020104020203" pitchFamily="34" charset="0"/>
              </a:rPr>
              <a:t>Top 5 categories:</a:t>
            </a:r>
            <a:r>
              <a:rPr lang="en-IN" sz="2400" dirty="0">
                <a:latin typeface="Gill Sans MT" panose="020B0502020104020203" pitchFamily="34" charset="0"/>
              </a:rPr>
              <a:t> Animals, Science, Healthy eating, Food and Technology are the Top 5 categories that have most posts and engagement across all three sentiments. Animals seem to have most positive and most negative sentiments while Science tops the neutral game.</a:t>
            </a:r>
          </a:p>
        </p:txBody>
      </p:sp>
      <p:pic>
        <p:nvPicPr>
          <p:cNvPr id="33" name="Picture 32">
            <a:extLst>
              <a:ext uri="{FF2B5EF4-FFF2-40B4-BE49-F238E27FC236}">
                <a16:creationId xmlns:a16="http://schemas.microsoft.com/office/drawing/2014/main" id="{84E9A4C6-F068-57A1-A711-7416D054ED63}"/>
              </a:ext>
            </a:extLst>
          </p:cNvPr>
          <p:cNvPicPr>
            <a:picLocks noChangeAspect="1"/>
          </p:cNvPicPr>
          <p:nvPr/>
        </p:nvPicPr>
        <p:blipFill>
          <a:blip r:embed="rId9"/>
          <a:stretch>
            <a:fillRect/>
          </a:stretch>
        </p:blipFill>
        <p:spPr>
          <a:xfrm>
            <a:off x="3630120" y="5999293"/>
            <a:ext cx="5932899" cy="2499271"/>
          </a:xfrm>
          <a:prstGeom prst="rect">
            <a:avLst/>
          </a:prstGeom>
        </p:spPr>
      </p:pic>
    </p:spTree>
    <p:extLst>
      <p:ext uri="{BB962C8B-B14F-4D97-AF65-F5344CB8AC3E}">
        <p14:creationId xmlns:p14="http://schemas.microsoft.com/office/powerpoint/2010/main" val="283486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0AAE4-9E09-CD67-8BF9-5AAC15AB7E6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23F555E-71BC-C678-6050-C235EF8759B3}"/>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FA8B0AD4-D0DB-52B9-5A0F-A5E2F709A1E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60FED119-47A9-4EB5-F6EF-1426629C59F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53868689-95E1-FF75-EB60-176F20EB4CC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36188FA4-0715-EA4F-1504-5EC153CD952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2C1F8590-C265-A85F-78F2-4E9B21CC2A1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FF973124-A232-E356-E1F4-C37599A9C2C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66317CA5-23E2-59FB-4705-EA0385A46C6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1FD4F5D8-52DD-C022-153A-CFB9B946580C}"/>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115E5529-144A-61F2-86F5-0E603B12C697}"/>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ADAAE69B-87AC-AED2-2EA8-9D72C02F0DDE}"/>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62A703F0-D3C9-CF7B-A529-79D1309CD4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8DD3B370-73C9-7EE7-46CC-045E6381F0F2}"/>
              </a:ext>
            </a:extLst>
          </p:cNvPr>
          <p:cNvGrpSpPr/>
          <p:nvPr/>
        </p:nvGrpSpPr>
        <p:grpSpPr>
          <a:xfrm>
            <a:off x="655751" y="-710238"/>
            <a:ext cx="17253775" cy="2017079"/>
            <a:chOff x="0" y="0"/>
            <a:chExt cx="23005033" cy="2689439"/>
          </a:xfrm>
        </p:grpSpPr>
        <p:pic>
          <p:nvPicPr>
            <p:cNvPr id="15" name="Picture 15">
              <a:extLst>
                <a:ext uri="{FF2B5EF4-FFF2-40B4-BE49-F238E27FC236}">
                  <a16:creationId xmlns:a16="http://schemas.microsoft.com/office/drawing/2014/main" id="{FD72F4CB-6ACC-54AF-E1D6-EB14EACEA3E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690ECC93-8318-3AD6-1490-42670ACA816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A984C487-EA37-D655-C30E-8297EC4DFF8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5878F8C3-2BD7-EAC9-7D72-88151D655D1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1798308F-9BA7-3966-71BE-5FB1612F16B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215D676D-E901-DECB-F18A-0CBCDE110CB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7193B577-8797-E6F2-DE3B-79874C7AE5F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D660F05D-7D9B-FF03-677E-9CAA00633CDD}"/>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B0FD5E76-5010-5F87-8293-D168DC823A1C}"/>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5773F9C8-A0C8-589D-596D-E9F04163140D}"/>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D1E6BDCD-C41C-F1C6-A2FC-4FD4CBDCDE4D}"/>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83799F63-144A-23E6-B462-8AAF576482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2727B063-6043-B868-A2BB-DFBBF7199C7B}"/>
              </a:ext>
            </a:extLst>
          </p:cNvPr>
          <p:cNvPicPr>
            <a:picLocks noChangeAspect="1"/>
          </p:cNvPicPr>
          <p:nvPr/>
        </p:nvPicPr>
        <p:blipFill>
          <a:blip r:embed="rId7"/>
          <a:stretch>
            <a:fillRect/>
          </a:stretch>
        </p:blipFill>
        <p:spPr>
          <a:xfrm>
            <a:off x="10367091" y="1866901"/>
            <a:ext cx="7082710" cy="3505200"/>
          </a:xfrm>
          <a:prstGeom prst="rect">
            <a:avLst/>
          </a:prstGeom>
        </p:spPr>
      </p:pic>
      <p:pic>
        <p:nvPicPr>
          <p:cNvPr id="27" name="Picture 26">
            <a:extLst>
              <a:ext uri="{FF2B5EF4-FFF2-40B4-BE49-F238E27FC236}">
                <a16:creationId xmlns:a16="http://schemas.microsoft.com/office/drawing/2014/main" id="{B740D1B2-DC3B-09F8-40FF-57270818FCD0}"/>
              </a:ext>
            </a:extLst>
          </p:cNvPr>
          <p:cNvPicPr>
            <a:picLocks noChangeAspect="1"/>
          </p:cNvPicPr>
          <p:nvPr/>
        </p:nvPicPr>
        <p:blipFill>
          <a:blip r:embed="rId8"/>
          <a:stretch>
            <a:fillRect/>
          </a:stretch>
        </p:blipFill>
        <p:spPr>
          <a:xfrm>
            <a:off x="2948625" y="1866900"/>
            <a:ext cx="6652575" cy="3505200"/>
          </a:xfrm>
          <a:prstGeom prst="rect">
            <a:avLst/>
          </a:prstGeom>
        </p:spPr>
      </p:pic>
      <p:pic>
        <p:nvPicPr>
          <p:cNvPr id="29" name="Picture 28">
            <a:extLst>
              <a:ext uri="{FF2B5EF4-FFF2-40B4-BE49-F238E27FC236}">
                <a16:creationId xmlns:a16="http://schemas.microsoft.com/office/drawing/2014/main" id="{74A01B3C-8B13-3311-1554-5F1876EE76A6}"/>
              </a:ext>
            </a:extLst>
          </p:cNvPr>
          <p:cNvPicPr>
            <a:picLocks noChangeAspect="1"/>
          </p:cNvPicPr>
          <p:nvPr/>
        </p:nvPicPr>
        <p:blipFill>
          <a:blip r:embed="rId9"/>
          <a:srcRect b="8554"/>
          <a:stretch/>
        </p:blipFill>
        <p:spPr>
          <a:xfrm>
            <a:off x="3548062" y="6015139"/>
            <a:ext cx="6205537" cy="2557361"/>
          </a:xfrm>
          <a:prstGeom prst="rect">
            <a:avLst/>
          </a:prstGeom>
        </p:spPr>
      </p:pic>
      <p:sp>
        <p:nvSpPr>
          <p:cNvPr id="32" name="TextBox 31">
            <a:extLst>
              <a:ext uri="{FF2B5EF4-FFF2-40B4-BE49-F238E27FC236}">
                <a16:creationId xmlns:a16="http://schemas.microsoft.com/office/drawing/2014/main" id="{47383D01-4DF0-5FCC-1C26-3BA69A97F5B1}"/>
              </a:ext>
            </a:extLst>
          </p:cNvPr>
          <p:cNvSpPr txBox="1"/>
          <p:nvPr/>
        </p:nvSpPr>
        <p:spPr>
          <a:xfrm>
            <a:off x="10266553" y="5843731"/>
            <a:ext cx="6205537" cy="2308324"/>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Gill Sans MT" panose="020B0502020104020203" pitchFamily="34" charset="0"/>
              </a:rPr>
              <a:t>Bottom 5 categories:</a:t>
            </a:r>
            <a:r>
              <a:rPr lang="en-IN" sz="2400" dirty="0">
                <a:latin typeface="Gill Sans MT" panose="020B0502020104020203" pitchFamily="34" charset="0"/>
              </a:rPr>
              <a:t> Contents on Public speaking, Veganism, Tennis, Dogs and Studying occupy the bottom 5 categories. The order is maintained across neutral and negative reactions and with positive reactions public speaking out does Veganism.</a:t>
            </a:r>
          </a:p>
        </p:txBody>
      </p:sp>
    </p:spTree>
    <p:extLst>
      <p:ext uri="{BB962C8B-B14F-4D97-AF65-F5344CB8AC3E}">
        <p14:creationId xmlns:p14="http://schemas.microsoft.com/office/powerpoint/2010/main" val="201748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ill Sans MT" panose="020B05020201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2" name="TextBox 13">
            <a:extLst>
              <a:ext uri="{FF2B5EF4-FFF2-40B4-BE49-F238E27FC236}">
                <a16:creationId xmlns:a16="http://schemas.microsoft.com/office/drawing/2014/main" id="{3DAE5247-0244-4123-A713-8D8809E80C70}"/>
              </a:ext>
            </a:extLst>
          </p:cNvPr>
          <p:cNvSpPr txBox="1"/>
          <p:nvPr/>
        </p:nvSpPr>
        <p:spPr>
          <a:xfrm>
            <a:off x="11029279" y="4046757"/>
            <a:ext cx="6782573" cy="2193486"/>
          </a:xfrm>
          <a:prstGeom prst="rect">
            <a:avLst/>
          </a:prstGeom>
        </p:spPr>
        <p:txBody>
          <a:bodyPr wrap="square" lIns="0" tIns="0" rIns="0" bIns="0" rtlCol="0" anchor="t">
            <a:spAutoFit/>
          </a:bodyPr>
          <a:lstStyle/>
          <a:p>
            <a:pPr>
              <a:lnSpc>
                <a:spcPts val="2940"/>
              </a:lnSpc>
            </a:pPr>
            <a:r>
              <a:rPr lang="en-US" b="1" dirty="0">
                <a:latin typeface="Gill Sans MT" panose="020B0502020104020203" pitchFamily="34" charset="0"/>
              </a:rPr>
              <a:t>Content Type Performance</a:t>
            </a:r>
            <a:r>
              <a:rPr lang="en-US" dirty="0">
                <a:latin typeface="Gill Sans MT" panose="020B0502020104020203" pitchFamily="34" charset="0"/>
              </a:rPr>
              <a:t>: </a:t>
            </a:r>
            <a:r>
              <a:rPr lang="en-US" b="1" dirty="0">
                <a:latin typeface="Gill Sans MT" panose="020B0502020104020203" pitchFamily="34" charset="0"/>
              </a:rPr>
              <a:t>Photos</a:t>
            </a:r>
            <a:r>
              <a:rPr lang="en-US" dirty="0">
                <a:latin typeface="Gill Sans MT" panose="020B0502020104020203" pitchFamily="34" charset="0"/>
              </a:rPr>
              <a:t> dominate both in volume and positive reactions, with videos following closely behind. To enhance engagement, continue prioritizing photo posts, especially in top-performing categories like </a:t>
            </a:r>
            <a:r>
              <a:rPr lang="en-US" b="1" dirty="0">
                <a:latin typeface="Gill Sans MT" panose="020B0502020104020203" pitchFamily="34" charset="0"/>
              </a:rPr>
              <a:t>Science</a:t>
            </a:r>
            <a:r>
              <a:rPr lang="en-US" dirty="0">
                <a:latin typeface="Gill Sans MT" panose="020B0502020104020203" pitchFamily="34" charset="0"/>
              </a:rPr>
              <a:t> and </a:t>
            </a:r>
            <a:r>
              <a:rPr lang="en-US" b="1" dirty="0">
                <a:latin typeface="Gill Sans MT" panose="020B0502020104020203" pitchFamily="34" charset="0"/>
              </a:rPr>
              <a:t>Healthy Eating</a:t>
            </a:r>
            <a:r>
              <a:rPr lang="en-US" dirty="0">
                <a:latin typeface="Gill Sans MT" panose="020B0502020104020203" pitchFamily="34" charset="0"/>
              </a:rPr>
              <a:t>, while also using more photo-based content in underperforming categories like </a:t>
            </a:r>
            <a:r>
              <a:rPr lang="en-US" b="1" dirty="0">
                <a:latin typeface="Gill Sans MT" panose="020B0502020104020203" pitchFamily="34" charset="0"/>
              </a:rPr>
              <a:t>Tennis</a:t>
            </a:r>
            <a:r>
              <a:rPr lang="en-US" dirty="0">
                <a:latin typeface="Gill Sans MT" panose="020B0502020104020203" pitchFamily="34" charset="0"/>
              </a:rPr>
              <a:t>.</a:t>
            </a:r>
          </a:p>
        </p:txBody>
      </p:sp>
      <p:sp>
        <p:nvSpPr>
          <p:cNvPr id="19" name="TextBox 18">
            <a:extLst>
              <a:ext uri="{FF2B5EF4-FFF2-40B4-BE49-F238E27FC236}">
                <a16:creationId xmlns:a16="http://schemas.microsoft.com/office/drawing/2014/main" id="{F93861CA-4E1F-B8F3-55DD-91859810380F}"/>
              </a:ext>
            </a:extLst>
          </p:cNvPr>
          <p:cNvSpPr txBox="1"/>
          <p:nvPr/>
        </p:nvSpPr>
        <p:spPr>
          <a:xfrm>
            <a:off x="10896600" y="1304340"/>
            <a:ext cx="6782574" cy="2125582"/>
          </a:xfrm>
          <a:prstGeom prst="rect">
            <a:avLst/>
          </a:prstGeom>
          <a:noFill/>
        </p:spPr>
        <p:txBody>
          <a:bodyPr wrap="square">
            <a:spAutoFit/>
          </a:bodyPr>
          <a:lstStyle/>
          <a:p>
            <a:pPr>
              <a:lnSpc>
                <a:spcPct val="150000"/>
              </a:lnSpc>
            </a:pPr>
            <a:r>
              <a:rPr lang="en-US" b="1" dirty="0">
                <a:latin typeface="Gill Sans MT" panose="020B0502020104020203" pitchFamily="34" charset="0"/>
              </a:rPr>
              <a:t>Sentiment and Engagement</a:t>
            </a:r>
            <a:r>
              <a:rPr lang="en-US" dirty="0">
                <a:latin typeface="Gill Sans MT" panose="020B0502020104020203" pitchFamily="34" charset="0"/>
              </a:rPr>
              <a:t>: Content, especially in the </a:t>
            </a:r>
            <a:r>
              <a:rPr lang="en-US" b="1" dirty="0">
                <a:latin typeface="Gill Sans MT" panose="020B0502020104020203" pitchFamily="34" charset="0"/>
              </a:rPr>
              <a:t>Animals</a:t>
            </a:r>
            <a:r>
              <a:rPr lang="en-US" dirty="0">
                <a:latin typeface="Gill Sans MT" panose="020B0502020104020203" pitchFamily="34" charset="0"/>
              </a:rPr>
              <a:t> category, garners high engagement across all sentiment types. To leverage this, consider applying successful strategies from this category (like visually appealing content) to improve engagement in underperforming areas like </a:t>
            </a:r>
            <a:r>
              <a:rPr lang="en-US" b="1" dirty="0">
                <a:latin typeface="Gill Sans MT" panose="020B0502020104020203" pitchFamily="34" charset="0"/>
              </a:rPr>
              <a:t>Public Speaking</a:t>
            </a:r>
            <a:r>
              <a:rPr lang="en-US" dirty="0">
                <a:latin typeface="Gill Sans MT" panose="020B0502020104020203" pitchFamily="34" charset="0"/>
              </a:rPr>
              <a:t> and </a:t>
            </a:r>
            <a:r>
              <a:rPr lang="en-US" b="1" dirty="0">
                <a:latin typeface="Gill Sans MT" panose="020B0502020104020203" pitchFamily="34" charset="0"/>
              </a:rPr>
              <a:t>Veganism</a:t>
            </a:r>
            <a:r>
              <a:rPr lang="en-US" dirty="0">
                <a:latin typeface="Gill Sans MT" panose="020B0502020104020203" pitchFamily="34" charset="0"/>
              </a:rPr>
              <a:t>.</a:t>
            </a:r>
            <a:endParaRPr lang="en-IN" dirty="0">
              <a:latin typeface="Gill Sans MT" panose="020B0502020104020203" pitchFamily="34" charset="0"/>
            </a:endParaRPr>
          </a:p>
        </p:txBody>
      </p:sp>
      <p:sp>
        <p:nvSpPr>
          <p:cNvPr id="30" name="TextBox 29">
            <a:extLst>
              <a:ext uri="{FF2B5EF4-FFF2-40B4-BE49-F238E27FC236}">
                <a16:creationId xmlns:a16="http://schemas.microsoft.com/office/drawing/2014/main" id="{53F5DBC7-B1D7-994C-93A4-F9CB56E87C70}"/>
              </a:ext>
            </a:extLst>
          </p:cNvPr>
          <p:cNvSpPr txBox="1"/>
          <p:nvPr/>
        </p:nvSpPr>
        <p:spPr>
          <a:xfrm>
            <a:off x="11029278" y="6857078"/>
            <a:ext cx="6782574" cy="2125582"/>
          </a:xfrm>
          <a:prstGeom prst="rect">
            <a:avLst/>
          </a:prstGeom>
          <a:noFill/>
        </p:spPr>
        <p:txBody>
          <a:bodyPr wrap="square">
            <a:spAutoFit/>
          </a:bodyPr>
          <a:lstStyle/>
          <a:p>
            <a:pPr>
              <a:lnSpc>
                <a:spcPct val="150000"/>
              </a:lnSpc>
            </a:pPr>
            <a:r>
              <a:rPr lang="en-US" b="1" dirty="0">
                <a:latin typeface="Gill Sans MT" panose="020B0502020104020203" pitchFamily="34" charset="0"/>
              </a:rPr>
              <a:t>Top and Bottom Categories</a:t>
            </a:r>
            <a:r>
              <a:rPr lang="en-US" dirty="0">
                <a:latin typeface="Gill Sans MT" panose="020B0502020104020203" pitchFamily="34" charset="0"/>
              </a:rPr>
              <a:t>: </a:t>
            </a:r>
            <a:r>
              <a:rPr lang="en-US" b="1" dirty="0">
                <a:latin typeface="Gill Sans MT" panose="020B0502020104020203" pitchFamily="34" charset="0"/>
              </a:rPr>
              <a:t>Animals, Science, Healthy Eating, Food</a:t>
            </a:r>
            <a:r>
              <a:rPr lang="en-US" dirty="0">
                <a:latin typeface="Gill Sans MT" panose="020B0502020104020203" pitchFamily="34" charset="0"/>
              </a:rPr>
              <a:t>, and </a:t>
            </a:r>
            <a:r>
              <a:rPr lang="en-US" b="1" dirty="0">
                <a:latin typeface="Gill Sans MT" panose="020B0502020104020203" pitchFamily="34" charset="0"/>
              </a:rPr>
              <a:t>Technology</a:t>
            </a:r>
            <a:r>
              <a:rPr lang="en-US" dirty="0">
                <a:latin typeface="Gill Sans MT" panose="020B0502020104020203" pitchFamily="34" charset="0"/>
              </a:rPr>
              <a:t> are the top five categories for engagement. Boost interest in the lower-performing categories (</a:t>
            </a:r>
            <a:r>
              <a:rPr lang="en-US" b="1" dirty="0">
                <a:latin typeface="Gill Sans MT" panose="020B0502020104020203" pitchFamily="34" charset="0"/>
              </a:rPr>
              <a:t>Public Speaking, Veganism, Tennis, Dogs</a:t>
            </a:r>
            <a:r>
              <a:rPr lang="en-US" dirty="0">
                <a:latin typeface="Gill Sans MT" panose="020B0502020104020203" pitchFamily="34" charset="0"/>
              </a:rPr>
              <a:t>, and </a:t>
            </a:r>
            <a:r>
              <a:rPr lang="en-US" b="1" dirty="0">
                <a:latin typeface="Gill Sans MT" panose="020B0502020104020203" pitchFamily="34" charset="0"/>
              </a:rPr>
              <a:t>Studying</a:t>
            </a:r>
            <a:r>
              <a:rPr lang="en-US" dirty="0">
                <a:latin typeface="Gill Sans MT" panose="020B0502020104020203" pitchFamily="34" charset="0"/>
              </a:rPr>
              <a:t>) by creating targeted campaigns with more interactive, visual content.</a:t>
            </a:r>
            <a:endParaRPr lang="en-IN" dirty="0">
              <a:latin typeface="Gill Sans MT" panose="020B05020201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5758"/>
          </a:xfrm>
          <a:prstGeom prst="rect">
            <a:avLst/>
          </a:prstGeom>
        </p:spPr>
        <p:txBody>
          <a:bodyPr lIns="0" tIns="0" rIns="0" bIns="0" rtlCol="0" anchor="t">
            <a:spAutoFit/>
          </a:bodyPr>
          <a:lstStyle/>
          <a:p>
            <a:pPr>
              <a:lnSpc>
                <a:spcPts val="3640"/>
              </a:lnSpc>
            </a:pPr>
            <a:r>
              <a:rPr lang="en-US" sz="2600" spc="-26" dirty="0">
                <a:solidFill>
                  <a:srgbClr val="FFFFFF"/>
                </a:solidFill>
                <a:latin typeface="Gill Sans MT" panose="020B050202010402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ill Sans MT" panose="020B05020201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41322" y="800100"/>
            <a:ext cx="8914969" cy="7377792"/>
            <a:chOff x="0" y="0"/>
            <a:chExt cx="11886626" cy="9837056"/>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ill Sans MT" panose="020B0502020104020203" pitchFamily="34" charset="0"/>
                </a:rPr>
                <a:t>Today's agenda</a:t>
              </a:r>
            </a:p>
          </p:txBody>
        </p:sp>
        <p:sp>
          <p:nvSpPr>
            <p:cNvPr id="4" name="TextBox 4"/>
            <p:cNvSpPr txBox="1"/>
            <p:nvPr/>
          </p:nvSpPr>
          <p:spPr>
            <a:xfrm>
              <a:off x="322035" y="2155808"/>
              <a:ext cx="11564591" cy="7681248"/>
            </a:xfrm>
            <a:prstGeom prst="rect">
              <a:avLst/>
            </a:prstGeom>
          </p:spPr>
          <p:txBody>
            <a:bodyPr wrap="square" lIns="0" tIns="0" rIns="0" bIns="0" rtlCol="0" anchor="t">
              <a:spAutoFit/>
            </a:bodyPr>
            <a:lstStyle/>
            <a:p>
              <a:pPr marL="342900" indent="-342900">
                <a:lnSpc>
                  <a:spcPct val="200000"/>
                </a:lnSpc>
                <a:buFont typeface="Arial" panose="020B0604020202020204" pitchFamily="34" charset="0"/>
                <a:buChar char="•"/>
              </a:pPr>
              <a:r>
                <a:rPr lang="en-US" sz="3200" b="1" spc="-19" dirty="0">
                  <a:solidFill>
                    <a:srgbClr val="000000"/>
                  </a:solidFill>
                  <a:latin typeface="Gill Sans MT" panose="020B0502020104020203" pitchFamily="34" charset="0"/>
                </a:rPr>
                <a:t>Project recap</a:t>
              </a:r>
            </a:p>
            <a:p>
              <a:pPr marL="342900" indent="-342900">
                <a:lnSpc>
                  <a:spcPct val="200000"/>
                </a:lnSpc>
                <a:buFont typeface="Arial" panose="020B0604020202020204" pitchFamily="34" charset="0"/>
                <a:buChar char="•"/>
              </a:pPr>
              <a:r>
                <a:rPr lang="en-US" sz="3200" b="1" spc="-19" dirty="0">
                  <a:solidFill>
                    <a:srgbClr val="000000"/>
                  </a:solidFill>
                  <a:latin typeface="Gill Sans MT" panose="020B0502020104020203" pitchFamily="34" charset="0"/>
                </a:rPr>
                <a:t>Problem</a:t>
              </a:r>
            </a:p>
            <a:p>
              <a:pPr marL="342900" indent="-342900">
                <a:lnSpc>
                  <a:spcPct val="200000"/>
                </a:lnSpc>
                <a:buFont typeface="Arial" panose="020B0604020202020204" pitchFamily="34" charset="0"/>
                <a:buChar char="•"/>
              </a:pPr>
              <a:r>
                <a:rPr lang="en-US" sz="3200" b="1" spc="-19" dirty="0">
                  <a:solidFill>
                    <a:srgbClr val="000000"/>
                  </a:solidFill>
                  <a:latin typeface="Gill Sans MT" panose="020B0502020104020203" pitchFamily="34" charset="0"/>
                </a:rPr>
                <a:t>The Analytics team</a:t>
              </a:r>
            </a:p>
            <a:p>
              <a:pPr marL="342900" indent="-342900">
                <a:lnSpc>
                  <a:spcPct val="200000"/>
                </a:lnSpc>
                <a:buFont typeface="Arial" panose="020B0604020202020204" pitchFamily="34" charset="0"/>
                <a:buChar char="•"/>
              </a:pPr>
              <a:r>
                <a:rPr lang="en-US" sz="3200" b="1" spc="-19" dirty="0">
                  <a:solidFill>
                    <a:srgbClr val="000000"/>
                  </a:solidFill>
                  <a:latin typeface="Gill Sans MT" panose="020B0502020104020203" pitchFamily="34" charset="0"/>
                </a:rPr>
                <a:t>Process</a:t>
              </a:r>
            </a:p>
            <a:p>
              <a:pPr marL="342900" indent="-342900">
                <a:lnSpc>
                  <a:spcPct val="200000"/>
                </a:lnSpc>
                <a:buFont typeface="Arial" panose="020B0604020202020204" pitchFamily="34" charset="0"/>
                <a:buChar char="•"/>
              </a:pPr>
              <a:r>
                <a:rPr lang="en-US" sz="3200" b="1" spc="-19" dirty="0">
                  <a:solidFill>
                    <a:srgbClr val="000000"/>
                  </a:solidFill>
                  <a:latin typeface="Gill Sans MT" panose="020B0502020104020203" pitchFamily="34" charset="0"/>
                </a:rPr>
                <a:t>Insights</a:t>
              </a:r>
            </a:p>
            <a:p>
              <a:pPr marL="342900" indent="-342900">
                <a:lnSpc>
                  <a:spcPct val="200000"/>
                </a:lnSpc>
                <a:buFont typeface="Arial" panose="020B0604020202020204" pitchFamily="34" charset="0"/>
                <a:buChar char="•"/>
              </a:pPr>
              <a:r>
                <a:rPr lang="en-US" sz="3200" b="1" spc="-19" dirty="0">
                  <a:solidFill>
                    <a:srgbClr val="000000"/>
                  </a:solidFill>
                  <a:latin typeface="Gill Sans MT" panose="020B05020201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791200" y="584601"/>
            <a:ext cx="14859001" cy="92832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591987" y="1909668"/>
            <a:ext cx="6453903" cy="6467663"/>
          </a:xfrm>
          <a:prstGeom prst="rect">
            <a:avLst/>
          </a:prstGeom>
        </p:spPr>
      </p:pic>
      <p:sp>
        <p:nvSpPr>
          <p:cNvPr id="31" name="AutoShape 31"/>
          <p:cNvSpPr/>
          <p:nvPr/>
        </p:nvSpPr>
        <p:spPr>
          <a:xfrm>
            <a:off x="9422918" y="584601"/>
            <a:ext cx="7789981" cy="8726088"/>
          </a:xfrm>
          <a:prstGeom prst="rect">
            <a:avLst/>
          </a:prstGeom>
          <a:noFill/>
        </p:spPr>
        <p:txBody>
          <a:bodyPr anchor="ctr"/>
          <a:lstStyle/>
          <a:p>
            <a:r>
              <a:rPr lang="en-US" sz="2400" b="1" dirty="0">
                <a:solidFill>
                  <a:schemeClr val="bg1"/>
                </a:solidFill>
                <a:latin typeface="Gill Sans MT" panose="020B0502020104020203" pitchFamily="34" charset="0"/>
              </a:rPr>
              <a:t>Client: Social Buzz</a:t>
            </a:r>
          </a:p>
          <a:p>
            <a:pPr marL="342900" indent="-342900">
              <a:buFont typeface="Arial" panose="020B0604020202020204" pitchFamily="34" charset="0"/>
              <a:buChar char="•"/>
            </a:pPr>
            <a:r>
              <a:rPr lang="en-US" sz="2400" dirty="0">
                <a:solidFill>
                  <a:schemeClr val="bg1"/>
                </a:solidFill>
                <a:latin typeface="Gill Sans MT" panose="020B0502020104020203" pitchFamily="34" charset="0"/>
              </a:rPr>
              <a:t>Founded by 2 Engineers who formerly worked in a large social media conglomerate.</a:t>
            </a:r>
          </a:p>
          <a:p>
            <a:pPr marL="342900" indent="-342900">
              <a:buFont typeface="Arial" panose="020B0604020202020204" pitchFamily="34" charset="0"/>
              <a:buChar char="•"/>
            </a:pPr>
            <a:r>
              <a:rPr lang="en-US" sz="2400" dirty="0">
                <a:solidFill>
                  <a:schemeClr val="bg1"/>
                </a:solidFill>
                <a:latin typeface="Gill Sans MT" panose="020B0502020104020203" pitchFamily="34" charset="0"/>
              </a:rPr>
              <a:t>Boasts over 500M+ monthly users with emphasis on  keeping all users anonymous, only tracking user reactions on every piece of content.</a:t>
            </a:r>
          </a:p>
          <a:p>
            <a:endParaRPr lang="en-US" sz="2400" dirty="0">
              <a:solidFill>
                <a:schemeClr val="bg1"/>
              </a:solidFill>
              <a:latin typeface="Gill Sans MT" panose="020B0502020104020203" pitchFamily="34" charset="0"/>
            </a:endParaRPr>
          </a:p>
          <a:p>
            <a:r>
              <a:rPr lang="en-US" sz="2400" b="1" dirty="0">
                <a:solidFill>
                  <a:schemeClr val="bg1"/>
                </a:solidFill>
                <a:latin typeface="Gill Sans MT" panose="020B0502020104020203" pitchFamily="34" charset="0"/>
              </a:rPr>
              <a:t>Challenges:</a:t>
            </a:r>
          </a:p>
          <a:p>
            <a:pPr marL="342900" indent="-342900">
              <a:buFont typeface="Arial" panose="020B0604020202020204" pitchFamily="34" charset="0"/>
              <a:buChar char="•"/>
            </a:pPr>
            <a:r>
              <a:rPr lang="en-US" sz="2400" dirty="0">
                <a:solidFill>
                  <a:schemeClr val="bg1"/>
                </a:solidFill>
                <a:latin typeface="Gill Sans MT" panose="020B0502020104020203" pitchFamily="34" charset="0"/>
              </a:rPr>
              <a:t>Rapid growth</a:t>
            </a:r>
          </a:p>
          <a:p>
            <a:pPr marL="342900" indent="-342900">
              <a:buFont typeface="Arial" panose="020B0604020202020204" pitchFamily="34" charset="0"/>
              <a:buChar char="•"/>
            </a:pPr>
            <a:r>
              <a:rPr lang="en-US" sz="2400" dirty="0">
                <a:solidFill>
                  <a:schemeClr val="bg1"/>
                </a:solidFill>
                <a:latin typeface="Gill Sans MT" panose="020B0502020104020203" pitchFamily="34" charset="0"/>
              </a:rPr>
              <a:t>Generation of enormous, highly unstructured data</a:t>
            </a:r>
          </a:p>
          <a:p>
            <a:pPr marL="342900" indent="-342900">
              <a:buFont typeface="Arial" panose="020B0604020202020204" pitchFamily="34" charset="0"/>
              <a:buChar char="•"/>
            </a:pPr>
            <a:r>
              <a:rPr lang="en-US" sz="2400" dirty="0">
                <a:solidFill>
                  <a:schemeClr val="bg1"/>
                </a:solidFill>
                <a:latin typeface="Gill Sans MT" panose="020B0502020104020203" pitchFamily="34" charset="0"/>
              </a:rPr>
              <a:t>Unable to utilize current resources as 200 of 250 people work to manage and maintain the complex tech the app is built on.</a:t>
            </a:r>
          </a:p>
          <a:p>
            <a:endParaRPr lang="en-US" sz="2400" dirty="0">
              <a:solidFill>
                <a:schemeClr val="bg1"/>
              </a:solidFill>
              <a:latin typeface="Gill Sans MT" panose="020B0502020104020203" pitchFamily="34" charset="0"/>
            </a:endParaRPr>
          </a:p>
          <a:p>
            <a:r>
              <a:rPr lang="en-US" sz="2400" b="1" dirty="0">
                <a:solidFill>
                  <a:schemeClr val="bg1"/>
                </a:solidFill>
                <a:latin typeface="Gill Sans MT" panose="020B0502020104020203" pitchFamily="34" charset="0"/>
              </a:rPr>
              <a:t>Reasons for seeking External Expertise:</a:t>
            </a:r>
          </a:p>
          <a:p>
            <a:pPr marL="342900" indent="-342900">
              <a:buFont typeface="Arial" panose="020B0604020202020204" pitchFamily="34" charset="0"/>
              <a:buChar char="•"/>
            </a:pPr>
            <a:r>
              <a:rPr lang="en-US" sz="2400" dirty="0">
                <a:solidFill>
                  <a:schemeClr val="bg1"/>
                </a:solidFill>
                <a:latin typeface="Gill Sans MT" panose="020B0502020104020203" pitchFamily="34" charset="0"/>
              </a:rPr>
              <a:t>Guidance on IPO that is expected to be completed by the end of next year</a:t>
            </a:r>
          </a:p>
          <a:p>
            <a:pPr marL="342900" indent="-342900">
              <a:buFont typeface="Arial" panose="020B0604020202020204" pitchFamily="34" charset="0"/>
              <a:buChar char="•"/>
            </a:pPr>
            <a:r>
              <a:rPr lang="en-US" sz="2400" dirty="0">
                <a:solidFill>
                  <a:schemeClr val="bg1"/>
                </a:solidFill>
                <a:latin typeface="Gill Sans MT" panose="020B0502020104020203" pitchFamily="34" charset="0"/>
              </a:rPr>
              <a:t>Desire to seek help from an experienced practice</a:t>
            </a:r>
          </a:p>
          <a:p>
            <a:pPr marL="342900" indent="-342900">
              <a:buFont typeface="Arial" panose="020B0604020202020204" pitchFamily="34" charset="0"/>
              <a:buChar char="•"/>
            </a:pPr>
            <a:r>
              <a:rPr lang="en-US" sz="2400" dirty="0">
                <a:solidFill>
                  <a:schemeClr val="bg1"/>
                </a:solidFill>
                <a:latin typeface="Gill Sans MT" panose="020B0502020104020203" pitchFamily="34" charset="0"/>
              </a:rPr>
              <a:t>To understand data best practices from a large corporation</a:t>
            </a:r>
          </a:p>
          <a:p>
            <a:endParaRPr lang="en-IN" sz="2400" dirty="0">
              <a:solidFill>
                <a:schemeClr val="bg1"/>
              </a:solidFill>
              <a:latin typeface="Gill Sans MT" panose="020B0502020104020203" pitchFamily="34" charset="0"/>
            </a:endParaRPr>
          </a:p>
        </p:txBody>
      </p:sp>
      <p:sp>
        <p:nvSpPr>
          <p:cNvPr id="33" name="TextBox 33"/>
          <p:cNvSpPr txBox="1"/>
          <p:nvPr/>
        </p:nvSpPr>
        <p:spPr>
          <a:xfrm>
            <a:off x="2577952"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ill Sans MT" panose="020B050202010402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ill Sans MT" panose="020B0502020104020203" pitchFamily="34" charset="0"/>
              </a:rPr>
              <a:t>Problem</a:t>
            </a:r>
          </a:p>
        </p:txBody>
      </p:sp>
      <p:sp>
        <p:nvSpPr>
          <p:cNvPr id="22" name="TextBox 21">
            <a:extLst>
              <a:ext uri="{FF2B5EF4-FFF2-40B4-BE49-F238E27FC236}">
                <a16:creationId xmlns:a16="http://schemas.microsoft.com/office/drawing/2014/main" id="{8648A6D9-4CAB-E3AA-2FB5-92AE924A76B1}"/>
              </a:ext>
            </a:extLst>
          </p:cNvPr>
          <p:cNvSpPr txBox="1"/>
          <p:nvPr/>
        </p:nvSpPr>
        <p:spPr>
          <a:xfrm>
            <a:off x="3069738" y="4961740"/>
            <a:ext cx="6074262" cy="2308324"/>
          </a:xfrm>
          <a:prstGeom prst="rect">
            <a:avLst/>
          </a:prstGeom>
          <a:noFill/>
        </p:spPr>
        <p:txBody>
          <a:bodyPr wrap="square" rtlCol="0">
            <a:spAutoFit/>
          </a:bodyPr>
          <a:lstStyle/>
          <a:p>
            <a:r>
              <a:rPr lang="en-IN" sz="3600" dirty="0">
                <a:solidFill>
                  <a:schemeClr val="bg1"/>
                </a:solidFill>
                <a:latin typeface="Gill Sans MT" panose="020B0502020104020203" pitchFamily="34" charset="0"/>
              </a:rPr>
              <a:t>To Analyse </a:t>
            </a:r>
            <a:r>
              <a:rPr lang="en-US" sz="3600" dirty="0">
                <a:solidFill>
                  <a:schemeClr val="bg1"/>
                </a:solidFill>
                <a:latin typeface="Gill Sans MT" panose="020B0502020104020203" pitchFamily="34" charset="0"/>
              </a:rPr>
              <a:t>their content and highlight the top 5 categories with the largest aggregate popularity </a:t>
            </a:r>
            <a:endParaRPr lang="en-IN" sz="3600" dirty="0">
              <a:solidFill>
                <a:schemeClr val="bg1"/>
              </a:solidFill>
              <a:latin typeface="Gill Sans MT" panose="020B05020201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mj-lt"/>
              </a:endParaRPr>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mj-lt"/>
              </a:endParaRPr>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Gill Sans MT" panose="020B0502020104020203" pitchFamily="34" charset="0"/>
              </a:rPr>
              <a:t>The Analytics team</a:t>
            </a:r>
          </a:p>
        </p:txBody>
      </p:sp>
      <p:grpSp>
        <p:nvGrpSpPr>
          <p:cNvPr id="37" name="Group 18">
            <a:extLst>
              <a:ext uri="{FF2B5EF4-FFF2-40B4-BE49-F238E27FC236}">
                <a16:creationId xmlns:a16="http://schemas.microsoft.com/office/drawing/2014/main" id="{9190B7C3-0DA2-2318-A94C-62EAAB8191CD}"/>
              </a:ext>
            </a:extLst>
          </p:cNvPr>
          <p:cNvGrpSpPr>
            <a:grpSpLocks noChangeAspect="1"/>
          </p:cNvGrpSpPr>
          <p:nvPr/>
        </p:nvGrpSpPr>
        <p:grpSpPr>
          <a:xfrm>
            <a:off x="11390982" y="6988644"/>
            <a:ext cx="2174041" cy="2165548"/>
            <a:chOff x="0" y="0"/>
            <a:chExt cx="6502400" cy="6477000"/>
          </a:xfrm>
        </p:grpSpPr>
        <p:sp>
          <p:nvSpPr>
            <p:cNvPr id="38" name="Freeform 19">
              <a:extLst>
                <a:ext uri="{FF2B5EF4-FFF2-40B4-BE49-F238E27FC236}">
                  <a16:creationId xmlns:a16="http://schemas.microsoft.com/office/drawing/2014/main" id="{2CFF7792-CAF6-DE60-3D87-A23C1C27E5A6}"/>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36837" t="-28774" r="-84967" b="-86469"/>
              </a:stretch>
            </a:blipFill>
            <a:ln>
              <a:solidFill>
                <a:srgbClr val="00BAFF"/>
              </a:solidFill>
            </a:ln>
          </p:spPr>
          <p:txBody>
            <a:bodyPr/>
            <a:lstStyle/>
            <a:p>
              <a:endParaRPr lang="en-AU" dirty="0">
                <a:latin typeface="+mj-lt"/>
              </a:endParaRPr>
            </a:p>
          </p:txBody>
        </p:sp>
        <p:sp>
          <p:nvSpPr>
            <p:cNvPr id="39" name="Freeform 20">
              <a:extLst>
                <a:ext uri="{FF2B5EF4-FFF2-40B4-BE49-F238E27FC236}">
                  <a16:creationId xmlns:a16="http://schemas.microsoft.com/office/drawing/2014/main" id="{71B1D1BF-9E80-C9B0-5B90-4F060803D4E7}"/>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40" name="Group 28">
            <a:extLst>
              <a:ext uri="{FF2B5EF4-FFF2-40B4-BE49-F238E27FC236}">
                <a16:creationId xmlns:a16="http://schemas.microsoft.com/office/drawing/2014/main" id="{6C06B8E8-9E02-A480-A87D-5A72D0D1D7B0}"/>
              </a:ext>
            </a:extLst>
          </p:cNvPr>
          <p:cNvGrpSpPr>
            <a:grpSpLocks noChangeAspect="1"/>
          </p:cNvGrpSpPr>
          <p:nvPr/>
        </p:nvGrpSpPr>
        <p:grpSpPr>
          <a:xfrm>
            <a:off x="11424808" y="927938"/>
            <a:ext cx="2174041" cy="2165548"/>
            <a:chOff x="0" y="0"/>
            <a:chExt cx="6502400" cy="6477000"/>
          </a:xfrm>
        </p:grpSpPr>
        <p:sp>
          <p:nvSpPr>
            <p:cNvPr id="41" name="Freeform 29">
              <a:extLst>
                <a:ext uri="{FF2B5EF4-FFF2-40B4-BE49-F238E27FC236}">
                  <a16:creationId xmlns:a16="http://schemas.microsoft.com/office/drawing/2014/main" id="{41A6D219-6D8F-B3AC-7747-94B7480B5382}"/>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latin typeface="+mj-lt"/>
              </a:endParaRPr>
            </a:p>
          </p:txBody>
        </p:sp>
        <p:sp>
          <p:nvSpPr>
            <p:cNvPr id="42" name="Freeform 30">
              <a:extLst>
                <a:ext uri="{FF2B5EF4-FFF2-40B4-BE49-F238E27FC236}">
                  <a16:creationId xmlns:a16="http://schemas.microsoft.com/office/drawing/2014/main" id="{31046129-753D-2748-88C5-8DE6DABE2CFF}"/>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18" name="TextBox 17">
            <a:extLst>
              <a:ext uri="{FF2B5EF4-FFF2-40B4-BE49-F238E27FC236}">
                <a16:creationId xmlns:a16="http://schemas.microsoft.com/office/drawing/2014/main" id="{2238E666-E6C3-337B-D3B4-24A9FB38D73D}"/>
              </a:ext>
            </a:extLst>
          </p:cNvPr>
          <p:cNvSpPr txBox="1"/>
          <p:nvPr/>
        </p:nvSpPr>
        <p:spPr>
          <a:xfrm>
            <a:off x="14312489" y="1482302"/>
            <a:ext cx="3581400" cy="830997"/>
          </a:xfrm>
          <a:prstGeom prst="rect">
            <a:avLst/>
          </a:prstGeom>
          <a:noFill/>
        </p:spPr>
        <p:txBody>
          <a:bodyPr wrap="square" rtlCol="0">
            <a:spAutoFit/>
          </a:bodyPr>
          <a:lstStyle/>
          <a:p>
            <a:r>
              <a:rPr lang="en-IN" sz="2400" b="1" dirty="0">
                <a:latin typeface="Gill Sans MT" panose="020B0502020104020203" pitchFamily="34" charset="0"/>
              </a:rPr>
              <a:t>Andrew Fleming</a:t>
            </a:r>
          </a:p>
          <a:p>
            <a:r>
              <a:rPr lang="en-IN" sz="2400" dirty="0">
                <a:latin typeface="Gill Sans MT" panose="020B0502020104020203" pitchFamily="34" charset="0"/>
              </a:rPr>
              <a:t>Chief Technical Architect</a:t>
            </a:r>
          </a:p>
        </p:txBody>
      </p:sp>
      <p:sp>
        <p:nvSpPr>
          <p:cNvPr id="19" name="TextBox 18">
            <a:extLst>
              <a:ext uri="{FF2B5EF4-FFF2-40B4-BE49-F238E27FC236}">
                <a16:creationId xmlns:a16="http://schemas.microsoft.com/office/drawing/2014/main" id="{8675A74C-2526-5D34-43B3-29F58226E801}"/>
              </a:ext>
            </a:extLst>
          </p:cNvPr>
          <p:cNvSpPr txBox="1"/>
          <p:nvPr/>
        </p:nvSpPr>
        <p:spPr>
          <a:xfrm>
            <a:off x="14293092" y="4462878"/>
            <a:ext cx="3581400" cy="830997"/>
          </a:xfrm>
          <a:prstGeom prst="rect">
            <a:avLst/>
          </a:prstGeom>
          <a:noFill/>
        </p:spPr>
        <p:txBody>
          <a:bodyPr wrap="square" rtlCol="0">
            <a:spAutoFit/>
          </a:bodyPr>
          <a:lstStyle/>
          <a:p>
            <a:r>
              <a:rPr lang="en-IN" sz="2400" b="1" dirty="0">
                <a:latin typeface="Gill Sans MT" panose="020B0502020104020203" pitchFamily="34" charset="0"/>
              </a:rPr>
              <a:t>Marcus </a:t>
            </a:r>
            <a:r>
              <a:rPr lang="en-IN" sz="2400" b="1" dirty="0" err="1">
                <a:latin typeface="Gill Sans MT" panose="020B0502020104020203" pitchFamily="34" charset="0"/>
              </a:rPr>
              <a:t>Rompton</a:t>
            </a:r>
            <a:endParaRPr lang="en-IN" sz="2400" b="1" dirty="0">
              <a:latin typeface="Gill Sans MT" panose="020B0502020104020203" pitchFamily="34" charset="0"/>
            </a:endParaRPr>
          </a:p>
          <a:p>
            <a:r>
              <a:rPr lang="en-IN" sz="2400" dirty="0">
                <a:latin typeface="Gill Sans MT" panose="020B0502020104020203" pitchFamily="34" charset="0"/>
              </a:rPr>
              <a:t>Senior Principle</a:t>
            </a:r>
          </a:p>
        </p:txBody>
      </p:sp>
      <p:sp>
        <p:nvSpPr>
          <p:cNvPr id="20" name="TextBox 19">
            <a:extLst>
              <a:ext uri="{FF2B5EF4-FFF2-40B4-BE49-F238E27FC236}">
                <a16:creationId xmlns:a16="http://schemas.microsoft.com/office/drawing/2014/main" id="{79EAFD3B-5A9E-F755-6281-42AF05658ADC}"/>
              </a:ext>
            </a:extLst>
          </p:cNvPr>
          <p:cNvSpPr txBox="1"/>
          <p:nvPr/>
        </p:nvSpPr>
        <p:spPr>
          <a:xfrm>
            <a:off x="14321329" y="7241345"/>
            <a:ext cx="3581400" cy="830997"/>
          </a:xfrm>
          <a:prstGeom prst="rect">
            <a:avLst/>
          </a:prstGeom>
          <a:noFill/>
        </p:spPr>
        <p:txBody>
          <a:bodyPr wrap="square" rtlCol="0">
            <a:spAutoFit/>
          </a:bodyPr>
          <a:lstStyle/>
          <a:p>
            <a:r>
              <a:rPr lang="en-IN" sz="2400" b="1" dirty="0">
                <a:latin typeface="Gill Sans MT" panose="020B0502020104020203" pitchFamily="34" charset="0"/>
              </a:rPr>
              <a:t>Myself</a:t>
            </a:r>
          </a:p>
          <a:p>
            <a:r>
              <a:rPr lang="en-IN" sz="2400" dirty="0">
                <a:latin typeface="Gill Sans MT" panose="020B0502020104020203" pitchFamily="34" charset="0"/>
              </a:rPr>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487830" y="-65749"/>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ill Sans MT" panose="020B0502020104020203" pitchFamily="34" charset="0"/>
              </a:rPr>
              <a:t>Process</a:t>
            </a:r>
          </a:p>
        </p:txBody>
      </p:sp>
      <p:sp>
        <p:nvSpPr>
          <p:cNvPr id="34" name="TextBox 34"/>
          <p:cNvSpPr txBox="1"/>
          <p:nvPr/>
        </p:nvSpPr>
        <p:spPr>
          <a:xfrm>
            <a:off x="2630944" y="1372359"/>
            <a:ext cx="10627856"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Gill Sans MT" panose="020B0502020104020203" pitchFamily="34" charset="0"/>
              </a:rPr>
              <a:t>1      Requirement Gathering</a:t>
            </a:r>
          </a:p>
        </p:txBody>
      </p:sp>
      <p:sp>
        <p:nvSpPr>
          <p:cNvPr id="35" name="TextBox 35"/>
          <p:cNvSpPr txBox="1"/>
          <p:nvPr/>
        </p:nvSpPr>
        <p:spPr>
          <a:xfrm>
            <a:off x="4534646" y="2984043"/>
            <a:ext cx="9409954"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Gill Sans MT" panose="020B0502020104020203" pitchFamily="34" charset="0"/>
              </a:rPr>
              <a:t>2      Data Collection    </a:t>
            </a:r>
          </a:p>
        </p:txBody>
      </p:sp>
      <p:sp>
        <p:nvSpPr>
          <p:cNvPr id="36" name="TextBox 36"/>
          <p:cNvSpPr txBox="1"/>
          <p:nvPr/>
        </p:nvSpPr>
        <p:spPr>
          <a:xfrm>
            <a:off x="10108223" y="7828620"/>
            <a:ext cx="7734481"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Gill Sans MT" panose="020B0502020104020203" pitchFamily="34" charset="0"/>
              </a:rPr>
              <a:t>5     Uncovering Insights     </a:t>
            </a:r>
          </a:p>
        </p:txBody>
      </p:sp>
      <p:sp>
        <p:nvSpPr>
          <p:cNvPr id="37" name="TextBox 37"/>
          <p:cNvSpPr txBox="1"/>
          <p:nvPr/>
        </p:nvSpPr>
        <p:spPr>
          <a:xfrm>
            <a:off x="8193880" y="6204766"/>
            <a:ext cx="8722520" cy="923330"/>
          </a:xfrm>
          <a:prstGeom prst="rect">
            <a:avLst/>
          </a:prstGeom>
        </p:spPr>
        <p:txBody>
          <a:bodyPr wrap="square" lIns="0" tIns="0" rIns="0" bIns="0" rtlCol="0" anchor="t">
            <a:spAutoFit/>
          </a:bodyPr>
          <a:lstStyle/>
          <a:p>
            <a:pPr marL="1143000" indent="-1143000">
              <a:lnSpc>
                <a:spcPts val="7192"/>
              </a:lnSpc>
              <a:buAutoNum type="arabicPlain" startAt="4"/>
            </a:pPr>
            <a:r>
              <a:rPr lang="en-US" sz="7192" spc="-640" dirty="0">
                <a:solidFill>
                  <a:srgbClr val="FFFFFF"/>
                </a:solidFill>
                <a:latin typeface="Gill Sans MT" panose="020B0502020104020203" pitchFamily="34" charset="0"/>
              </a:rPr>
              <a:t> Data Analysis</a:t>
            </a:r>
          </a:p>
        </p:txBody>
      </p:sp>
      <p:sp>
        <p:nvSpPr>
          <p:cNvPr id="38" name="TextBox 38"/>
          <p:cNvSpPr txBox="1"/>
          <p:nvPr/>
        </p:nvSpPr>
        <p:spPr>
          <a:xfrm>
            <a:off x="6396750" y="4605252"/>
            <a:ext cx="10138650"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Gill Sans MT" panose="020B0502020104020203" pitchFamily="34" charset="0"/>
              </a:rPr>
              <a:t>3      Data Cleaning &amp; Modeling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9B00E-C82A-117A-0AAB-36AB02E19D78}"/>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08DAE9B-1B61-3405-F824-753095DCBA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778413" y="6286997"/>
            <a:ext cx="2972219" cy="881758"/>
          </a:xfrm>
          <a:prstGeom prst="rect">
            <a:avLst/>
          </a:prstGeom>
        </p:spPr>
      </p:pic>
      <p:sp>
        <p:nvSpPr>
          <p:cNvPr id="3" name="TextBox 3">
            <a:extLst>
              <a:ext uri="{FF2B5EF4-FFF2-40B4-BE49-F238E27FC236}">
                <a16:creationId xmlns:a16="http://schemas.microsoft.com/office/drawing/2014/main" id="{5E3B3694-B743-0D0A-DE19-1DBC5D98B95E}"/>
              </a:ext>
            </a:extLst>
          </p:cNvPr>
          <p:cNvSpPr txBox="1"/>
          <p:nvPr/>
        </p:nvSpPr>
        <p:spPr>
          <a:xfrm>
            <a:off x="1028700" y="860915"/>
            <a:ext cx="4636129" cy="1143518"/>
          </a:xfrm>
          <a:prstGeom prst="rect">
            <a:avLst/>
          </a:prstGeom>
        </p:spPr>
        <p:txBody>
          <a:bodyPr lIns="0" tIns="0" rIns="0" bIns="0" rtlCol="0" anchor="t">
            <a:spAutoFit/>
          </a:bodyPr>
          <a:lstStyle/>
          <a:p>
            <a:pPr>
              <a:lnSpc>
                <a:spcPts val="9600"/>
              </a:lnSpc>
            </a:pPr>
            <a:r>
              <a:rPr lang="en-US" sz="7200" spc="-80" dirty="0">
                <a:solidFill>
                  <a:srgbClr val="000000"/>
                </a:solidFill>
                <a:latin typeface="Gill Sans MT" panose="020B0502020104020203" pitchFamily="34" charset="0"/>
              </a:rPr>
              <a:t>Insights</a:t>
            </a:r>
          </a:p>
        </p:txBody>
      </p:sp>
      <p:grpSp>
        <p:nvGrpSpPr>
          <p:cNvPr id="4" name="Group 4">
            <a:extLst>
              <a:ext uri="{FF2B5EF4-FFF2-40B4-BE49-F238E27FC236}">
                <a16:creationId xmlns:a16="http://schemas.microsoft.com/office/drawing/2014/main" id="{1626E948-9479-1832-B00E-6EA8AD669533}"/>
              </a:ext>
            </a:extLst>
          </p:cNvPr>
          <p:cNvGrpSpPr/>
          <p:nvPr/>
        </p:nvGrpSpPr>
        <p:grpSpPr>
          <a:xfrm>
            <a:off x="381000" y="7658100"/>
            <a:ext cx="17253775" cy="2017079"/>
            <a:chOff x="0" y="0"/>
            <a:chExt cx="23005033" cy="2689439"/>
          </a:xfrm>
        </p:grpSpPr>
        <p:pic>
          <p:nvPicPr>
            <p:cNvPr id="5" name="Picture 5">
              <a:extLst>
                <a:ext uri="{FF2B5EF4-FFF2-40B4-BE49-F238E27FC236}">
                  <a16:creationId xmlns:a16="http://schemas.microsoft.com/office/drawing/2014/main" id="{84A0D26F-DEE5-2744-4493-F13AC0CFDAE3}"/>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a:extLst>
                <a:ext uri="{FF2B5EF4-FFF2-40B4-BE49-F238E27FC236}">
                  <a16:creationId xmlns:a16="http://schemas.microsoft.com/office/drawing/2014/main" id="{9CC22681-5A42-1059-F6D6-F2E153596012}"/>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a:extLst>
                <a:ext uri="{FF2B5EF4-FFF2-40B4-BE49-F238E27FC236}">
                  <a16:creationId xmlns:a16="http://schemas.microsoft.com/office/drawing/2014/main" id="{2CB9983E-1722-8DF9-7411-72C4AA53C48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a:extLst>
                <a:ext uri="{FF2B5EF4-FFF2-40B4-BE49-F238E27FC236}">
                  <a16:creationId xmlns:a16="http://schemas.microsoft.com/office/drawing/2014/main" id="{BB0872C7-645E-9EDC-C9E1-B30385A20125}"/>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a:extLst>
                <a:ext uri="{FF2B5EF4-FFF2-40B4-BE49-F238E27FC236}">
                  <a16:creationId xmlns:a16="http://schemas.microsoft.com/office/drawing/2014/main" id="{592F5ED8-DA8D-7A9E-C3EB-420A0517167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a:extLst>
                <a:ext uri="{FF2B5EF4-FFF2-40B4-BE49-F238E27FC236}">
                  <a16:creationId xmlns:a16="http://schemas.microsoft.com/office/drawing/2014/main" id="{2E64C480-87C8-F45F-69C0-824156537461}"/>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a:extLst>
                <a:ext uri="{FF2B5EF4-FFF2-40B4-BE49-F238E27FC236}">
                  <a16:creationId xmlns:a16="http://schemas.microsoft.com/office/drawing/2014/main" id="{28556B3B-0124-6CBF-DAC9-28AB7C78026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a:extLst>
              <a:ext uri="{FF2B5EF4-FFF2-40B4-BE49-F238E27FC236}">
                <a16:creationId xmlns:a16="http://schemas.microsoft.com/office/drawing/2014/main" id="{15A57DC1-D56A-7713-EB91-E24ADF9560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923437" y="6286500"/>
            <a:ext cx="2972219" cy="881758"/>
          </a:xfrm>
          <a:prstGeom prst="rect">
            <a:avLst/>
          </a:prstGeom>
        </p:spPr>
      </p:pic>
      <p:pic>
        <p:nvPicPr>
          <p:cNvPr id="13" name="Picture 13">
            <a:extLst>
              <a:ext uri="{FF2B5EF4-FFF2-40B4-BE49-F238E27FC236}">
                <a16:creationId xmlns:a16="http://schemas.microsoft.com/office/drawing/2014/main" id="{462EC767-D732-F08C-B38C-2574D52C21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321596" y="6286500"/>
            <a:ext cx="2972219" cy="881758"/>
          </a:xfrm>
          <a:prstGeom prst="rect">
            <a:avLst/>
          </a:prstGeom>
        </p:spPr>
      </p:pic>
      <p:sp>
        <p:nvSpPr>
          <p:cNvPr id="14" name="TextBox 13">
            <a:extLst>
              <a:ext uri="{FF2B5EF4-FFF2-40B4-BE49-F238E27FC236}">
                <a16:creationId xmlns:a16="http://schemas.microsoft.com/office/drawing/2014/main" id="{25E96D75-D265-2366-9C5B-0A72C4701BBA}"/>
              </a:ext>
            </a:extLst>
          </p:cNvPr>
          <p:cNvSpPr txBox="1"/>
          <p:nvPr/>
        </p:nvSpPr>
        <p:spPr>
          <a:xfrm>
            <a:off x="2549903" y="3238500"/>
            <a:ext cx="3211219" cy="2492990"/>
          </a:xfrm>
          <a:prstGeom prst="rect">
            <a:avLst/>
          </a:prstGeom>
          <a:noFill/>
        </p:spPr>
        <p:txBody>
          <a:bodyPr wrap="square" rtlCol="0">
            <a:spAutoFit/>
          </a:bodyPr>
          <a:lstStyle/>
          <a:p>
            <a:pPr algn="ctr"/>
            <a:r>
              <a:rPr lang="en-IN" sz="7200" dirty="0">
                <a:latin typeface="Gill Sans MT" panose="020B0502020104020203" pitchFamily="34" charset="0"/>
              </a:rPr>
              <a:t>16</a:t>
            </a:r>
          </a:p>
          <a:p>
            <a:pPr algn="ctr"/>
            <a:endParaRPr lang="en-IN" sz="2800" dirty="0">
              <a:latin typeface="Gill Sans MT" panose="020B0502020104020203" pitchFamily="34" charset="0"/>
            </a:endParaRPr>
          </a:p>
          <a:p>
            <a:pPr algn="ctr"/>
            <a:r>
              <a:rPr lang="en-IN" sz="2800" dirty="0">
                <a:latin typeface="Gill Sans MT" panose="020B0502020104020203" pitchFamily="34" charset="0"/>
              </a:rPr>
              <a:t>UNIQUE </a:t>
            </a:r>
          </a:p>
          <a:p>
            <a:pPr algn="ctr"/>
            <a:r>
              <a:rPr lang="en-IN" sz="2800" dirty="0">
                <a:latin typeface="Gill Sans MT" panose="020B0502020104020203" pitchFamily="34" charset="0"/>
              </a:rPr>
              <a:t>CATEGORIES</a:t>
            </a:r>
          </a:p>
        </p:txBody>
      </p:sp>
      <p:sp>
        <p:nvSpPr>
          <p:cNvPr id="16" name="TextBox 15">
            <a:extLst>
              <a:ext uri="{FF2B5EF4-FFF2-40B4-BE49-F238E27FC236}">
                <a16:creationId xmlns:a16="http://schemas.microsoft.com/office/drawing/2014/main" id="{3F162DFA-6626-EB68-5163-1A1BC77948AA}"/>
              </a:ext>
            </a:extLst>
          </p:cNvPr>
          <p:cNvSpPr txBox="1"/>
          <p:nvPr/>
        </p:nvSpPr>
        <p:spPr>
          <a:xfrm>
            <a:off x="7444114" y="3238500"/>
            <a:ext cx="3930864" cy="2492990"/>
          </a:xfrm>
          <a:prstGeom prst="rect">
            <a:avLst/>
          </a:prstGeom>
          <a:noFill/>
        </p:spPr>
        <p:txBody>
          <a:bodyPr wrap="square" rtlCol="0">
            <a:spAutoFit/>
          </a:bodyPr>
          <a:lstStyle/>
          <a:p>
            <a:pPr algn="ctr"/>
            <a:r>
              <a:rPr lang="en-IN" sz="7200" dirty="0">
                <a:latin typeface="Gill Sans MT" panose="020B0502020104020203" pitchFamily="34" charset="0"/>
              </a:rPr>
              <a:t>1897</a:t>
            </a:r>
          </a:p>
          <a:p>
            <a:pPr algn="ctr"/>
            <a:endParaRPr lang="en-IN" sz="2800" dirty="0">
              <a:latin typeface="Gill Sans MT" panose="020B0502020104020203" pitchFamily="34" charset="0"/>
            </a:endParaRPr>
          </a:p>
          <a:p>
            <a:pPr algn="ctr"/>
            <a:r>
              <a:rPr lang="en-IN" sz="2800" dirty="0">
                <a:latin typeface="Gill Sans MT" panose="020B0502020104020203" pitchFamily="34" charset="0"/>
              </a:rPr>
              <a:t>REACTIONS TO MOST POPULAR CATEGORY</a:t>
            </a:r>
          </a:p>
        </p:txBody>
      </p:sp>
      <p:sp>
        <p:nvSpPr>
          <p:cNvPr id="17" name="TextBox 16">
            <a:extLst>
              <a:ext uri="{FF2B5EF4-FFF2-40B4-BE49-F238E27FC236}">
                <a16:creationId xmlns:a16="http://schemas.microsoft.com/office/drawing/2014/main" id="{A4CB8E57-C3C9-8448-388E-2999F06F9D3C}"/>
              </a:ext>
            </a:extLst>
          </p:cNvPr>
          <p:cNvSpPr txBox="1"/>
          <p:nvPr/>
        </p:nvSpPr>
        <p:spPr>
          <a:xfrm>
            <a:off x="12842273" y="3303668"/>
            <a:ext cx="3930864" cy="2308324"/>
          </a:xfrm>
          <a:prstGeom prst="rect">
            <a:avLst/>
          </a:prstGeom>
          <a:noFill/>
        </p:spPr>
        <p:txBody>
          <a:bodyPr wrap="square" rtlCol="0">
            <a:spAutoFit/>
          </a:bodyPr>
          <a:lstStyle/>
          <a:p>
            <a:pPr algn="ctr"/>
            <a:r>
              <a:rPr lang="en-IN" sz="6000" dirty="0">
                <a:latin typeface="Gill Sans MT" panose="020B0502020104020203" pitchFamily="34" charset="0"/>
              </a:rPr>
              <a:t>JANUARY</a:t>
            </a:r>
          </a:p>
          <a:p>
            <a:pPr algn="ctr"/>
            <a:endParaRPr lang="en-IN" sz="2800" dirty="0">
              <a:latin typeface="Gill Sans MT" panose="020B0502020104020203" pitchFamily="34" charset="0"/>
            </a:endParaRPr>
          </a:p>
          <a:p>
            <a:pPr algn="ctr"/>
            <a:r>
              <a:rPr lang="en-IN" sz="2800" dirty="0">
                <a:latin typeface="Gill Sans MT" panose="020B0502020104020203" pitchFamily="34" charset="0"/>
              </a:rPr>
              <a:t>MONTH WITH MOST POSTS</a:t>
            </a:r>
          </a:p>
        </p:txBody>
      </p:sp>
    </p:spTree>
    <p:extLst>
      <p:ext uri="{BB962C8B-B14F-4D97-AF65-F5344CB8AC3E}">
        <p14:creationId xmlns:p14="http://schemas.microsoft.com/office/powerpoint/2010/main" val="400700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307D0-89E8-181A-2EDB-1A0BA1CE6DC8}"/>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8658C9B-7F34-D618-FC75-A627DFA1E2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8" y="7835840"/>
            <a:ext cx="2972219" cy="881758"/>
          </a:xfrm>
          <a:prstGeom prst="rect">
            <a:avLst/>
          </a:prstGeom>
        </p:spPr>
      </p:pic>
      <p:sp>
        <p:nvSpPr>
          <p:cNvPr id="3" name="TextBox 3">
            <a:extLst>
              <a:ext uri="{FF2B5EF4-FFF2-40B4-BE49-F238E27FC236}">
                <a16:creationId xmlns:a16="http://schemas.microsoft.com/office/drawing/2014/main" id="{2BA82F1C-8943-A385-8A8C-B6B89B645A25}"/>
              </a:ext>
            </a:extLst>
          </p:cNvPr>
          <p:cNvSpPr txBox="1"/>
          <p:nvPr/>
        </p:nvSpPr>
        <p:spPr>
          <a:xfrm>
            <a:off x="1028700" y="860915"/>
            <a:ext cx="4636129" cy="1143518"/>
          </a:xfrm>
          <a:prstGeom prst="rect">
            <a:avLst/>
          </a:prstGeom>
        </p:spPr>
        <p:txBody>
          <a:bodyPr lIns="0" tIns="0" rIns="0" bIns="0" rtlCol="0" anchor="t">
            <a:spAutoFit/>
          </a:bodyPr>
          <a:lstStyle/>
          <a:p>
            <a:pPr>
              <a:lnSpc>
                <a:spcPts val="9600"/>
              </a:lnSpc>
            </a:pPr>
            <a:r>
              <a:rPr lang="en-US" sz="7200" spc="-80" dirty="0">
                <a:solidFill>
                  <a:srgbClr val="000000"/>
                </a:solidFill>
                <a:latin typeface="Gill Sans MT" panose="020B0502020104020203" pitchFamily="34" charset="0"/>
              </a:rPr>
              <a:t>Insights</a:t>
            </a:r>
          </a:p>
        </p:txBody>
      </p:sp>
      <p:grpSp>
        <p:nvGrpSpPr>
          <p:cNvPr id="4" name="Group 4">
            <a:extLst>
              <a:ext uri="{FF2B5EF4-FFF2-40B4-BE49-F238E27FC236}">
                <a16:creationId xmlns:a16="http://schemas.microsoft.com/office/drawing/2014/main" id="{BBEF1E17-61F4-0B1B-1C61-D941C3624F47}"/>
              </a:ext>
            </a:extLst>
          </p:cNvPr>
          <p:cNvGrpSpPr/>
          <p:nvPr/>
        </p:nvGrpSpPr>
        <p:grpSpPr>
          <a:xfrm>
            <a:off x="381000" y="8849408"/>
            <a:ext cx="17253775" cy="2017079"/>
            <a:chOff x="0" y="0"/>
            <a:chExt cx="23005033" cy="2689439"/>
          </a:xfrm>
        </p:grpSpPr>
        <p:pic>
          <p:nvPicPr>
            <p:cNvPr id="5" name="Picture 5">
              <a:extLst>
                <a:ext uri="{FF2B5EF4-FFF2-40B4-BE49-F238E27FC236}">
                  <a16:creationId xmlns:a16="http://schemas.microsoft.com/office/drawing/2014/main" id="{A4A1DD12-B79A-2BD1-5EFA-D45840D98748}"/>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a:extLst>
                <a:ext uri="{FF2B5EF4-FFF2-40B4-BE49-F238E27FC236}">
                  <a16:creationId xmlns:a16="http://schemas.microsoft.com/office/drawing/2014/main" id="{5F2FC4EA-D931-F3A3-F82C-5AAA60CABB41}"/>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a:extLst>
                <a:ext uri="{FF2B5EF4-FFF2-40B4-BE49-F238E27FC236}">
                  <a16:creationId xmlns:a16="http://schemas.microsoft.com/office/drawing/2014/main" id="{C329FEA6-1AEC-243A-5932-76820DE05A05}"/>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a:extLst>
                <a:ext uri="{FF2B5EF4-FFF2-40B4-BE49-F238E27FC236}">
                  <a16:creationId xmlns:a16="http://schemas.microsoft.com/office/drawing/2014/main" id="{D1DC4809-674F-2BB2-0737-2C16610BCFC0}"/>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a:extLst>
                <a:ext uri="{FF2B5EF4-FFF2-40B4-BE49-F238E27FC236}">
                  <a16:creationId xmlns:a16="http://schemas.microsoft.com/office/drawing/2014/main" id="{DAE1D509-4BB6-E2CF-5C45-3E175CC13BB5}"/>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a:extLst>
                <a:ext uri="{FF2B5EF4-FFF2-40B4-BE49-F238E27FC236}">
                  <a16:creationId xmlns:a16="http://schemas.microsoft.com/office/drawing/2014/main" id="{B5C08263-93BC-AC5C-1D8E-241FC82CFF46}"/>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a:extLst>
                <a:ext uri="{FF2B5EF4-FFF2-40B4-BE49-F238E27FC236}">
                  <a16:creationId xmlns:a16="http://schemas.microsoft.com/office/drawing/2014/main" id="{E710B5FC-6A36-275F-A5E4-21E979EBF9DA}"/>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a:extLst>
              <a:ext uri="{FF2B5EF4-FFF2-40B4-BE49-F238E27FC236}">
                <a16:creationId xmlns:a16="http://schemas.microsoft.com/office/drawing/2014/main" id="{401BC449-2686-367A-7CCE-901E26A49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2" y="7835343"/>
            <a:ext cx="2972219" cy="881758"/>
          </a:xfrm>
          <a:prstGeom prst="rect">
            <a:avLst/>
          </a:prstGeom>
        </p:spPr>
      </p:pic>
      <p:pic>
        <p:nvPicPr>
          <p:cNvPr id="13" name="Picture 13">
            <a:extLst>
              <a:ext uri="{FF2B5EF4-FFF2-40B4-BE49-F238E27FC236}">
                <a16:creationId xmlns:a16="http://schemas.microsoft.com/office/drawing/2014/main" id="{EC0E037D-C080-C91D-5A45-2785168833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1" y="7835343"/>
            <a:ext cx="2972219" cy="881758"/>
          </a:xfrm>
          <a:prstGeom prst="rect">
            <a:avLst/>
          </a:prstGeom>
        </p:spPr>
      </p:pic>
      <p:sp>
        <p:nvSpPr>
          <p:cNvPr id="15" name="TextBox 14">
            <a:extLst>
              <a:ext uri="{FF2B5EF4-FFF2-40B4-BE49-F238E27FC236}">
                <a16:creationId xmlns:a16="http://schemas.microsoft.com/office/drawing/2014/main" id="{BEB08495-45E0-550C-C9B7-72B6BB475973}"/>
              </a:ext>
            </a:extLst>
          </p:cNvPr>
          <p:cNvSpPr txBox="1"/>
          <p:nvPr/>
        </p:nvSpPr>
        <p:spPr>
          <a:xfrm>
            <a:off x="8758292" y="3053976"/>
            <a:ext cx="8724900" cy="1938992"/>
          </a:xfrm>
          <a:prstGeom prst="rect">
            <a:avLst/>
          </a:prstGeom>
          <a:noFill/>
        </p:spPr>
        <p:txBody>
          <a:bodyPr wrap="square" rtlCol="0">
            <a:spAutoFit/>
          </a:bodyPr>
          <a:lstStyle/>
          <a:p>
            <a:pPr marL="285750" indent="-285750">
              <a:buFont typeface="Arial" panose="020B0604020202020204" pitchFamily="34" charset="0"/>
              <a:buChar char="•"/>
            </a:pPr>
            <a:r>
              <a:rPr lang="en-IN" sz="2400" b="1" dirty="0">
                <a:latin typeface="Gill Sans MT" panose="020B0502020104020203" pitchFamily="34" charset="0"/>
              </a:rPr>
              <a:t>Sentiment Analysis:</a:t>
            </a:r>
            <a:r>
              <a:rPr lang="en-IN" sz="2400" dirty="0">
                <a:latin typeface="Gill Sans MT" panose="020B0502020104020203" pitchFamily="34" charset="0"/>
              </a:rPr>
              <a:t> The overall response for content seems to be overwhelmingly positive across all types of content. The category of animals has more user engagement and is in the leading in all three of negative, neutral and positive reactions boasting a wide variety of user engagement.</a:t>
            </a:r>
          </a:p>
        </p:txBody>
      </p:sp>
      <p:pic>
        <p:nvPicPr>
          <p:cNvPr id="34" name="Picture 33">
            <a:extLst>
              <a:ext uri="{FF2B5EF4-FFF2-40B4-BE49-F238E27FC236}">
                <a16:creationId xmlns:a16="http://schemas.microsoft.com/office/drawing/2014/main" id="{CE9E13EC-4B7E-88FB-258C-E11F8F593A81}"/>
              </a:ext>
            </a:extLst>
          </p:cNvPr>
          <p:cNvPicPr>
            <a:picLocks noChangeAspect="1"/>
          </p:cNvPicPr>
          <p:nvPr/>
        </p:nvPicPr>
        <p:blipFill>
          <a:blip r:embed="rId7"/>
          <a:stretch>
            <a:fillRect/>
          </a:stretch>
        </p:blipFill>
        <p:spPr>
          <a:xfrm>
            <a:off x="1088630" y="2171700"/>
            <a:ext cx="5778913" cy="5532330"/>
          </a:xfrm>
          <a:prstGeom prst="rect">
            <a:avLst/>
          </a:prstGeom>
        </p:spPr>
      </p:pic>
    </p:spTree>
    <p:extLst>
      <p:ext uri="{BB962C8B-B14F-4D97-AF65-F5344CB8AC3E}">
        <p14:creationId xmlns:p14="http://schemas.microsoft.com/office/powerpoint/2010/main" val="55709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6" name="Picture 35">
            <a:extLst>
              <a:ext uri="{FF2B5EF4-FFF2-40B4-BE49-F238E27FC236}">
                <a16:creationId xmlns:a16="http://schemas.microsoft.com/office/drawing/2014/main" id="{6CA2DEA3-00F7-0B94-E9A3-ADF4D15119E5}"/>
              </a:ext>
            </a:extLst>
          </p:cNvPr>
          <p:cNvPicPr>
            <a:picLocks noChangeAspect="1"/>
          </p:cNvPicPr>
          <p:nvPr/>
        </p:nvPicPr>
        <p:blipFill>
          <a:blip r:embed="rId7"/>
          <a:stretch>
            <a:fillRect/>
          </a:stretch>
        </p:blipFill>
        <p:spPr>
          <a:xfrm>
            <a:off x="10341841" y="2608291"/>
            <a:ext cx="6403122" cy="4681479"/>
          </a:xfrm>
          <a:prstGeom prst="rect">
            <a:avLst/>
          </a:prstGeom>
        </p:spPr>
      </p:pic>
      <p:sp>
        <p:nvSpPr>
          <p:cNvPr id="28" name="TextBox 27">
            <a:extLst>
              <a:ext uri="{FF2B5EF4-FFF2-40B4-BE49-F238E27FC236}">
                <a16:creationId xmlns:a16="http://schemas.microsoft.com/office/drawing/2014/main" id="{5E579DDB-D3CC-AACC-8636-6902260927A1}"/>
              </a:ext>
            </a:extLst>
          </p:cNvPr>
          <p:cNvSpPr txBox="1"/>
          <p:nvPr/>
        </p:nvSpPr>
        <p:spPr>
          <a:xfrm>
            <a:off x="2573769" y="3576694"/>
            <a:ext cx="7332231" cy="1569660"/>
          </a:xfrm>
          <a:prstGeom prst="rect">
            <a:avLst/>
          </a:prstGeom>
          <a:noFill/>
        </p:spPr>
        <p:txBody>
          <a:bodyPr wrap="square">
            <a:spAutoFit/>
          </a:bodyPr>
          <a:lstStyle/>
          <a:p>
            <a:pPr marL="285750" indent="-285750">
              <a:buFont typeface="Arial" panose="020B0604020202020204" pitchFamily="34" charset="0"/>
              <a:buChar char="•"/>
            </a:pPr>
            <a:r>
              <a:rPr lang="en-IN" sz="2400" b="1" dirty="0">
                <a:latin typeface="Gill Sans MT" panose="020B0502020104020203" pitchFamily="34" charset="0"/>
              </a:rPr>
              <a:t>Content Type:</a:t>
            </a:r>
            <a:r>
              <a:rPr lang="en-IN" sz="2400" dirty="0">
                <a:latin typeface="Gill Sans MT" panose="020B0502020104020203" pitchFamily="34" charset="0"/>
              </a:rPr>
              <a:t> Photos seem to be posted more than video, GIF and audio and they also seem to garner more positive reactions in comparison. Video follows the photos which is closely followed by GIFs and audio. </a:t>
            </a:r>
          </a:p>
        </p:txBody>
      </p:sp>
      <p:pic>
        <p:nvPicPr>
          <p:cNvPr id="29" name="Picture 2">
            <a:extLst>
              <a:ext uri="{FF2B5EF4-FFF2-40B4-BE49-F238E27FC236}">
                <a16:creationId xmlns:a16="http://schemas.microsoft.com/office/drawing/2014/main" id="{DC436760-40E1-53AA-A71B-4AB331F27F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4433624" y="8500438"/>
            <a:ext cx="2972219" cy="881758"/>
          </a:xfrm>
          <a:prstGeom prst="rect">
            <a:avLst/>
          </a:prstGeom>
        </p:spPr>
      </p:pic>
      <p:pic>
        <p:nvPicPr>
          <p:cNvPr id="30" name="Picture 12">
            <a:extLst>
              <a:ext uri="{FF2B5EF4-FFF2-40B4-BE49-F238E27FC236}">
                <a16:creationId xmlns:a16="http://schemas.microsoft.com/office/drawing/2014/main" id="{029760EA-1716-11B2-D215-3768A51719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578648" y="8499941"/>
            <a:ext cx="2972219" cy="881758"/>
          </a:xfrm>
          <a:prstGeom prst="rect">
            <a:avLst/>
          </a:prstGeom>
        </p:spPr>
      </p:pic>
      <p:pic>
        <p:nvPicPr>
          <p:cNvPr id="31" name="Picture 13">
            <a:extLst>
              <a:ext uri="{FF2B5EF4-FFF2-40B4-BE49-F238E27FC236}">
                <a16:creationId xmlns:a16="http://schemas.microsoft.com/office/drawing/2014/main" id="{091D6121-0E5F-B82F-EC98-1270DB75C6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976807" y="8499941"/>
            <a:ext cx="2972219" cy="8817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665</Words>
  <Application>Microsoft Office PowerPoint</Application>
  <PresentationFormat>Custom</PresentationFormat>
  <Paragraphs>92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Aishwarya Chandrashekar</cp:lastModifiedBy>
  <cp:revision>52</cp:revision>
  <dcterms:created xsi:type="dcterms:W3CDTF">2006-08-16T00:00:00Z</dcterms:created>
  <dcterms:modified xsi:type="dcterms:W3CDTF">2024-10-20T05:56:08Z</dcterms:modified>
  <dc:identifier>DAEhDyfaYKE</dc:identifier>
</cp:coreProperties>
</file>