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7" r:id="rId3"/>
    <p:sldId id="269" r:id="rId4"/>
    <p:sldId id="264" r:id="rId5"/>
    <p:sldId id="271" r:id="rId6"/>
    <p:sldId id="263" r:id="rId7"/>
    <p:sldId id="267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 varScale="1">
        <p:scale>
          <a:sx n="105" d="100"/>
          <a:sy n="105" d="100"/>
        </p:scale>
        <p:origin x="834" y="1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Data Collection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b="0" i="0" dirty="0"/>
            <a:t>Extract raw data from resume and address data anomalies</a:t>
          </a:r>
        </a:p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EDA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b="0" i="0" dirty="0"/>
            <a:t>Analyze patterns in resume content and explore insights across categories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Applied TF-IDF to convert text into numerical features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BFF50D20-12F2-429D-BA87-BFB405497E81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FF8E52BD-8494-4796-8753-558E58E4DFA9}" type="pres">
      <dgm:prSet presAssocID="{A6406C01-7E83-4650-8EF5-394419DCB348}" presName="compNode" presStyleCnt="0"/>
      <dgm:spPr/>
    </dgm:pt>
    <dgm:pt modelId="{E495D95F-6117-4166-A909-DBF16C39EEDE}" type="pres">
      <dgm:prSet presAssocID="{A6406C01-7E83-4650-8EF5-394419DCB348}" presName="noGeometry" presStyleCnt="0"/>
      <dgm:spPr/>
    </dgm:pt>
    <dgm:pt modelId="{A05984E3-DBDD-4A67-8C3E-A95A87D2DF7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9DC6026C-C1EB-47E4-90AE-833BE8645D86}" type="pres">
      <dgm:prSet presAssocID="{A6406C01-7E83-4650-8EF5-394419DCB348}" presName="childTextHidden" presStyleLbl="bgAccFollowNode1" presStyleIdx="0" presStyleCnt="3"/>
      <dgm:spPr/>
    </dgm:pt>
    <dgm:pt modelId="{F9F5DF31-8944-46F1-B1F8-E40ABB81C2D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5116BBC-446A-4754-84BD-9229FABF3A73}" type="pres">
      <dgm:prSet presAssocID="{A6406C01-7E83-4650-8EF5-394419DCB348}" presName="aSpace" presStyleCnt="0"/>
      <dgm:spPr/>
    </dgm:pt>
    <dgm:pt modelId="{00607DA8-7A71-42CC-8E7F-1AB95BD2C517}" type="pres">
      <dgm:prSet presAssocID="{5D952622-A79E-41E4-BBC2-6212DEFFA91C}" presName="compNode" presStyleCnt="0"/>
      <dgm:spPr/>
    </dgm:pt>
    <dgm:pt modelId="{2CDAA7AC-251E-4AE8-81DA-98FABB2264D8}" type="pres">
      <dgm:prSet presAssocID="{5D952622-A79E-41E4-BBC2-6212DEFFA91C}" presName="noGeometry" presStyleCnt="0"/>
      <dgm:spPr/>
    </dgm:pt>
    <dgm:pt modelId="{D4A2AD62-096B-4B3B-9494-2237CBD3D1BF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3ECF3360-CCB1-4683-8E6E-D548B58D32C6}" type="pres">
      <dgm:prSet presAssocID="{5D952622-A79E-41E4-BBC2-6212DEFFA91C}" presName="childTextHidden" presStyleLbl="bgAccFollowNode1" presStyleIdx="1" presStyleCnt="3"/>
      <dgm:spPr/>
    </dgm:pt>
    <dgm:pt modelId="{BA6B20F2-8970-4BD9-9C06-70F262F7E0CB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CE53EA2-8119-4C07-A4DA-431805E81D5B}" type="pres">
      <dgm:prSet presAssocID="{5D952622-A79E-41E4-BBC2-6212DEFFA91C}" presName="aSpace" presStyleCnt="0"/>
      <dgm:spPr/>
    </dgm:pt>
    <dgm:pt modelId="{3BD7EB39-3D69-4052-BB79-AFC6738331EB}" type="pres">
      <dgm:prSet presAssocID="{50706FFE-8A00-485D-9FF7-8D310692C602}" presName="compNode" presStyleCnt="0"/>
      <dgm:spPr/>
    </dgm:pt>
    <dgm:pt modelId="{05B0E59E-AB01-4440-93C1-B2F13914EBFB}" type="pres">
      <dgm:prSet presAssocID="{50706FFE-8A00-485D-9FF7-8D310692C602}" presName="noGeometry" presStyleCnt="0"/>
      <dgm:spPr/>
    </dgm:pt>
    <dgm:pt modelId="{71C6981B-EAD2-45A8-B501-E8A1949D183B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C3206237-DD03-4473-9B7F-7F4DFB49339E}" type="pres">
      <dgm:prSet presAssocID="{50706FFE-8A00-485D-9FF7-8D310692C602}" presName="childTextHidden" presStyleLbl="bgAccFollowNode1" presStyleIdx="2" presStyleCnt="3"/>
      <dgm:spPr/>
    </dgm:pt>
    <dgm:pt modelId="{7CACF488-520E-4964-B050-C7E1D5D0FCA6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950FD0D-6A36-4E77-82E1-8E6587FEC284}" type="presOf" srcId="{50706FFE-8A00-485D-9FF7-8D310692C602}" destId="{7CACF488-520E-4964-B050-C7E1D5D0FCA6}" srcOrd="0" destOrd="0" presId="urn:microsoft.com/office/officeart/2005/8/layout/hProcess6"/>
    <dgm:cxn modelId="{29FA4513-B34E-41BE-A531-CAECF2A5A612}" type="presOf" srcId="{3A9B5D84-CB00-4BC9-ADB2-5CF832F36763}" destId="{C3206237-DD03-4473-9B7F-7F4DFB49339E}" srcOrd="1" destOrd="0" presId="urn:microsoft.com/office/officeart/2005/8/layout/hProcess6"/>
    <dgm:cxn modelId="{9552DE18-89B7-4823-B210-BDD7419DD780}" type="presOf" srcId="{FBA29113-7A70-4E0E-B036-871C49B835F1}" destId="{BFF50D20-12F2-429D-BA87-BFB405497E81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715F8E52-F7FE-4051-801E-CAE86527EAC2}" type="presOf" srcId="{5248D9DA-6444-46F6-8D28-C8BB2253AAD1}" destId="{D4A2AD62-096B-4B3B-9494-2237CBD3D1BF}" srcOrd="0" destOrd="0" presId="urn:microsoft.com/office/officeart/2005/8/layout/hProcess6"/>
    <dgm:cxn modelId="{D4994A55-7F47-46BE-A5B8-2B32812DC93C}" type="presOf" srcId="{3A9B5D84-CB00-4BC9-ADB2-5CF832F36763}" destId="{71C6981B-EAD2-45A8-B501-E8A1949D183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60F815A7-5591-4930-BF11-42CFC6A5F22F}" type="presOf" srcId="{E4E9F0D0-FF23-4B59-9B97-973BCBE5DC65}" destId="{A05984E3-DBDD-4A67-8C3E-A95A87D2DF7D}" srcOrd="0" destOrd="0" presId="urn:microsoft.com/office/officeart/2005/8/layout/hProcess6"/>
    <dgm:cxn modelId="{5F7537B4-C117-45A8-8D66-4C2E78A3AB62}" type="presOf" srcId="{5248D9DA-6444-46F6-8D28-C8BB2253AAD1}" destId="{3ECF3360-CCB1-4683-8E6E-D548B58D32C6}" srcOrd="1" destOrd="0" presId="urn:microsoft.com/office/officeart/2005/8/layout/hProcess6"/>
    <dgm:cxn modelId="{CA71B7C2-18F8-4988-8238-E4E053F4BF54}" type="presOf" srcId="{E4E9F0D0-FF23-4B59-9B97-973BCBE5DC65}" destId="{9DC6026C-C1EB-47E4-90AE-833BE8645D86}" srcOrd="1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14DD9AF8-15F5-4749-A626-C8F9A81B7A72}" type="presOf" srcId="{A6406C01-7E83-4650-8EF5-394419DCB348}" destId="{F9F5DF31-8944-46F1-B1F8-E40ABB81C2DB}" srcOrd="0" destOrd="0" presId="urn:microsoft.com/office/officeart/2005/8/layout/hProcess6"/>
    <dgm:cxn modelId="{F9BD28F9-5A02-42E4-A37F-9C139B1D0A35}" type="presOf" srcId="{5D952622-A79E-41E4-BBC2-6212DEFFA91C}" destId="{BA6B20F2-8970-4BD9-9C06-70F262F7E0CB}" srcOrd="0" destOrd="0" presId="urn:microsoft.com/office/officeart/2005/8/layout/hProcess6"/>
    <dgm:cxn modelId="{4DE1FCEC-6EE8-4A15-B765-1192B114097B}" type="presParOf" srcId="{BFF50D20-12F2-429D-BA87-BFB405497E81}" destId="{FF8E52BD-8494-4796-8753-558E58E4DFA9}" srcOrd="0" destOrd="0" presId="urn:microsoft.com/office/officeart/2005/8/layout/hProcess6"/>
    <dgm:cxn modelId="{2431E960-31AB-49E9-A26F-CB313047C662}" type="presParOf" srcId="{FF8E52BD-8494-4796-8753-558E58E4DFA9}" destId="{E495D95F-6117-4166-A909-DBF16C39EEDE}" srcOrd="0" destOrd="0" presId="urn:microsoft.com/office/officeart/2005/8/layout/hProcess6"/>
    <dgm:cxn modelId="{2EF13EF7-4536-476E-9C42-9E806330E873}" type="presParOf" srcId="{FF8E52BD-8494-4796-8753-558E58E4DFA9}" destId="{A05984E3-DBDD-4A67-8C3E-A95A87D2DF7D}" srcOrd="1" destOrd="0" presId="urn:microsoft.com/office/officeart/2005/8/layout/hProcess6"/>
    <dgm:cxn modelId="{37257ACC-FA13-4BE1-896C-7B24AA9F7F2E}" type="presParOf" srcId="{FF8E52BD-8494-4796-8753-558E58E4DFA9}" destId="{9DC6026C-C1EB-47E4-90AE-833BE8645D86}" srcOrd="2" destOrd="0" presId="urn:microsoft.com/office/officeart/2005/8/layout/hProcess6"/>
    <dgm:cxn modelId="{D912B8F6-F960-46EF-B872-A9E98AADF165}" type="presParOf" srcId="{FF8E52BD-8494-4796-8753-558E58E4DFA9}" destId="{F9F5DF31-8944-46F1-B1F8-E40ABB81C2DB}" srcOrd="3" destOrd="0" presId="urn:microsoft.com/office/officeart/2005/8/layout/hProcess6"/>
    <dgm:cxn modelId="{278B0FEB-E3FA-40D5-A9EC-2586224C3AE2}" type="presParOf" srcId="{BFF50D20-12F2-429D-BA87-BFB405497E81}" destId="{E5116BBC-446A-4754-84BD-9229FABF3A73}" srcOrd="1" destOrd="0" presId="urn:microsoft.com/office/officeart/2005/8/layout/hProcess6"/>
    <dgm:cxn modelId="{D6760D86-867A-401D-9F1E-10FA580CBAB9}" type="presParOf" srcId="{BFF50D20-12F2-429D-BA87-BFB405497E81}" destId="{00607DA8-7A71-42CC-8E7F-1AB95BD2C517}" srcOrd="2" destOrd="0" presId="urn:microsoft.com/office/officeart/2005/8/layout/hProcess6"/>
    <dgm:cxn modelId="{C3A06738-9D20-4AE1-8719-73B46E939187}" type="presParOf" srcId="{00607DA8-7A71-42CC-8E7F-1AB95BD2C517}" destId="{2CDAA7AC-251E-4AE8-81DA-98FABB2264D8}" srcOrd="0" destOrd="0" presId="urn:microsoft.com/office/officeart/2005/8/layout/hProcess6"/>
    <dgm:cxn modelId="{B75E647F-C8F3-489B-B295-4B99EC3A6B8A}" type="presParOf" srcId="{00607DA8-7A71-42CC-8E7F-1AB95BD2C517}" destId="{D4A2AD62-096B-4B3B-9494-2237CBD3D1BF}" srcOrd="1" destOrd="0" presId="urn:microsoft.com/office/officeart/2005/8/layout/hProcess6"/>
    <dgm:cxn modelId="{D98E885B-F4AB-4295-96A9-A62FDBD1D986}" type="presParOf" srcId="{00607DA8-7A71-42CC-8E7F-1AB95BD2C517}" destId="{3ECF3360-CCB1-4683-8E6E-D548B58D32C6}" srcOrd="2" destOrd="0" presId="urn:microsoft.com/office/officeart/2005/8/layout/hProcess6"/>
    <dgm:cxn modelId="{883ED690-53DC-4916-8592-EC9DED012477}" type="presParOf" srcId="{00607DA8-7A71-42CC-8E7F-1AB95BD2C517}" destId="{BA6B20F2-8970-4BD9-9C06-70F262F7E0CB}" srcOrd="3" destOrd="0" presId="urn:microsoft.com/office/officeart/2005/8/layout/hProcess6"/>
    <dgm:cxn modelId="{9FF5152A-AB28-4366-9826-9B57241A3C2B}" type="presParOf" srcId="{BFF50D20-12F2-429D-BA87-BFB405497E81}" destId="{6CE53EA2-8119-4C07-A4DA-431805E81D5B}" srcOrd="3" destOrd="0" presId="urn:microsoft.com/office/officeart/2005/8/layout/hProcess6"/>
    <dgm:cxn modelId="{B90C7248-CEC2-424C-8F50-4F96F89B60D6}" type="presParOf" srcId="{BFF50D20-12F2-429D-BA87-BFB405497E81}" destId="{3BD7EB39-3D69-4052-BB79-AFC6738331EB}" srcOrd="4" destOrd="0" presId="urn:microsoft.com/office/officeart/2005/8/layout/hProcess6"/>
    <dgm:cxn modelId="{FEF41A04-22CF-440B-ACA9-D27410790C1C}" type="presParOf" srcId="{3BD7EB39-3D69-4052-BB79-AFC6738331EB}" destId="{05B0E59E-AB01-4440-93C1-B2F13914EBFB}" srcOrd="0" destOrd="0" presId="urn:microsoft.com/office/officeart/2005/8/layout/hProcess6"/>
    <dgm:cxn modelId="{43995358-A9EA-4650-B0B0-2473B0E58238}" type="presParOf" srcId="{3BD7EB39-3D69-4052-BB79-AFC6738331EB}" destId="{71C6981B-EAD2-45A8-B501-E8A1949D183B}" srcOrd="1" destOrd="0" presId="urn:microsoft.com/office/officeart/2005/8/layout/hProcess6"/>
    <dgm:cxn modelId="{DD2DFA4C-D93B-41D1-9520-0AA65FBFF599}" type="presParOf" srcId="{3BD7EB39-3D69-4052-BB79-AFC6738331EB}" destId="{C3206237-DD03-4473-9B7F-7F4DFB49339E}" srcOrd="2" destOrd="0" presId="urn:microsoft.com/office/officeart/2005/8/layout/hProcess6"/>
    <dgm:cxn modelId="{7E587CA2-5AE7-4F48-9FD2-23F69D41ECBA}" type="presParOf" srcId="{3BD7EB39-3D69-4052-BB79-AFC6738331EB}" destId="{7CACF488-520E-4964-B050-C7E1D5D0FCA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Model</a:t>
          </a:r>
          <a:r>
            <a:rPr lang="en-US" baseline="0" dirty="0"/>
            <a:t> Building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Evaluate multiple machine learning models for classification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baseline="0" dirty="0"/>
            <a:t>Model Evaluation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Asses the performance of models using various metrics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Deployment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Deploy</a:t>
          </a:r>
          <a:r>
            <a:rPr lang="en-US" baseline="0" dirty="0"/>
            <a:t> a user-friendly interface for classification and resume parsing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BFF50D20-12F2-429D-BA87-BFB405497E81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FF8E52BD-8494-4796-8753-558E58E4DFA9}" type="pres">
      <dgm:prSet presAssocID="{A6406C01-7E83-4650-8EF5-394419DCB348}" presName="compNode" presStyleCnt="0"/>
      <dgm:spPr/>
    </dgm:pt>
    <dgm:pt modelId="{E495D95F-6117-4166-A909-DBF16C39EEDE}" type="pres">
      <dgm:prSet presAssocID="{A6406C01-7E83-4650-8EF5-394419DCB348}" presName="noGeometry" presStyleCnt="0"/>
      <dgm:spPr/>
    </dgm:pt>
    <dgm:pt modelId="{A05984E3-DBDD-4A67-8C3E-A95A87D2DF7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9DC6026C-C1EB-47E4-90AE-833BE8645D86}" type="pres">
      <dgm:prSet presAssocID="{A6406C01-7E83-4650-8EF5-394419DCB348}" presName="childTextHidden" presStyleLbl="bgAccFollowNode1" presStyleIdx="0" presStyleCnt="3"/>
      <dgm:spPr/>
    </dgm:pt>
    <dgm:pt modelId="{F9F5DF31-8944-46F1-B1F8-E40ABB81C2D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5116BBC-446A-4754-84BD-9229FABF3A73}" type="pres">
      <dgm:prSet presAssocID="{A6406C01-7E83-4650-8EF5-394419DCB348}" presName="aSpace" presStyleCnt="0"/>
      <dgm:spPr/>
    </dgm:pt>
    <dgm:pt modelId="{00607DA8-7A71-42CC-8E7F-1AB95BD2C517}" type="pres">
      <dgm:prSet presAssocID="{5D952622-A79E-41E4-BBC2-6212DEFFA91C}" presName="compNode" presStyleCnt="0"/>
      <dgm:spPr/>
    </dgm:pt>
    <dgm:pt modelId="{2CDAA7AC-251E-4AE8-81DA-98FABB2264D8}" type="pres">
      <dgm:prSet presAssocID="{5D952622-A79E-41E4-BBC2-6212DEFFA91C}" presName="noGeometry" presStyleCnt="0"/>
      <dgm:spPr/>
    </dgm:pt>
    <dgm:pt modelId="{D4A2AD62-096B-4B3B-9494-2237CBD3D1BF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3ECF3360-CCB1-4683-8E6E-D548B58D32C6}" type="pres">
      <dgm:prSet presAssocID="{5D952622-A79E-41E4-BBC2-6212DEFFA91C}" presName="childTextHidden" presStyleLbl="bgAccFollowNode1" presStyleIdx="1" presStyleCnt="3"/>
      <dgm:spPr/>
    </dgm:pt>
    <dgm:pt modelId="{BA6B20F2-8970-4BD9-9C06-70F262F7E0CB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CE53EA2-8119-4C07-A4DA-431805E81D5B}" type="pres">
      <dgm:prSet presAssocID="{5D952622-A79E-41E4-BBC2-6212DEFFA91C}" presName="aSpace" presStyleCnt="0"/>
      <dgm:spPr/>
    </dgm:pt>
    <dgm:pt modelId="{3BD7EB39-3D69-4052-BB79-AFC6738331EB}" type="pres">
      <dgm:prSet presAssocID="{50706FFE-8A00-485D-9FF7-8D310692C602}" presName="compNode" presStyleCnt="0"/>
      <dgm:spPr/>
    </dgm:pt>
    <dgm:pt modelId="{05B0E59E-AB01-4440-93C1-B2F13914EBFB}" type="pres">
      <dgm:prSet presAssocID="{50706FFE-8A00-485D-9FF7-8D310692C602}" presName="noGeometry" presStyleCnt="0"/>
      <dgm:spPr/>
    </dgm:pt>
    <dgm:pt modelId="{71C6981B-EAD2-45A8-B501-E8A1949D183B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C3206237-DD03-4473-9B7F-7F4DFB49339E}" type="pres">
      <dgm:prSet presAssocID="{50706FFE-8A00-485D-9FF7-8D310692C602}" presName="childTextHidden" presStyleLbl="bgAccFollowNode1" presStyleIdx="2" presStyleCnt="3"/>
      <dgm:spPr/>
    </dgm:pt>
    <dgm:pt modelId="{7CACF488-520E-4964-B050-C7E1D5D0FCA6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950FD0D-6A36-4E77-82E1-8E6587FEC284}" type="presOf" srcId="{50706FFE-8A00-485D-9FF7-8D310692C602}" destId="{7CACF488-520E-4964-B050-C7E1D5D0FCA6}" srcOrd="0" destOrd="0" presId="urn:microsoft.com/office/officeart/2005/8/layout/hProcess6"/>
    <dgm:cxn modelId="{29FA4513-B34E-41BE-A531-CAECF2A5A612}" type="presOf" srcId="{3A9B5D84-CB00-4BC9-ADB2-5CF832F36763}" destId="{C3206237-DD03-4473-9B7F-7F4DFB49339E}" srcOrd="1" destOrd="0" presId="urn:microsoft.com/office/officeart/2005/8/layout/hProcess6"/>
    <dgm:cxn modelId="{9552DE18-89B7-4823-B210-BDD7419DD780}" type="presOf" srcId="{FBA29113-7A70-4E0E-B036-871C49B835F1}" destId="{BFF50D20-12F2-429D-BA87-BFB405497E81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715F8E52-F7FE-4051-801E-CAE86527EAC2}" type="presOf" srcId="{5248D9DA-6444-46F6-8D28-C8BB2253AAD1}" destId="{D4A2AD62-096B-4B3B-9494-2237CBD3D1BF}" srcOrd="0" destOrd="0" presId="urn:microsoft.com/office/officeart/2005/8/layout/hProcess6"/>
    <dgm:cxn modelId="{D4994A55-7F47-46BE-A5B8-2B32812DC93C}" type="presOf" srcId="{3A9B5D84-CB00-4BC9-ADB2-5CF832F36763}" destId="{71C6981B-EAD2-45A8-B501-E8A1949D183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60F815A7-5591-4930-BF11-42CFC6A5F22F}" type="presOf" srcId="{E4E9F0D0-FF23-4B59-9B97-973BCBE5DC65}" destId="{A05984E3-DBDD-4A67-8C3E-A95A87D2DF7D}" srcOrd="0" destOrd="0" presId="urn:microsoft.com/office/officeart/2005/8/layout/hProcess6"/>
    <dgm:cxn modelId="{5F7537B4-C117-45A8-8D66-4C2E78A3AB62}" type="presOf" srcId="{5248D9DA-6444-46F6-8D28-C8BB2253AAD1}" destId="{3ECF3360-CCB1-4683-8E6E-D548B58D32C6}" srcOrd="1" destOrd="0" presId="urn:microsoft.com/office/officeart/2005/8/layout/hProcess6"/>
    <dgm:cxn modelId="{CA71B7C2-18F8-4988-8238-E4E053F4BF54}" type="presOf" srcId="{E4E9F0D0-FF23-4B59-9B97-973BCBE5DC65}" destId="{9DC6026C-C1EB-47E4-90AE-833BE8645D86}" srcOrd="1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14DD9AF8-15F5-4749-A626-C8F9A81B7A72}" type="presOf" srcId="{A6406C01-7E83-4650-8EF5-394419DCB348}" destId="{F9F5DF31-8944-46F1-B1F8-E40ABB81C2DB}" srcOrd="0" destOrd="0" presId="urn:microsoft.com/office/officeart/2005/8/layout/hProcess6"/>
    <dgm:cxn modelId="{F9BD28F9-5A02-42E4-A37F-9C139B1D0A35}" type="presOf" srcId="{5D952622-A79E-41E4-BBC2-6212DEFFA91C}" destId="{BA6B20F2-8970-4BD9-9C06-70F262F7E0CB}" srcOrd="0" destOrd="0" presId="urn:microsoft.com/office/officeart/2005/8/layout/hProcess6"/>
    <dgm:cxn modelId="{4DE1FCEC-6EE8-4A15-B765-1192B114097B}" type="presParOf" srcId="{BFF50D20-12F2-429D-BA87-BFB405497E81}" destId="{FF8E52BD-8494-4796-8753-558E58E4DFA9}" srcOrd="0" destOrd="0" presId="urn:microsoft.com/office/officeart/2005/8/layout/hProcess6"/>
    <dgm:cxn modelId="{2431E960-31AB-49E9-A26F-CB313047C662}" type="presParOf" srcId="{FF8E52BD-8494-4796-8753-558E58E4DFA9}" destId="{E495D95F-6117-4166-A909-DBF16C39EEDE}" srcOrd="0" destOrd="0" presId="urn:microsoft.com/office/officeart/2005/8/layout/hProcess6"/>
    <dgm:cxn modelId="{2EF13EF7-4536-476E-9C42-9E806330E873}" type="presParOf" srcId="{FF8E52BD-8494-4796-8753-558E58E4DFA9}" destId="{A05984E3-DBDD-4A67-8C3E-A95A87D2DF7D}" srcOrd="1" destOrd="0" presId="urn:microsoft.com/office/officeart/2005/8/layout/hProcess6"/>
    <dgm:cxn modelId="{37257ACC-FA13-4BE1-896C-7B24AA9F7F2E}" type="presParOf" srcId="{FF8E52BD-8494-4796-8753-558E58E4DFA9}" destId="{9DC6026C-C1EB-47E4-90AE-833BE8645D86}" srcOrd="2" destOrd="0" presId="urn:microsoft.com/office/officeart/2005/8/layout/hProcess6"/>
    <dgm:cxn modelId="{D912B8F6-F960-46EF-B872-A9E98AADF165}" type="presParOf" srcId="{FF8E52BD-8494-4796-8753-558E58E4DFA9}" destId="{F9F5DF31-8944-46F1-B1F8-E40ABB81C2DB}" srcOrd="3" destOrd="0" presId="urn:microsoft.com/office/officeart/2005/8/layout/hProcess6"/>
    <dgm:cxn modelId="{278B0FEB-E3FA-40D5-A9EC-2586224C3AE2}" type="presParOf" srcId="{BFF50D20-12F2-429D-BA87-BFB405497E81}" destId="{E5116BBC-446A-4754-84BD-9229FABF3A73}" srcOrd="1" destOrd="0" presId="urn:microsoft.com/office/officeart/2005/8/layout/hProcess6"/>
    <dgm:cxn modelId="{D6760D86-867A-401D-9F1E-10FA580CBAB9}" type="presParOf" srcId="{BFF50D20-12F2-429D-BA87-BFB405497E81}" destId="{00607DA8-7A71-42CC-8E7F-1AB95BD2C517}" srcOrd="2" destOrd="0" presId="urn:microsoft.com/office/officeart/2005/8/layout/hProcess6"/>
    <dgm:cxn modelId="{C3A06738-9D20-4AE1-8719-73B46E939187}" type="presParOf" srcId="{00607DA8-7A71-42CC-8E7F-1AB95BD2C517}" destId="{2CDAA7AC-251E-4AE8-81DA-98FABB2264D8}" srcOrd="0" destOrd="0" presId="urn:microsoft.com/office/officeart/2005/8/layout/hProcess6"/>
    <dgm:cxn modelId="{B75E647F-C8F3-489B-B295-4B99EC3A6B8A}" type="presParOf" srcId="{00607DA8-7A71-42CC-8E7F-1AB95BD2C517}" destId="{D4A2AD62-096B-4B3B-9494-2237CBD3D1BF}" srcOrd="1" destOrd="0" presId="urn:microsoft.com/office/officeart/2005/8/layout/hProcess6"/>
    <dgm:cxn modelId="{D98E885B-F4AB-4295-96A9-A62FDBD1D986}" type="presParOf" srcId="{00607DA8-7A71-42CC-8E7F-1AB95BD2C517}" destId="{3ECF3360-CCB1-4683-8E6E-D548B58D32C6}" srcOrd="2" destOrd="0" presId="urn:microsoft.com/office/officeart/2005/8/layout/hProcess6"/>
    <dgm:cxn modelId="{883ED690-53DC-4916-8592-EC9DED012477}" type="presParOf" srcId="{00607DA8-7A71-42CC-8E7F-1AB95BD2C517}" destId="{BA6B20F2-8970-4BD9-9C06-70F262F7E0CB}" srcOrd="3" destOrd="0" presId="urn:microsoft.com/office/officeart/2005/8/layout/hProcess6"/>
    <dgm:cxn modelId="{9FF5152A-AB28-4366-9826-9B57241A3C2B}" type="presParOf" srcId="{BFF50D20-12F2-429D-BA87-BFB405497E81}" destId="{6CE53EA2-8119-4C07-A4DA-431805E81D5B}" srcOrd="3" destOrd="0" presId="urn:microsoft.com/office/officeart/2005/8/layout/hProcess6"/>
    <dgm:cxn modelId="{B90C7248-CEC2-424C-8F50-4F96F89B60D6}" type="presParOf" srcId="{BFF50D20-12F2-429D-BA87-BFB405497E81}" destId="{3BD7EB39-3D69-4052-BB79-AFC6738331EB}" srcOrd="4" destOrd="0" presId="urn:microsoft.com/office/officeart/2005/8/layout/hProcess6"/>
    <dgm:cxn modelId="{FEF41A04-22CF-440B-ACA9-D27410790C1C}" type="presParOf" srcId="{3BD7EB39-3D69-4052-BB79-AFC6738331EB}" destId="{05B0E59E-AB01-4440-93C1-B2F13914EBFB}" srcOrd="0" destOrd="0" presId="urn:microsoft.com/office/officeart/2005/8/layout/hProcess6"/>
    <dgm:cxn modelId="{43995358-A9EA-4650-B0B0-2473B0E58238}" type="presParOf" srcId="{3BD7EB39-3D69-4052-BB79-AFC6738331EB}" destId="{71C6981B-EAD2-45A8-B501-E8A1949D183B}" srcOrd="1" destOrd="0" presId="urn:microsoft.com/office/officeart/2005/8/layout/hProcess6"/>
    <dgm:cxn modelId="{DD2DFA4C-D93B-41D1-9520-0AA65FBFF599}" type="presParOf" srcId="{3BD7EB39-3D69-4052-BB79-AFC6738331EB}" destId="{C3206237-DD03-4473-9B7F-7F4DFB49339E}" srcOrd="2" destOrd="0" presId="urn:microsoft.com/office/officeart/2005/8/layout/hProcess6"/>
    <dgm:cxn modelId="{7E587CA2-5AE7-4F48-9FD2-23F69D41ECBA}" type="presParOf" srcId="{3BD7EB39-3D69-4052-BB79-AFC6738331EB}" destId="{7CACF488-520E-4964-B050-C7E1D5D0FCA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984E3-DBDD-4A67-8C3E-A95A87D2DF7D}">
      <dsp:nvSpPr>
        <dsp:cNvPr id="0" name=""/>
        <dsp:cNvSpPr/>
      </dsp:nvSpPr>
      <dsp:spPr>
        <a:xfrm>
          <a:off x="522763" y="557513"/>
          <a:ext cx="2075330" cy="18141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Extract raw data from resume and address data anomalies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041595" y="829628"/>
        <a:ext cx="1011724" cy="1269870"/>
      </dsp:txXfrm>
    </dsp:sp>
    <dsp:sp modelId="{F9F5DF31-8944-46F1-B1F8-E40ABB81C2DB}">
      <dsp:nvSpPr>
        <dsp:cNvPr id="0" name=""/>
        <dsp:cNvSpPr/>
      </dsp:nvSpPr>
      <dsp:spPr>
        <a:xfrm>
          <a:off x="3930" y="945731"/>
          <a:ext cx="1037665" cy="10376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Collection</a:t>
          </a:r>
        </a:p>
      </dsp:txBody>
      <dsp:txXfrm>
        <a:off x="155893" y="1097694"/>
        <a:ext cx="733739" cy="733739"/>
      </dsp:txXfrm>
    </dsp:sp>
    <dsp:sp modelId="{D4A2AD62-096B-4B3B-9494-2237CBD3D1BF}">
      <dsp:nvSpPr>
        <dsp:cNvPr id="0" name=""/>
        <dsp:cNvSpPr/>
      </dsp:nvSpPr>
      <dsp:spPr>
        <a:xfrm>
          <a:off x="3246634" y="557513"/>
          <a:ext cx="2075330" cy="18141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Analyze patterns in resume content and explore insights across categories</a:t>
          </a:r>
          <a:endParaRPr lang="en-US" sz="1100" kern="1200" dirty="0"/>
        </a:p>
      </dsp:txBody>
      <dsp:txXfrm>
        <a:off x="3765467" y="829628"/>
        <a:ext cx="1011724" cy="1269870"/>
      </dsp:txXfrm>
    </dsp:sp>
    <dsp:sp modelId="{BA6B20F2-8970-4BD9-9C06-70F262F7E0CB}">
      <dsp:nvSpPr>
        <dsp:cNvPr id="0" name=""/>
        <dsp:cNvSpPr/>
      </dsp:nvSpPr>
      <dsp:spPr>
        <a:xfrm>
          <a:off x="2727802" y="945731"/>
          <a:ext cx="1037665" cy="10376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EDA</a:t>
          </a:r>
        </a:p>
      </dsp:txBody>
      <dsp:txXfrm>
        <a:off x="2879765" y="1097694"/>
        <a:ext cx="733739" cy="733739"/>
      </dsp:txXfrm>
    </dsp:sp>
    <dsp:sp modelId="{71C6981B-EAD2-45A8-B501-E8A1949D183B}">
      <dsp:nvSpPr>
        <dsp:cNvPr id="0" name=""/>
        <dsp:cNvSpPr/>
      </dsp:nvSpPr>
      <dsp:spPr>
        <a:xfrm>
          <a:off x="5970506" y="557513"/>
          <a:ext cx="2075330" cy="18141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Applied TF-IDF to convert text into numerical features</a:t>
          </a:r>
        </a:p>
      </dsp:txBody>
      <dsp:txXfrm>
        <a:off x="6489339" y="829628"/>
        <a:ext cx="1011724" cy="1269870"/>
      </dsp:txXfrm>
    </dsp:sp>
    <dsp:sp modelId="{7CACF488-520E-4964-B050-C7E1D5D0FCA6}">
      <dsp:nvSpPr>
        <dsp:cNvPr id="0" name=""/>
        <dsp:cNvSpPr/>
      </dsp:nvSpPr>
      <dsp:spPr>
        <a:xfrm>
          <a:off x="5451673" y="945731"/>
          <a:ext cx="1037665" cy="10376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Engineering</a:t>
          </a:r>
        </a:p>
      </dsp:txBody>
      <dsp:txXfrm>
        <a:off x="5603636" y="1097694"/>
        <a:ext cx="733739" cy="733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984E3-DBDD-4A67-8C3E-A95A87D2DF7D}">
      <dsp:nvSpPr>
        <dsp:cNvPr id="0" name=""/>
        <dsp:cNvSpPr/>
      </dsp:nvSpPr>
      <dsp:spPr>
        <a:xfrm>
          <a:off x="522763" y="557513"/>
          <a:ext cx="2075330" cy="18141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Evaluate multiple machine learning models for classification</a:t>
          </a:r>
        </a:p>
      </dsp:txBody>
      <dsp:txXfrm>
        <a:off x="1041595" y="829628"/>
        <a:ext cx="1011724" cy="1269870"/>
      </dsp:txXfrm>
    </dsp:sp>
    <dsp:sp modelId="{F9F5DF31-8944-46F1-B1F8-E40ABB81C2DB}">
      <dsp:nvSpPr>
        <dsp:cNvPr id="0" name=""/>
        <dsp:cNvSpPr/>
      </dsp:nvSpPr>
      <dsp:spPr>
        <a:xfrm>
          <a:off x="3930" y="945731"/>
          <a:ext cx="1037665" cy="10376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</a:t>
          </a:r>
          <a:r>
            <a:rPr lang="en-US" sz="1000" kern="1200" baseline="0" dirty="0"/>
            <a:t> Building</a:t>
          </a:r>
          <a:endParaRPr lang="en-US" sz="1000" kern="1200" dirty="0"/>
        </a:p>
      </dsp:txBody>
      <dsp:txXfrm>
        <a:off x="155893" y="1097694"/>
        <a:ext cx="733739" cy="733739"/>
      </dsp:txXfrm>
    </dsp:sp>
    <dsp:sp modelId="{D4A2AD62-096B-4B3B-9494-2237CBD3D1BF}">
      <dsp:nvSpPr>
        <dsp:cNvPr id="0" name=""/>
        <dsp:cNvSpPr/>
      </dsp:nvSpPr>
      <dsp:spPr>
        <a:xfrm>
          <a:off x="3246634" y="557513"/>
          <a:ext cx="2075330" cy="18141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Asses the performance of models using various metrics</a:t>
          </a:r>
        </a:p>
      </dsp:txBody>
      <dsp:txXfrm>
        <a:off x="3765467" y="829628"/>
        <a:ext cx="1011724" cy="1269870"/>
      </dsp:txXfrm>
    </dsp:sp>
    <dsp:sp modelId="{BA6B20F2-8970-4BD9-9C06-70F262F7E0CB}">
      <dsp:nvSpPr>
        <dsp:cNvPr id="0" name=""/>
        <dsp:cNvSpPr/>
      </dsp:nvSpPr>
      <dsp:spPr>
        <a:xfrm>
          <a:off x="2727802" y="945731"/>
          <a:ext cx="1037665" cy="10376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baseline="0" dirty="0"/>
            <a:t>Model Evaluation </a:t>
          </a:r>
          <a:endParaRPr lang="en-US" sz="1000" kern="1200" dirty="0"/>
        </a:p>
      </dsp:txBody>
      <dsp:txXfrm>
        <a:off x="2879765" y="1097694"/>
        <a:ext cx="733739" cy="733739"/>
      </dsp:txXfrm>
    </dsp:sp>
    <dsp:sp modelId="{71C6981B-EAD2-45A8-B501-E8A1949D183B}">
      <dsp:nvSpPr>
        <dsp:cNvPr id="0" name=""/>
        <dsp:cNvSpPr/>
      </dsp:nvSpPr>
      <dsp:spPr>
        <a:xfrm>
          <a:off x="5970506" y="557513"/>
          <a:ext cx="2075330" cy="18141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</a:t>
          </a:r>
          <a:r>
            <a:rPr lang="en-US" sz="1300" kern="1200" baseline="0" dirty="0"/>
            <a:t> a user-friendly interface for classification and resume parsing</a:t>
          </a:r>
          <a:endParaRPr lang="en-US" sz="1300" kern="1200" dirty="0"/>
        </a:p>
      </dsp:txBody>
      <dsp:txXfrm>
        <a:off x="6489339" y="829628"/>
        <a:ext cx="1011724" cy="1269870"/>
      </dsp:txXfrm>
    </dsp:sp>
    <dsp:sp modelId="{7CACF488-520E-4964-B050-C7E1D5D0FCA6}">
      <dsp:nvSpPr>
        <dsp:cNvPr id="0" name=""/>
        <dsp:cNvSpPr/>
      </dsp:nvSpPr>
      <dsp:spPr>
        <a:xfrm>
          <a:off x="5451673" y="945731"/>
          <a:ext cx="1037665" cy="10376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Deployment</a:t>
          </a:r>
        </a:p>
      </dsp:txBody>
      <dsp:txXfrm>
        <a:off x="5603636" y="1097694"/>
        <a:ext cx="733739" cy="733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1/7/2025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1/7/2025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2807208"/>
            <a:ext cx="9604310" cy="2265962"/>
          </a:xfrm>
        </p:spPr>
        <p:txBody>
          <a:bodyPr/>
          <a:lstStyle/>
          <a:p>
            <a:r>
              <a:rPr lang="en-US" dirty="0"/>
              <a:t>Resume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548658"/>
            <a:ext cx="9604310" cy="457200"/>
          </a:xfrm>
        </p:spPr>
        <p:txBody>
          <a:bodyPr/>
          <a:lstStyle/>
          <a:p>
            <a:r>
              <a:rPr lang="en-US" dirty="0"/>
              <a:t>A Machine Learning Approach for Automating Resume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2E81-CCB1-5A52-88F2-C2D59656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A1D0-299A-1E6F-2FAE-C8F35DDB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81201"/>
            <a:ext cx="6677526" cy="38099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Evaluation Metrics:</a:t>
            </a:r>
          </a:p>
          <a:p>
            <a:pPr lvl="1"/>
            <a:r>
              <a:rPr lang="en-IN" b="1" dirty="0"/>
              <a:t>Accuracy: </a:t>
            </a:r>
            <a:r>
              <a:rPr lang="en-IN" dirty="0"/>
              <a:t>Percentage of correct prediction.</a:t>
            </a:r>
          </a:p>
          <a:p>
            <a:pPr lvl="1"/>
            <a:r>
              <a:rPr lang="en-IN" b="1" dirty="0"/>
              <a:t>Precision: </a:t>
            </a:r>
            <a:r>
              <a:rPr lang="en-IN" dirty="0"/>
              <a:t>How many predicted resumes are correct.</a:t>
            </a:r>
          </a:p>
          <a:p>
            <a:pPr lvl="1"/>
            <a:r>
              <a:rPr lang="en-IN" b="1" dirty="0"/>
              <a:t>Recall: </a:t>
            </a:r>
            <a:r>
              <a:rPr lang="en-IN" dirty="0"/>
              <a:t>How many actual resumes are identified.</a:t>
            </a:r>
          </a:p>
          <a:p>
            <a:pPr lvl="1"/>
            <a:r>
              <a:rPr lang="en-IN" b="1" dirty="0"/>
              <a:t>F1-Score: </a:t>
            </a:r>
            <a:r>
              <a:rPr lang="en-IN" dirty="0"/>
              <a:t>Combines precision and recall for balanced evaluation.</a:t>
            </a:r>
          </a:p>
          <a:p>
            <a:r>
              <a:rPr lang="en-IN" dirty="0"/>
              <a:t>Key Results</a:t>
            </a:r>
          </a:p>
          <a:p>
            <a:pPr lvl="1"/>
            <a:r>
              <a:rPr lang="en-IN" dirty="0"/>
              <a:t>Best Model : KNN</a:t>
            </a:r>
          </a:p>
          <a:p>
            <a:pPr lvl="1"/>
            <a:r>
              <a:rPr lang="en-IN" dirty="0"/>
              <a:t>Test Accuracy : 94%</a:t>
            </a:r>
          </a:p>
          <a:p>
            <a:pPr lvl="1"/>
            <a:r>
              <a:rPr lang="en-IN" dirty="0"/>
              <a:t>This models avoids overfitting and is efficient for resume classification.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5A47B-6D60-D963-0143-A4F6599F8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933" y="1809287"/>
            <a:ext cx="4204145" cy="32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18F4-691E-A739-6378-6089914D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32A6-5186-90D2-1151-B0CD3FED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067926" cy="3809999"/>
          </a:xfrm>
        </p:spPr>
        <p:txBody>
          <a:bodyPr>
            <a:normAutofit/>
          </a:bodyPr>
          <a:lstStyle/>
          <a:p>
            <a:r>
              <a:rPr lang="en-US" dirty="0"/>
              <a:t>Built a user-friendly interface for real-time resume classification.</a:t>
            </a:r>
          </a:p>
          <a:p>
            <a:r>
              <a:rPr lang="en-US" dirty="0"/>
              <a:t>Parsed resume </a:t>
            </a:r>
            <a:r>
              <a:rPr lang="en-IN" dirty="0"/>
              <a:t>to extract key attributes</a:t>
            </a:r>
            <a:endParaRPr lang="en-US" dirty="0"/>
          </a:p>
          <a:p>
            <a:r>
              <a:rPr lang="en-US" b="1" dirty="0"/>
              <a:t>Algorithm</a:t>
            </a:r>
          </a:p>
          <a:p>
            <a:pPr lvl="1"/>
            <a:r>
              <a:rPr lang="en-US" dirty="0"/>
              <a:t>Each resume is ranked based on three factors:</a:t>
            </a:r>
          </a:p>
          <a:p>
            <a:pPr lvl="2"/>
            <a:r>
              <a:rPr lang="en-US" u="sng" dirty="0"/>
              <a:t>Skills:</a:t>
            </a:r>
            <a:r>
              <a:rPr lang="en-US" dirty="0"/>
              <a:t> 40%</a:t>
            </a:r>
          </a:p>
          <a:p>
            <a:pPr lvl="2"/>
            <a:r>
              <a:rPr lang="en-US" u="sng" dirty="0"/>
              <a:t>Experience: </a:t>
            </a:r>
            <a:r>
              <a:rPr lang="en-US" dirty="0"/>
              <a:t>40%</a:t>
            </a:r>
          </a:p>
          <a:p>
            <a:pPr lvl="2"/>
            <a:r>
              <a:rPr lang="en-US" u="sng" dirty="0"/>
              <a:t>Education: </a:t>
            </a:r>
            <a:r>
              <a:rPr lang="en-US" dirty="0"/>
              <a:t>20% (PhD &gt; Masters &gt; Bachelor)</a:t>
            </a:r>
          </a:p>
          <a:p>
            <a:pPr lvl="2"/>
            <a:r>
              <a:rPr lang="en-US" dirty="0"/>
              <a:t>calculate a weighted score for ranking resumes within categories.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00339-A508-B9BD-5544-4AF226616115}"/>
              </a:ext>
            </a:extLst>
          </p:cNvPr>
          <p:cNvSpPr txBox="1">
            <a:spLocks/>
          </p:cNvSpPr>
          <p:nvPr/>
        </p:nvSpPr>
        <p:spPr>
          <a:xfrm>
            <a:off x="7624011" y="1654260"/>
            <a:ext cx="4335379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Example</a:t>
            </a:r>
          </a:p>
          <a:p>
            <a:pPr lvl="1"/>
            <a:r>
              <a:rPr lang="en-IN" dirty="0"/>
              <a:t>Skills: JavaScript, Python, React</a:t>
            </a:r>
          </a:p>
          <a:p>
            <a:pPr lvl="1"/>
            <a:r>
              <a:rPr lang="en-IN" dirty="0"/>
              <a:t>Experience: 5 years</a:t>
            </a:r>
          </a:p>
          <a:p>
            <a:pPr lvl="1"/>
            <a:r>
              <a:rPr lang="en-IN" dirty="0"/>
              <a:t>Education: Masters</a:t>
            </a:r>
          </a:p>
          <a:p>
            <a:r>
              <a:rPr lang="en-IN" dirty="0"/>
              <a:t>Scores</a:t>
            </a:r>
          </a:p>
          <a:p>
            <a:pPr lvl="1"/>
            <a:r>
              <a:rPr lang="en-IN" dirty="0"/>
              <a:t>Skills: 3*0.4 = 1.2</a:t>
            </a:r>
          </a:p>
          <a:p>
            <a:pPr lvl="1"/>
            <a:r>
              <a:rPr lang="en-IN" dirty="0"/>
              <a:t>Experience: 5*0.4 = 2.0</a:t>
            </a:r>
          </a:p>
          <a:p>
            <a:pPr lvl="1"/>
            <a:r>
              <a:rPr lang="en-IN" dirty="0"/>
              <a:t>Education: 2*0.2 = 0.4</a:t>
            </a:r>
          </a:p>
          <a:p>
            <a:pPr lvl="1"/>
            <a:r>
              <a:rPr lang="en-IN" dirty="0"/>
              <a:t>Total Score: 1.2+2.0+0.4 = 3.6</a:t>
            </a:r>
          </a:p>
        </p:txBody>
      </p:sp>
    </p:spTree>
    <p:extLst>
      <p:ext uri="{BB962C8B-B14F-4D97-AF65-F5344CB8AC3E}">
        <p14:creationId xmlns:p14="http://schemas.microsoft.com/office/powerpoint/2010/main" val="23059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C8B0-61D9-901F-CF76-7A466DC2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 Resume Analyzer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53382-F6AC-1EBA-C0E6-A160A635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6" y="2505964"/>
            <a:ext cx="6849542" cy="3258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67140-8095-B0C3-22E8-DE62C5AA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10" y="503853"/>
            <a:ext cx="5148601" cy="24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1D21-EC8D-7BD6-E1B7-A8E15125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5C4B-8E8D-0D8B-6A4E-7E0255A2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Parsing Unstructured Data:</a:t>
            </a:r>
            <a:r>
              <a:rPr lang="en-US" dirty="0"/>
              <a:t> Resumes had varying formats, making feature extraction complex.</a:t>
            </a:r>
          </a:p>
          <a:p>
            <a:r>
              <a:rPr lang="en-US" b="1" dirty="0"/>
              <a:t>Imbalanced Categories:</a:t>
            </a:r>
            <a:r>
              <a:rPr lang="en-US" dirty="0"/>
              <a:t> Some categories had fewer resumes, affecting model performance.</a:t>
            </a:r>
          </a:p>
          <a:p>
            <a:r>
              <a:rPr lang="en-US" b="1" dirty="0"/>
              <a:t>Overfitting Risks:</a:t>
            </a:r>
            <a:r>
              <a:rPr lang="en-US" dirty="0"/>
              <a:t> Small dataset size led to challenges in generalization.</a:t>
            </a:r>
          </a:p>
          <a:p>
            <a:r>
              <a:rPr lang="en-US" b="1" dirty="0"/>
              <a:t>High-Dimensional Data:</a:t>
            </a:r>
            <a:r>
              <a:rPr lang="en-US" dirty="0"/>
              <a:t> TF-IDF features created a very large feature 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E220-299E-EF18-28D3-A9197CE5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E0AE-D0F2-1DAE-DCDB-99F12FE6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  <a:p>
            <a:pPr lvl="1"/>
            <a:r>
              <a:rPr lang="en-US" dirty="0"/>
              <a:t>Successfully automated resume classification into predefined categories with an accuracy of 94% using KNN model.</a:t>
            </a:r>
            <a:endParaRPr lang="en-IN" dirty="0"/>
          </a:p>
          <a:p>
            <a:pPr lvl="1"/>
            <a:r>
              <a:rPr lang="en-US" dirty="0"/>
              <a:t>Designed a ranking mechanism to identify top resumes within each category.</a:t>
            </a:r>
            <a:endParaRPr lang="en-IN" dirty="0"/>
          </a:p>
          <a:p>
            <a:r>
              <a:rPr lang="en-IN" dirty="0"/>
              <a:t>Future Work:</a:t>
            </a:r>
          </a:p>
          <a:p>
            <a:pPr lvl="1"/>
            <a:r>
              <a:rPr lang="en-US" dirty="0"/>
              <a:t>Scale the dataset for better generalization and diversity.</a:t>
            </a:r>
            <a:endParaRPr lang="en-IN" dirty="0"/>
          </a:p>
          <a:p>
            <a:pPr lvl="1"/>
            <a:r>
              <a:rPr lang="en-US" dirty="0"/>
              <a:t>Integrate the system into a real-time platform with an interactive user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89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attention! Please feel free to ask any questions.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EE8F1-D53F-89B3-A07D-2C82AF02C21C}"/>
              </a:ext>
            </a:extLst>
          </p:cNvPr>
          <p:cNvSpPr txBox="1"/>
          <p:nvPr/>
        </p:nvSpPr>
        <p:spPr>
          <a:xfrm>
            <a:off x="1554480" y="530352"/>
            <a:ext cx="253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 </a:t>
            </a:r>
          </a:p>
          <a:p>
            <a:endParaRPr lang="en-IN" dirty="0"/>
          </a:p>
          <a:p>
            <a:r>
              <a:rPr lang="en-IN" dirty="0"/>
              <a:t>Prathamesh Joshi</a:t>
            </a:r>
          </a:p>
          <a:p>
            <a:r>
              <a:rPr lang="en-IN" dirty="0"/>
              <a:t>Sourabh Kumar</a:t>
            </a:r>
          </a:p>
          <a:p>
            <a:r>
              <a:rPr lang="en-IN" dirty="0"/>
              <a:t>Ganji Sahithi</a:t>
            </a:r>
          </a:p>
          <a:p>
            <a:r>
              <a:rPr lang="en-IN" dirty="0"/>
              <a:t>Krishnarani Mallick</a:t>
            </a:r>
          </a:p>
          <a:p>
            <a:r>
              <a:rPr lang="en-IN" dirty="0"/>
              <a:t>Snehal Jagtap</a:t>
            </a:r>
          </a:p>
          <a:p>
            <a:r>
              <a:rPr lang="en-IN" dirty="0"/>
              <a:t>Aishwarya Tiwari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16729"/>
            <a:ext cx="9601200" cy="1628273"/>
          </a:xfrm>
        </p:spPr>
        <p:txBody>
          <a:bodyPr/>
          <a:lstStyle/>
          <a:p>
            <a:r>
              <a:rPr lang="en-US" dirty="0"/>
              <a:t>Automate the classification of resumes into predefined categories such as PeopleSoft, SQL Developer, React Developer, and Workday.</a:t>
            </a:r>
          </a:p>
          <a:p>
            <a:r>
              <a:rPr lang="en-US" dirty="0"/>
              <a:t>To significantly reduce the manual human effort in the HRM and reduce human intervention.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8CA1AC-4F52-4C68-1BF0-D822130CC77F}"/>
              </a:ext>
            </a:extLst>
          </p:cNvPr>
          <p:cNvSpPr txBox="1">
            <a:spLocks/>
          </p:cNvSpPr>
          <p:nvPr/>
        </p:nvSpPr>
        <p:spPr>
          <a:xfrm>
            <a:off x="1295400" y="3038281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447272-F976-C9C3-37B0-4E3B24C18664}"/>
              </a:ext>
            </a:extLst>
          </p:cNvPr>
          <p:cNvSpPr txBox="1">
            <a:spLocks/>
          </p:cNvSpPr>
          <p:nvPr/>
        </p:nvSpPr>
        <p:spPr>
          <a:xfrm>
            <a:off x="1295400" y="4327356"/>
            <a:ext cx="9601200" cy="162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Sorting and ranking resumes manually is time-consuming and prone to errors.</a:t>
            </a:r>
          </a:p>
          <a:p>
            <a:r>
              <a:rPr lang="en-US" dirty="0"/>
              <a:t>Automating the process improves efficiency and ensures higher accuracy and  consistency in hiring workflows.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1277353"/>
            <a:ext cx="3657600" cy="1241258"/>
          </a:xfrm>
        </p:spPr>
        <p:txBody>
          <a:bodyPr/>
          <a:lstStyle/>
          <a:p>
            <a:r>
              <a:rPr lang="en-US" dirty="0"/>
              <a:t>Dataset Overview: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913152" y="3043138"/>
            <a:ext cx="3657600" cy="22859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resumes: 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Categories: PeopleSoft, SQL Developer, React Developer, Workday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Formats: Text extracted from DOCX, PDF, and TXT files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2CFCD2A-7610-644D-0202-44760C205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4" y="1517904"/>
            <a:ext cx="7172517" cy="3465576"/>
          </a:xfrm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425" y="490138"/>
            <a:ext cx="9601200" cy="1142385"/>
          </a:xfrm>
        </p:spPr>
        <p:txBody>
          <a:bodyPr/>
          <a:lstStyle/>
          <a:p>
            <a:r>
              <a:rPr lang="en-US" dirty="0"/>
              <a:t>Methodology Overview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307023"/>
              </p:ext>
            </p:extLst>
          </p:nvPr>
        </p:nvGraphicFramePr>
        <p:xfrm>
          <a:off x="1939141" y="1401971"/>
          <a:ext cx="8049768" cy="2929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 descr="Process Arrows diagram showing 3 steps arranged from left to right with task descriptions for each group">
            <a:extLst>
              <a:ext uri="{FF2B5EF4-FFF2-40B4-BE49-F238E27FC236}">
                <a16:creationId xmlns:a16="http://schemas.microsoft.com/office/drawing/2014/main" id="{A2D4F5BA-9A4A-1993-D001-3F741A5397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858242"/>
              </p:ext>
            </p:extLst>
          </p:nvPr>
        </p:nvGraphicFramePr>
        <p:xfrm>
          <a:off x="1939141" y="3429000"/>
          <a:ext cx="8049768" cy="2929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1ED3-BBCC-E8FA-D266-B88A0A7F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31EE-548B-7589-8A16-17C558A44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73706"/>
            <a:ext cx="9601200" cy="3809999"/>
          </a:xfrm>
        </p:spPr>
        <p:txBody>
          <a:bodyPr/>
          <a:lstStyle/>
          <a:p>
            <a:r>
              <a:rPr lang="en-US" dirty="0"/>
              <a:t>Collected a dataset of resumes classified into predefined categories (e.g., PeopleSoft, SQL Developer, etc.).</a:t>
            </a:r>
          </a:p>
          <a:p>
            <a:r>
              <a:rPr lang="en-US" dirty="0"/>
              <a:t>Addressed missing values, duplicate entries, and standardized formatting.</a:t>
            </a:r>
          </a:p>
          <a:p>
            <a:r>
              <a:rPr lang="en-US" dirty="0"/>
              <a:t>Prepared the data for analysis by cleaning and organizing the text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7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patterns in resume content across categories.</a:t>
            </a:r>
          </a:p>
          <a:p>
            <a:r>
              <a:rPr lang="en-US" dirty="0"/>
              <a:t>Identified key terms, most frequent skills, and possible class imbalances.</a:t>
            </a:r>
          </a:p>
          <a:p>
            <a:r>
              <a:rPr lang="en-IN" dirty="0"/>
              <a:t>Visualizations included:</a:t>
            </a:r>
          </a:p>
          <a:p>
            <a:pPr lvl="1"/>
            <a:r>
              <a:rPr lang="en-US" dirty="0"/>
              <a:t>Pie chart showing the percentage of resumes per category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DF292D-EA64-A793-140C-3E7413839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4490" y="1880615"/>
            <a:ext cx="4526630" cy="3810000"/>
          </a:xfr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06B37F-5D9F-3252-3508-BF9F27AF505D}"/>
              </a:ext>
            </a:extLst>
          </p:cNvPr>
          <p:cNvSpPr txBox="1">
            <a:spLocks/>
          </p:cNvSpPr>
          <p:nvPr/>
        </p:nvSpPr>
        <p:spPr>
          <a:xfrm>
            <a:off x="1203960" y="1277111"/>
            <a:ext cx="457200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Visualizations included:</a:t>
            </a:r>
          </a:p>
          <a:p>
            <a:pPr lvl="1"/>
            <a:r>
              <a:rPr lang="en-US" dirty="0"/>
              <a:t>Distribution of Resume lengths</a:t>
            </a:r>
          </a:p>
          <a:p>
            <a:pPr lvl="1"/>
            <a:r>
              <a:rPr lang="en-US" dirty="0"/>
              <a:t>Word cloud for most common terms.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21B04-EA0B-3973-EBAE-AEA28443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45" y="427805"/>
            <a:ext cx="5807476" cy="363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593B5-84AA-9820-268B-C20070303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85" y="3182111"/>
            <a:ext cx="5343150" cy="282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6A70-E688-323D-3DA4-ACEFD4ED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350A-5184-1C50-6E56-DC442A55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81201"/>
            <a:ext cx="6629400" cy="3809999"/>
          </a:xfrm>
        </p:spPr>
        <p:txBody>
          <a:bodyPr/>
          <a:lstStyle/>
          <a:p>
            <a:r>
              <a:rPr lang="en-IN" dirty="0"/>
              <a:t>Text Preprocessing Steps:</a:t>
            </a:r>
          </a:p>
          <a:p>
            <a:pPr lvl="1"/>
            <a:r>
              <a:rPr lang="en-IN" dirty="0"/>
              <a:t>Converted text to lowercase</a:t>
            </a:r>
          </a:p>
          <a:p>
            <a:pPr lvl="1"/>
            <a:r>
              <a:rPr lang="en-US" dirty="0"/>
              <a:t>Removed punctuation, special characters, and stop words.</a:t>
            </a:r>
            <a:endParaRPr lang="en-IN" dirty="0"/>
          </a:p>
          <a:p>
            <a:pPr lvl="1"/>
            <a:r>
              <a:rPr lang="en-US" dirty="0"/>
              <a:t>Tokenized words for further processing</a:t>
            </a:r>
            <a:endParaRPr lang="en-IN" dirty="0"/>
          </a:p>
          <a:p>
            <a:r>
              <a:rPr lang="en-IN" dirty="0"/>
              <a:t>Feature Engineering:</a:t>
            </a:r>
          </a:p>
          <a:p>
            <a:pPr lvl="1"/>
            <a:r>
              <a:rPr lang="en-US" dirty="0"/>
              <a:t>Used TF-IDF vectorization to capture the importance of words relative to their frequency across resumes.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E0FFC9-56BF-B2AA-7122-BE8E47794A3B}"/>
              </a:ext>
            </a:extLst>
          </p:cNvPr>
          <p:cNvSpPr txBox="1">
            <a:spLocks/>
          </p:cNvSpPr>
          <p:nvPr/>
        </p:nvSpPr>
        <p:spPr>
          <a:xfrm>
            <a:off x="7924801" y="1782595"/>
            <a:ext cx="362351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Example:</a:t>
            </a:r>
          </a:p>
          <a:p>
            <a:pPr lvl="1"/>
            <a:r>
              <a:rPr lang="en-US" u="sng" dirty="0"/>
              <a:t>Raw Resume Text</a:t>
            </a:r>
            <a:r>
              <a:rPr lang="en-US" dirty="0"/>
              <a:t>: "John Doe, SQL Developer, 5 years of experience in database management, proficient in Python.“</a:t>
            </a:r>
            <a:endParaRPr lang="en-IN" dirty="0"/>
          </a:p>
          <a:p>
            <a:pPr lvl="1"/>
            <a:r>
              <a:rPr lang="en-US" u="sng" dirty="0"/>
              <a:t>Processed Text: </a:t>
            </a:r>
            <a:r>
              <a:rPr lang="en-US" dirty="0"/>
              <a:t>"john doe </a:t>
            </a:r>
            <a:r>
              <a:rPr lang="en-US" dirty="0" err="1"/>
              <a:t>sql</a:t>
            </a:r>
            <a:r>
              <a:rPr lang="en-US" dirty="0"/>
              <a:t> developer years experience database management proficient python.".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0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5835-D195-029B-A26D-A891B91D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3EFB-073B-9229-CC15-D1D0E66D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tested multiple learning models for classification:</a:t>
            </a:r>
          </a:p>
          <a:p>
            <a:pPr lvl="1"/>
            <a:r>
              <a:rPr lang="en-US" b="1" dirty="0"/>
              <a:t>Logistic Regression:</a:t>
            </a:r>
            <a:r>
              <a:rPr lang="en-US" dirty="0"/>
              <a:t> Baseline model for fast and interpretable predictions.</a:t>
            </a:r>
          </a:p>
          <a:p>
            <a:pPr lvl="1"/>
            <a:r>
              <a:rPr lang="en-US" b="1" dirty="0"/>
              <a:t>K-Nearest Neighbor (KNN):</a:t>
            </a:r>
            <a:r>
              <a:rPr lang="en-US" dirty="0"/>
              <a:t> Predicted classes based on the nearest neighbors.</a:t>
            </a:r>
          </a:p>
          <a:p>
            <a:pPr lvl="1"/>
            <a:r>
              <a:rPr lang="en-US" b="1" dirty="0"/>
              <a:t>Support Vector Machines (SVM):</a:t>
            </a:r>
            <a:r>
              <a:rPr lang="en-US" dirty="0"/>
              <a:t> Found the optimal boundary for class separability.</a:t>
            </a:r>
          </a:p>
          <a:p>
            <a:pPr lvl="1"/>
            <a:r>
              <a:rPr lang="en-US" b="1" dirty="0"/>
              <a:t>Random Forest:</a:t>
            </a:r>
            <a:r>
              <a:rPr lang="en-US" dirty="0"/>
              <a:t> Combined multiple decision trees for robust predictions.</a:t>
            </a:r>
          </a:p>
          <a:p>
            <a:pPr lvl="1"/>
            <a:r>
              <a:rPr lang="en-US" b="1" dirty="0"/>
              <a:t>Light Gradient Boosting Machine (LGBM): </a:t>
            </a:r>
            <a:r>
              <a:rPr lang="en-US" dirty="0"/>
              <a:t>Builds an ensemble of decision tree, where each tree attempts to correct the error made by previous one.</a:t>
            </a:r>
          </a:p>
          <a:p>
            <a:r>
              <a:rPr lang="en-IN" dirty="0"/>
              <a:t>Why Multiple Models?</a:t>
            </a:r>
          </a:p>
          <a:p>
            <a:pPr lvl="1"/>
            <a:r>
              <a:rPr lang="en-US" dirty="0"/>
              <a:t>To compare performance and select the best model for accurate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3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605</TotalTime>
  <Words>765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Diamond Grid 16x9</vt:lpstr>
      <vt:lpstr>Resume Classification</vt:lpstr>
      <vt:lpstr>Objective:</vt:lpstr>
      <vt:lpstr>Dataset Overview:</vt:lpstr>
      <vt:lpstr>Methodology Overview</vt:lpstr>
      <vt:lpstr>Data Collection</vt:lpstr>
      <vt:lpstr>Exploratory Data Analysis (EDA)</vt:lpstr>
      <vt:lpstr>PowerPoint Presentation</vt:lpstr>
      <vt:lpstr>Data Preprocessing and Feature Engineering</vt:lpstr>
      <vt:lpstr>Models Building</vt:lpstr>
      <vt:lpstr>Results and Evaluation</vt:lpstr>
      <vt:lpstr>Deployment and Parsing</vt:lpstr>
      <vt:lpstr>Smart Resume Analyzer</vt:lpstr>
      <vt:lpstr>Challenges Faced</vt:lpstr>
      <vt:lpstr>Conclusion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Tiwari</dc:creator>
  <cp:lastModifiedBy>Aishwarya Tiwari</cp:lastModifiedBy>
  <cp:revision>5</cp:revision>
  <dcterms:created xsi:type="dcterms:W3CDTF">2025-01-04T05:26:15Z</dcterms:created>
  <dcterms:modified xsi:type="dcterms:W3CDTF">2025-01-07T17:34:33Z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