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Oswald" panose="020B0604020202020204" charset="0"/>
      <p:regular r:id="rId22"/>
      <p:bold r:id="rId23"/>
    </p:embeddedFont>
    <p:embeddedFont>
      <p:font typeface="Source Code Pr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80d1ff_0_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54ada680a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54ada680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80d1f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80d1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54ada680a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54ada680a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54ada680a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54ada680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54ada680a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54ada680a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54ada680a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54ada680a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54ada680a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54ada680a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54ada680a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54ada680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54ada680a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54ada680a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0d1f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80d1ff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80d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54ada680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54ada680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54ada680a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54ada680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54ada680a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54ada680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54ada680a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54ada680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80d1ff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80d1f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54ada680a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54ada680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DBMS PROJECT REVIEW 1</a:t>
            </a:r>
            <a:endParaRPr/>
          </a:p>
          <a:p>
            <a:pPr marL="0" lvl="0" indent="0" algn="ctr" rtl="0">
              <a:spcBef>
                <a:spcPts val="0"/>
              </a:spcBef>
              <a:spcAft>
                <a:spcPts val="0"/>
              </a:spcAft>
              <a:buNone/>
            </a:pPr>
            <a:r>
              <a:rPr lang="en" sz="2500"/>
              <a:t>By,</a:t>
            </a:r>
            <a:endParaRPr sz="2500"/>
          </a:p>
          <a:p>
            <a:pPr marL="0" lvl="0" indent="0" algn="ctr" rtl="0">
              <a:spcBef>
                <a:spcPts val="0"/>
              </a:spcBef>
              <a:spcAft>
                <a:spcPts val="0"/>
              </a:spcAft>
              <a:buNone/>
            </a:pPr>
            <a:r>
              <a:rPr lang="en" sz="2500"/>
              <a:t> Adithi Giridharan (18303)</a:t>
            </a:r>
            <a:endParaRPr sz="2500"/>
          </a:p>
          <a:p>
            <a:pPr marL="0" lvl="0" indent="0" algn="ctr" rtl="0">
              <a:spcBef>
                <a:spcPts val="0"/>
              </a:spcBef>
              <a:spcAft>
                <a:spcPts val="0"/>
              </a:spcAft>
              <a:buNone/>
            </a:pPr>
            <a:r>
              <a:rPr lang="en" sz="2500"/>
              <a:t>Aishwarya Babu (18304)</a:t>
            </a:r>
            <a:endParaRPr sz="2500"/>
          </a:p>
          <a:p>
            <a:pPr marL="0" lvl="0" indent="0" algn="ctr" rtl="0">
              <a:spcBef>
                <a:spcPts val="0"/>
              </a:spcBef>
              <a:spcAft>
                <a:spcPts val="0"/>
              </a:spcAft>
              <a:buNone/>
            </a:pPr>
            <a:r>
              <a:rPr lang="en" sz="2500"/>
              <a:t>Akhila Kolli (18333)</a:t>
            </a:r>
            <a:endParaRPr sz="2500"/>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SMART TIME TABLE GENERATOR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body" idx="2"/>
          </p:nvPr>
        </p:nvSpPr>
        <p:spPr>
          <a:xfrm>
            <a:off x="582100" y="634600"/>
            <a:ext cx="2535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b="1">
                <a:solidFill>
                  <a:srgbClr val="FFFFFF"/>
                </a:solidFill>
              </a:rPr>
              <a:t>SCHEMA </a:t>
            </a:r>
            <a:endParaRPr sz="1500" b="1">
              <a:solidFill>
                <a:srgbClr val="FFFFFF"/>
              </a:solidFill>
            </a:endParaRPr>
          </a:p>
          <a:p>
            <a:pPr marL="0" lvl="0" indent="0" algn="l" rtl="0">
              <a:spcBef>
                <a:spcPts val="1600"/>
              </a:spcBef>
              <a:spcAft>
                <a:spcPts val="1600"/>
              </a:spcAft>
              <a:buNone/>
            </a:pPr>
            <a:r>
              <a:rPr lang="en" sz="1500" b="1">
                <a:solidFill>
                  <a:srgbClr val="FFFFFF"/>
                </a:solidFill>
              </a:rPr>
              <a:t>DIAGRAM</a:t>
            </a:r>
            <a:endParaRPr sz="1500"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2"/>
          </p:nvPr>
        </p:nvSpPr>
        <p:spPr>
          <a:xfrm>
            <a:off x="558250" y="598750"/>
            <a:ext cx="29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ER</a:t>
            </a:r>
            <a:endParaRPr b="1">
              <a:solidFill>
                <a:srgbClr val="FFFFFF"/>
              </a:solidFill>
            </a:endParaRPr>
          </a:p>
          <a:p>
            <a:pPr marL="0" lvl="0" indent="0" algn="l" rtl="0">
              <a:spcBef>
                <a:spcPts val="1600"/>
              </a:spcBef>
              <a:spcAft>
                <a:spcPts val="1600"/>
              </a:spcAft>
              <a:buNone/>
            </a:pPr>
            <a:r>
              <a:rPr lang="en" b="1">
                <a:solidFill>
                  <a:srgbClr val="FFFFFF"/>
                </a:solidFill>
              </a:rPr>
              <a:t> DIAGRAM</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134875"/>
            <a:ext cx="8383200" cy="10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a:solidFill>
                  <a:srgbClr val="FF9900"/>
                </a:solidFill>
              </a:rPr>
              <a:t>ER DIAGRAM ENTITIES</a:t>
            </a:r>
            <a:endParaRPr sz="5000" b="1">
              <a:solidFill>
                <a:srgbClr val="FF9900"/>
              </a:solidFill>
            </a:endParaRPr>
          </a:p>
        </p:txBody>
      </p:sp>
      <p:sp>
        <p:nvSpPr>
          <p:cNvPr id="134" name="Google Shape;134;p24"/>
          <p:cNvSpPr txBox="1">
            <a:spLocks noGrp="1"/>
          </p:cNvSpPr>
          <p:nvPr>
            <p:ph type="body" idx="1"/>
          </p:nvPr>
        </p:nvSpPr>
        <p:spPr>
          <a:xfrm>
            <a:off x="311700" y="1399875"/>
            <a:ext cx="4724700" cy="3443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arenR"/>
            </a:pPr>
            <a:r>
              <a:rPr lang="en" sz="1500" b="1"/>
              <a:t>Faculty_Information</a:t>
            </a:r>
            <a:endParaRPr sz="1500" b="1"/>
          </a:p>
          <a:p>
            <a:pPr marL="457200" lvl="0" indent="-323850" algn="l" rtl="0">
              <a:spcBef>
                <a:spcPts val="0"/>
              </a:spcBef>
              <a:spcAft>
                <a:spcPts val="0"/>
              </a:spcAft>
              <a:buSzPts val="1500"/>
              <a:buAutoNum type="arabicParenR"/>
            </a:pPr>
            <a:r>
              <a:rPr lang="en" sz="1500" b="1"/>
              <a:t>Course_Information</a:t>
            </a:r>
            <a:endParaRPr sz="1500" b="1"/>
          </a:p>
          <a:p>
            <a:pPr marL="457200" lvl="0" indent="-323850" algn="l" rtl="0">
              <a:spcBef>
                <a:spcPts val="0"/>
              </a:spcBef>
              <a:spcAft>
                <a:spcPts val="0"/>
              </a:spcAft>
              <a:buSzPts val="1500"/>
              <a:buAutoNum type="arabicParenR"/>
            </a:pPr>
            <a:r>
              <a:rPr lang="en" sz="1500" b="1"/>
              <a:t>Lab_Information</a:t>
            </a:r>
            <a:endParaRPr sz="1500" b="1"/>
          </a:p>
          <a:p>
            <a:pPr marL="457200" lvl="0" indent="-323850" algn="l" rtl="0">
              <a:spcBef>
                <a:spcPts val="0"/>
              </a:spcBef>
              <a:spcAft>
                <a:spcPts val="0"/>
              </a:spcAft>
              <a:buSzPts val="1500"/>
              <a:buAutoNum type="arabicParenR"/>
            </a:pPr>
            <a:r>
              <a:rPr lang="en" sz="1500" b="1"/>
              <a:t>ClassRoom_Information</a:t>
            </a:r>
            <a:endParaRPr sz="1500" b="1"/>
          </a:p>
          <a:p>
            <a:pPr marL="457200" lvl="0" indent="-323850" algn="l" rtl="0">
              <a:spcBef>
                <a:spcPts val="0"/>
              </a:spcBef>
              <a:spcAft>
                <a:spcPts val="0"/>
              </a:spcAft>
              <a:buSzPts val="1500"/>
              <a:buAutoNum type="arabicParenR"/>
            </a:pPr>
            <a:r>
              <a:rPr lang="en" sz="1500" b="1"/>
              <a:t>Period</a:t>
            </a:r>
            <a:endParaRPr sz="1500" b="1"/>
          </a:p>
          <a:p>
            <a:pPr marL="457200" lvl="0" indent="-323850" algn="l" rtl="0">
              <a:spcBef>
                <a:spcPts val="0"/>
              </a:spcBef>
              <a:spcAft>
                <a:spcPts val="0"/>
              </a:spcAft>
              <a:buSzPts val="1500"/>
              <a:buAutoNum type="arabicParenR"/>
            </a:pPr>
            <a:r>
              <a:rPr lang="en" sz="1500" b="1"/>
              <a:t>Faculty_Replacement</a:t>
            </a:r>
            <a:endParaRPr sz="1500" b="1"/>
          </a:p>
          <a:p>
            <a:pPr marL="457200" lvl="0" indent="-323850" algn="l" rtl="0">
              <a:spcBef>
                <a:spcPts val="0"/>
              </a:spcBef>
              <a:spcAft>
                <a:spcPts val="0"/>
              </a:spcAft>
              <a:buSzPts val="1500"/>
              <a:buAutoNum type="arabicParenR"/>
            </a:pPr>
            <a:r>
              <a:rPr lang="en" sz="1500" b="1"/>
              <a:t>Students</a:t>
            </a:r>
            <a:endParaRPr sz="1500" b="1"/>
          </a:p>
          <a:p>
            <a:pPr marL="457200" lvl="0" indent="-323850" algn="l" rtl="0">
              <a:spcBef>
                <a:spcPts val="0"/>
              </a:spcBef>
              <a:spcAft>
                <a:spcPts val="0"/>
              </a:spcAft>
              <a:buSzPts val="1500"/>
              <a:buAutoNum type="arabicParenR"/>
            </a:pPr>
            <a:r>
              <a:rPr lang="en" sz="1500" b="1"/>
              <a:t>TimeTable</a:t>
            </a:r>
            <a:endParaRPr sz="1500" b="1"/>
          </a:p>
          <a:p>
            <a:pPr marL="457200" lvl="0" indent="-323850" algn="l" rtl="0">
              <a:spcBef>
                <a:spcPts val="0"/>
              </a:spcBef>
              <a:spcAft>
                <a:spcPts val="0"/>
              </a:spcAft>
              <a:buSzPts val="1500"/>
              <a:buAutoNum type="arabicParenR"/>
            </a:pPr>
            <a:r>
              <a:rPr lang="en" sz="1500" b="1"/>
              <a:t>Course_Mentor</a:t>
            </a:r>
            <a:endParaRPr sz="1500" b="1"/>
          </a:p>
          <a:p>
            <a:pPr marL="457200" lvl="0" indent="-323850" algn="l" rtl="0">
              <a:spcBef>
                <a:spcPts val="0"/>
              </a:spcBef>
              <a:spcAft>
                <a:spcPts val="0"/>
              </a:spcAft>
              <a:buSzPts val="1500"/>
              <a:buAutoNum type="arabicParenR"/>
            </a:pPr>
            <a:r>
              <a:rPr lang="en" sz="1500" b="1"/>
              <a:t>Course_Faculty</a:t>
            </a:r>
            <a:endParaRPr sz="1500" b="1"/>
          </a:p>
          <a:p>
            <a:pPr marL="457200" lvl="0" indent="-323850" algn="l" rtl="0">
              <a:spcBef>
                <a:spcPts val="0"/>
              </a:spcBef>
              <a:spcAft>
                <a:spcPts val="0"/>
              </a:spcAft>
              <a:buSzPts val="1500"/>
              <a:buAutoNum type="arabicParenR"/>
            </a:pPr>
            <a:r>
              <a:rPr lang="en" sz="1500" b="1"/>
              <a:t>Class</a:t>
            </a:r>
            <a:endParaRPr sz="1500" b="1"/>
          </a:p>
          <a:p>
            <a:pPr marL="457200" lvl="0" indent="-323850" algn="l" rtl="0">
              <a:spcBef>
                <a:spcPts val="0"/>
              </a:spcBef>
              <a:spcAft>
                <a:spcPts val="0"/>
              </a:spcAft>
              <a:buSzPts val="1500"/>
              <a:buAutoNum type="arabicParenR"/>
            </a:pPr>
            <a:r>
              <a:rPr lang="en" sz="1500" b="1"/>
              <a:t>Admin</a:t>
            </a:r>
            <a:endParaRPr sz="1500" b="1"/>
          </a:p>
          <a:p>
            <a:pPr marL="457200" lvl="0" indent="-323850" algn="l" rtl="0">
              <a:spcBef>
                <a:spcPts val="0"/>
              </a:spcBef>
              <a:spcAft>
                <a:spcPts val="0"/>
              </a:spcAft>
              <a:buSzPts val="1500"/>
              <a:buAutoNum type="arabicParenR"/>
            </a:pPr>
            <a:r>
              <a:rPr lang="en" sz="1500" b="1"/>
              <a:t>Section</a:t>
            </a:r>
            <a:endParaRPr sz="1500" b="1"/>
          </a:p>
          <a:p>
            <a:pPr marL="457200" lvl="0" indent="0" algn="l" rtl="0">
              <a:spcBef>
                <a:spcPts val="1600"/>
              </a:spcBef>
              <a:spcAft>
                <a:spcPts val="1600"/>
              </a:spcAft>
              <a:buNone/>
            </a:pPr>
            <a:endParaRPr sz="1500" b="1"/>
          </a:p>
        </p:txBody>
      </p:sp>
      <p:pic>
        <p:nvPicPr>
          <p:cNvPr id="135" name="Google Shape;135;p24"/>
          <p:cNvPicPr preferRelativeResize="0"/>
          <p:nvPr/>
        </p:nvPicPr>
        <p:blipFill>
          <a:blip r:embed="rId3">
            <a:alphaModFix/>
          </a:blip>
          <a:stretch>
            <a:fillRect/>
          </a:stretch>
        </p:blipFill>
        <p:spPr>
          <a:xfrm>
            <a:off x="4369125" y="1399875"/>
            <a:ext cx="4325699" cy="288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286750"/>
            <a:ext cx="8520600" cy="102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a:solidFill>
                  <a:srgbClr val="FF9900"/>
                </a:solidFill>
              </a:rPr>
              <a:t>ER DIAGRAM - ATTRIBUTES</a:t>
            </a:r>
            <a:endParaRPr sz="5000" b="1">
              <a:solidFill>
                <a:srgbClr val="FF9900"/>
              </a:solidFill>
            </a:endParaRPr>
          </a:p>
        </p:txBody>
      </p:sp>
      <p:sp>
        <p:nvSpPr>
          <p:cNvPr id="141" name="Google Shape;141;p25"/>
          <p:cNvSpPr txBox="1">
            <a:spLocks noGrp="1"/>
          </p:cNvSpPr>
          <p:nvPr>
            <p:ph type="body" idx="1"/>
          </p:nvPr>
        </p:nvSpPr>
        <p:spPr>
          <a:xfrm>
            <a:off x="311700" y="1213625"/>
            <a:ext cx="8520600" cy="363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arenR"/>
            </a:pPr>
            <a:r>
              <a:rPr lang="en" sz="1500" b="1">
                <a:solidFill>
                  <a:srgbClr val="000000"/>
                </a:solidFill>
              </a:rPr>
              <a:t>Faculty_Information - </a:t>
            </a:r>
            <a:r>
              <a:rPr lang="en" sz="1200" b="1" u="sng">
                <a:solidFill>
                  <a:srgbClr val="000000"/>
                </a:solidFill>
              </a:rPr>
              <a:t>fac_Id</a:t>
            </a:r>
            <a:r>
              <a:rPr lang="en" sz="1200" b="1">
                <a:solidFill>
                  <a:srgbClr val="000000"/>
                </a:solidFill>
              </a:rPr>
              <a:t>, full_name (F_name,L_name), email_Id, courses[]</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Course_Information – </a:t>
            </a:r>
            <a:r>
              <a:rPr lang="en" sz="1200" b="1" u="sng">
                <a:solidFill>
                  <a:srgbClr val="000000"/>
                </a:solidFill>
              </a:rPr>
              <a:t>course_Id</a:t>
            </a:r>
            <a:r>
              <a:rPr lang="en" sz="1200" b="1">
                <a:solidFill>
                  <a:srgbClr val="000000"/>
                </a:solidFill>
              </a:rPr>
              <a:t>, course_Name, credits, type</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Lab_Information – </a:t>
            </a:r>
            <a:r>
              <a:rPr lang="en" sz="1200" b="1" u="sng">
                <a:solidFill>
                  <a:srgbClr val="000000"/>
                </a:solidFill>
              </a:rPr>
              <a:t>lab_Id</a:t>
            </a:r>
            <a:r>
              <a:rPr lang="en" sz="1200" b="1">
                <a:solidFill>
                  <a:srgbClr val="000000"/>
                </a:solidFill>
              </a:rPr>
              <a:t>, capacity, courses[], lab_location, lab_incharge</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ClassRoom_Information – </a:t>
            </a:r>
            <a:r>
              <a:rPr lang="en" sz="1200" b="1">
                <a:solidFill>
                  <a:srgbClr val="000000"/>
                </a:solidFill>
              </a:rPr>
              <a:t>capacity, location, room_no</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Period – </a:t>
            </a:r>
            <a:r>
              <a:rPr lang="en" sz="1200" b="1">
                <a:solidFill>
                  <a:srgbClr val="000000"/>
                </a:solidFill>
              </a:rPr>
              <a:t>hour, day, class, faculty, type</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Faculty_Replacement – </a:t>
            </a:r>
            <a:r>
              <a:rPr lang="en" sz="1200" b="1">
                <a:solidFill>
                  <a:srgbClr val="000000"/>
                </a:solidFill>
              </a:rPr>
              <a:t>faculty, courses[], freeslots[]</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Students – </a:t>
            </a:r>
            <a:r>
              <a:rPr lang="en" sz="1200" b="1" u="sng">
                <a:solidFill>
                  <a:srgbClr val="000000"/>
                </a:solidFill>
              </a:rPr>
              <a:t>roll_no</a:t>
            </a:r>
            <a:r>
              <a:rPr lang="en" sz="1200" b="1">
                <a:solidFill>
                  <a:srgbClr val="000000"/>
                </a:solidFill>
              </a:rPr>
              <a:t>, name, class</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TimeTable – </a:t>
            </a:r>
            <a:r>
              <a:rPr lang="en" sz="1200" b="1" u="sng">
                <a:solidFill>
                  <a:srgbClr val="000000"/>
                </a:solidFill>
              </a:rPr>
              <a:t>class_id</a:t>
            </a:r>
            <a:r>
              <a:rPr lang="en" sz="1200" b="1">
                <a:solidFill>
                  <a:srgbClr val="000000"/>
                </a:solidFill>
              </a:rPr>
              <a:t>, allocation</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Course_Mentor – </a:t>
            </a:r>
            <a:r>
              <a:rPr lang="en" sz="1200" b="1">
                <a:solidFill>
                  <a:srgbClr val="000000"/>
                </a:solidFill>
              </a:rPr>
              <a:t>course_Id, fac_Id</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Course_Faculty – </a:t>
            </a:r>
            <a:r>
              <a:rPr lang="en" sz="1200" b="1">
                <a:solidFill>
                  <a:srgbClr val="000000"/>
                </a:solidFill>
              </a:rPr>
              <a:t>course_id,faculties[]</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Class – </a:t>
            </a:r>
            <a:r>
              <a:rPr lang="en" sz="1200" b="1" u="sng">
                <a:solidFill>
                  <a:srgbClr val="000000"/>
                </a:solidFill>
              </a:rPr>
              <a:t>class_id</a:t>
            </a:r>
            <a:r>
              <a:rPr lang="en" sz="1200" b="1">
                <a:solidFill>
                  <a:srgbClr val="000000"/>
                </a:solidFill>
              </a:rPr>
              <a:t>, department, students[], courses[], advisor</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Admin – </a:t>
            </a:r>
            <a:r>
              <a:rPr lang="en" sz="1200" b="1">
                <a:solidFill>
                  <a:srgbClr val="000000"/>
                </a:solidFill>
              </a:rPr>
              <a:t>name, </a:t>
            </a:r>
            <a:r>
              <a:rPr lang="en" sz="1200" b="1" u="sng">
                <a:solidFill>
                  <a:srgbClr val="000000"/>
                </a:solidFill>
              </a:rPr>
              <a:t>admin_Id</a:t>
            </a:r>
            <a:r>
              <a:rPr lang="en" sz="1200" b="1">
                <a:solidFill>
                  <a:srgbClr val="000000"/>
                </a:solidFill>
              </a:rPr>
              <a:t>, email_id, password</a:t>
            </a:r>
            <a:endParaRPr sz="12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Section – </a:t>
            </a:r>
            <a:r>
              <a:rPr lang="en" sz="1200" b="1">
                <a:solidFill>
                  <a:srgbClr val="000000"/>
                </a:solidFill>
              </a:rPr>
              <a:t>section, year, semester</a:t>
            </a:r>
            <a:endParaRPr sz="1200" b="1">
              <a:solidFill>
                <a:srgbClr val="000000"/>
              </a:solidFill>
            </a:endParaRPr>
          </a:p>
          <a:p>
            <a:pPr marL="0" lvl="0" indent="0" algn="l" rtl="0">
              <a:spcBef>
                <a:spcPts val="1600"/>
              </a:spcBef>
              <a:spcAft>
                <a:spcPts val="0"/>
              </a:spcAft>
              <a:buNone/>
            </a:pPr>
            <a:endParaRPr sz="1500" b="1">
              <a:solidFill>
                <a:srgbClr val="000000"/>
              </a:solidFill>
            </a:endParaRPr>
          </a:p>
          <a:p>
            <a:pPr marL="0" lvl="0" indent="0" algn="l" rtl="0">
              <a:spcBef>
                <a:spcPts val="1600"/>
              </a:spcBef>
              <a:spcAft>
                <a:spcPts val="1600"/>
              </a:spcAft>
              <a:buNone/>
            </a:pPr>
            <a:endParaRPr sz="1500"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250900"/>
            <a:ext cx="8520600" cy="107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a:solidFill>
                  <a:srgbClr val="FF9900"/>
                </a:solidFill>
              </a:rPr>
              <a:t>ER DIAGRAM - RELATIONSHIPS</a:t>
            </a:r>
            <a:endParaRPr sz="5000" b="1">
              <a:solidFill>
                <a:srgbClr val="FF9900"/>
              </a:solidFill>
            </a:endParaRPr>
          </a:p>
        </p:txBody>
      </p:sp>
      <p:sp>
        <p:nvSpPr>
          <p:cNvPr id="147" name="Google Shape;147;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215050"/>
            <a:ext cx="8520600" cy="102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b="1">
                <a:solidFill>
                  <a:srgbClr val="FF9900"/>
                </a:solidFill>
              </a:rPr>
              <a:t>ER TO RELATIONAL SCHEMA MAPPING</a:t>
            </a:r>
            <a:endParaRPr sz="4300" b="1">
              <a:solidFill>
                <a:srgbClr val="FF9900"/>
              </a:solidFill>
            </a:endParaRPr>
          </a:p>
        </p:txBody>
      </p:sp>
      <p:sp>
        <p:nvSpPr>
          <p:cNvPr id="153" name="Google Shape;153;p27"/>
          <p:cNvSpPr txBox="1">
            <a:spLocks noGrp="1"/>
          </p:cNvSpPr>
          <p:nvPr>
            <p:ph type="body" idx="1"/>
          </p:nvPr>
        </p:nvSpPr>
        <p:spPr>
          <a:xfrm>
            <a:off x="311700" y="1235850"/>
            <a:ext cx="8520600" cy="3099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AutoNum type="arabicParenR"/>
            </a:pPr>
            <a:r>
              <a:rPr lang="en" sz="1500" b="1">
                <a:solidFill>
                  <a:srgbClr val="000000"/>
                </a:solidFill>
              </a:rPr>
              <a:t>Admin(</a:t>
            </a:r>
            <a:r>
              <a:rPr lang="en" sz="1500" b="1" u="sng">
                <a:solidFill>
                  <a:srgbClr val="000000"/>
                </a:solidFill>
              </a:rPr>
              <a:t>admin_Id</a:t>
            </a:r>
            <a:r>
              <a:rPr lang="en" sz="1500" b="1">
                <a:solidFill>
                  <a:srgbClr val="000000"/>
                </a:solidFill>
              </a:rPr>
              <a:t>, name, email_Id, courses[])</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Faculty_Information(</a:t>
            </a:r>
            <a:r>
              <a:rPr lang="en" sz="1500" b="1" u="sng">
                <a:solidFill>
                  <a:srgbClr val="000000"/>
                </a:solidFill>
              </a:rPr>
              <a:t>fac_id</a:t>
            </a:r>
            <a:r>
              <a:rPr lang="en" sz="1500" b="1">
                <a:solidFill>
                  <a:srgbClr val="000000"/>
                </a:solidFill>
              </a:rPr>
              <a:t>, full_name, emailID, courses)</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Course_Information(</a:t>
            </a:r>
            <a:r>
              <a:rPr lang="en" sz="1500" b="1" u="sng">
                <a:solidFill>
                  <a:srgbClr val="000000"/>
                </a:solidFill>
              </a:rPr>
              <a:t>course_id</a:t>
            </a:r>
            <a:r>
              <a:rPr lang="en" sz="1500" b="1">
                <a:solidFill>
                  <a:srgbClr val="000000"/>
                </a:solidFill>
              </a:rPr>
              <a:t>, coursename, credits)</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Faculty_Replacement(faculty, courses[], freeslots[])</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Period (hour, day, class, faculty, type)</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Students(</a:t>
            </a:r>
            <a:r>
              <a:rPr lang="en" sz="1500" b="1" u="sng">
                <a:solidFill>
                  <a:srgbClr val="000000"/>
                </a:solidFill>
              </a:rPr>
              <a:t>rollno</a:t>
            </a:r>
            <a:r>
              <a:rPr lang="en" sz="1500" b="1">
                <a:solidFill>
                  <a:srgbClr val="000000"/>
                </a:solidFill>
              </a:rPr>
              <a:t>, name, class)</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TimeTable (</a:t>
            </a:r>
            <a:r>
              <a:rPr lang="en" sz="1500" b="1" u="sng">
                <a:solidFill>
                  <a:srgbClr val="000000"/>
                </a:solidFill>
              </a:rPr>
              <a:t>class_id</a:t>
            </a:r>
            <a:r>
              <a:rPr lang="en" sz="1500" b="1">
                <a:solidFill>
                  <a:srgbClr val="000000"/>
                </a:solidFill>
              </a:rPr>
              <a:t>, period[] )</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Class(</a:t>
            </a:r>
            <a:r>
              <a:rPr lang="en" sz="1500" b="1" u="sng">
                <a:solidFill>
                  <a:srgbClr val="000000"/>
                </a:solidFill>
              </a:rPr>
              <a:t>class_id</a:t>
            </a:r>
            <a:r>
              <a:rPr lang="en" sz="1500" b="1">
                <a:solidFill>
                  <a:srgbClr val="000000"/>
                </a:solidFill>
              </a:rPr>
              <a:t>, department, students, courses, advisor)</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Section(section, year, semester)</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Course_Mentor(course_id, fac_id)</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Lab_Information(</a:t>
            </a:r>
            <a:r>
              <a:rPr lang="en" sz="1500" b="1" u="sng">
                <a:solidFill>
                  <a:srgbClr val="000000"/>
                </a:solidFill>
              </a:rPr>
              <a:t>lab_id</a:t>
            </a:r>
            <a:r>
              <a:rPr lang="en" sz="1500" b="1">
                <a:solidFill>
                  <a:srgbClr val="000000"/>
                </a:solidFill>
              </a:rPr>
              <a:t>, capacity, courses, lablocation, labincharge)</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Course_Faculty(</a:t>
            </a:r>
            <a:r>
              <a:rPr lang="en" sz="1500" b="1" u="sng">
                <a:solidFill>
                  <a:srgbClr val="000000"/>
                </a:solidFill>
              </a:rPr>
              <a:t>course_id</a:t>
            </a:r>
            <a:r>
              <a:rPr lang="en" sz="1500" b="1">
                <a:solidFill>
                  <a:srgbClr val="000000"/>
                </a:solidFill>
              </a:rPr>
              <a:t>, faculties[])</a:t>
            </a:r>
            <a:endParaRPr sz="1500" b="1">
              <a:solidFill>
                <a:srgbClr val="000000"/>
              </a:solidFill>
            </a:endParaRPr>
          </a:p>
          <a:p>
            <a:pPr marL="457200" lvl="0" indent="-323850" algn="l" rtl="0">
              <a:spcBef>
                <a:spcPts val="0"/>
              </a:spcBef>
              <a:spcAft>
                <a:spcPts val="0"/>
              </a:spcAft>
              <a:buClr>
                <a:srgbClr val="000000"/>
              </a:buClr>
              <a:buSzPts val="1500"/>
              <a:buAutoNum type="arabicParenR"/>
            </a:pPr>
            <a:r>
              <a:rPr lang="en" sz="1500" b="1">
                <a:solidFill>
                  <a:srgbClr val="000000"/>
                </a:solidFill>
              </a:rPr>
              <a:t>ClassRoom_Information( </a:t>
            </a:r>
            <a:r>
              <a:rPr lang="en" sz="1500" b="1" u="sng">
                <a:solidFill>
                  <a:srgbClr val="000000"/>
                </a:solidFill>
              </a:rPr>
              <a:t>roomno</a:t>
            </a:r>
            <a:r>
              <a:rPr lang="en" sz="1500" b="1">
                <a:solidFill>
                  <a:srgbClr val="000000"/>
                </a:solidFill>
              </a:rPr>
              <a:t>,capacity, location)</a:t>
            </a:r>
            <a:endParaRPr sz="1500" b="1">
              <a:solidFill>
                <a:srgbClr val="000000"/>
              </a:solidFill>
            </a:endParaRPr>
          </a:p>
          <a:p>
            <a:pPr marL="0" lvl="0" indent="0" algn="l" rtl="0">
              <a:spcBef>
                <a:spcPts val="0"/>
              </a:spcBef>
              <a:spcAft>
                <a:spcPts val="1600"/>
              </a:spcAft>
              <a:buNone/>
            </a:pPr>
            <a:endParaRPr sz="15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99060" y="160021"/>
            <a:ext cx="8953500" cy="9601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dirty="0">
                <a:solidFill>
                  <a:srgbClr val="FF9900"/>
                </a:solidFill>
              </a:rPr>
              <a:t>USER INTERFACE SCREENSHOTS</a:t>
            </a:r>
            <a:endParaRPr sz="5000" b="1" dirty="0">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225900" y="89625"/>
            <a:ext cx="8692200" cy="120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dirty="0">
                <a:solidFill>
                  <a:srgbClr val="FF9900"/>
                </a:solidFill>
              </a:rPr>
              <a:t>USER INTERFACE SCREENSHOTS</a:t>
            </a:r>
            <a:endParaRPr sz="5000" b="1" dirty="0">
              <a:solidFill>
                <a:srgbClr val="FF99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t>REFERENCES</a:t>
            </a:r>
            <a:endParaRPr sz="5000" b="1"/>
          </a:p>
        </p:txBody>
      </p:sp>
      <p:sp>
        <p:nvSpPr>
          <p:cNvPr id="169" name="Google Shape;169;p3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90250" y="528900"/>
            <a:ext cx="8291400" cy="40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a:t>THANK YOU</a:t>
            </a:r>
            <a:endParaRPr sz="5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215050"/>
            <a:ext cx="8520600" cy="109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a:solidFill>
                  <a:srgbClr val="FF9900"/>
                </a:solidFill>
              </a:rPr>
              <a:t>ABOUT THE PROJECT</a:t>
            </a:r>
            <a:endParaRPr sz="5000" b="1">
              <a:solidFill>
                <a:srgbClr val="FF9900"/>
              </a:solidFill>
            </a:endParaRPr>
          </a:p>
        </p:txBody>
      </p:sp>
      <p:sp>
        <p:nvSpPr>
          <p:cNvPr id="69" name="Google Shape;69;p14"/>
          <p:cNvSpPr txBox="1">
            <a:spLocks noGrp="1"/>
          </p:cNvSpPr>
          <p:nvPr>
            <p:ph type="body" idx="1"/>
          </p:nvPr>
        </p:nvSpPr>
        <p:spPr>
          <a:xfrm>
            <a:off x="311700" y="1106000"/>
            <a:ext cx="8520600" cy="3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000000"/>
              </a:solidFill>
            </a:endParaRPr>
          </a:p>
          <a:p>
            <a:pPr marL="0" lvl="0" indent="0" algn="l" rtl="0">
              <a:spcBef>
                <a:spcPts val="1600"/>
              </a:spcBef>
              <a:spcAft>
                <a:spcPts val="0"/>
              </a:spcAft>
              <a:buNone/>
            </a:pPr>
            <a:r>
              <a:rPr lang="en" sz="1600">
                <a:solidFill>
                  <a:srgbClr val="000000"/>
                </a:solidFill>
              </a:rPr>
              <a:t>Most of the colleges use a tedious manual way of preparing timetables, it is usually very time consuming. This can end up with clashing of courses and may be at same room or with same teachers having more than one course at a time. These are just due to common human errors which are difficult to prevent.</a:t>
            </a:r>
            <a:endParaRPr sz="1600">
              <a:solidFill>
                <a:srgbClr val="000000"/>
              </a:solidFill>
            </a:endParaRPr>
          </a:p>
          <a:p>
            <a:pPr marL="0" lvl="0" indent="0" algn="l" rtl="0">
              <a:spcBef>
                <a:spcPts val="1600"/>
              </a:spcBef>
              <a:spcAft>
                <a:spcPts val="1600"/>
              </a:spcAft>
              <a:buNone/>
            </a:pPr>
            <a:r>
              <a:rPr lang="en" sz="1600">
                <a:solidFill>
                  <a:srgbClr val="000000"/>
                </a:solidFill>
              </a:rPr>
              <a:t>To overcome these problems, we propose the system of smart time table generator. This system will take inputs like details of students, subjects, classrooms and teachers available. Depending upon these inputs, it will generate a possible timetable, making the utilization of all of these resources in a way that will best suit constraints of the college rules.</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cxnSp>
        <p:nvCxnSpPr>
          <p:cNvPr id="74" name="Google Shape;74;p15"/>
          <p:cNvCxnSpPr/>
          <p:nvPr/>
        </p:nvCxnSpPr>
        <p:spPr>
          <a:xfrm>
            <a:off x="-6875"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75" name="Google Shape;75;p15"/>
          <p:cNvSpPr txBox="1">
            <a:spLocks noGrp="1"/>
          </p:cNvSpPr>
          <p:nvPr>
            <p:ph type="title"/>
          </p:nvPr>
        </p:nvSpPr>
        <p:spPr>
          <a:xfrm>
            <a:off x="311700" y="93800"/>
            <a:ext cx="8520600" cy="114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a:solidFill>
                  <a:srgbClr val="FF9900"/>
                </a:solidFill>
              </a:rPr>
              <a:t>WHAT WE HAVE DONE</a:t>
            </a:r>
            <a:endParaRPr sz="5000" b="1">
              <a:solidFill>
                <a:srgbClr val="FF9900"/>
              </a:solidFill>
            </a:endParaRPr>
          </a:p>
        </p:txBody>
      </p:sp>
      <p:sp>
        <p:nvSpPr>
          <p:cNvPr id="76" name="Google Shape;76;p15"/>
          <p:cNvSpPr/>
          <p:nvPr/>
        </p:nvSpPr>
        <p:spPr>
          <a:xfrm>
            <a:off x="421176" y="2235693"/>
            <a:ext cx="1329900" cy="132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421225" y="2596750"/>
            <a:ext cx="13299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Source Code Pro"/>
                <a:ea typeface="Source Code Pro"/>
                <a:cs typeface="Source Code Pro"/>
                <a:sym typeface="Source Code Pro"/>
              </a:rPr>
              <a:t>Abstract</a:t>
            </a:r>
            <a:endParaRPr sz="1800">
              <a:solidFill>
                <a:schemeClr val="lt1"/>
              </a:solidFill>
              <a:latin typeface="Source Code Pro"/>
              <a:ea typeface="Source Code Pro"/>
              <a:cs typeface="Source Code Pro"/>
              <a:sym typeface="Source Code Pro"/>
            </a:endParaRPr>
          </a:p>
        </p:txBody>
      </p:sp>
      <p:sp>
        <p:nvSpPr>
          <p:cNvPr id="78" name="Google Shape;78;p15"/>
          <p:cNvSpPr/>
          <p:nvPr/>
        </p:nvSpPr>
        <p:spPr>
          <a:xfrm>
            <a:off x="2253122" y="1423415"/>
            <a:ext cx="2954700" cy="295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2253125" y="2596750"/>
            <a:ext cx="29547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Source Code Pro"/>
                <a:ea typeface="Source Code Pro"/>
                <a:cs typeface="Source Code Pro"/>
                <a:sym typeface="Source Code Pro"/>
              </a:rPr>
              <a:t>Schema Diagram</a:t>
            </a:r>
            <a:endParaRPr sz="3000">
              <a:solidFill>
                <a:schemeClr val="lt1"/>
              </a:solidFill>
              <a:latin typeface="Source Code Pro"/>
              <a:ea typeface="Source Code Pro"/>
              <a:cs typeface="Source Code Pro"/>
              <a:sym typeface="Source Code Pro"/>
            </a:endParaRPr>
          </a:p>
        </p:txBody>
      </p:sp>
      <p:sp>
        <p:nvSpPr>
          <p:cNvPr id="80" name="Google Shape;80;p15"/>
          <p:cNvSpPr/>
          <p:nvPr/>
        </p:nvSpPr>
        <p:spPr>
          <a:xfrm>
            <a:off x="5709626" y="2147440"/>
            <a:ext cx="1506600" cy="150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5709825" y="2596750"/>
            <a:ext cx="15066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Source Code Pro"/>
                <a:ea typeface="Source Code Pro"/>
                <a:cs typeface="Source Code Pro"/>
                <a:sym typeface="Source Code Pro"/>
              </a:rPr>
              <a:t>ER Diagram</a:t>
            </a:r>
            <a:endParaRPr sz="1800">
              <a:solidFill>
                <a:schemeClr val="lt1"/>
              </a:solidFill>
              <a:latin typeface="Source Code Pro"/>
              <a:ea typeface="Source Code Pro"/>
              <a:cs typeface="Source Code Pro"/>
              <a:sym typeface="Source Code Pro"/>
            </a:endParaRPr>
          </a:p>
        </p:txBody>
      </p:sp>
      <p:sp>
        <p:nvSpPr>
          <p:cNvPr id="82" name="Google Shape;82;p15"/>
          <p:cNvSpPr/>
          <p:nvPr/>
        </p:nvSpPr>
        <p:spPr>
          <a:xfrm>
            <a:off x="7718079" y="2394636"/>
            <a:ext cx="1012500" cy="10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7718425" y="2596750"/>
            <a:ext cx="10125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Source Code Pro"/>
                <a:ea typeface="Source Code Pro"/>
                <a:cs typeface="Source Code Pro"/>
                <a:sym typeface="Source Code Pro"/>
              </a:rPr>
              <a:t>Basic UI</a:t>
            </a:r>
            <a:endParaRPr sz="1500">
              <a:solidFill>
                <a:schemeClr val="lt1"/>
              </a:solidFill>
              <a:latin typeface="Source Code Pro"/>
              <a:ea typeface="Source Code Pro"/>
              <a:cs typeface="Source Code Pro"/>
              <a:sym typeface="Source Code Pro"/>
            </a:endParaRPr>
          </a:p>
        </p:txBody>
      </p:sp>
      <p:sp>
        <p:nvSpPr>
          <p:cNvPr id="84" name="Google Shape;84;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179225"/>
            <a:ext cx="8520600" cy="9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a:solidFill>
                  <a:srgbClr val="FF9900"/>
                </a:solidFill>
              </a:rPr>
              <a:t>OVERVIEW</a:t>
            </a:r>
            <a:endParaRPr sz="5000">
              <a:solidFill>
                <a:srgbClr val="FF9900"/>
              </a:solidFill>
            </a:endParaRPr>
          </a:p>
        </p:txBody>
      </p:sp>
      <p:sp>
        <p:nvSpPr>
          <p:cNvPr id="90" name="Google Shape;90;p16"/>
          <p:cNvSpPr txBox="1">
            <a:spLocks noGrp="1"/>
          </p:cNvSpPr>
          <p:nvPr>
            <p:ph type="body" idx="1"/>
          </p:nvPr>
        </p:nvSpPr>
        <p:spPr>
          <a:xfrm>
            <a:off x="311700" y="1356825"/>
            <a:ext cx="8520600" cy="32118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00"/>
              </a:spcBef>
              <a:spcAft>
                <a:spcPts val="0"/>
              </a:spcAft>
              <a:buSzPts val="2400"/>
              <a:buAutoNum type="arabicParenR"/>
            </a:pPr>
            <a:r>
              <a:rPr lang="en" sz="2400" b="1"/>
              <a:t>Introduction	</a:t>
            </a:r>
            <a:endParaRPr sz="2400" b="1"/>
          </a:p>
          <a:p>
            <a:pPr marL="457200" lvl="0" indent="-381000" algn="l" rtl="0">
              <a:lnSpc>
                <a:spcPct val="100000"/>
              </a:lnSpc>
              <a:spcBef>
                <a:spcPts val="0"/>
              </a:spcBef>
              <a:spcAft>
                <a:spcPts val="0"/>
              </a:spcAft>
              <a:buSzPts val="2400"/>
              <a:buAutoNum type="arabicParenR"/>
            </a:pPr>
            <a:r>
              <a:rPr lang="en" sz="2400" b="1"/>
              <a:t>Abstract	</a:t>
            </a:r>
            <a:endParaRPr sz="2400" b="1"/>
          </a:p>
          <a:p>
            <a:pPr marL="457200" lvl="0" indent="-381000" algn="l" rtl="0">
              <a:lnSpc>
                <a:spcPct val="100000"/>
              </a:lnSpc>
              <a:spcBef>
                <a:spcPts val="0"/>
              </a:spcBef>
              <a:spcAft>
                <a:spcPts val="0"/>
              </a:spcAft>
              <a:buSzPts val="2400"/>
              <a:buAutoNum type="arabicParenR"/>
            </a:pPr>
            <a:r>
              <a:rPr lang="en" sz="2400" b="1"/>
              <a:t>Logical Database Design - ER Diagram</a:t>
            </a:r>
            <a:endParaRPr sz="2400" b="1"/>
          </a:p>
          <a:p>
            <a:pPr marL="457200" lvl="0" indent="-381000" algn="l" rtl="0">
              <a:lnSpc>
                <a:spcPct val="100000"/>
              </a:lnSpc>
              <a:spcBef>
                <a:spcPts val="0"/>
              </a:spcBef>
              <a:spcAft>
                <a:spcPts val="0"/>
              </a:spcAft>
              <a:buSzPts val="2400"/>
              <a:buAutoNum type="arabicParenR"/>
            </a:pPr>
            <a:r>
              <a:rPr lang="en" sz="2400" b="1"/>
              <a:t>Entities</a:t>
            </a:r>
            <a:endParaRPr sz="2400" b="1"/>
          </a:p>
          <a:p>
            <a:pPr marL="457200" lvl="0" indent="-381000" algn="l" rtl="0">
              <a:lnSpc>
                <a:spcPct val="100000"/>
              </a:lnSpc>
              <a:spcBef>
                <a:spcPts val="0"/>
              </a:spcBef>
              <a:spcAft>
                <a:spcPts val="0"/>
              </a:spcAft>
              <a:buSzPts val="2400"/>
              <a:buAutoNum type="arabicParenR"/>
            </a:pPr>
            <a:r>
              <a:rPr lang="en" sz="2400" b="1"/>
              <a:t>Attributes</a:t>
            </a:r>
            <a:endParaRPr sz="2400" b="1"/>
          </a:p>
          <a:p>
            <a:pPr marL="457200" lvl="0" indent="-381000" algn="l" rtl="0">
              <a:lnSpc>
                <a:spcPct val="100000"/>
              </a:lnSpc>
              <a:spcBef>
                <a:spcPts val="0"/>
              </a:spcBef>
              <a:spcAft>
                <a:spcPts val="0"/>
              </a:spcAft>
              <a:buSzPts val="2400"/>
              <a:buAutoNum type="arabicParenR"/>
            </a:pPr>
            <a:r>
              <a:rPr lang="en" sz="2400" b="1"/>
              <a:t>Relationships	</a:t>
            </a:r>
            <a:endParaRPr sz="2400" b="1"/>
          </a:p>
          <a:p>
            <a:pPr marL="457200" lvl="0" indent="-381000" algn="l" rtl="0">
              <a:lnSpc>
                <a:spcPct val="100000"/>
              </a:lnSpc>
              <a:spcBef>
                <a:spcPts val="0"/>
              </a:spcBef>
              <a:spcAft>
                <a:spcPts val="0"/>
              </a:spcAft>
              <a:buSzPts val="2400"/>
              <a:buAutoNum type="arabicParenR"/>
            </a:pPr>
            <a:r>
              <a:rPr lang="en" sz="2400" b="1"/>
              <a:t>ER to Relational Schema Mapping</a:t>
            </a:r>
            <a:endParaRPr sz="2400" b="1"/>
          </a:p>
          <a:p>
            <a:pPr marL="457200" lvl="0" indent="-381000" algn="l" rtl="0">
              <a:lnSpc>
                <a:spcPct val="100000"/>
              </a:lnSpc>
              <a:spcBef>
                <a:spcPts val="0"/>
              </a:spcBef>
              <a:spcAft>
                <a:spcPts val="0"/>
              </a:spcAft>
              <a:buSzPts val="2400"/>
              <a:buAutoNum type="arabicParenR"/>
            </a:pPr>
            <a:r>
              <a:rPr lang="en" sz="2400" b="1"/>
              <a:t>User Interface Screenshots</a:t>
            </a:r>
            <a:endParaRPr sz="2400" b="1"/>
          </a:p>
          <a:p>
            <a:pPr marL="457200" lvl="0" indent="-381000" algn="l" rtl="0">
              <a:lnSpc>
                <a:spcPct val="100000"/>
              </a:lnSpc>
              <a:spcBef>
                <a:spcPts val="0"/>
              </a:spcBef>
              <a:spcAft>
                <a:spcPts val="0"/>
              </a:spcAft>
              <a:buSzPts val="2400"/>
              <a:buAutoNum type="arabicParenR"/>
            </a:pPr>
            <a:r>
              <a:rPr lang="en" sz="2400" b="1"/>
              <a:t>References</a:t>
            </a:r>
            <a:endParaRPr sz="2400" b="1"/>
          </a:p>
          <a:p>
            <a:pPr marL="0" lvl="0" indent="0" algn="l" rtl="0">
              <a:lnSpc>
                <a:spcPct val="100000"/>
              </a:lnSpc>
              <a:spcBef>
                <a:spcPts val="100"/>
              </a:spcBef>
              <a:spcAft>
                <a:spcPts val="0"/>
              </a:spcAft>
              <a:buNone/>
            </a:pPr>
            <a:endParaRPr sz="2400" b="1"/>
          </a:p>
          <a:p>
            <a:pPr marL="0" lvl="0" indent="0" algn="l" rtl="0">
              <a:lnSpc>
                <a:spcPct val="100000"/>
              </a:lnSpc>
              <a:spcBef>
                <a:spcPts val="100"/>
              </a:spcBef>
              <a:spcAft>
                <a:spcPts val="100"/>
              </a:spcAft>
              <a:buNone/>
            </a:pP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90250" y="528900"/>
            <a:ext cx="80046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b="1" dirty="0">
                <a:solidFill>
                  <a:srgbClr val="FF9900"/>
                </a:solidFill>
              </a:rPr>
              <a:t>SOFTWARE USED</a:t>
            </a:r>
            <a:endParaRPr sz="5000" b="1" dirty="0">
              <a:solidFill>
                <a:srgbClr val="FF9900"/>
              </a:solidFill>
            </a:endParaRPr>
          </a:p>
          <a:p>
            <a:pPr marL="0" lvl="0" indent="0" algn="l" rtl="0">
              <a:spcBef>
                <a:spcPts val="0"/>
              </a:spcBef>
              <a:spcAft>
                <a:spcPts val="0"/>
              </a:spcAft>
              <a:buNone/>
            </a:pPr>
            <a:r>
              <a:rPr lang="en" sz="2500" b="1" i="1" u="sng" dirty="0"/>
              <a:t>UI Design</a:t>
            </a:r>
            <a:endParaRPr sz="2500" b="1" i="1" u="sng" dirty="0"/>
          </a:p>
          <a:p>
            <a:pPr marL="0" lvl="0" indent="0" algn="l" rtl="0">
              <a:spcBef>
                <a:spcPts val="0"/>
              </a:spcBef>
              <a:spcAft>
                <a:spcPts val="0"/>
              </a:spcAft>
              <a:buNone/>
            </a:pPr>
            <a:r>
              <a:rPr lang="en" sz="2500" dirty="0"/>
              <a:t>		</a:t>
            </a:r>
            <a:r>
              <a:rPr lang="en" sz="1800" dirty="0"/>
              <a:t>Front end: HTML, CSS, JavaScript, Bootstrap, jOquery</a:t>
            </a:r>
            <a:endParaRPr sz="1800" dirty="0"/>
          </a:p>
          <a:p>
            <a:pPr marL="0" lvl="0" indent="0" algn="l" rtl="0">
              <a:spcBef>
                <a:spcPts val="0"/>
              </a:spcBef>
              <a:spcAft>
                <a:spcPts val="0"/>
              </a:spcAft>
              <a:buNone/>
            </a:pPr>
            <a:r>
              <a:rPr lang="en" sz="2500" dirty="0"/>
              <a:t>		</a:t>
            </a:r>
            <a:r>
              <a:rPr lang="en" sz="1800" dirty="0"/>
              <a:t>Back end: Node.js</a:t>
            </a:r>
            <a:br>
              <a:rPr lang="en" sz="1800" dirty="0"/>
            </a:br>
            <a:r>
              <a:rPr lang="en" sz="2500" b="1" i="1" u="sng" dirty="0"/>
              <a:t>Database</a:t>
            </a:r>
            <a:endParaRPr sz="2500" b="1" i="1" u="sng" dirty="0"/>
          </a:p>
          <a:p>
            <a:pPr marL="0" lvl="0" indent="0" algn="l" rtl="0">
              <a:spcBef>
                <a:spcPts val="0"/>
              </a:spcBef>
              <a:spcAft>
                <a:spcPts val="0"/>
              </a:spcAft>
              <a:buNone/>
            </a:pPr>
            <a:r>
              <a:rPr lang="en" sz="2500" dirty="0"/>
              <a:t>		</a:t>
            </a:r>
            <a:r>
              <a:rPr lang="en" sz="1800" dirty="0"/>
              <a:t>MongoDB</a:t>
            </a:r>
            <a:endParaRPr sz="1800" dirty="0"/>
          </a:p>
          <a:p>
            <a:pPr marL="0" lvl="0" indent="0" algn="l" rtl="0">
              <a:spcBef>
                <a:spcPts val="0"/>
              </a:spcBef>
              <a:spcAft>
                <a:spcPts val="0"/>
              </a:spcAft>
              <a:buNone/>
            </a:pP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solidFill>
                  <a:srgbClr val="FF9900"/>
                </a:solidFill>
              </a:rPr>
              <a:t>OBJECTIVE </a:t>
            </a:r>
            <a:endParaRPr sz="5000" b="1">
              <a:solidFill>
                <a:srgbClr val="FF9900"/>
              </a:solidFill>
            </a:endParaRPr>
          </a:p>
        </p:txBody>
      </p:sp>
      <p:sp>
        <p:nvSpPr>
          <p:cNvPr id="101" name="Google Shape;101;p18"/>
          <p:cNvSpPr txBox="1">
            <a:spLocks noGrp="1"/>
          </p:cNvSpPr>
          <p:nvPr>
            <p:ph type="body" idx="2"/>
          </p:nvPr>
        </p:nvSpPr>
        <p:spPr>
          <a:xfrm>
            <a:off x="4939500" y="1078750"/>
            <a:ext cx="3837000" cy="334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400" b="1"/>
          </a:p>
          <a:p>
            <a:pPr marL="0" lvl="0" indent="0" algn="l" rtl="0">
              <a:spcBef>
                <a:spcPts val="1600"/>
              </a:spcBef>
              <a:spcAft>
                <a:spcPts val="0"/>
              </a:spcAft>
              <a:buNone/>
            </a:pPr>
            <a:endParaRPr sz="2400" b="1"/>
          </a:p>
          <a:p>
            <a:pPr marL="0" lvl="0" indent="0" algn="l" rtl="0">
              <a:spcBef>
                <a:spcPts val="1600"/>
              </a:spcBef>
              <a:spcAft>
                <a:spcPts val="0"/>
              </a:spcAft>
              <a:buNone/>
            </a:pPr>
            <a:r>
              <a:rPr lang="en" sz="2400" b="1"/>
              <a:t>To create an online platform to ease the tedious work of creating a timetable system to facilitate dynamic addition of classes and substitution of professors on their absence. </a:t>
            </a:r>
            <a:endParaRPr sz="2400" b="1"/>
          </a:p>
          <a:p>
            <a:pPr marL="0" lvl="0" indent="0" algn="l" rtl="0">
              <a:spcBef>
                <a:spcPts val="1600"/>
              </a:spcBef>
              <a:spcAft>
                <a:spcPts val="0"/>
              </a:spcAft>
              <a:buNone/>
            </a:pPr>
            <a:endParaRPr sz="2400" b="1"/>
          </a:p>
          <a:p>
            <a:pPr marL="0" lvl="0" indent="0" algn="l" rtl="0">
              <a:spcBef>
                <a:spcPts val="1600"/>
              </a:spcBef>
              <a:spcAft>
                <a:spcPts val="1600"/>
              </a:spcAft>
              <a:buNone/>
            </a:pPr>
            <a:endParaRPr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232975"/>
            <a:ext cx="8520600" cy="10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5000" b="1">
              <a:solidFill>
                <a:srgbClr val="FF9900"/>
              </a:solidFill>
            </a:endParaRPr>
          </a:p>
          <a:p>
            <a:pPr marL="0" lvl="0" indent="0" algn="l" rtl="0">
              <a:spcBef>
                <a:spcPts val="0"/>
              </a:spcBef>
              <a:spcAft>
                <a:spcPts val="0"/>
              </a:spcAft>
              <a:buNone/>
            </a:pPr>
            <a:endParaRPr sz="5000" b="1">
              <a:solidFill>
                <a:srgbClr val="FF9900"/>
              </a:solidFill>
            </a:endParaRPr>
          </a:p>
          <a:p>
            <a:pPr marL="0" lvl="0" indent="0" algn="l" rtl="0">
              <a:spcBef>
                <a:spcPts val="0"/>
              </a:spcBef>
              <a:spcAft>
                <a:spcPts val="0"/>
              </a:spcAft>
              <a:buNone/>
            </a:pPr>
            <a:r>
              <a:rPr lang="en" sz="5000" b="1">
                <a:solidFill>
                  <a:srgbClr val="FF9900"/>
                </a:solidFill>
              </a:rPr>
              <a:t>ABSTRACT</a:t>
            </a:r>
            <a:endParaRPr sz="5000" b="1">
              <a:solidFill>
                <a:srgbClr val="FF9900"/>
              </a:solidFill>
            </a:endParaRPr>
          </a:p>
        </p:txBody>
      </p:sp>
      <p:sp>
        <p:nvSpPr>
          <p:cNvPr id="107" name="Google Shape;107;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latin typeface="Oswald"/>
                <a:ea typeface="Oswald"/>
                <a:cs typeface="Oswald"/>
                <a:sym typeface="Oswald"/>
              </a:rPr>
              <a:t>Smart Timetables helps education providers deliver more value to students and keep admin costs down, even as student numbers grow. It does this by automating the delivery of up-to-date, personalized timetables – enriched with information such as professor availability, assignment due dates and tutorial reminders – directly into the phone and tablet calendars of students and staff. It also enables staff to manage their timetables and deal with clashes or other issues straight away. This makes things simpler and easier for them, and helps to reduce their admin burden. There are many situations where a particular period might be wasted because of the absence of a professor. This smart Time Table ensures that a substitute professor is notified to take over the class. </a:t>
            </a:r>
            <a:endParaRPr sz="2000">
              <a:latin typeface="Oswald"/>
              <a:ea typeface="Oswald"/>
              <a:cs typeface="Oswald"/>
              <a:sym typeface="Oswald"/>
            </a:endParaRPr>
          </a:p>
          <a:p>
            <a:pPr marL="0" lvl="0" indent="0" algn="l" rtl="0">
              <a:lnSpc>
                <a:spcPct val="100000"/>
              </a:lnSpc>
              <a:spcBef>
                <a:spcPts val="0"/>
              </a:spcBef>
              <a:spcAft>
                <a:spcPts val="0"/>
              </a:spcAft>
              <a:buNone/>
            </a:pPr>
            <a:r>
              <a:rPr lang="en" sz="2000">
                <a:latin typeface="Oswald"/>
                <a:ea typeface="Oswald"/>
                <a:cs typeface="Oswald"/>
                <a:sym typeface="Oswald"/>
              </a:rPr>
              <a:t>With smart time tables, there is not more chaos, everyone is notified instantly.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solidFill>
                  <a:srgbClr val="FF9900"/>
                </a:solidFill>
              </a:rPr>
              <a:t>BUSINESS RULES</a:t>
            </a:r>
            <a:endParaRPr sz="5000" b="1">
              <a:solidFill>
                <a:srgbClr val="FF9900"/>
              </a:solidFill>
            </a:endParaRPr>
          </a:p>
        </p:txBody>
      </p:sp>
      <p:sp>
        <p:nvSpPr>
          <p:cNvPr id="113" name="Google Shape;113;p20"/>
          <p:cNvSpPr txBox="1">
            <a:spLocks noGrp="1"/>
          </p:cNvSpPr>
          <p:nvPr>
            <p:ph type="body" idx="2"/>
          </p:nvPr>
        </p:nvSpPr>
        <p:spPr>
          <a:xfrm>
            <a:off x="4939500" y="197150"/>
            <a:ext cx="3837000" cy="4713300"/>
          </a:xfrm>
          <a:prstGeom prst="rect">
            <a:avLst/>
          </a:prstGeom>
        </p:spPr>
        <p:txBody>
          <a:bodyPr spcFirstLastPara="1" wrap="square" lIns="91425" tIns="91425" rIns="91425" bIns="91425" anchor="ctr" anchorCtr="0">
            <a:noAutofit/>
          </a:bodyPr>
          <a:lstStyle/>
          <a:p>
            <a:pPr marL="457200" lvl="0" indent="0" algn="l" rtl="0">
              <a:lnSpc>
                <a:spcPct val="100000"/>
              </a:lnSpc>
              <a:spcBef>
                <a:spcPts val="150"/>
              </a:spcBef>
              <a:spcAft>
                <a:spcPts val="0"/>
              </a:spcAft>
              <a:buNone/>
            </a:pPr>
            <a:endParaRPr sz="1700" b="1">
              <a:solidFill>
                <a:srgbClr val="000000"/>
              </a:solidFill>
            </a:endParaRPr>
          </a:p>
          <a:p>
            <a:pPr marL="457200" lvl="0" indent="-336550" algn="l" rtl="0">
              <a:lnSpc>
                <a:spcPct val="100000"/>
              </a:lnSpc>
              <a:spcBef>
                <a:spcPts val="150"/>
              </a:spcBef>
              <a:spcAft>
                <a:spcPts val="0"/>
              </a:spcAft>
              <a:buClr>
                <a:srgbClr val="000000"/>
              </a:buClr>
              <a:buSzPts val="1700"/>
              <a:buFont typeface="Source Code Pro"/>
              <a:buChar char="●"/>
            </a:pPr>
            <a:r>
              <a:rPr lang="en" sz="1700" b="1">
                <a:solidFill>
                  <a:srgbClr val="000000"/>
                </a:solidFill>
              </a:rPr>
              <a:t>Separate timetable for the individual class, faculty and labs are to be generated automatically by this system.</a:t>
            </a:r>
            <a:endParaRPr sz="1700" b="1">
              <a:solidFill>
                <a:srgbClr val="000000"/>
              </a:solidFill>
            </a:endParaRPr>
          </a:p>
          <a:p>
            <a:pPr marL="457200" lvl="0" indent="-336550" algn="l" rtl="0">
              <a:lnSpc>
                <a:spcPct val="100000"/>
              </a:lnSpc>
              <a:spcBef>
                <a:spcPts val="150"/>
              </a:spcBef>
              <a:spcAft>
                <a:spcPts val="0"/>
              </a:spcAft>
              <a:buClr>
                <a:srgbClr val="000000"/>
              </a:buClr>
              <a:buSzPts val="1700"/>
              <a:buFont typeface="Source Code Pro"/>
              <a:buChar char="●"/>
            </a:pPr>
            <a:r>
              <a:rPr lang="en" sz="1700" b="1">
                <a:solidFill>
                  <a:srgbClr val="000000"/>
                </a:solidFill>
              </a:rPr>
              <a:t>Slot clashes do not occur.</a:t>
            </a:r>
            <a:endParaRPr sz="1700" b="1">
              <a:solidFill>
                <a:srgbClr val="000000"/>
              </a:solidFill>
            </a:endParaRPr>
          </a:p>
          <a:p>
            <a:pPr marL="457200" lvl="0" indent="-336550" algn="l" rtl="0">
              <a:lnSpc>
                <a:spcPct val="100000"/>
              </a:lnSpc>
              <a:spcBef>
                <a:spcPts val="150"/>
              </a:spcBef>
              <a:spcAft>
                <a:spcPts val="0"/>
              </a:spcAft>
              <a:buClr>
                <a:srgbClr val="000000"/>
              </a:buClr>
              <a:buSzPts val="1700"/>
              <a:buFont typeface="Source Code Pro"/>
              <a:buChar char="●"/>
            </a:pPr>
            <a:r>
              <a:rPr lang="en" sz="1700" b="1">
                <a:solidFill>
                  <a:srgbClr val="000000"/>
                </a:solidFill>
              </a:rPr>
              <a:t>Faculty replacement is also to be made possible by listing out the available faculty who are eligible to be assigned as temporary faculty until a replacement faculty is assigned. </a:t>
            </a:r>
            <a:endParaRPr sz="1700" b="1">
              <a:solidFill>
                <a:srgbClr val="000000"/>
              </a:solidFill>
            </a:endParaRPr>
          </a:p>
          <a:p>
            <a:pPr marL="0" lvl="0" indent="0" algn="l" rtl="0">
              <a:spcBef>
                <a:spcPts val="100"/>
              </a:spcBef>
              <a:spcAft>
                <a:spcPts val="1600"/>
              </a:spcAft>
              <a:buNone/>
            </a:pPr>
            <a:endParaRPr sz="17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90250" y="528900"/>
            <a:ext cx="80046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b="1">
                <a:solidFill>
                  <a:srgbClr val="FF9900"/>
                </a:solidFill>
              </a:rPr>
              <a:t>OUTPUT</a:t>
            </a:r>
            <a:endParaRPr sz="5000" b="1">
              <a:solidFill>
                <a:srgbClr val="FF9900"/>
              </a:solidFill>
            </a:endParaRPr>
          </a:p>
          <a:p>
            <a:pPr marL="457200" lvl="0" indent="-387350" algn="l" rtl="0">
              <a:spcBef>
                <a:spcPts val="0"/>
              </a:spcBef>
              <a:spcAft>
                <a:spcPts val="0"/>
              </a:spcAft>
              <a:buSzPts val="2500"/>
              <a:buChar char="●"/>
            </a:pPr>
            <a:r>
              <a:rPr lang="en" sz="2500"/>
              <a:t>Users can view Class, Teacher and Lab Timetables. </a:t>
            </a:r>
            <a:endParaRPr sz="2500"/>
          </a:p>
          <a:p>
            <a:pPr marL="457200" lvl="0" indent="-387350" algn="l" rtl="0">
              <a:spcBef>
                <a:spcPts val="0"/>
              </a:spcBef>
              <a:spcAft>
                <a:spcPts val="0"/>
              </a:spcAft>
              <a:buSzPts val="2500"/>
              <a:buChar char="●"/>
            </a:pPr>
            <a:r>
              <a:rPr lang="en" sz="2500"/>
              <a:t>Faculty members can apply for changes and request for replacement. </a:t>
            </a:r>
            <a:endParaRPr sz="2500"/>
          </a:p>
          <a:p>
            <a:pPr marL="457200" lvl="0" indent="-387350" algn="l" rtl="0">
              <a:spcBef>
                <a:spcPts val="0"/>
              </a:spcBef>
              <a:spcAft>
                <a:spcPts val="0"/>
              </a:spcAft>
              <a:buSzPts val="2500"/>
              <a:buChar char="●"/>
            </a:pPr>
            <a:r>
              <a:rPr lang="en" sz="2500"/>
              <a:t>Compensation classes can be organized and the updates regarding the same will reach to all concerned users</a:t>
            </a:r>
            <a:endParaRPr sz="2500"/>
          </a:p>
          <a:p>
            <a:pPr marL="0" lvl="0" indent="0" algn="l" rtl="0">
              <a:spcBef>
                <a:spcPts val="0"/>
              </a:spcBef>
              <a:spcAft>
                <a:spcPts val="0"/>
              </a:spcAft>
              <a:buNone/>
            </a:pPr>
            <a:endParaRPr sz="2000"/>
          </a:p>
          <a:p>
            <a:pPr marL="0" lvl="0" indent="0" algn="l" rtl="0">
              <a:spcBef>
                <a:spcPts val="0"/>
              </a:spcBef>
              <a:spcAft>
                <a:spcPts val="0"/>
              </a:spcAft>
              <a:buNone/>
            </a:pPr>
            <a:endParaRPr sz="2000"/>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867</Words>
  <Application>Microsoft Office PowerPoint</Application>
  <PresentationFormat>On-screen Show (16:9)</PresentationFormat>
  <Paragraphs>99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Source Code Pro</vt:lpstr>
      <vt:lpstr>Oswald</vt:lpstr>
      <vt:lpstr>Modern Writer</vt:lpstr>
      <vt:lpstr>DBMS PROJECT REVIEW 1 By,  Adithi Giridharan (18303) Aishwarya Babu (18304) Akhila Kolli (18333)</vt:lpstr>
      <vt:lpstr>ABOUT THE PROJECT</vt:lpstr>
      <vt:lpstr>WHAT WE HAVE DONE</vt:lpstr>
      <vt:lpstr>OVERVIEW</vt:lpstr>
      <vt:lpstr>SOFTWARE USED UI Design   Front end: HTML, CSS, JavaScript, Bootstrap, jOquery   Back end: Node.js Database   MongoDB </vt:lpstr>
      <vt:lpstr>OBJECTIVE </vt:lpstr>
      <vt:lpstr>  ABSTRACT</vt:lpstr>
      <vt:lpstr>BUSINESS RULES</vt:lpstr>
      <vt:lpstr>OUTPUT Users can view Class, Teacher and Lab Timetables.  Faculty members can apply for changes and request for replacement.  Compensation classes can be organized and the updates regarding the same will reach to all concerned users  </vt:lpstr>
      <vt:lpstr>PowerPoint Presentation</vt:lpstr>
      <vt:lpstr>PowerPoint Presentation</vt:lpstr>
      <vt:lpstr>ER DIAGRAM ENTITIES</vt:lpstr>
      <vt:lpstr>ER DIAGRAM - ATTRIBUTES</vt:lpstr>
      <vt:lpstr>ER DIAGRAM - RELATIONSHIPS</vt:lpstr>
      <vt:lpstr>ER TO RELATIONAL SCHEMA MAPPING</vt:lpstr>
      <vt:lpstr>USER INTERFACE SCREENSHOTS</vt:lpstr>
      <vt:lpstr>USER INTERFACE SCREENSHOTS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REVIEW 1 By,  Adithi Giridharan (18303) Aishwarya Babu (18304) Akhila Kolli (18333)</dc:title>
  <cp:lastModifiedBy>Akhila Kolli</cp:lastModifiedBy>
  <cp:revision>2</cp:revision>
  <dcterms:modified xsi:type="dcterms:W3CDTF">2020-09-09T13:58:35Z</dcterms:modified>
</cp:coreProperties>
</file>