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6"/>
  </p:notesMasterIdLst>
  <p:sldIdLst>
    <p:sldId id="256" r:id="rId2"/>
    <p:sldId id="257" r:id="rId3"/>
    <p:sldId id="259" r:id="rId4"/>
    <p:sldId id="260" r:id="rId5"/>
    <p:sldId id="261" r:id="rId6"/>
    <p:sldId id="267" r:id="rId7"/>
    <p:sldId id="266" r:id="rId8"/>
    <p:sldId id="269" r:id="rId9"/>
    <p:sldId id="271" r:id="rId10"/>
    <p:sldId id="270" r:id="rId11"/>
    <p:sldId id="272" r:id="rId12"/>
    <p:sldId id="263" r:id="rId13"/>
    <p:sldId id="273" r:id="rId14"/>
    <p:sldId id="26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20AFFF-3FE0-420B-9688-3C94A7CFE079}">
  <a:tblStyle styleId="{4420AFFF-3FE0-420B-9688-3C94A7CFE0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56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874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89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316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770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086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8421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3"/>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3" name="Google Shape;23;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4"/>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4"/>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4"/>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5"/>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a:spLocks noGrp="1"/>
          </p:cNvSpPr>
          <p:nvPr>
            <p:ph type="pic" idx="2"/>
          </p:nvPr>
        </p:nvSpPr>
        <p:spPr>
          <a:xfrm>
            <a:off x="1792289" y="459581"/>
            <a:ext cx="5486400" cy="3086100"/>
          </a:xfrm>
          <a:prstGeom prst="rect">
            <a:avLst/>
          </a:prstGeom>
          <a:noFill/>
          <a:ln>
            <a:noFill/>
          </a:ln>
        </p:spPr>
      </p:sp>
      <p:sp>
        <p:nvSpPr>
          <p:cNvPr id="43" name="Google Shape;43;p6"/>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6" name="Google Shape;46;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2" name="Google Shape;52;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8" name="Google Shape;58;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64" name="Google Shape;64;p9"/>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65" name="Google Shape;65;p9"/>
          <p:cNvSpPr txBox="1">
            <a:spLocks noGrp="1"/>
          </p:cNvSpPr>
          <p:nvPr>
            <p:ph type="title"/>
          </p:nvPr>
        </p:nvSpPr>
        <p:spPr>
          <a:xfrm>
            <a:off x="362550" y="1044612"/>
            <a:ext cx="8418900" cy="181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solidFill>
                  <a:srgbClr val="222222"/>
                </a:solidFill>
                <a:highlight>
                  <a:srgbClr val="EDEDED"/>
                </a:highlight>
                <a:latin typeface="Bookman Old Style"/>
                <a:ea typeface="Bookman Old Style"/>
                <a:cs typeface="Bookman Old Style"/>
                <a:sym typeface="Bookman Old Style"/>
              </a:rPr>
              <a:t>Dynamic Health Ledger</a:t>
            </a:r>
            <a:endParaRPr sz="3600" dirty="0">
              <a:latin typeface="Bookman Old Style"/>
              <a:ea typeface="Bookman Old Style"/>
              <a:cs typeface="Bookman Old Style"/>
              <a:sym typeface="Bookman Old Style"/>
            </a:endParaRPr>
          </a:p>
        </p:txBody>
      </p:sp>
      <p:sp>
        <p:nvSpPr>
          <p:cNvPr id="66" name="Google Shape;66;p9"/>
          <p:cNvSpPr txBox="1"/>
          <p:nvPr/>
        </p:nvSpPr>
        <p:spPr>
          <a:xfrm>
            <a:off x="384900" y="2967438"/>
            <a:ext cx="41871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Bookman Old Style"/>
                <a:ea typeface="Bookman Old Style"/>
                <a:cs typeface="Bookman Old Style"/>
                <a:sym typeface="Bookman Old Style"/>
              </a:rPr>
              <a:t>Team Details</a:t>
            </a:r>
            <a:r>
              <a:rPr lang="en-US" b="1" dirty="0">
                <a:latin typeface="Bookman Old Style"/>
                <a:ea typeface="Bookman Old Style"/>
                <a:cs typeface="Bookman Old Style"/>
                <a:sym typeface="Bookman Old Style"/>
              </a:rPr>
              <a:t>:</a:t>
            </a:r>
            <a:endParaRPr b="1"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A Varun Chand  </a:t>
            </a:r>
            <a:r>
              <a:rPr lang="en-US" sz="1400"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20EG105302</a:t>
            </a:r>
            <a:r>
              <a:rPr lang="en-US" sz="1400" b="0" i="0" u="none" strike="noStrike" cap="none" dirty="0">
                <a:solidFill>
                  <a:srgbClr val="000000"/>
                </a:solidFill>
                <a:latin typeface="Bookman Old Style"/>
                <a:ea typeface="Bookman Old Style"/>
                <a:cs typeface="Bookman Old Style"/>
                <a:sym typeface="Bookman Old Style"/>
              </a:rPr>
              <a:t>)</a:t>
            </a:r>
            <a:endParaRPr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P Pavan Raj        </a:t>
            </a:r>
            <a:r>
              <a:rPr lang="en-US" sz="1400" b="0" i="0" u="none" strike="noStrike" cap="none" dirty="0">
                <a:solidFill>
                  <a:srgbClr val="000000"/>
                </a:solidFill>
                <a:latin typeface="Bookman Old Style"/>
                <a:ea typeface="Bookman Old Style"/>
                <a:cs typeface="Bookman Old Style"/>
                <a:sym typeface="Bookman Old Style"/>
              </a:rPr>
              <a:t>(</a:t>
            </a:r>
            <a:r>
              <a:rPr lang="en-US" dirty="0">
                <a:solidFill>
                  <a:schemeClr val="dk1"/>
                </a:solidFill>
                <a:latin typeface="Bookman Old Style"/>
                <a:ea typeface="Bookman Old Style"/>
                <a:cs typeface="Bookman Old Style"/>
                <a:sym typeface="Bookman Old Style"/>
              </a:rPr>
              <a:t>20EG105339</a:t>
            </a:r>
            <a:r>
              <a:rPr lang="en-US" sz="1400" b="0" i="0" u="none" strike="noStrike" cap="none" dirty="0">
                <a:solidFill>
                  <a:srgbClr val="000000"/>
                </a:solidFill>
                <a:latin typeface="Bookman Old Style"/>
                <a:ea typeface="Bookman Old Style"/>
                <a:cs typeface="Bookman Old Style"/>
                <a:sym typeface="Bookman Old Style"/>
              </a:rPr>
              <a:t>)</a:t>
            </a:r>
            <a:endParaRPr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S Aishwarya       </a:t>
            </a:r>
            <a:r>
              <a:rPr lang="en-US" sz="1400" b="0" i="0" u="none" strike="noStrike" cap="none" dirty="0">
                <a:solidFill>
                  <a:srgbClr val="000000"/>
                </a:solidFill>
                <a:latin typeface="Bookman Old Style"/>
                <a:ea typeface="Bookman Old Style"/>
                <a:cs typeface="Bookman Old Style"/>
                <a:sym typeface="Bookman Old Style"/>
              </a:rPr>
              <a:t>(</a:t>
            </a:r>
            <a:r>
              <a:rPr lang="en-US" dirty="0">
                <a:solidFill>
                  <a:schemeClr val="dk1"/>
                </a:solidFill>
                <a:latin typeface="Bookman Old Style"/>
                <a:ea typeface="Bookman Old Style"/>
                <a:cs typeface="Bookman Old Style"/>
                <a:sym typeface="Bookman Old Style"/>
              </a:rPr>
              <a:t>20EG105345</a:t>
            </a:r>
            <a:r>
              <a:rPr lang="en-US" sz="1400" b="0" i="0" u="none" strike="noStrike" cap="none" dirty="0">
                <a:solidFill>
                  <a:srgbClr val="000000"/>
                </a:solidFill>
                <a:latin typeface="Bookman Old Style"/>
                <a:ea typeface="Bookman Old Style"/>
                <a:cs typeface="Bookman Old Style"/>
                <a:sym typeface="Bookman Old Style"/>
              </a:rPr>
              <a:t>)</a:t>
            </a:r>
            <a:endParaRPr dirty="0"/>
          </a:p>
        </p:txBody>
      </p:sp>
      <p:sp>
        <p:nvSpPr>
          <p:cNvPr id="67" name="Google Shape;67;p9"/>
          <p:cNvSpPr txBox="1"/>
          <p:nvPr/>
        </p:nvSpPr>
        <p:spPr>
          <a:xfrm>
            <a:off x="5463488" y="3050335"/>
            <a:ext cx="2070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strike="noStrike" cap="none" dirty="0">
                <a:solidFill>
                  <a:srgbClr val="000000"/>
                </a:solidFill>
                <a:latin typeface="Bookman Old Style"/>
                <a:ea typeface="Bookman Old Style"/>
                <a:cs typeface="Bookman Old Style"/>
                <a:sym typeface="Bookman Old Style"/>
              </a:rPr>
              <a:t>Project Supervisor:</a:t>
            </a:r>
            <a:r>
              <a:rPr lang="en-US" sz="1400" b="0" i="0" u="none" strike="noStrike" cap="none" dirty="0">
                <a:solidFill>
                  <a:srgbClr val="000000"/>
                </a:solidFill>
                <a:latin typeface="Bookman Old Style"/>
                <a:ea typeface="Bookman Old Style"/>
                <a:cs typeface="Bookman Old Style"/>
                <a:sym typeface="Bookman Old Style"/>
              </a:rPr>
              <a:t> </a:t>
            </a:r>
            <a:endParaRPr dirty="0"/>
          </a:p>
          <a:p>
            <a:pPr marL="0" marR="0" lvl="0" indent="0" algn="l" rtl="0">
              <a:lnSpc>
                <a:spcPct val="100000"/>
              </a:lnSpc>
              <a:spcBef>
                <a:spcPts val="0"/>
              </a:spcBef>
              <a:spcAft>
                <a:spcPts val="0"/>
              </a:spcAft>
              <a:buNone/>
            </a:pPr>
            <a:r>
              <a:rPr lang="en-US" dirty="0">
                <a:latin typeface="Bookman Old Style"/>
                <a:ea typeface="Bookman Old Style"/>
                <a:cs typeface="Bookman Old Style"/>
                <a:sym typeface="Bookman Old Style"/>
              </a:rPr>
              <a:t>Dr. T Shyam Prasad</a:t>
            </a:r>
            <a:endParaRPr dirty="0"/>
          </a:p>
          <a:p>
            <a:pPr marL="0" marR="0" lvl="0" indent="0" algn="l" rtl="0">
              <a:lnSpc>
                <a:spcPct val="100000"/>
              </a:lnSpc>
              <a:spcBef>
                <a:spcPts val="0"/>
              </a:spcBef>
              <a:spcAft>
                <a:spcPts val="0"/>
              </a:spcAft>
              <a:buNone/>
            </a:pPr>
            <a:r>
              <a:rPr lang="en-US" dirty="0">
                <a:latin typeface="Bookman Old Style"/>
                <a:ea typeface="Bookman Old Style"/>
                <a:cs typeface="Bookman Old Style"/>
                <a:sym typeface="Bookman Old Style"/>
              </a:rPr>
              <a:t>M. Tech, PhD</a:t>
            </a:r>
            <a:endParaRPr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dirty="0">
                <a:latin typeface="Bookman Old Style"/>
                <a:ea typeface="Bookman Old Style"/>
                <a:cs typeface="Bookman Old Style"/>
                <a:sym typeface="Bookman Old Style"/>
              </a:rPr>
              <a:t>Assistant Professor</a:t>
            </a:r>
            <a:endParaRPr dirty="0">
              <a:latin typeface="Bookman Old Style"/>
              <a:ea typeface="Bookman Old Style"/>
              <a:cs typeface="Bookman Old Style"/>
              <a:sym typeface="Bookman Old Style"/>
            </a:endParaRPr>
          </a:p>
        </p:txBody>
      </p:sp>
      <p:sp>
        <p:nvSpPr>
          <p:cNvPr id="68" name="Google Shape;68;p9"/>
          <p:cNvSpPr txBox="1">
            <a:spLocks noGrp="1"/>
          </p:cNvSpPr>
          <p:nvPr>
            <p:ph type="ftr" idx="11"/>
          </p:nvPr>
        </p:nvSpPr>
        <p:spPr>
          <a:xfrm>
            <a:off x="3124200" y="4692426"/>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262250" y="416163"/>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dirty="0"/>
              <a:t>Experiment Results</a:t>
            </a:r>
            <a:endParaRPr sz="3200" dirty="0">
              <a:latin typeface="Bookman Old Style"/>
              <a:ea typeface="Bookman Old Style"/>
              <a:cs typeface="Bookman Old Style"/>
              <a:sym typeface="Bookman Old Style"/>
            </a:endParaRPr>
          </a:p>
        </p:txBody>
      </p:sp>
      <p:sp>
        <p:nvSpPr>
          <p:cNvPr id="115" name="Google Shape;115;p14"/>
          <p:cNvSpPr txBox="1">
            <a:spLocks noGrp="1"/>
          </p:cNvSpPr>
          <p:nvPr>
            <p:ph type="ftr" idx="11"/>
          </p:nvPr>
        </p:nvSpPr>
        <p:spPr>
          <a:xfrm>
            <a:off x="3124200" y="4590075"/>
            <a:ext cx="2895600" cy="34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6" name="Google Shape;116;p14"/>
          <p:cNvSpPr txBox="1"/>
          <p:nvPr/>
        </p:nvSpPr>
        <p:spPr>
          <a:xfrm>
            <a:off x="1021800"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71771588-AF88-37D1-89CF-BC33FEF7CC04}"/>
              </a:ext>
            </a:extLst>
          </p:cNvPr>
          <p:cNvPicPr>
            <a:picLocks noChangeAspect="1"/>
          </p:cNvPicPr>
          <p:nvPr/>
        </p:nvPicPr>
        <p:blipFill>
          <a:blip r:embed="rId3"/>
          <a:stretch>
            <a:fillRect/>
          </a:stretch>
        </p:blipFill>
        <p:spPr>
          <a:xfrm>
            <a:off x="348080" y="1200263"/>
            <a:ext cx="4157832" cy="3200677"/>
          </a:xfrm>
          <a:prstGeom prst="rect">
            <a:avLst/>
          </a:prstGeom>
        </p:spPr>
      </p:pic>
      <p:pic>
        <p:nvPicPr>
          <p:cNvPr id="4" name="Picture 3">
            <a:extLst>
              <a:ext uri="{FF2B5EF4-FFF2-40B4-BE49-F238E27FC236}">
                <a16:creationId xmlns:a16="http://schemas.microsoft.com/office/drawing/2014/main" id="{2493D594-1E30-1372-4B9B-2B8B2DE8642C}"/>
              </a:ext>
            </a:extLst>
          </p:cNvPr>
          <p:cNvPicPr>
            <a:picLocks noChangeAspect="1"/>
          </p:cNvPicPr>
          <p:nvPr/>
        </p:nvPicPr>
        <p:blipFill>
          <a:blip r:embed="rId4"/>
          <a:stretch>
            <a:fillRect/>
          </a:stretch>
        </p:blipFill>
        <p:spPr>
          <a:xfrm>
            <a:off x="4572000" y="1214825"/>
            <a:ext cx="4352921" cy="3200677"/>
          </a:xfrm>
          <a:prstGeom prst="rect">
            <a:avLst/>
          </a:prstGeom>
        </p:spPr>
      </p:pic>
    </p:spTree>
    <p:extLst>
      <p:ext uri="{BB962C8B-B14F-4D97-AF65-F5344CB8AC3E}">
        <p14:creationId xmlns:p14="http://schemas.microsoft.com/office/powerpoint/2010/main" val="120862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231176" y="362878"/>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dirty="0"/>
              <a:t>Experiment Results</a:t>
            </a:r>
            <a:endParaRPr sz="3200" dirty="0">
              <a:latin typeface="Bookman Old Style"/>
              <a:ea typeface="Bookman Old Style"/>
              <a:cs typeface="Bookman Old Style"/>
              <a:sym typeface="Bookman Old Style"/>
            </a:endParaRPr>
          </a:p>
        </p:txBody>
      </p:sp>
      <p:sp>
        <p:nvSpPr>
          <p:cNvPr id="116" name="Google Shape;116;p14"/>
          <p:cNvSpPr txBox="1"/>
          <p:nvPr/>
        </p:nvSpPr>
        <p:spPr>
          <a:xfrm>
            <a:off x="1231176"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 name="Picture 3">
            <a:extLst>
              <a:ext uri="{FF2B5EF4-FFF2-40B4-BE49-F238E27FC236}">
                <a16:creationId xmlns:a16="http://schemas.microsoft.com/office/drawing/2014/main" id="{0FDD8865-02CC-B7AF-137D-92D70D467D67}"/>
              </a:ext>
            </a:extLst>
          </p:cNvPr>
          <p:cNvPicPr>
            <a:picLocks noChangeAspect="1"/>
          </p:cNvPicPr>
          <p:nvPr/>
        </p:nvPicPr>
        <p:blipFill>
          <a:blip r:embed="rId3"/>
          <a:stretch>
            <a:fillRect/>
          </a:stretch>
        </p:blipFill>
        <p:spPr>
          <a:xfrm>
            <a:off x="939421" y="1088392"/>
            <a:ext cx="7181710" cy="3743268"/>
          </a:xfrm>
          <a:prstGeom prst="rect">
            <a:avLst/>
          </a:prstGeom>
        </p:spPr>
      </p:pic>
    </p:spTree>
    <p:extLst>
      <p:ext uri="{BB962C8B-B14F-4D97-AF65-F5344CB8AC3E}">
        <p14:creationId xmlns:p14="http://schemas.microsoft.com/office/powerpoint/2010/main" val="265844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32" name="Google Shape;132;p1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33" name="Google Shape;133;p16"/>
          <p:cNvSpPr txBox="1">
            <a:spLocks noGrp="1"/>
          </p:cNvSpPr>
          <p:nvPr>
            <p:ph type="title"/>
          </p:nvPr>
        </p:nvSpPr>
        <p:spPr>
          <a:xfrm>
            <a:off x="1319438" y="67467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Finding</a:t>
            </a:r>
            <a:endParaRPr sz="3600" dirty="0">
              <a:latin typeface="Bookman Old Style"/>
              <a:ea typeface="Bookman Old Style"/>
              <a:cs typeface="Bookman Old Style"/>
              <a:sym typeface="Bookman Old Style"/>
            </a:endParaRPr>
          </a:p>
        </p:txBody>
      </p:sp>
      <p:sp>
        <p:nvSpPr>
          <p:cNvPr id="134" name="Google Shape;134;p16"/>
          <p:cNvSpPr txBox="1">
            <a:spLocks noGrp="1"/>
          </p:cNvSpPr>
          <p:nvPr>
            <p:ph type="ftr" idx="11"/>
          </p:nvPr>
        </p:nvSpPr>
        <p:spPr>
          <a:xfrm>
            <a:off x="3124200" y="4583802"/>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35" name="Google Shape;135;p16"/>
          <p:cNvSpPr txBox="1"/>
          <p:nvPr/>
        </p:nvSpPr>
        <p:spPr>
          <a:xfrm>
            <a:off x="285750" y="1420901"/>
            <a:ext cx="8572499" cy="2862292"/>
          </a:xfrm>
          <a:prstGeom prst="rect">
            <a:avLst/>
          </a:prstGeom>
          <a:noFill/>
          <a:ln>
            <a:noFill/>
          </a:ln>
        </p:spPr>
        <p:txBody>
          <a:bodyPr spcFirstLastPara="1" wrap="square" lIns="91425" tIns="91425" rIns="91425" bIns="91425" anchor="t" anchorCtr="0">
            <a:spAutoFit/>
          </a:bodyPr>
          <a:lstStyle/>
          <a:p>
            <a:pPr marL="139700" algn="just">
              <a:buSzPts val="1400"/>
            </a:pPr>
            <a:r>
              <a:rPr lang="en-US" sz="1600" dirty="0">
                <a:latin typeface="Bookman Old Style" panose="02050604050505020204" pitchFamily="18" charset="0"/>
              </a:rPr>
              <a:t>We found that implementing the Dynamic Health Ledger with RSA for key exchange and blockchain technology was a promising approach. RSA encryption ensured secure communication by enabling a robust method for exchanging keys, safeguarding sensitive health records. The blockchain technology added an extra layer of data integrity and trust, as it provided a tamper-proof ledger for recording all transactions and changes to the health records. This combination of RSA and blockchain enhanced the security and transparency of the distributed health records database, making it a potentially effective solution for ensuring the privacy and authenticity of patient data in the healthcare sector.</a:t>
            </a:r>
          </a:p>
          <a:p>
            <a:pPr marL="139700" algn="just">
              <a:buSzPts val="1400"/>
            </a:pPr>
            <a:endParaRPr lang="en-US" sz="1600" dirty="0"/>
          </a:p>
          <a:p>
            <a:pPr marL="139700" lvl="0" algn="just" rtl="0">
              <a:spcBef>
                <a:spcPts val="0"/>
              </a:spcBef>
              <a:spcAft>
                <a:spcPts val="0"/>
              </a:spcAft>
              <a:buSzPts val="1400"/>
            </a:pPr>
            <a:endParaRPr dirty="0">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32" name="Google Shape;132;p1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33" name="Google Shape;133;p16"/>
          <p:cNvSpPr txBox="1">
            <a:spLocks noGrp="1"/>
          </p:cNvSpPr>
          <p:nvPr>
            <p:ph type="title"/>
          </p:nvPr>
        </p:nvSpPr>
        <p:spPr>
          <a:xfrm>
            <a:off x="1319438" y="67467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Justification</a:t>
            </a:r>
            <a:endParaRPr sz="3600" dirty="0">
              <a:latin typeface="Bookman Old Style"/>
              <a:ea typeface="Bookman Old Style"/>
              <a:cs typeface="Bookman Old Style"/>
              <a:sym typeface="Bookman Old Style"/>
            </a:endParaRPr>
          </a:p>
        </p:txBody>
      </p:sp>
      <p:sp>
        <p:nvSpPr>
          <p:cNvPr id="134" name="Google Shape;134;p16"/>
          <p:cNvSpPr txBox="1">
            <a:spLocks noGrp="1"/>
          </p:cNvSpPr>
          <p:nvPr>
            <p:ph type="ftr" idx="11"/>
          </p:nvPr>
        </p:nvSpPr>
        <p:spPr>
          <a:xfrm>
            <a:off x="3124200" y="4583802"/>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35" name="Google Shape;135;p16"/>
          <p:cNvSpPr txBox="1"/>
          <p:nvPr/>
        </p:nvSpPr>
        <p:spPr>
          <a:xfrm>
            <a:off x="371475" y="1289419"/>
            <a:ext cx="8572499" cy="347784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600" dirty="0">
                <a:solidFill>
                  <a:srgbClr val="374151"/>
                </a:solidFill>
                <a:latin typeface="Bookman Old Style"/>
                <a:ea typeface="Bookman Old Style"/>
                <a:cs typeface="Bookman Old Style"/>
                <a:sym typeface="Bookman Old Style"/>
              </a:rPr>
              <a:t>The Dynamic Health Ledger, utilizing RSA for key exchange and blockchain, offers a robust and secure solution for managing healthcare data. RSA encryption ensures that sensitive patient information is safely exchanged between authorized parties, preventing unauthorized access. Blockchain technology, on the other hand, ensures the integrity and immutability of the health records, making it nearly impossible to tamper with or alter the data once it's stored. This protocol not only enhances data security and trust but also streamlines healthcare record management, ultimately improving patient care and data interoperability across the healthcare ecosystem. It's a pivotal step towards ensuring data privacy and the efficiency of health records in our digital age.</a:t>
            </a:r>
            <a:endParaRPr lang="en-US" sz="1800" dirty="0"/>
          </a:p>
          <a:p>
            <a:pPr marL="139700" algn="just">
              <a:buSzPts val="1400"/>
            </a:pPr>
            <a:endParaRPr lang="en-US" sz="1600" dirty="0"/>
          </a:p>
          <a:p>
            <a:pPr marL="139700" lvl="0" algn="just" rtl="0">
              <a:spcBef>
                <a:spcPts val="0"/>
              </a:spcBef>
              <a:spcAft>
                <a:spcPts val="0"/>
              </a:spcAft>
              <a:buSzPts val="1400"/>
            </a:pPr>
            <a:endParaRPr dirty="0">
              <a:latin typeface="Bookman Old Style"/>
              <a:ea typeface="Bookman Old Style"/>
              <a:cs typeface="Bookman Old Style"/>
              <a:sym typeface="Bookman Old Style"/>
            </a:endParaRPr>
          </a:p>
        </p:txBody>
      </p:sp>
    </p:spTree>
    <p:extLst>
      <p:ext uri="{BB962C8B-B14F-4D97-AF65-F5344CB8AC3E}">
        <p14:creationId xmlns:p14="http://schemas.microsoft.com/office/powerpoint/2010/main" val="166130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35720EA-6156-1415-1759-DD2401D949E3}"/>
              </a:ext>
            </a:extLst>
          </p:cNvPr>
          <p:cNvSpPr>
            <a:spLocks noGrp="1"/>
          </p:cNvSpPr>
          <p:nvPr>
            <p:ph type="body" idx="1"/>
          </p:nvPr>
        </p:nvSpPr>
        <p:spPr>
          <a:xfrm>
            <a:off x="457200" y="1509714"/>
            <a:ext cx="8229600" cy="3394500"/>
          </a:xfrm>
        </p:spPr>
        <p:txBody>
          <a:bodyPr/>
          <a:lstStyle/>
          <a:p>
            <a:pPr marL="0" indent="0">
              <a:buNone/>
            </a:pPr>
            <a:r>
              <a:rPr lang="en-IN" sz="5400" dirty="0">
                <a:latin typeface="Bookman Old Style" panose="02050604050505020204" pitchFamily="18" charset="0"/>
              </a:rPr>
              <a:t>         Thank you </a:t>
            </a:r>
          </a:p>
        </p:txBody>
      </p:sp>
      <p:sp>
        <p:nvSpPr>
          <p:cNvPr id="5" name="Slide Number Placeholder 4">
            <a:extLst>
              <a:ext uri="{FF2B5EF4-FFF2-40B4-BE49-F238E27FC236}">
                <a16:creationId xmlns:a16="http://schemas.microsoft.com/office/drawing/2014/main" id="{F4D750F1-9ADF-4268-DD0E-F4077DC7F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31468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74" name="Google Shape;74;p1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75" name="Google Shape;75;p10"/>
          <p:cNvSpPr txBox="1">
            <a:spLocks noGrp="1"/>
          </p:cNvSpPr>
          <p:nvPr>
            <p:ph type="title"/>
          </p:nvPr>
        </p:nvSpPr>
        <p:spPr>
          <a:xfrm>
            <a:off x="1513282" y="10440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Introduction</a:t>
            </a:r>
            <a:endParaRPr sz="3600" dirty="0">
              <a:latin typeface="Bookman Old Style"/>
              <a:ea typeface="Bookman Old Style"/>
              <a:cs typeface="Bookman Old Style"/>
              <a:sym typeface="Bookman Old Style"/>
            </a:endParaRPr>
          </a:p>
        </p:txBody>
      </p:sp>
      <p:sp>
        <p:nvSpPr>
          <p:cNvPr id="76" name="Google Shape;76;p10"/>
          <p:cNvSpPr txBox="1"/>
          <p:nvPr/>
        </p:nvSpPr>
        <p:spPr>
          <a:xfrm>
            <a:off x="635794" y="674550"/>
            <a:ext cx="7993856" cy="3140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dirty="0">
                <a:solidFill>
                  <a:srgbClr val="222222"/>
                </a:solidFill>
                <a:highlight>
                  <a:srgbClr val="EEEEEE"/>
                </a:highlight>
                <a:latin typeface="Bookman Old Style"/>
                <a:ea typeface="Bookman Old Style"/>
                <a:cs typeface="Bookman Old Style"/>
                <a:sym typeface="Bookman Old Style"/>
              </a:rPr>
              <a:t>EHRs (Electronic-Health Records) are designed to be spread out and can be managed by different groups. When patient health information is shared across different organizations, it helps doctors make better diagnoses, leading to better healthcare. The way these information systems work together is like a distributed database, where data is split and possibly copied across different computers. This allows for efficient and secure access to patient information, no matter where it's needed.</a:t>
            </a:r>
            <a:endParaRPr sz="1600" dirty="0">
              <a:solidFill>
                <a:srgbClr val="222222"/>
              </a:solidFill>
              <a:highlight>
                <a:srgbClr val="EEEEEE"/>
              </a:highlight>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sz="1600" dirty="0">
                <a:solidFill>
                  <a:srgbClr val="222222"/>
                </a:solidFill>
                <a:highlight>
                  <a:srgbClr val="EEEEEE"/>
                </a:highlight>
                <a:latin typeface="Bookman Old Style"/>
                <a:ea typeface="Bookman Old Style"/>
                <a:cs typeface="Bookman Old Style"/>
                <a:sym typeface="Bookman Old Style"/>
              </a:rPr>
              <a:t>By having this distributed and replicated approach, healthcare providers can ensure that patient data is always available and up to date, improving the overall quality of care.</a:t>
            </a:r>
            <a:endParaRPr sz="1900" dirty="0">
              <a:highlight>
                <a:srgbClr val="EEEEEE"/>
              </a:highlight>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900" dirty="0">
                <a:latin typeface="Bookman Old Style"/>
                <a:ea typeface="Bookman Old Style"/>
                <a:cs typeface="Bookman Old Style"/>
                <a:sym typeface="Bookman Old Style"/>
              </a:rPr>
              <a:t>                                </a:t>
            </a:r>
            <a:endParaRPr sz="1900"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900" i="0" u="none" strike="noStrike" cap="none" dirty="0">
              <a:solidFill>
                <a:srgbClr val="000000"/>
              </a:solidFill>
              <a:latin typeface="Bookman Old Style"/>
              <a:ea typeface="Bookman Old Style"/>
              <a:cs typeface="Bookman Old Style"/>
              <a:sym typeface="Bookman Old Style"/>
            </a:endParaRPr>
          </a:p>
        </p:txBody>
      </p:sp>
      <p:pic>
        <p:nvPicPr>
          <p:cNvPr id="2" name="Picture 1">
            <a:extLst>
              <a:ext uri="{FF2B5EF4-FFF2-40B4-BE49-F238E27FC236}">
                <a16:creationId xmlns:a16="http://schemas.microsoft.com/office/drawing/2014/main" id="{C1083F22-3912-C491-35C4-7798835C4F12}"/>
              </a:ext>
            </a:extLst>
          </p:cNvPr>
          <p:cNvPicPr>
            <a:picLocks noChangeAspect="1"/>
          </p:cNvPicPr>
          <p:nvPr/>
        </p:nvPicPr>
        <p:blipFill>
          <a:blip r:embed="rId3"/>
          <a:stretch>
            <a:fillRect/>
          </a:stretch>
        </p:blipFill>
        <p:spPr>
          <a:xfrm>
            <a:off x="3155905" y="3115059"/>
            <a:ext cx="3139540" cy="1789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91" name="Google Shape;91;p12"/>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92" name="Google Shape;92;p12"/>
          <p:cNvSpPr txBox="1">
            <a:spLocks noGrp="1"/>
          </p:cNvSpPr>
          <p:nvPr>
            <p:ph type="title"/>
          </p:nvPr>
        </p:nvSpPr>
        <p:spPr>
          <a:xfrm>
            <a:off x="1637400" y="221400"/>
            <a:ext cx="6117300" cy="639900"/>
          </a:xfrm>
          <a:prstGeom prst="rect">
            <a:avLst/>
          </a:prstGeom>
          <a:noFill/>
          <a:ln>
            <a:noFill/>
          </a:ln>
        </p:spPr>
        <p:txBody>
          <a:bodyPr spcFirstLastPara="1" wrap="square" lIns="94100" tIns="47025" rIns="94100" bIns="47025" anchor="ctr" anchorCtr="0">
            <a:noAutofit/>
          </a:bodyPr>
          <a:lstStyle/>
          <a:p>
            <a:pPr marL="0" lvl="0" indent="0" algn="just"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   Problem Statement</a:t>
            </a:r>
            <a:endParaRPr sz="3600" dirty="0">
              <a:latin typeface="Bookman Old Style"/>
              <a:ea typeface="Bookman Old Style"/>
              <a:cs typeface="Bookman Old Style"/>
              <a:sym typeface="Bookman Old Style"/>
            </a:endParaRPr>
          </a:p>
        </p:txBody>
      </p:sp>
      <p:sp>
        <p:nvSpPr>
          <p:cNvPr id="93" name="Google Shape;93;p12"/>
          <p:cNvSpPr txBox="1"/>
          <p:nvPr/>
        </p:nvSpPr>
        <p:spPr>
          <a:xfrm>
            <a:off x="807244" y="3141870"/>
            <a:ext cx="7400925" cy="17081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500" dirty="0">
                <a:solidFill>
                  <a:srgbClr val="222222"/>
                </a:solidFill>
                <a:highlight>
                  <a:srgbClr val="EDEDED"/>
                </a:highlight>
                <a:latin typeface="Bookman Old Style"/>
                <a:ea typeface="Bookman Old Style"/>
                <a:cs typeface="Bookman Old Style"/>
                <a:sym typeface="Bookman Old Style"/>
              </a:rPr>
              <a:t>The Dynamic Health Ledger seeks to enhance the performance and efficiency of managing Electronic Health Records (EHRs) across diverse organizations. It prioritizes improving the speed and accuracy of EHR insertion, especially in scenarios involving sizable medical imaging data. The protocol aims to optimize data retrieval, minimize contention, and identify unauthorized access, all while ensuring compliance with data protection regulations.</a:t>
            </a:r>
          </a:p>
          <a:p>
            <a:pPr marL="0" marR="0" lvl="0" indent="0" algn="l" rtl="0">
              <a:lnSpc>
                <a:spcPct val="100000"/>
              </a:lnSpc>
              <a:spcBef>
                <a:spcPts val="0"/>
              </a:spcBef>
              <a:spcAft>
                <a:spcPts val="0"/>
              </a:spcAft>
              <a:buNone/>
            </a:pPr>
            <a:endParaRPr sz="1500" dirty="0">
              <a:solidFill>
                <a:srgbClr val="222222"/>
              </a:solidFill>
              <a:highlight>
                <a:srgbClr val="EDEDED"/>
              </a:highlight>
              <a:latin typeface="Bookman Old Style"/>
              <a:ea typeface="Bookman Old Style"/>
              <a:cs typeface="Bookman Old Style"/>
              <a:sym typeface="Bookman Old Style"/>
            </a:endParaRPr>
          </a:p>
        </p:txBody>
      </p:sp>
      <p:sp>
        <p:nvSpPr>
          <p:cNvPr id="94" name="Google Shape;94;p12"/>
          <p:cNvSpPr txBox="1"/>
          <p:nvPr/>
        </p:nvSpPr>
        <p:spPr>
          <a:xfrm>
            <a:off x="1687406" y="2348802"/>
            <a:ext cx="6117300" cy="1046700"/>
          </a:xfrm>
          <a:prstGeom prst="rect">
            <a:avLst/>
          </a:prstGeom>
          <a:noFill/>
          <a:ln>
            <a:noFill/>
          </a:ln>
        </p:spPr>
        <p:txBody>
          <a:bodyPr spcFirstLastPara="1" wrap="square" lIns="94100" tIns="47025" rIns="94100" bIns="47025" anchor="ctr" anchorCtr="0">
            <a:noAutofit/>
          </a:bodyPr>
          <a:lstStyle/>
          <a:p>
            <a:pPr marL="0" marR="0" lvl="0" indent="0" algn="l" rtl="0">
              <a:lnSpc>
                <a:spcPct val="100000"/>
              </a:lnSpc>
              <a:spcBef>
                <a:spcPts val="0"/>
              </a:spcBef>
              <a:spcAft>
                <a:spcPts val="0"/>
              </a:spcAft>
              <a:buClr>
                <a:schemeClr val="dk1"/>
              </a:buClr>
              <a:buSzPts val="20700"/>
              <a:buFont typeface="Calibri"/>
              <a:buNone/>
            </a:pPr>
            <a:r>
              <a:rPr lang="en-US" sz="3600" dirty="0">
                <a:solidFill>
                  <a:schemeClr val="dk1"/>
                </a:solidFill>
                <a:latin typeface="Bookman Old Style"/>
                <a:ea typeface="Bookman Old Style"/>
                <a:cs typeface="Bookman Old Style"/>
                <a:sym typeface="Bookman Old Style"/>
              </a:rPr>
              <a:t>          Objective</a:t>
            </a:r>
            <a:endParaRPr sz="3600" dirty="0">
              <a:solidFill>
                <a:schemeClr val="dk1"/>
              </a:solidFill>
              <a:latin typeface="Bookman Old Style"/>
              <a:ea typeface="Bookman Old Style"/>
              <a:cs typeface="Bookman Old Style"/>
              <a:sym typeface="Bookman Old Style"/>
            </a:endParaRPr>
          </a:p>
        </p:txBody>
      </p:sp>
      <p:sp>
        <p:nvSpPr>
          <p:cNvPr id="95" name="Google Shape;95;p12"/>
          <p:cNvSpPr txBox="1"/>
          <p:nvPr/>
        </p:nvSpPr>
        <p:spPr>
          <a:xfrm>
            <a:off x="714376" y="670112"/>
            <a:ext cx="7586662" cy="2065910"/>
          </a:xfrm>
          <a:prstGeom prst="rect">
            <a:avLst/>
          </a:prstGeom>
          <a:noFill/>
          <a:ln>
            <a:noFill/>
          </a:ln>
        </p:spPr>
        <p:txBody>
          <a:bodyPr spcFirstLastPara="1" wrap="square" lIns="91425" tIns="45700" rIns="91425" bIns="45700" anchor="t" anchorCtr="0">
            <a:spAutoFit/>
          </a:bodyPr>
          <a:lstStyle/>
          <a:p>
            <a:pPr marL="63500" marR="188595" algn="just">
              <a:lnSpc>
                <a:spcPct val="115000"/>
              </a:lnSpc>
              <a:spcBef>
                <a:spcPts val="910"/>
              </a:spcBef>
              <a:spcAft>
                <a:spcPts val="0"/>
              </a:spcAft>
            </a:pPr>
            <a:r>
              <a:rPr lang="en-US" sz="1500" dirty="0">
                <a:effectLst/>
                <a:latin typeface="Bookman Old Style" panose="02050604050505020204" pitchFamily="18" charset="0"/>
                <a:ea typeface="Times New Roman" panose="02020603050405020304" pitchFamily="18" charset="0"/>
              </a:rPr>
              <a:t>Addressing the challenges in healthcare data management, our initiative focuses on leveraging RSA for secure key exchange and integrating blockchain for streamlined management of distributed health records. The project's goal is to enhance data security, accessibility, and cost-efficiency, all while prioritizing patient privacy. Through this innovative approach, we aim to establish a robust solution that transforms the landscape of healthcare data handling.</a:t>
            </a:r>
            <a:endParaRPr lang="en-IN" sz="1500" dirty="0">
              <a:effectLst/>
              <a:latin typeface="Bookman Old Style" panose="02050604050505020204" pitchFamily="18" charset="0"/>
              <a:ea typeface="Times New Roman" panose="02020603050405020304" pitchFamily="18" charset="0"/>
            </a:endParaRPr>
          </a:p>
        </p:txBody>
      </p:sp>
      <p:sp>
        <p:nvSpPr>
          <p:cNvPr id="96" name="Google Shape;96;p12"/>
          <p:cNvSpPr txBox="1">
            <a:spLocks noGrp="1"/>
          </p:cNvSpPr>
          <p:nvPr>
            <p:ph type="ftr" idx="11"/>
          </p:nvPr>
        </p:nvSpPr>
        <p:spPr>
          <a:xfrm>
            <a:off x="3124200" y="4703876"/>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02" name="Google Shape;102;p1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3" name="Google Shape;103;p13"/>
          <p:cNvSpPr txBox="1">
            <a:spLocks noGrp="1"/>
          </p:cNvSpPr>
          <p:nvPr>
            <p:ph type="title"/>
          </p:nvPr>
        </p:nvSpPr>
        <p:spPr>
          <a:xfrm>
            <a:off x="1041325" y="153938"/>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Proposed Method</a:t>
            </a:r>
            <a:endParaRPr sz="3600" dirty="0">
              <a:latin typeface="Bookman Old Style"/>
              <a:ea typeface="Bookman Old Style"/>
              <a:cs typeface="Bookman Old Style"/>
              <a:sym typeface="Bookman Old Style"/>
            </a:endParaRPr>
          </a:p>
        </p:txBody>
      </p:sp>
      <p:sp>
        <p:nvSpPr>
          <p:cNvPr id="104" name="Google Shape;104;p13"/>
          <p:cNvSpPr txBox="1">
            <a:spLocks noGrp="1"/>
          </p:cNvSpPr>
          <p:nvPr>
            <p:ph type="ftr" idx="11"/>
          </p:nvPr>
        </p:nvSpPr>
        <p:spPr>
          <a:xfrm>
            <a:off x="3124200" y="4715325"/>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05" name="Google Shape;105;p13"/>
          <p:cNvSpPr txBox="1"/>
          <p:nvPr/>
        </p:nvSpPr>
        <p:spPr>
          <a:xfrm>
            <a:off x="1423950" y="1015225"/>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6" name="Google Shape;106;p13"/>
          <p:cNvSpPr txBox="1"/>
          <p:nvPr/>
        </p:nvSpPr>
        <p:spPr>
          <a:xfrm>
            <a:off x="1675950" y="831925"/>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7" name="Google Shape;107;p13"/>
          <p:cNvSpPr txBox="1"/>
          <p:nvPr/>
        </p:nvSpPr>
        <p:spPr>
          <a:xfrm>
            <a:off x="602147" y="769333"/>
            <a:ext cx="7939706" cy="40933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The Dynamic Health Ledger, employing RSA for secure key exchange and blockchain technology, holds significant promise in revolutionizing healthcare data management. This innovative approach ensures the utmost security and data integrity within the health sector, safeguarding sensitive patient information. By leveraging RSA encryption, it establishes a robust foundation for secure communication and access control, while the integration of blockchain provides an immutable ledger for transparent and auditable health record transactions. The potential for enhanced interoperability, trust, and privacy protection makes this project a valuable contribution to the future of healthcare information systems.</a:t>
            </a:r>
          </a:p>
          <a:p>
            <a:pPr marL="0" lvl="0" indent="0" algn="just" rtl="0">
              <a:spcBef>
                <a:spcPts val="0"/>
              </a:spcBef>
              <a:spcAft>
                <a:spcPts val="0"/>
              </a:spcAft>
              <a:buNone/>
            </a:pP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 </a:t>
            </a: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Access Control and </a:t>
            </a:r>
            <a:r>
              <a:rPr lang="en-US" b="1" dirty="0" err="1">
                <a:latin typeface="Bookman Old Style" panose="02050604050505020204" pitchFamily="18" charset="0"/>
                <a:ea typeface="Calibri"/>
                <a:cs typeface="Calibri"/>
                <a:sym typeface="Calibri"/>
              </a:rPr>
              <a:t>Permissioning</a:t>
            </a:r>
            <a:r>
              <a:rPr lang="en-US" dirty="0">
                <a:latin typeface="Bookman Old Style" panose="02050604050505020204" pitchFamily="18" charset="0"/>
                <a:ea typeface="Calibri"/>
                <a:cs typeface="Calibri"/>
                <a:sym typeface="Calibri"/>
              </a:rPr>
              <a:t>: Developing a robust access control mechanism that enforces the principle of least privilege. Where the nodes should possess specific permissions to access and validate certain records, ensuring that unauthorized nodes cannot access sensitive data.</a:t>
            </a:r>
          </a:p>
          <a:p>
            <a:pPr marL="0" lvl="0" indent="0" algn="just" rtl="0">
              <a:spcBef>
                <a:spcPts val="0"/>
              </a:spcBef>
              <a:spcAft>
                <a:spcPts val="0"/>
              </a:spcAft>
              <a:buNone/>
            </a:pPr>
            <a:endParaRPr lang="en-US" dirty="0">
              <a:latin typeface="Bookman Old Style" panose="02050604050505020204" pitchFamily="18" charset="0"/>
              <a:ea typeface="Calibri"/>
              <a:cs typeface="Calibri"/>
              <a:sym typeface="Calibri"/>
            </a:endParaRP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Efficient Data Retrieval</a:t>
            </a:r>
            <a:r>
              <a:rPr lang="en-US" dirty="0">
                <a:latin typeface="Bookman Old Style" panose="02050604050505020204" pitchFamily="18" charset="0"/>
                <a:ea typeface="Calibri"/>
                <a:cs typeface="Calibri"/>
                <a:sym typeface="Calibri"/>
              </a:rPr>
              <a:t>: Implementing the indexing and search mechanisms that allow for efficient retrieval of records based on specific criteria while maintaining data confidentiality</a:t>
            </a:r>
            <a:r>
              <a:rPr lang="en-US" sz="1600" dirty="0">
                <a:latin typeface="Calibri"/>
                <a:ea typeface="Calibri"/>
                <a:cs typeface="Calibri"/>
                <a:sym typeface="Calibr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191482" y="274467"/>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Proposed Method</a:t>
            </a:r>
            <a:endParaRPr sz="3600" dirty="0">
              <a:latin typeface="Bookman Old Style"/>
              <a:ea typeface="Bookman Old Style"/>
              <a:cs typeface="Bookman Old Style"/>
              <a:sym typeface="Bookman Old Style"/>
            </a:endParaRPr>
          </a:p>
        </p:txBody>
      </p:sp>
      <p:sp>
        <p:nvSpPr>
          <p:cNvPr id="115" name="Google Shape;115;p14"/>
          <p:cNvSpPr txBox="1">
            <a:spLocks noGrp="1"/>
          </p:cNvSpPr>
          <p:nvPr>
            <p:ph type="ftr" idx="11"/>
          </p:nvPr>
        </p:nvSpPr>
        <p:spPr>
          <a:xfrm>
            <a:off x="3124200" y="4590075"/>
            <a:ext cx="2895600" cy="34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6" name="Google Shape;116;p14"/>
          <p:cNvSpPr txBox="1"/>
          <p:nvPr/>
        </p:nvSpPr>
        <p:spPr>
          <a:xfrm>
            <a:off x="1021800"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7" name="Google Shape;117;p14"/>
          <p:cNvSpPr txBox="1"/>
          <p:nvPr/>
        </p:nvSpPr>
        <p:spPr>
          <a:xfrm>
            <a:off x="578645" y="870355"/>
            <a:ext cx="8108155" cy="406262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b="1" u="sng" dirty="0">
                <a:latin typeface="Bookman Old Style" panose="02050604050505020204" pitchFamily="18" charset="0"/>
                <a:ea typeface="Bookman Old Style"/>
                <a:cs typeface="Times New Roman" panose="02020603050405020304" pitchFamily="18" charset="0"/>
                <a:sym typeface="Bookman Old Style"/>
              </a:rPr>
              <a:t>KEY GENERATION (USING RSA):</a:t>
            </a:r>
          </a:p>
          <a:p>
            <a:pPr marL="0" lvl="0" indent="0" algn="just" rtl="0">
              <a:spcBef>
                <a:spcPts val="0"/>
              </a:spcBef>
              <a:spcAft>
                <a:spcPts val="0"/>
              </a:spcAft>
              <a:buNone/>
            </a:pPr>
            <a:r>
              <a:rPr lang="en-US" dirty="0">
                <a:latin typeface="Bookman Old Style" panose="02050604050505020204" pitchFamily="18" charset="0"/>
                <a:ea typeface="Bookman Old Style"/>
                <a:cs typeface="Times New Roman" panose="02020603050405020304" pitchFamily="18" charset="0"/>
                <a:sym typeface="Bookman Old Style"/>
              </a:rPr>
              <a:t>The RSA algorithm relies on the mathematical properties of two large prime numbers, p and q. The formula for the RSA modulus (N) is given by: N=</a:t>
            </a:r>
            <a:r>
              <a:rPr lang="en-US" dirty="0" err="1">
                <a:latin typeface="Bookman Old Style" panose="02050604050505020204" pitchFamily="18" charset="0"/>
                <a:ea typeface="Bookman Old Style"/>
                <a:cs typeface="Times New Roman" panose="02020603050405020304" pitchFamily="18" charset="0"/>
                <a:sym typeface="Bookman Old Style"/>
              </a:rPr>
              <a:t>p×q</a:t>
            </a:r>
            <a:endParaRPr lang="en-US" dirty="0">
              <a:latin typeface="Bookman Old Style" panose="02050604050505020204" pitchFamily="18" charset="0"/>
              <a:ea typeface="Bookman Old Style"/>
              <a:cs typeface="Times New Roman" panose="02020603050405020304" pitchFamily="18" charset="0"/>
              <a:sym typeface="Bookman Old Style"/>
            </a:endParaRPr>
          </a:p>
          <a:p>
            <a:pPr marL="0" lvl="0" indent="0" algn="just" rtl="0">
              <a:spcBef>
                <a:spcPts val="0"/>
              </a:spcBef>
              <a:spcAft>
                <a:spcPts val="0"/>
              </a:spcAft>
              <a:buNone/>
            </a:pPr>
            <a:endParaRPr lang="en-US" dirty="0">
              <a:latin typeface="Bookman Old Style" panose="02050604050505020204" pitchFamily="18" charset="0"/>
              <a:ea typeface="Bookman Old Style"/>
              <a:cs typeface="Times New Roman" panose="02020603050405020304" pitchFamily="18" charset="0"/>
              <a:sym typeface="Bookman Old Style"/>
            </a:endParaRPr>
          </a:p>
          <a:p>
            <a:pPr marL="0" lvl="0" indent="0" algn="just" rtl="0">
              <a:spcBef>
                <a:spcPts val="0"/>
              </a:spcBef>
              <a:spcAft>
                <a:spcPts val="0"/>
              </a:spcAft>
              <a:buNone/>
            </a:pPr>
            <a:r>
              <a:rPr lang="en-US" dirty="0">
                <a:latin typeface="Bookman Old Style" panose="02050604050505020204" pitchFamily="18" charset="0"/>
                <a:ea typeface="Bookman Old Style"/>
                <a:cs typeface="Times New Roman" panose="02020603050405020304" pitchFamily="18" charset="0"/>
                <a:sym typeface="Bookman Old Style"/>
              </a:rPr>
              <a:t>The totient (φ) of N is calculated as:  ϕ(N)=(p−1)×(q−1)</a:t>
            </a:r>
          </a:p>
          <a:p>
            <a:pPr marL="0" lvl="0" indent="0" algn="just" rtl="0">
              <a:spcBef>
                <a:spcPts val="0"/>
              </a:spcBef>
              <a:spcAft>
                <a:spcPts val="0"/>
              </a:spcAft>
              <a:buNone/>
            </a:pPr>
            <a:endParaRPr lang="en-US" dirty="0">
              <a:latin typeface="Bookman Old Style" panose="02050604050505020204" pitchFamily="18" charset="0"/>
              <a:ea typeface="Bookman Old Style"/>
              <a:cs typeface="Times New Roman" panose="02020603050405020304" pitchFamily="18" charset="0"/>
              <a:sym typeface="Bookman Old Style"/>
            </a:endParaRPr>
          </a:p>
          <a:p>
            <a:pPr marL="0" lvl="0" indent="0" algn="just" rtl="0">
              <a:spcBef>
                <a:spcPts val="0"/>
              </a:spcBef>
              <a:spcAft>
                <a:spcPts val="0"/>
              </a:spcAft>
              <a:buNone/>
            </a:pPr>
            <a:r>
              <a:rPr lang="en-US" dirty="0">
                <a:latin typeface="Bookman Old Style" panose="02050604050505020204" pitchFamily="18" charset="0"/>
                <a:ea typeface="Bookman Old Style"/>
                <a:cs typeface="Times New Roman" panose="02020603050405020304" pitchFamily="18" charset="0"/>
                <a:sym typeface="Bookman Old Style"/>
              </a:rPr>
              <a:t>The public key (e, usually chosen as 65537 for its efficiency) and private key (d, computed using the extended Euclidean algorithm) are then determined such that: (e ×d) mod ϕ (N)=1</a:t>
            </a:r>
          </a:p>
          <a:p>
            <a:pPr marL="0" lvl="0" indent="0" algn="just" rtl="0">
              <a:spcBef>
                <a:spcPts val="0"/>
              </a:spcBef>
              <a:spcAft>
                <a:spcPts val="0"/>
              </a:spcAft>
              <a:buNone/>
            </a:pPr>
            <a:endParaRPr lang="en-US" dirty="0">
              <a:latin typeface="Bookman Old Style" panose="02050604050505020204" pitchFamily="18" charset="0"/>
              <a:ea typeface="Bookman Old Style"/>
              <a:cs typeface="Times New Roman" panose="02020603050405020304" pitchFamily="18" charset="0"/>
              <a:sym typeface="Bookman Old Style"/>
            </a:endParaRPr>
          </a:p>
          <a:p>
            <a:pPr marL="0" lvl="0" indent="0" algn="just" rtl="0">
              <a:spcBef>
                <a:spcPts val="0"/>
              </a:spcBef>
              <a:spcAft>
                <a:spcPts val="0"/>
              </a:spcAft>
              <a:buNone/>
            </a:pPr>
            <a:r>
              <a:rPr lang="en-US" dirty="0">
                <a:latin typeface="Bookman Old Style" panose="02050604050505020204" pitchFamily="18" charset="0"/>
                <a:ea typeface="Bookman Old Style"/>
                <a:cs typeface="Times New Roman" panose="02020603050405020304" pitchFamily="18" charset="0"/>
                <a:sym typeface="Bookman Old Style"/>
              </a:rPr>
              <a:t>The public key is (N, e), and the private key is (N, d).</a:t>
            </a:r>
          </a:p>
          <a:p>
            <a:pPr marL="0" lvl="0" indent="0" algn="just" rtl="0">
              <a:spcBef>
                <a:spcPts val="0"/>
              </a:spcBef>
              <a:spcAft>
                <a:spcPts val="0"/>
              </a:spcAft>
              <a:buNone/>
            </a:pPr>
            <a:endParaRPr dirty="0">
              <a:latin typeface="Bookman Old Style" panose="02050604050505020204" pitchFamily="18" charset="0"/>
              <a:ea typeface="Calibri"/>
              <a:cs typeface="Calibri"/>
              <a:sym typeface="Calibri"/>
            </a:endParaRP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Key Advantages:</a:t>
            </a:r>
            <a:endParaRPr b="1" dirty="0">
              <a:latin typeface="Bookman Old Style" panose="02050604050505020204" pitchFamily="18" charset="0"/>
              <a:ea typeface="Calibri"/>
              <a:cs typeface="Calibri"/>
              <a:sym typeface="Calibri"/>
            </a:endParaRPr>
          </a:p>
          <a:p>
            <a:pPr marL="457200" lvl="0" indent="-317500" algn="just" rtl="0">
              <a:spcBef>
                <a:spcPts val="0"/>
              </a:spcBef>
              <a:spcAft>
                <a:spcPts val="0"/>
              </a:spcAft>
              <a:buSzPts val="1400"/>
              <a:buFont typeface="Calibri"/>
              <a:buChar char="●"/>
            </a:pPr>
            <a:r>
              <a:rPr lang="en-US" dirty="0">
                <a:latin typeface="Bookman Old Style" panose="02050604050505020204" pitchFamily="18" charset="0"/>
                <a:ea typeface="Calibri"/>
                <a:cs typeface="Calibri"/>
                <a:sym typeface="Calibri"/>
              </a:rPr>
              <a:t>Tamper-Proof Database</a:t>
            </a:r>
            <a:endParaRPr dirty="0">
              <a:latin typeface="Bookman Old Style" panose="02050604050505020204" pitchFamily="18" charset="0"/>
              <a:ea typeface="Calibri"/>
              <a:cs typeface="Calibri"/>
              <a:sym typeface="Calibri"/>
            </a:endParaRPr>
          </a:p>
          <a:p>
            <a:pPr marL="457200" lvl="0" indent="-317500" algn="just" rtl="0">
              <a:spcBef>
                <a:spcPts val="0"/>
              </a:spcBef>
              <a:spcAft>
                <a:spcPts val="0"/>
              </a:spcAft>
              <a:buSzPts val="1400"/>
              <a:buFont typeface="Calibri"/>
              <a:buChar char="●"/>
            </a:pPr>
            <a:r>
              <a:rPr lang="en-US" dirty="0">
                <a:latin typeface="Bookman Old Style" panose="02050604050505020204" pitchFamily="18" charset="0"/>
                <a:ea typeface="Calibri"/>
                <a:cs typeface="Calibri"/>
                <a:sym typeface="Calibri"/>
              </a:rPr>
              <a:t>Decentralization</a:t>
            </a:r>
            <a:endParaRPr dirty="0">
              <a:latin typeface="Bookman Old Style" panose="02050604050505020204" pitchFamily="18" charset="0"/>
              <a:ea typeface="Calibri"/>
              <a:cs typeface="Calibri"/>
              <a:sym typeface="Calibri"/>
            </a:endParaRPr>
          </a:p>
          <a:p>
            <a:pPr marL="457200" lvl="0" indent="-317500" algn="just" rtl="0">
              <a:spcBef>
                <a:spcPts val="0"/>
              </a:spcBef>
              <a:spcAft>
                <a:spcPts val="0"/>
              </a:spcAft>
              <a:buSzPts val="1400"/>
              <a:buFont typeface="Calibri"/>
              <a:buChar char="●"/>
            </a:pPr>
            <a:r>
              <a:rPr lang="en-US" dirty="0">
                <a:latin typeface="Bookman Old Style" panose="02050604050505020204" pitchFamily="18" charset="0"/>
                <a:ea typeface="Calibri"/>
                <a:cs typeface="Calibri"/>
                <a:sym typeface="Calibri"/>
              </a:rPr>
              <a:t>Data Security and Privacy</a:t>
            </a:r>
            <a:endParaRPr dirty="0">
              <a:latin typeface="Bookman Old Style" panose="02050604050505020204" pitchFamily="18" charset="0"/>
              <a:ea typeface="Calibri"/>
              <a:cs typeface="Calibri"/>
              <a:sym typeface="Calibri"/>
            </a:endParaRPr>
          </a:p>
          <a:p>
            <a:pPr marL="457200" lvl="0" indent="-317500" algn="just" rtl="0">
              <a:spcBef>
                <a:spcPts val="0"/>
              </a:spcBef>
              <a:spcAft>
                <a:spcPts val="0"/>
              </a:spcAft>
              <a:buSzPts val="1400"/>
              <a:buFont typeface="Calibri"/>
              <a:buChar char="●"/>
            </a:pPr>
            <a:r>
              <a:rPr lang="en-US" dirty="0">
                <a:latin typeface="Bookman Old Style" panose="02050604050505020204" pitchFamily="18" charset="0"/>
                <a:ea typeface="Calibri"/>
                <a:cs typeface="Calibri"/>
                <a:sym typeface="Calibri"/>
              </a:rPr>
              <a:t>Interoperability</a:t>
            </a:r>
            <a:endParaRPr dirty="0">
              <a:latin typeface="Bookman Old Style" panose="02050604050505020204" pitchFamily="18" charset="0"/>
              <a:ea typeface="Calibri"/>
              <a:cs typeface="Calibri"/>
              <a:sym typeface="Calibri"/>
            </a:endParaRPr>
          </a:p>
          <a:p>
            <a:pPr marL="0" lvl="0" indent="0" algn="just"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021800" y="31184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dirty="0">
                <a:latin typeface="Bookman Old Style"/>
                <a:ea typeface="Bookman Old Style"/>
                <a:cs typeface="Bookman Old Style"/>
                <a:sym typeface="Bookman Old Style"/>
              </a:rPr>
              <a:t>Proposed Method Illustration</a:t>
            </a:r>
            <a:endParaRPr sz="3200" dirty="0">
              <a:latin typeface="Bookman Old Style"/>
              <a:ea typeface="Bookman Old Style"/>
              <a:cs typeface="Bookman Old Style"/>
              <a:sym typeface="Bookman Old Style"/>
            </a:endParaRPr>
          </a:p>
        </p:txBody>
      </p:sp>
      <p:sp>
        <p:nvSpPr>
          <p:cNvPr id="115" name="Google Shape;115;p14"/>
          <p:cNvSpPr txBox="1">
            <a:spLocks noGrp="1"/>
          </p:cNvSpPr>
          <p:nvPr>
            <p:ph type="ftr" idx="11"/>
          </p:nvPr>
        </p:nvSpPr>
        <p:spPr>
          <a:xfrm>
            <a:off x="3124200" y="4590075"/>
            <a:ext cx="2895600" cy="34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6" name="Google Shape;116;p14"/>
          <p:cNvSpPr txBox="1"/>
          <p:nvPr/>
        </p:nvSpPr>
        <p:spPr>
          <a:xfrm>
            <a:off x="1021800"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7" name="Google Shape;117;p14"/>
          <p:cNvSpPr txBox="1"/>
          <p:nvPr/>
        </p:nvSpPr>
        <p:spPr>
          <a:xfrm>
            <a:off x="578645" y="870355"/>
            <a:ext cx="8108155" cy="4108787"/>
          </a:xfrm>
          <a:prstGeom prst="rect">
            <a:avLst/>
          </a:prstGeom>
          <a:noFill/>
          <a:ln>
            <a:noFill/>
          </a:ln>
        </p:spPr>
        <p:txBody>
          <a:bodyPr spcFirstLastPara="1" wrap="square" lIns="91425" tIns="91425" rIns="91425" bIns="91425" anchor="t" anchorCtr="0">
            <a:spAutoFit/>
          </a:bodyPr>
          <a:lstStyle/>
          <a:p>
            <a:pPr algn="l" rtl="0" fontAlgn="base"/>
            <a:r>
              <a:rPr lang="en-IN" sz="1500" b="1" i="0" dirty="0">
                <a:solidFill>
                  <a:schemeClr val="tx1"/>
                </a:solidFill>
                <a:effectLst/>
                <a:latin typeface="Bookman Old Style" panose="02050604050505020204" pitchFamily="18" charset="0"/>
              </a:rPr>
              <a:t>Steps:</a:t>
            </a:r>
            <a:endParaRPr lang="en-IN" sz="1500" b="0" i="0" dirty="0">
              <a:solidFill>
                <a:schemeClr val="tx1"/>
              </a:solidFill>
              <a:effectLst/>
              <a:latin typeface="Bookman Old Style" panose="02050604050505020204" pitchFamily="18" charset="0"/>
            </a:endParaRPr>
          </a:p>
          <a:p>
            <a:pPr algn="l" rtl="0" fontAlgn="base"/>
            <a:r>
              <a:rPr lang="en-IN" sz="1500" b="0" i="0" dirty="0">
                <a:solidFill>
                  <a:schemeClr val="tx1"/>
                </a:solidFill>
                <a:effectLst/>
                <a:latin typeface="Bookman Old Style" panose="02050604050505020204" pitchFamily="18" charset="0"/>
              </a:rPr>
              <a:t>1) Calculate value of n = p × q, where p and q are prime no.’s</a:t>
            </a:r>
          </a:p>
          <a:p>
            <a:pPr algn="l" rtl="0" fontAlgn="base"/>
            <a:r>
              <a:rPr lang="en-IN" sz="1500" b="0" i="0" dirty="0">
                <a:solidFill>
                  <a:schemeClr val="tx1"/>
                </a:solidFill>
                <a:effectLst/>
                <a:latin typeface="Bookman Old Style" panose="02050604050505020204" pitchFamily="18" charset="0"/>
              </a:rPr>
              <a:t>2) calculate Ø(n) = (p-1) × (q-1)</a:t>
            </a:r>
          </a:p>
          <a:p>
            <a:pPr algn="l" rtl="0" fontAlgn="base"/>
            <a:r>
              <a:rPr lang="en-IN" sz="1500" b="0" i="0" dirty="0">
                <a:solidFill>
                  <a:schemeClr val="tx1"/>
                </a:solidFill>
                <a:effectLst/>
                <a:latin typeface="Bookman Old Style" panose="02050604050505020204" pitchFamily="18" charset="0"/>
              </a:rPr>
              <a:t>3) consider d as public key such that Ø(n) and d has no common factors.</a:t>
            </a:r>
          </a:p>
          <a:p>
            <a:pPr algn="l" rtl="0" fontAlgn="base"/>
            <a:r>
              <a:rPr lang="en-IN" sz="1500" b="0" i="0" dirty="0">
                <a:solidFill>
                  <a:schemeClr val="tx1"/>
                </a:solidFill>
                <a:effectLst/>
                <a:latin typeface="Bookman Old Style" panose="02050604050505020204" pitchFamily="18" charset="0"/>
              </a:rPr>
              <a:t>4) consider e as private key such that (e × d) mod Ø(n) = 1</a:t>
            </a:r>
          </a:p>
          <a:p>
            <a:pPr algn="l" rtl="0" fontAlgn="base"/>
            <a:r>
              <a:rPr lang="en-IN" sz="1500" b="0" i="0" dirty="0">
                <a:solidFill>
                  <a:schemeClr val="tx1"/>
                </a:solidFill>
                <a:effectLst/>
                <a:latin typeface="Bookman Old Style" panose="02050604050505020204" pitchFamily="18" charset="0"/>
              </a:rPr>
              <a:t>5) Cipher text c = message i.e. m</a:t>
            </a:r>
            <a:r>
              <a:rPr lang="en-IN" sz="1500" b="0" i="0" baseline="30000" dirty="0">
                <a:solidFill>
                  <a:schemeClr val="tx1"/>
                </a:solidFill>
                <a:effectLst/>
                <a:latin typeface="Bookman Old Style" panose="02050604050505020204" pitchFamily="18" charset="0"/>
              </a:rPr>
              <a:t>d</a:t>
            </a:r>
            <a:r>
              <a:rPr lang="en-IN" sz="1500" b="0" i="0" dirty="0">
                <a:solidFill>
                  <a:schemeClr val="tx1"/>
                </a:solidFill>
                <a:effectLst/>
                <a:latin typeface="Bookman Old Style" panose="02050604050505020204" pitchFamily="18" charset="0"/>
              </a:rPr>
              <a:t> mod n</a:t>
            </a:r>
          </a:p>
          <a:p>
            <a:pPr algn="l" rtl="0" fontAlgn="base"/>
            <a:r>
              <a:rPr lang="en-IN" sz="1500" b="0" i="0" dirty="0">
                <a:solidFill>
                  <a:schemeClr val="tx1"/>
                </a:solidFill>
                <a:effectLst/>
                <a:latin typeface="Bookman Old Style" panose="02050604050505020204" pitchFamily="18" charset="0"/>
              </a:rPr>
              <a:t>6) message = cipher text i.e. </a:t>
            </a:r>
            <a:r>
              <a:rPr lang="en-IN" sz="1500" b="0" i="0" dirty="0" err="1">
                <a:solidFill>
                  <a:schemeClr val="tx1"/>
                </a:solidFill>
                <a:effectLst/>
                <a:latin typeface="Bookman Old Style" panose="02050604050505020204" pitchFamily="18" charset="0"/>
              </a:rPr>
              <a:t>c</a:t>
            </a:r>
            <a:r>
              <a:rPr lang="en-IN" sz="1500" b="0" i="0" baseline="30000" dirty="0" err="1">
                <a:solidFill>
                  <a:schemeClr val="tx1"/>
                </a:solidFill>
                <a:effectLst/>
                <a:latin typeface="Bookman Old Style" panose="02050604050505020204" pitchFamily="18" charset="0"/>
              </a:rPr>
              <a:t>e</a:t>
            </a:r>
            <a:r>
              <a:rPr lang="en-IN" sz="1500" b="0" i="0" dirty="0">
                <a:solidFill>
                  <a:schemeClr val="tx1"/>
                </a:solidFill>
                <a:effectLst/>
                <a:latin typeface="Bookman Old Style" panose="02050604050505020204" pitchFamily="18" charset="0"/>
              </a:rPr>
              <a:t> mod n</a:t>
            </a:r>
          </a:p>
          <a:p>
            <a:pPr algn="l" rtl="0" fontAlgn="base"/>
            <a:r>
              <a:rPr lang="en-IN" sz="1500" b="1" i="0" dirty="0">
                <a:solidFill>
                  <a:schemeClr val="tx1"/>
                </a:solidFill>
                <a:effectLst/>
                <a:latin typeface="Bookman Old Style" panose="02050604050505020204" pitchFamily="18" charset="0"/>
              </a:rPr>
              <a:t>Calculation</a:t>
            </a:r>
            <a:endParaRPr lang="en-IN" sz="1500" b="0" i="0" dirty="0">
              <a:solidFill>
                <a:schemeClr val="tx1"/>
              </a:solidFill>
              <a:effectLst/>
              <a:latin typeface="Bookman Old Style" panose="02050604050505020204" pitchFamily="18" charset="0"/>
            </a:endParaRPr>
          </a:p>
          <a:p>
            <a:pPr algn="l" rtl="0" fontAlgn="base"/>
            <a:r>
              <a:rPr lang="en-IN" sz="1500" b="0" i="0" dirty="0">
                <a:solidFill>
                  <a:schemeClr val="tx1"/>
                </a:solidFill>
                <a:effectLst/>
                <a:latin typeface="Bookman Old Style" panose="02050604050505020204" pitchFamily="18" charset="0"/>
              </a:rPr>
              <a:t>p =7, q= 11, e = 13</a:t>
            </a:r>
          </a:p>
          <a:p>
            <a:pPr algn="l" rtl="0" fontAlgn="base"/>
            <a:r>
              <a:rPr lang="en-IN" sz="1500" b="0" i="0" dirty="0">
                <a:solidFill>
                  <a:schemeClr val="tx1"/>
                </a:solidFill>
                <a:effectLst/>
                <a:latin typeface="Bookman Old Style" panose="02050604050505020204" pitchFamily="18" charset="0"/>
              </a:rPr>
              <a:t>Use step 2 and 4 of RSA algorithm to calculate private key.</a:t>
            </a:r>
          </a:p>
          <a:p>
            <a:pPr algn="l" rtl="0" fontAlgn="base"/>
            <a:r>
              <a:rPr lang="en-IN" sz="1500" b="0" i="0" dirty="0">
                <a:solidFill>
                  <a:schemeClr val="tx1"/>
                </a:solidFill>
                <a:effectLst/>
                <a:latin typeface="Bookman Old Style" panose="02050604050505020204" pitchFamily="18" charset="0"/>
              </a:rPr>
              <a:t>Ø(n) = (7– 1) × (11 – 1) = 6 × 10 = 60</a:t>
            </a:r>
          </a:p>
          <a:p>
            <a:pPr algn="l" rtl="0" fontAlgn="base"/>
            <a:r>
              <a:rPr lang="en-IN" sz="1500" b="0" i="0" dirty="0">
                <a:solidFill>
                  <a:schemeClr val="tx1"/>
                </a:solidFill>
                <a:effectLst/>
                <a:latin typeface="Bookman Old Style" panose="02050604050505020204" pitchFamily="18" charset="0"/>
              </a:rPr>
              <a:t>Now,</a:t>
            </a:r>
          </a:p>
          <a:p>
            <a:pPr algn="l" rtl="0" fontAlgn="base"/>
            <a:r>
              <a:rPr lang="en-IN" sz="1500" b="0" i="0" dirty="0">
                <a:solidFill>
                  <a:schemeClr val="tx1"/>
                </a:solidFill>
                <a:effectLst/>
                <a:latin typeface="Bookman Old Style" panose="02050604050505020204" pitchFamily="18" charset="0"/>
              </a:rPr>
              <a:t>(e × d) mod Ø(n) = 1</a:t>
            </a:r>
          </a:p>
          <a:p>
            <a:pPr algn="l" rtl="0" fontAlgn="base"/>
            <a:r>
              <a:rPr lang="en-IN" sz="1500" b="0" i="0" dirty="0">
                <a:solidFill>
                  <a:schemeClr val="tx1"/>
                </a:solidFill>
                <a:effectLst/>
                <a:latin typeface="Bookman Old Style" panose="02050604050505020204" pitchFamily="18" charset="0"/>
              </a:rPr>
              <a:t>(13 × d) mod 60 = 1</a:t>
            </a:r>
          </a:p>
          <a:p>
            <a:pPr algn="l" rtl="0" fontAlgn="base"/>
            <a:r>
              <a:rPr lang="en-IN" sz="1500" b="0" i="0" dirty="0">
                <a:solidFill>
                  <a:schemeClr val="tx1"/>
                </a:solidFill>
                <a:effectLst/>
                <a:latin typeface="Bookman Old Style" panose="02050604050505020204" pitchFamily="18" charset="0"/>
              </a:rPr>
              <a:t>d = 37</a:t>
            </a:r>
          </a:p>
          <a:p>
            <a:pPr algn="l" rtl="0" fontAlgn="base"/>
            <a:r>
              <a:rPr lang="en-IN" sz="1500" b="0" i="0" dirty="0">
                <a:solidFill>
                  <a:schemeClr val="tx1"/>
                </a:solidFill>
                <a:effectLst/>
                <a:latin typeface="Bookman Old Style" panose="02050604050505020204" pitchFamily="18" charset="0"/>
              </a:rPr>
              <a:t>So, key of A = 37</a:t>
            </a:r>
          </a:p>
          <a:p>
            <a:pPr marL="0" lvl="0" indent="0" algn="just" rtl="0">
              <a:spcBef>
                <a:spcPts val="0"/>
              </a:spcBef>
              <a:spcAft>
                <a:spcPts val="0"/>
              </a:spcAft>
              <a:buNone/>
            </a:pPr>
            <a:endParaRPr sz="1500" dirty="0">
              <a:latin typeface="Calibri"/>
              <a:ea typeface="Calibri"/>
              <a:cs typeface="Calibri"/>
              <a:sym typeface="Calibri"/>
            </a:endParaRPr>
          </a:p>
        </p:txBody>
      </p:sp>
    </p:spTree>
    <p:extLst>
      <p:ext uri="{BB962C8B-B14F-4D97-AF65-F5344CB8AC3E}">
        <p14:creationId xmlns:p14="http://schemas.microsoft.com/office/powerpoint/2010/main" val="304837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02" name="Google Shape;102;p1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3" name="Google Shape;103;p13"/>
          <p:cNvSpPr txBox="1">
            <a:spLocks noGrp="1"/>
          </p:cNvSpPr>
          <p:nvPr>
            <p:ph type="title"/>
          </p:nvPr>
        </p:nvSpPr>
        <p:spPr>
          <a:xfrm>
            <a:off x="1048468" y="3349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Experiment Environment</a:t>
            </a:r>
            <a:endParaRPr sz="3600" dirty="0">
              <a:latin typeface="Bookman Old Style"/>
              <a:ea typeface="Bookman Old Style"/>
              <a:cs typeface="Bookman Old Style"/>
              <a:sym typeface="Bookman Old Style"/>
            </a:endParaRPr>
          </a:p>
        </p:txBody>
      </p:sp>
      <p:sp>
        <p:nvSpPr>
          <p:cNvPr id="104" name="Google Shape;104;p13"/>
          <p:cNvSpPr txBox="1">
            <a:spLocks noGrp="1"/>
          </p:cNvSpPr>
          <p:nvPr>
            <p:ph type="ftr" idx="11"/>
          </p:nvPr>
        </p:nvSpPr>
        <p:spPr>
          <a:xfrm>
            <a:off x="3124200" y="4715325"/>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05" name="Google Shape;105;p13"/>
          <p:cNvSpPr txBox="1"/>
          <p:nvPr/>
        </p:nvSpPr>
        <p:spPr>
          <a:xfrm>
            <a:off x="1423950" y="1015225"/>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6" name="Google Shape;106;p13"/>
          <p:cNvSpPr txBox="1"/>
          <p:nvPr/>
        </p:nvSpPr>
        <p:spPr>
          <a:xfrm>
            <a:off x="1675950" y="831925"/>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7" name="Google Shape;107;p13"/>
          <p:cNvSpPr txBox="1"/>
          <p:nvPr/>
        </p:nvSpPr>
        <p:spPr>
          <a:xfrm>
            <a:off x="602147" y="1032025"/>
            <a:ext cx="7939706" cy="341629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b="1" dirty="0">
                <a:effectLst/>
                <a:latin typeface="Bookman Old Style" panose="02050604050505020204" pitchFamily="18" charset="0"/>
                <a:ea typeface="Times New Roman" panose="02020603050405020304" pitchFamily="18" charset="0"/>
                <a:cs typeface="Times New Roman" panose="02020603050405020304" pitchFamily="18" charset="0"/>
              </a:rPr>
              <a:t>Blockchain Framework:</a:t>
            </a:r>
          </a:p>
          <a:p>
            <a:pPr marL="0" lvl="0" indent="0" algn="just" rtl="0">
              <a:spcBef>
                <a:spcPts val="0"/>
              </a:spcBef>
              <a:spcAft>
                <a:spcPts val="0"/>
              </a:spcAft>
              <a:buNone/>
            </a:pPr>
            <a:r>
              <a:rPr lang="en-US" dirty="0">
                <a:effectLst/>
                <a:latin typeface="Bookman Old Style" panose="02050604050505020204" pitchFamily="18" charset="0"/>
                <a:ea typeface="Times New Roman" panose="02020603050405020304" pitchFamily="18" charset="0"/>
                <a:cs typeface="Times New Roman" panose="02020603050405020304" pitchFamily="18" charset="0"/>
              </a:rPr>
              <a:t>blockchain framework to simulate the decentralized and distributed nature of the health ledger. Popular choices include Ethereum, Hyperledger Fabric</a:t>
            </a:r>
          </a:p>
          <a:p>
            <a:pPr marL="0" lvl="0" indent="0" algn="just" rtl="0">
              <a:spcBef>
                <a:spcPts val="0"/>
              </a:spcBef>
              <a:spcAft>
                <a:spcPts val="0"/>
              </a:spcAft>
              <a:buNone/>
            </a:pPr>
            <a:endParaRPr lang="en-US"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Smart Contracts:</a:t>
            </a:r>
          </a:p>
          <a:p>
            <a:pPr marL="0" lvl="0" indent="0" algn="just" rtl="0">
              <a:spcBef>
                <a:spcPts val="0"/>
              </a:spcBef>
              <a:spcAft>
                <a:spcPts val="0"/>
              </a:spcAft>
              <a:buNone/>
            </a:pPr>
            <a:r>
              <a:rPr lang="en-US" dirty="0">
                <a:latin typeface="Bookman Old Style" panose="02050604050505020204" pitchFamily="18" charset="0"/>
                <a:ea typeface="Calibri"/>
                <a:cs typeface="Calibri"/>
                <a:sym typeface="Calibri"/>
              </a:rPr>
              <a:t>Developing smart contracts to handle transactions within the blockchain. Solidity is commonly used for Ethereum.</a:t>
            </a:r>
          </a:p>
          <a:p>
            <a:pPr marL="0" lvl="0" indent="0" algn="just" rtl="0">
              <a:spcBef>
                <a:spcPts val="0"/>
              </a:spcBef>
              <a:spcAft>
                <a:spcPts val="0"/>
              </a:spcAft>
              <a:buNone/>
            </a:pPr>
            <a:endParaRPr lang="en-US" dirty="0">
              <a:latin typeface="Bookman Old Style" panose="02050604050505020204" pitchFamily="18" charset="0"/>
              <a:ea typeface="Calibri"/>
              <a:cs typeface="Calibri"/>
              <a:sym typeface="Calibri"/>
            </a:endParaRP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Cryptographic Libraries:</a:t>
            </a:r>
          </a:p>
          <a:p>
            <a:pPr marL="0" lvl="0" indent="0" algn="just" rtl="0">
              <a:spcBef>
                <a:spcPts val="0"/>
              </a:spcBef>
              <a:spcAft>
                <a:spcPts val="0"/>
              </a:spcAft>
              <a:buNone/>
            </a:pPr>
            <a:r>
              <a:rPr lang="en-US" dirty="0">
                <a:latin typeface="Bookman Old Style" panose="02050604050505020204" pitchFamily="18" charset="0"/>
                <a:ea typeface="Calibri"/>
                <a:cs typeface="Calibri"/>
                <a:sym typeface="Calibri"/>
              </a:rPr>
              <a:t>Leverage cryptographic libraries for RSA encryption and key management.</a:t>
            </a:r>
          </a:p>
          <a:p>
            <a:pPr marL="0" lvl="0" indent="0" algn="just" rtl="0">
              <a:spcBef>
                <a:spcPts val="0"/>
              </a:spcBef>
              <a:spcAft>
                <a:spcPts val="0"/>
              </a:spcAft>
              <a:buNone/>
            </a:pPr>
            <a:endParaRPr lang="en-US" dirty="0">
              <a:latin typeface="Bookman Old Style" panose="02050604050505020204" pitchFamily="18" charset="0"/>
              <a:ea typeface="Calibri"/>
              <a:cs typeface="Calibri"/>
              <a:sym typeface="Calibri"/>
            </a:endParaRPr>
          </a:p>
          <a:p>
            <a:pPr marL="0" lvl="0" indent="0" algn="just" rtl="0">
              <a:spcBef>
                <a:spcPts val="0"/>
              </a:spcBef>
              <a:spcAft>
                <a:spcPts val="0"/>
              </a:spcAft>
              <a:buNone/>
            </a:pPr>
            <a:r>
              <a:rPr lang="en-US" b="1" dirty="0">
                <a:latin typeface="Bookman Old Style" panose="02050604050505020204" pitchFamily="18" charset="0"/>
                <a:ea typeface="Calibri"/>
                <a:cs typeface="Calibri"/>
                <a:sym typeface="Calibri"/>
              </a:rPr>
              <a:t>Programming languages based on the requirements:</a:t>
            </a:r>
          </a:p>
          <a:p>
            <a:pPr marL="0" lvl="0" indent="0" algn="just" rtl="0">
              <a:spcBef>
                <a:spcPts val="0"/>
              </a:spcBef>
              <a:spcAft>
                <a:spcPts val="0"/>
              </a:spcAft>
              <a:buNone/>
            </a:pPr>
            <a:r>
              <a:rPr lang="en-US" dirty="0">
                <a:latin typeface="Bookman Old Style" panose="02050604050505020204" pitchFamily="18" charset="0"/>
                <a:ea typeface="Calibri"/>
                <a:cs typeface="Calibri"/>
                <a:sym typeface="Calibri"/>
              </a:rPr>
              <a:t>Solidity for smart contracts (if using Ethereum).</a:t>
            </a:r>
          </a:p>
          <a:p>
            <a:pPr marL="0" lvl="0" indent="0" algn="just" rtl="0">
              <a:spcBef>
                <a:spcPts val="0"/>
              </a:spcBef>
              <a:spcAft>
                <a:spcPts val="0"/>
              </a:spcAft>
              <a:buNone/>
            </a:pPr>
            <a:r>
              <a:rPr lang="en-US" dirty="0">
                <a:latin typeface="Bookman Old Style" panose="02050604050505020204" pitchFamily="18" charset="0"/>
                <a:ea typeface="Calibri"/>
                <a:cs typeface="Calibri"/>
                <a:sym typeface="Calibri"/>
              </a:rPr>
              <a:t>Python, Java, or Go for building the backend logic and APIs.</a:t>
            </a:r>
          </a:p>
          <a:p>
            <a:pPr marL="0" lvl="0" indent="0" algn="just" rtl="0">
              <a:spcBef>
                <a:spcPts val="0"/>
              </a:spcBef>
              <a:spcAft>
                <a:spcPts val="0"/>
              </a:spcAft>
              <a:buNone/>
            </a:pPr>
            <a:r>
              <a:rPr lang="en-US" dirty="0">
                <a:latin typeface="Bookman Old Style" panose="02050604050505020204" pitchFamily="18" charset="0"/>
                <a:ea typeface="Calibri"/>
                <a:cs typeface="Calibri"/>
                <a:sym typeface="Calibri"/>
              </a:rPr>
              <a:t>JavaScript for frontend development.</a:t>
            </a:r>
          </a:p>
        </p:txBody>
      </p:sp>
    </p:spTree>
    <p:extLst>
      <p:ext uri="{BB962C8B-B14F-4D97-AF65-F5344CB8AC3E}">
        <p14:creationId xmlns:p14="http://schemas.microsoft.com/office/powerpoint/2010/main" val="6895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436054" y="419821"/>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dirty="0"/>
              <a:t>Experiment Results</a:t>
            </a:r>
            <a:endParaRPr sz="3200" dirty="0">
              <a:latin typeface="Bookman Old Style"/>
              <a:ea typeface="Bookman Old Style"/>
              <a:cs typeface="Bookman Old Style"/>
              <a:sym typeface="Bookman Old Style"/>
            </a:endParaRPr>
          </a:p>
        </p:txBody>
      </p:sp>
      <p:sp>
        <p:nvSpPr>
          <p:cNvPr id="115" name="Google Shape;115;p14"/>
          <p:cNvSpPr txBox="1">
            <a:spLocks noGrp="1"/>
          </p:cNvSpPr>
          <p:nvPr>
            <p:ph type="ftr" idx="11"/>
          </p:nvPr>
        </p:nvSpPr>
        <p:spPr>
          <a:xfrm>
            <a:off x="3124200" y="4590075"/>
            <a:ext cx="2895600" cy="34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6" name="Google Shape;116;p14"/>
          <p:cNvSpPr txBox="1"/>
          <p:nvPr/>
        </p:nvSpPr>
        <p:spPr>
          <a:xfrm>
            <a:off x="1021800"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 name="Picture 2">
            <a:extLst>
              <a:ext uri="{FF2B5EF4-FFF2-40B4-BE49-F238E27FC236}">
                <a16:creationId xmlns:a16="http://schemas.microsoft.com/office/drawing/2014/main" id="{9B7AF5DB-C4C2-A1BA-B631-84660D45D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054" y="1263319"/>
            <a:ext cx="6271891" cy="292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5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13" name="Google Shape;113;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4" name="Google Shape;114;p14"/>
          <p:cNvSpPr txBox="1">
            <a:spLocks noGrp="1"/>
          </p:cNvSpPr>
          <p:nvPr>
            <p:ph type="title"/>
          </p:nvPr>
        </p:nvSpPr>
        <p:spPr>
          <a:xfrm>
            <a:off x="1456200" y="328819"/>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dirty="0"/>
              <a:t>Experiment Results</a:t>
            </a:r>
            <a:endParaRPr sz="3200" dirty="0">
              <a:latin typeface="Bookman Old Style"/>
              <a:ea typeface="Bookman Old Style"/>
              <a:cs typeface="Bookman Old Style"/>
              <a:sym typeface="Bookman Old Style"/>
            </a:endParaRPr>
          </a:p>
        </p:txBody>
      </p:sp>
      <p:sp>
        <p:nvSpPr>
          <p:cNvPr id="115" name="Google Shape;115;p14"/>
          <p:cNvSpPr txBox="1">
            <a:spLocks noGrp="1"/>
          </p:cNvSpPr>
          <p:nvPr>
            <p:ph type="ftr" idx="11"/>
          </p:nvPr>
        </p:nvSpPr>
        <p:spPr>
          <a:xfrm>
            <a:off x="3124200" y="4590075"/>
            <a:ext cx="2895600" cy="342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6" name="Google Shape;116;p14"/>
          <p:cNvSpPr txBox="1"/>
          <p:nvPr/>
        </p:nvSpPr>
        <p:spPr>
          <a:xfrm>
            <a:off x="1021800" y="625490"/>
            <a:ext cx="65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 name="Picture 2">
            <a:extLst>
              <a:ext uri="{FF2B5EF4-FFF2-40B4-BE49-F238E27FC236}">
                <a16:creationId xmlns:a16="http://schemas.microsoft.com/office/drawing/2014/main" id="{2199D902-FD81-9F40-601F-065965D0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 y="1071563"/>
            <a:ext cx="4179094" cy="32075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EA3645-18F9-07F5-C2D1-21352D1F178B}"/>
              </a:ext>
            </a:extLst>
          </p:cNvPr>
          <p:cNvPicPr>
            <a:picLocks noChangeAspect="1"/>
          </p:cNvPicPr>
          <p:nvPr/>
        </p:nvPicPr>
        <p:blipFill>
          <a:blip r:embed="rId4"/>
          <a:stretch>
            <a:fillRect/>
          </a:stretch>
        </p:blipFill>
        <p:spPr>
          <a:xfrm>
            <a:off x="4572000" y="1072332"/>
            <a:ext cx="4279763" cy="3206774"/>
          </a:xfrm>
          <a:prstGeom prst="rect">
            <a:avLst/>
          </a:prstGeom>
        </p:spPr>
      </p:pic>
    </p:spTree>
    <p:extLst>
      <p:ext uri="{BB962C8B-B14F-4D97-AF65-F5344CB8AC3E}">
        <p14:creationId xmlns:p14="http://schemas.microsoft.com/office/powerpoint/2010/main" val="309531595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1215</Words>
  <Application>Microsoft Office PowerPoint</Application>
  <PresentationFormat>On-screen Show (16:9)</PresentationFormat>
  <Paragraphs>103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Noto Sans Symbols</vt:lpstr>
      <vt:lpstr>Trebuchet MS</vt:lpstr>
      <vt:lpstr>1_Office Theme</vt:lpstr>
      <vt:lpstr>Dynamic Health Ledger</vt:lpstr>
      <vt:lpstr>Introduction</vt:lpstr>
      <vt:lpstr>   Problem Statement</vt:lpstr>
      <vt:lpstr>Proposed Method</vt:lpstr>
      <vt:lpstr>Proposed Method</vt:lpstr>
      <vt:lpstr>Proposed Method Illustration</vt:lpstr>
      <vt:lpstr>Experiment Environment</vt:lpstr>
      <vt:lpstr>Experiment Results</vt:lpstr>
      <vt:lpstr>Experiment Results</vt:lpstr>
      <vt:lpstr>Experiment Results</vt:lpstr>
      <vt:lpstr>Experiment Results</vt:lpstr>
      <vt:lpstr>Finding</vt:lpstr>
      <vt:lpstr>Justification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Health Ledger</dc:title>
  <cp:lastModifiedBy>Aishwarya Shivaratri</cp:lastModifiedBy>
  <cp:revision>4</cp:revision>
  <dcterms:modified xsi:type="dcterms:W3CDTF">2024-03-26T14:15:12Z</dcterms:modified>
</cp:coreProperties>
</file>