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5" r:id="rId2"/>
    <p:sldMasterId id="2147483707" r:id="rId3"/>
  </p:sldMasterIdLst>
  <p:notesMasterIdLst>
    <p:notesMasterId r:id="rId17"/>
  </p:notesMasterIdLst>
  <p:handoutMasterIdLst>
    <p:handoutMasterId r:id="rId18"/>
  </p:handoutMasterIdLst>
  <p:sldIdLst>
    <p:sldId id="277" r:id="rId4"/>
    <p:sldId id="399" r:id="rId5"/>
    <p:sldId id="400" r:id="rId6"/>
    <p:sldId id="401" r:id="rId7"/>
    <p:sldId id="411" r:id="rId8"/>
    <p:sldId id="402" r:id="rId9"/>
    <p:sldId id="403" r:id="rId10"/>
    <p:sldId id="404" r:id="rId11"/>
    <p:sldId id="406" r:id="rId12"/>
    <p:sldId id="405" r:id="rId13"/>
    <p:sldId id="408" r:id="rId14"/>
    <p:sldId id="407"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6" d="100"/>
          <a:sy n="66" d="100"/>
        </p:scale>
        <p:origin x="85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5/27/2025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34994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46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674620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65995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179005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154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6371934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9851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33215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1534075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841917"/>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7423304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204395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87821600"/>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52006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35226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7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7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7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11027992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660" r:id="rId17"/>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75646" y="335845"/>
            <a:ext cx="8477097" cy="563231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anose="02020603050405020304" pitchFamily="18" charset="0"/>
                <a:cs typeface="Times New Roman" panose="02020603050405020304" pitchFamily="18" charset="0"/>
              </a:rPr>
              <a:t>MICRO IT</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Report on</a:t>
            </a:r>
          </a:p>
          <a:p>
            <a:pPr algn="ctr"/>
            <a:r>
              <a:rPr lang="en-US" sz="3600" b="1" dirty="0">
                <a:latin typeface="Arial Black" panose="020B0A04020102020204" pitchFamily="34" charset="0"/>
              </a:rPr>
              <a:t>Tic Tac Toe Game</a:t>
            </a: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r>
              <a:rPr lang="en-US" sz="3600" b="1" dirty="0" err="1">
                <a:latin typeface="Times New Roman" panose="02020603050405020304" pitchFamily="18" charset="0"/>
                <a:cs typeface="Times New Roman" panose="02020603050405020304" pitchFamily="18" charset="0"/>
              </a:rPr>
              <a:t>Submited</a:t>
            </a:r>
            <a:r>
              <a:rPr lang="en-US" sz="3600" b="1" dirty="0">
                <a:latin typeface="Times New Roman" panose="02020603050405020304" pitchFamily="18" charset="0"/>
                <a:cs typeface="Times New Roman" panose="02020603050405020304" pitchFamily="18" charset="0"/>
              </a:rPr>
              <a:t> by</a:t>
            </a:r>
          </a:p>
          <a:p>
            <a:pPr algn="ctr"/>
            <a:r>
              <a:rPr lang="en-US" sz="3600" b="1" dirty="0">
                <a:latin typeface="Times New Roman" panose="02020603050405020304" pitchFamily="18" charset="0"/>
                <a:cs typeface="Times New Roman" panose="02020603050405020304" pitchFamily="18" charset="0"/>
              </a:rPr>
              <a:t>Aishwarya Lokhande</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Rectangle 1">
            <a:extLst>
              <a:ext uri="{FF2B5EF4-FFF2-40B4-BE49-F238E27FC236}">
                <a16:creationId xmlns:a16="http://schemas.microsoft.com/office/drawing/2014/main" id="{09C70149-EDBE-F8B3-F36B-D4F4DE41D37A}"/>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7. Conclusion:-</a:t>
            </a:r>
          </a:p>
        </p:txBody>
      </p:sp>
      <p:sp>
        <p:nvSpPr>
          <p:cNvPr id="3" name="Content Placeholder 2"/>
          <p:cNvSpPr>
            <a:spLocks noGrp="1"/>
          </p:cNvSpPr>
          <p:nvPr>
            <p:ph idx="1"/>
          </p:nvPr>
        </p:nvSpPr>
        <p:spPr>
          <a:ln>
            <a:solidFill>
              <a:schemeClr val="tx1"/>
            </a:solidFill>
          </a:ln>
        </p:spPr>
        <p:txBody>
          <a:bodyPr/>
          <a:lstStyle/>
          <a:p>
            <a:pPr marL="0" indent="0">
              <a:buFont typeface="Wingdings" panose="05000000000000000000" charset="0"/>
              <a:buNone/>
            </a:pP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dirty="0">
                <a:latin typeface="Times New Roman Regular" panose="02020803070505020304" charset="0"/>
                <a:cs typeface="Times New Roman Regular" panose="02020803070505020304" charset="0"/>
              </a:rPr>
              <a:t>In the conclusion of this project, I would like to say that the Tic Tac Toe game is most familiar among all the age groups and also C++ is a fun and easy programming language. While creating a project like this, it has not just been a good experience but it also helped in the development of my creativity and logical thinking. I would be more than happy to work on other projects in C++ because it’s just amazing to work with C++ programming language. </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5" name="Rectangle 4">
            <a:extLst>
              <a:ext uri="{FF2B5EF4-FFF2-40B4-BE49-F238E27FC236}">
                <a16:creationId xmlns:a16="http://schemas.microsoft.com/office/drawing/2014/main" id="{AB9B8D4F-F996-89F0-D286-95728B196350}"/>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D86C14F-7FA4-D180-5A0A-2FAD506D2E99}"/>
              </a:ext>
            </a:extLst>
          </p:cNvPr>
          <p:cNvSpPr/>
          <p:nvPr/>
        </p:nvSpPr>
        <p:spPr>
          <a:xfrm>
            <a:off x="152400" y="2736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8. Acknowledgement:-</a:t>
            </a:r>
          </a:p>
        </p:txBody>
      </p:sp>
      <p:sp>
        <p:nvSpPr>
          <p:cNvPr id="3" name="Content Placeholder 2"/>
          <p:cNvSpPr>
            <a:spLocks noGrp="1"/>
          </p:cNvSpPr>
          <p:nvPr>
            <p:ph idx="1"/>
          </p:nvPr>
        </p:nvSpPr>
        <p:spPr>
          <a:ln>
            <a:solidFill>
              <a:schemeClr val="tx1"/>
            </a:solidFill>
          </a:ln>
        </p:spPr>
        <p:txBody>
          <a:bodyPr/>
          <a:lstStyle/>
          <a:p>
            <a:pPr marL="0" indent="0">
              <a:buNone/>
            </a:pPr>
            <a:endParaRPr lang="en-US">
              <a:latin typeface="Times New Roman Regular" panose="02020803070505020304" charset="0"/>
              <a:cs typeface="Times New Roman Regular" panose="02020803070505020304" charset="0"/>
            </a:endParaRPr>
          </a:p>
          <a:p>
            <a:pPr marL="0" indent="0">
              <a:buNone/>
            </a:pPr>
            <a:endParaRPr lang="en-US">
              <a:latin typeface="Times New Roman Regular" panose="02020803070505020304" charset="0"/>
              <a:cs typeface="Times New Roman Regular" panose="02020803070505020304" charset="0"/>
            </a:endParaRPr>
          </a:p>
          <a:p>
            <a:pPr marL="0" indent="0">
              <a:buNone/>
            </a:pPr>
            <a:r>
              <a:rPr lang="en-US">
                <a:latin typeface="Times New Roman Regular" panose="02020803070505020304" charset="0"/>
                <a:cs typeface="Times New Roman Regular" panose="02020803070505020304" charset="0"/>
              </a:rPr>
              <a:t>I would like to express my sincere gratitude to my teacher, Mr. Digvijay Puri who gave me the golden opportunity to do this wonderful project, which also helped me in doing a lot of Research and i came to know about so many new things I am really thankful to them. Secondly i would also like to thank my parents and friends who helped me a lot in finalizing this project within the limited time frame.</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5" name="Rectangle 4">
            <a:extLst>
              <a:ext uri="{FF2B5EF4-FFF2-40B4-BE49-F238E27FC236}">
                <a16:creationId xmlns:a16="http://schemas.microsoft.com/office/drawing/2014/main" id="{1B958D3E-F09B-272A-52C2-CA684E6ADA9B}"/>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9. References:-</a:t>
            </a:r>
          </a:p>
        </p:txBody>
      </p:sp>
      <p:sp>
        <p:nvSpPr>
          <p:cNvPr id="3" name="Content Placeholder 2"/>
          <p:cNvSpPr>
            <a:spLocks noGrp="1"/>
          </p:cNvSpPr>
          <p:nvPr>
            <p:ph idx="1"/>
          </p:nvPr>
        </p:nvSpPr>
        <p:spPr>
          <a:ln>
            <a:solidFill>
              <a:schemeClr val="tx1"/>
            </a:solidFill>
          </a:ln>
        </p:spPr>
        <p:txBody>
          <a:bodyPr>
            <a:normAutofit lnSpcReduction="10000"/>
          </a:bodyPr>
          <a:lstStyle/>
          <a:p>
            <a:pPr>
              <a:buFont typeface="Wingdings" panose="05000000000000000000" charset="0"/>
              <a:buChar char=""/>
            </a:pPr>
            <a:r>
              <a:rPr lang="en-US" b="1" dirty="0">
                <a:latin typeface="Times New Roman Bold" panose="02020803070505020304" charset="0"/>
                <a:cs typeface="Times New Roman Bold" panose="02020803070505020304" charset="0"/>
              </a:rPr>
              <a:t>Google search images :-  </a:t>
            </a: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https://www.google.com/search?q=tic+tac+toe+game</a:t>
            </a: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 tic tac+toe+game+flowchart,g_1:c%2B%2B:</a:t>
            </a: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Geeks for Geeks:-</a:t>
            </a:r>
            <a:endParaRPr lang="en-US"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https://www.geeksforgeeks.org</a:t>
            </a:r>
            <a:endParaRPr lang="en-US" sz="1800" dirty="0">
              <a:solidFill>
                <a:srgbClr val="00B0F0"/>
              </a:solidFill>
              <a:latin typeface="Times New Roman Regular" panose="02020803070505020304" charset="0"/>
              <a:cs typeface="Times New Roman Regular" panose="02020803070505020304" charset="0"/>
            </a:endParaRP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You tube Videos:-</a:t>
            </a: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https://www.youtube.com/watch?v=69lxVMY5610&amp;t=3s</a:t>
            </a:r>
            <a:endParaRPr lang="en-US" sz="1600"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chemeClr val="tx1"/>
                </a:solidFill>
                <a:latin typeface="Times New Roman Regular" panose="02020803070505020304" charset="0"/>
                <a:cs typeface="Times New Roman Regular" panose="02020803070505020304" charset="0"/>
              </a:rPr>
              <a:t>      https://www.youtube.com/watch?v=KrH1qNVYKO0&amp;t=30s</a:t>
            </a:r>
          </a:p>
          <a:p>
            <a:pPr>
              <a:buFont typeface="Wingdings" panose="05000000000000000000" charset="0"/>
              <a:buChar char=""/>
            </a:pPr>
            <a:r>
              <a:rPr lang="en-US" b="1" dirty="0">
                <a:latin typeface="Times New Roman Bold" panose="02020803070505020304" charset="0"/>
                <a:cs typeface="Times New Roman Bold" panose="02020803070505020304" charset="0"/>
                <a:sym typeface="+mn-ea"/>
              </a:rPr>
              <a:t>GitHub Gist:-</a:t>
            </a:r>
          </a:p>
          <a:p>
            <a:pPr marL="0" indent="0">
              <a:buFont typeface="Wingdings" panose="05000000000000000000" charset="0"/>
              <a:buNone/>
            </a:pPr>
            <a:r>
              <a:rPr lang="en-US" sz="1800" dirty="0">
                <a:latin typeface="Times New Roman" panose="02020803070505020304" pitchFamily="18" charset="0"/>
                <a:cs typeface="Times New Roman" panose="02020803070505020304" pitchFamily="18" charset="0"/>
                <a:sym typeface="+mn-ea"/>
              </a:rPr>
              <a:t>      https://gist.github.com</a:t>
            </a:r>
          </a:p>
          <a:p>
            <a:pPr>
              <a:buFont typeface="Wingdings" panose="05000000000000000000" charset="0"/>
              <a:buChar char=""/>
            </a:pPr>
            <a:endParaRPr lang="en-US" sz="1800" dirty="0">
              <a:solidFill>
                <a:schemeClr val="tx1"/>
              </a:solidFill>
              <a:latin typeface="Times New Roman" panose="02020803070505020304" pitchFamily="18" charset="0"/>
              <a:cs typeface="Times New Roman" panose="020208030705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
        <p:nvSpPr>
          <p:cNvPr id="5" name="Rectangle 4">
            <a:extLst>
              <a:ext uri="{FF2B5EF4-FFF2-40B4-BE49-F238E27FC236}">
                <a16:creationId xmlns:a16="http://schemas.microsoft.com/office/drawing/2014/main" id="{F60798C2-B4BB-C738-A2C8-1C9522A9838D}"/>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310"/>
          </a:xfrm>
        </p:spPr>
        <p:txBody>
          <a:bodyPr>
            <a:normAutofit/>
          </a:bodyPr>
          <a:lstStyle/>
          <a:p>
            <a:endParaRPr lang="en-US"/>
          </a:p>
        </p:txBody>
      </p:sp>
      <p:pic>
        <p:nvPicPr>
          <p:cNvPr id="6" name="Content Placeholder 3" descr="thank-you-from-christian-vision-alliance"/>
          <p:cNvPicPr>
            <a:picLocks noGrp="1" noChangeAspect="1"/>
          </p:cNvPicPr>
          <p:nvPr>
            <p:ph idx="1"/>
          </p:nvPr>
        </p:nvPicPr>
        <p:blipFill>
          <a:blip r:embed="rId2"/>
          <a:stretch>
            <a:fillRect/>
          </a:stretch>
        </p:blipFill>
        <p:spPr>
          <a:xfrm>
            <a:off x="838200" y="365125"/>
            <a:ext cx="10515600" cy="599122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
        <p:nvSpPr>
          <p:cNvPr id="3" name="Rectangle 2">
            <a:extLst>
              <a:ext uri="{FF2B5EF4-FFF2-40B4-BE49-F238E27FC236}">
                <a16:creationId xmlns:a16="http://schemas.microsoft.com/office/drawing/2014/main" id="{ABE5CCCE-1916-C241-5E1D-22E22714849E}"/>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803070505020304"/>
                <a:cs typeface="Times New Roman" panose="02020803070505020304"/>
              </a:rPr>
              <a:t>                              INDEX</a:t>
            </a:r>
          </a:p>
        </p:txBody>
      </p:sp>
      <p:sp>
        <p:nvSpPr>
          <p:cNvPr id="3" name="Content Placeholder 2"/>
          <p:cNvSpPr>
            <a:spLocks noGrp="1"/>
          </p:cNvSpPr>
          <p:nvPr>
            <p:ph idx="1"/>
          </p:nvPr>
        </p:nvSpPr>
        <p:spPr>
          <a:xfrm>
            <a:off x="838200" y="1689100"/>
            <a:ext cx="10515600" cy="4666615"/>
          </a:xfr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algn="ctr"/>
            <a:endParaRPr lang="en-US" sz="1800" dirty="0">
              <a:solidFill>
                <a:schemeClr val="dk1"/>
              </a:solidFill>
            </a:endParaRPr>
          </a:p>
          <a:p>
            <a:pPr marL="0" algn="ctr"/>
            <a:r>
              <a:rPr lang="en-US" sz="1800" dirty="0">
                <a:solidFill>
                  <a:schemeClr val="dk1"/>
                </a:solidFill>
              </a:rPr>
              <a:t>1. Introduction to project                                                               03</a:t>
            </a:r>
          </a:p>
          <a:p>
            <a:pPr marL="0" algn="ctr"/>
            <a:r>
              <a:rPr lang="en-US" sz="1800" dirty="0">
                <a:solidFill>
                  <a:schemeClr val="dk1"/>
                </a:solidFill>
              </a:rPr>
              <a:t>2. Objectives                                                                                  05</a:t>
            </a:r>
          </a:p>
          <a:p>
            <a:pPr marL="0" algn="ctr"/>
            <a:r>
              <a:rPr lang="en-US" sz="1800" dirty="0">
                <a:solidFill>
                  <a:schemeClr val="dk1"/>
                </a:solidFill>
              </a:rPr>
              <a:t>3. </a:t>
            </a:r>
            <a:r>
              <a:rPr lang="en-US" sz="1800" dirty="0">
                <a:solidFill>
                  <a:schemeClr val="dk1"/>
                </a:solidFill>
                <a:sym typeface="+mn-ea"/>
              </a:rPr>
              <a:t>Methodology used </a:t>
            </a:r>
            <a:r>
              <a:rPr lang="en-US" sz="1800" dirty="0">
                <a:solidFill>
                  <a:schemeClr val="dk1"/>
                </a:solidFill>
              </a:rPr>
              <a:t>                                                                    06</a:t>
            </a:r>
          </a:p>
          <a:p>
            <a:pPr marL="0" algn="ctr"/>
            <a:r>
              <a:rPr lang="en-US" sz="1800" dirty="0">
                <a:solidFill>
                  <a:schemeClr val="dk1"/>
                </a:solidFill>
              </a:rPr>
              <a:t>4. Flowchart                                                                                   07</a:t>
            </a:r>
          </a:p>
          <a:p>
            <a:pPr marL="0" algn="ctr"/>
            <a:r>
              <a:rPr lang="en-US" sz="1800" dirty="0">
                <a:solidFill>
                  <a:schemeClr val="dk1"/>
                </a:solidFill>
              </a:rPr>
              <a:t>5. </a:t>
            </a:r>
            <a:r>
              <a:rPr lang="en-US" sz="1800" dirty="0">
                <a:solidFill>
                  <a:schemeClr val="dk1"/>
                </a:solidFill>
                <a:sym typeface="+mn-ea"/>
              </a:rPr>
              <a:t>Results and outputs </a:t>
            </a:r>
            <a:r>
              <a:rPr lang="en-US" sz="1800" dirty="0">
                <a:solidFill>
                  <a:schemeClr val="dk1"/>
                </a:solidFill>
              </a:rPr>
              <a:t>                                                                   08</a:t>
            </a:r>
          </a:p>
          <a:p>
            <a:pPr marL="0" algn="ctr"/>
            <a:r>
              <a:rPr lang="en-US" sz="1800" dirty="0">
                <a:solidFill>
                  <a:schemeClr val="dk1"/>
                </a:solidFill>
              </a:rPr>
              <a:t>6. </a:t>
            </a:r>
            <a:r>
              <a:rPr lang="en-US" sz="1800" dirty="0">
                <a:solidFill>
                  <a:schemeClr val="dk1"/>
                </a:solidFill>
                <a:sym typeface="+mn-ea"/>
              </a:rPr>
              <a:t>Future scope</a:t>
            </a:r>
            <a:r>
              <a:rPr lang="en-US" sz="1800" dirty="0">
                <a:solidFill>
                  <a:schemeClr val="dk1"/>
                </a:solidFill>
              </a:rPr>
              <a:t>                                                                                09</a:t>
            </a:r>
          </a:p>
          <a:p>
            <a:pPr marL="0" algn="ctr"/>
            <a:r>
              <a:rPr lang="en-US" sz="1800" dirty="0">
                <a:solidFill>
                  <a:schemeClr val="dk1"/>
                </a:solidFill>
              </a:rPr>
              <a:t>7. </a:t>
            </a:r>
            <a:r>
              <a:rPr lang="en-US" sz="1800" dirty="0">
                <a:solidFill>
                  <a:schemeClr val="dk1"/>
                </a:solidFill>
                <a:sym typeface="+mn-ea"/>
              </a:rPr>
              <a:t>Conclusion  </a:t>
            </a:r>
            <a:r>
              <a:rPr lang="en-US" sz="1800" dirty="0">
                <a:solidFill>
                  <a:schemeClr val="dk1"/>
                </a:solidFill>
              </a:rPr>
              <a:t>                                                                                10</a:t>
            </a:r>
          </a:p>
          <a:p>
            <a:pPr marL="0" algn="ctr"/>
            <a:r>
              <a:rPr lang="en-US" sz="1800" dirty="0">
                <a:solidFill>
                  <a:schemeClr val="dk1"/>
                </a:solidFill>
              </a:rPr>
              <a:t>8. </a:t>
            </a:r>
            <a:r>
              <a:rPr lang="en-US" sz="1800" dirty="0">
                <a:solidFill>
                  <a:schemeClr val="dk1"/>
                </a:solidFill>
                <a:sym typeface="+mn-ea"/>
              </a:rPr>
              <a:t>Acknowledgement</a:t>
            </a:r>
            <a:r>
              <a:rPr lang="en-US" sz="1800" dirty="0">
                <a:solidFill>
                  <a:schemeClr val="dk1"/>
                </a:solidFill>
              </a:rPr>
              <a:t>                                                                  11</a:t>
            </a:r>
          </a:p>
          <a:p>
            <a:pPr marL="0" algn="ctr"/>
            <a:r>
              <a:rPr lang="en-US" sz="1800" dirty="0">
                <a:solidFill>
                  <a:schemeClr val="dk1"/>
                </a:solidFill>
              </a:rPr>
              <a:t>9. References                                                                                 12</a:t>
            </a:r>
          </a:p>
          <a:p>
            <a:pPr marL="0" algn="ctr"/>
            <a:endParaRPr lang="en-US" sz="1800" dirty="0">
              <a:solidFill>
                <a:schemeClr val="dk1"/>
              </a:solidFill>
            </a:endParaRPr>
          </a:p>
          <a:p>
            <a:pPr marL="0" algn="ctr"/>
            <a:endParaRPr lang="en-US" sz="1800" dirty="0">
              <a:solidFill>
                <a:schemeClr val="dk1"/>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ext Box 4"/>
          <p:cNvSpPr txBox="1"/>
          <p:nvPr/>
        </p:nvSpPr>
        <p:spPr>
          <a:xfrm>
            <a:off x="9703435" y="998220"/>
            <a:ext cx="1650365" cy="583565"/>
          </a:xfrm>
          <a:prstGeom prst="rect">
            <a:avLst/>
          </a:prstGeom>
          <a:noFill/>
          <a:ln>
            <a:solidFill>
              <a:schemeClr val="bg1"/>
            </a:solidFill>
          </a:ln>
        </p:spPr>
        <p:txBody>
          <a:bodyPr wrap="none" rtlCol="0">
            <a:spAutoFit/>
          </a:bodyPr>
          <a:lstStyle/>
          <a:p>
            <a:r>
              <a:rPr lang="en-US" sz="3200" b="1">
                <a:latin typeface="Times New Roman Bold" panose="02020803070505020304" charset="0"/>
                <a:cs typeface="Times New Roman Bold" panose="02020803070505020304" charset="0"/>
              </a:rPr>
              <a:t>Page no.</a:t>
            </a:r>
          </a:p>
        </p:txBody>
      </p:sp>
      <p:sp>
        <p:nvSpPr>
          <p:cNvPr id="6" name="Rectangles 5"/>
          <p:cNvSpPr/>
          <p:nvPr/>
        </p:nvSpPr>
        <p:spPr>
          <a:xfrm>
            <a:off x="838200" y="998220"/>
            <a:ext cx="2070100" cy="58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Bold" panose="02020803070505020304" charset="0"/>
                <a:cs typeface="Times New Roman Bold" panose="02020803070505020304" charset="0"/>
              </a:rPr>
              <a:t>Topics</a:t>
            </a:r>
          </a:p>
        </p:txBody>
      </p:sp>
      <p:sp>
        <p:nvSpPr>
          <p:cNvPr id="7" name="Rectangle 6">
            <a:extLst>
              <a:ext uri="{FF2B5EF4-FFF2-40B4-BE49-F238E27FC236}">
                <a16:creationId xmlns:a16="http://schemas.microsoft.com/office/drawing/2014/main" id="{DF62EC1B-5F39-9E59-1ED6-A916017C39F3}"/>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to Project:-</a:t>
            </a:r>
          </a:p>
        </p:txBody>
      </p:sp>
      <p:sp>
        <p:nvSpPr>
          <p:cNvPr id="3" name="Content Placeholder 2"/>
          <p:cNvSpPr>
            <a:spLocks noGrp="1"/>
          </p:cNvSpPr>
          <p:nvPr>
            <p:ph idx="1"/>
          </p:nvPr>
        </p:nvSpPr>
        <p:spPr>
          <a:xfrm>
            <a:off x="838200" y="1691640"/>
            <a:ext cx="6547485" cy="4664710"/>
          </a:xfrm>
          <a:ln>
            <a:solidFill>
              <a:schemeClr val="tx1"/>
            </a:solidFill>
          </a:ln>
        </p:spPr>
        <p:txBody>
          <a:bodyPr>
            <a:normAutofit/>
          </a:bodyPr>
          <a:lstStyle/>
          <a:p>
            <a:pPr marL="0" indent="0">
              <a:buNone/>
            </a:pPr>
            <a:r>
              <a:rPr lang="en-US" dirty="0">
                <a:latin typeface="Times New Roman Regular" panose="02020803070505020304" charset="0"/>
                <a:cs typeface="Times New Roman Regular" panose="02020803070505020304" charset="0"/>
              </a:rPr>
              <a:t>My project name is Tic -Tac -Toe game. </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This game is very popular and is fairly simple by itself. It is actually a two player game. In this game, there is a board with 3x3 squares.</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The goal of Tic -Tac -Toe is to be one of the players to get three same symbols in a row - horizontally, vertically or diagonally on a    3 x 3 grid.</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
        <p:nvSpPr>
          <p:cNvPr id="5" name="Rectangles 4"/>
          <p:cNvSpPr/>
          <p:nvPr/>
        </p:nvSpPr>
        <p:spPr>
          <a:xfrm>
            <a:off x="7641590" y="1692275"/>
            <a:ext cx="3711575" cy="4664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 o"/>
          <p:cNvPicPr>
            <a:picLocks noChangeAspect="1"/>
          </p:cNvPicPr>
          <p:nvPr/>
        </p:nvPicPr>
        <p:blipFill>
          <a:blip r:embed="rId2"/>
          <a:stretch>
            <a:fillRect/>
          </a:stretch>
        </p:blipFill>
        <p:spPr>
          <a:xfrm>
            <a:off x="7754620" y="1976120"/>
            <a:ext cx="3485515" cy="4095115"/>
          </a:xfrm>
          <a:prstGeom prst="rect">
            <a:avLst/>
          </a:prstGeom>
        </p:spPr>
      </p:pic>
      <p:sp>
        <p:nvSpPr>
          <p:cNvPr id="7" name="Rectangle 6">
            <a:extLst>
              <a:ext uri="{FF2B5EF4-FFF2-40B4-BE49-F238E27FC236}">
                <a16:creationId xmlns:a16="http://schemas.microsoft.com/office/drawing/2014/main" id="{B06C82DC-1335-1D8F-8C52-27CC804C3B3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Introduction to Tic Tac Toe:-</a:t>
            </a:r>
          </a:p>
        </p:txBody>
      </p:sp>
      <p:sp>
        <p:nvSpPr>
          <p:cNvPr id="3" name="Content Placeholder 2"/>
          <p:cNvSpPr>
            <a:spLocks noGrp="1"/>
          </p:cNvSpPr>
          <p:nvPr>
            <p:ph idx="1"/>
          </p:nvPr>
        </p:nvSpPr>
        <p:spPr>
          <a:xfrm>
            <a:off x="838200" y="1825625"/>
            <a:ext cx="6558915" cy="4351655"/>
          </a:xfrm>
          <a:ln>
            <a:solidFill>
              <a:schemeClr val="tx1"/>
            </a:solidFill>
          </a:ln>
        </p:spPr>
        <p:txBody>
          <a:bodyPr/>
          <a:lstStyle/>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This game uses board to control players. In each turn player enter a number and choose a move.</a:t>
            </a:r>
          </a:p>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Simply programming assumes that player one always moves first and uses X’s.  Player two moves at 2nd position and uses O’s.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s 4"/>
          <p:cNvSpPr/>
          <p:nvPr/>
        </p:nvSpPr>
        <p:spPr>
          <a:xfrm>
            <a:off x="7573645" y="1825625"/>
            <a:ext cx="3780155" cy="43516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2"/>
          <p:cNvPicPr>
            <a:picLocks noChangeAspect="1"/>
          </p:cNvPicPr>
          <p:nvPr/>
        </p:nvPicPr>
        <p:blipFill>
          <a:blip r:embed="rId2"/>
          <a:stretch>
            <a:fillRect/>
          </a:stretch>
        </p:blipFill>
        <p:spPr>
          <a:xfrm>
            <a:off x="7731760" y="2047875"/>
            <a:ext cx="3443605" cy="3950970"/>
          </a:xfrm>
          <a:prstGeom prst="rect">
            <a:avLst/>
          </a:prstGeom>
        </p:spPr>
      </p:pic>
      <p:sp>
        <p:nvSpPr>
          <p:cNvPr id="7" name="Rectangle 6">
            <a:extLst>
              <a:ext uri="{FF2B5EF4-FFF2-40B4-BE49-F238E27FC236}">
                <a16:creationId xmlns:a16="http://schemas.microsoft.com/office/drawing/2014/main" id="{4895AE4B-BBC9-E299-D3D9-688D05EC6B61}"/>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2. Objectives:-</a:t>
            </a:r>
          </a:p>
        </p:txBody>
      </p:sp>
      <p:sp>
        <p:nvSpPr>
          <p:cNvPr id="3" name="Content Placeholder 2"/>
          <p:cNvSpPr>
            <a:spLocks noGrp="1"/>
          </p:cNvSpPr>
          <p:nvPr>
            <p:ph idx="1"/>
          </p:nvPr>
        </p:nvSpPr>
        <p:spPr>
          <a:ln>
            <a:solidFill>
              <a:schemeClr val="tx1"/>
            </a:solidFill>
            <a:prstDash val="solid"/>
          </a:ln>
        </p:spPr>
        <p:txBody>
          <a:bodyPr/>
          <a:lstStyle/>
          <a:p>
            <a:endParaRPr lang="en-US">
              <a:latin typeface="Times New Roman Regular" panose="02020803070505020304" charset="0"/>
              <a:cs typeface="Times New Roman Regular" panose="02020803070505020304" charset="0"/>
            </a:endParaRPr>
          </a:p>
          <a:p>
            <a:r>
              <a:rPr lang="en-US">
                <a:latin typeface="Times New Roman Regular" panose="02020803070505020304" charset="0"/>
                <a:cs typeface="Times New Roman Regular" panose="02020803070505020304" charset="0"/>
              </a:rPr>
              <a:t>The game is developed for full-time entertainment and enthusiasms. It teaches the Gamer to be alert at every situation, because if the gamer is not fully alert, then that game will be lost.</a:t>
            </a:r>
          </a:p>
          <a:p>
            <a:r>
              <a:rPr lang="en-US">
                <a:latin typeface="Times New Roman Regular" panose="02020803070505020304" charset="0"/>
                <a:cs typeface="Times New Roman Regular" panose="02020803070505020304" charset="0"/>
              </a:rPr>
              <a:t>Kids can also play this game, because the design of the game is very simple, controlling the game is very easy – pressing some neighboring keys of the keyboard.</a:t>
            </a:r>
          </a:p>
          <a:p>
            <a:r>
              <a:rPr lang="en-US">
                <a:latin typeface="Times New Roman Regular" panose="02020803070505020304" charset="0"/>
                <a:cs typeface="Times New Roman Regular" panose="02020803070505020304" charset="0"/>
              </a:rPr>
              <a:t>This game can also be played online with our friend while sitting at home.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Rectangle 4">
            <a:extLst>
              <a:ext uri="{FF2B5EF4-FFF2-40B4-BE49-F238E27FC236}">
                <a16:creationId xmlns:a16="http://schemas.microsoft.com/office/drawing/2014/main" id="{9DB78358-A92E-BD2E-B78D-C97A6D4B64F9}"/>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3. Methodology used:-</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In this game we see (3*3)=9 square boxes.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The identifying symbol of player 1 is (X), and player 2 is (0).</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player 1 enters a number (1-9), the symbol (X) takes a position in that number.</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Similarly player 2 enters his/her number, and the symbol (0)       takes that position which number he/she inputs.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a symbol (X) or (0) fully fill a column, row, or diagonal first, this symbol player will win.</a:t>
            </a:r>
            <a:endParaRPr lang="en-US" dirty="0">
              <a:latin typeface="Times New Roman Regular" panose="02020803070505020304" charset="0"/>
              <a:cs typeface="Times New Roman Regular" panose="0202080307050502030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5" name="Rectangle 4">
            <a:extLst>
              <a:ext uri="{FF2B5EF4-FFF2-40B4-BE49-F238E27FC236}">
                <a16:creationId xmlns:a16="http://schemas.microsoft.com/office/drawing/2014/main" id="{1FB162A8-BB5F-2E49-D412-09B554C2C1E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4. Flowchart:-</a:t>
            </a:r>
          </a:p>
        </p:txBody>
      </p:sp>
      <p:pic>
        <p:nvPicPr>
          <p:cNvPr id="13" name="Content Placeholder 12" descr="Screenshot 2021-07-26 at 10.09.08 PM"/>
          <p:cNvPicPr>
            <a:picLocks noGrp="1" noChangeAspect="1"/>
          </p:cNvPicPr>
          <p:nvPr>
            <p:ph idx="1"/>
          </p:nvPr>
        </p:nvPicPr>
        <p:blipFill>
          <a:blip r:embed="rId2"/>
          <a:stretch>
            <a:fillRect/>
          </a:stretch>
        </p:blipFill>
        <p:spPr>
          <a:xfrm>
            <a:off x="1900555" y="1870710"/>
            <a:ext cx="8390255" cy="421449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12" name="Rectangles 11"/>
          <p:cNvSpPr/>
          <p:nvPr/>
        </p:nvSpPr>
        <p:spPr>
          <a:xfrm>
            <a:off x="831850" y="1767840"/>
            <a:ext cx="10522585" cy="4410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496EC4-98D9-B2BA-162E-60F3B551A77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5. Results and Outputs:-</a:t>
            </a:r>
          </a:p>
        </p:txBody>
      </p:sp>
      <p:pic>
        <p:nvPicPr>
          <p:cNvPr id="5" name="Content Placeholder 4" descr="1"/>
          <p:cNvPicPr>
            <a:picLocks noGrp="1" noChangeAspect="1"/>
          </p:cNvPicPr>
          <p:nvPr>
            <p:ph idx="1"/>
          </p:nvPr>
        </p:nvPicPr>
        <p:blipFill>
          <a:blip r:embed="rId2"/>
          <a:stretch>
            <a:fillRect/>
          </a:stretch>
        </p:blipFill>
        <p:spPr>
          <a:xfrm>
            <a:off x="393700" y="1370330"/>
            <a:ext cx="3597275" cy="4984115"/>
          </a:xfrm>
          <a:prstGeom prst="rect">
            <a:avLst/>
          </a:prstGeom>
        </p:spPr>
      </p:pic>
      <p:sp>
        <p:nvSpPr>
          <p:cNvPr id="4" name="Slide Number Placeholder 3"/>
          <p:cNvSpPr>
            <a:spLocks noGrp="1"/>
          </p:cNvSpPr>
          <p:nvPr>
            <p:ph type="sldNum" sz="quarter" idx="12"/>
          </p:nvPr>
        </p:nvSpPr>
        <p:spPr>
          <a:xfrm>
            <a:off x="8583930" y="6253480"/>
            <a:ext cx="2743200" cy="365125"/>
          </a:xfrm>
        </p:spPr>
        <p:txBody>
          <a:bodyPr/>
          <a:lstStyle/>
          <a:p>
            <a:fld id="{BDCDBBEF-AA6C-4BA6-85B2-A17D7F280E38}" type="slidenum">
              <a:rPr lang="en-US" smtClean="0"/>
              <a:t>8</a:t>
            </a:fld>
            <a:endParaRPr lang="en-US"/>
          </a:p>
        </p:txBody>
      </p:sp>
      <p:pic>
        <p:nvPicPr>
          <p:cNvPr id="6" name="Picture 5" descr="2"/>
          <p:cNvPicPr>
            <a:picLocks noChangeAspect="1"/>
          </p:cNvPicPr>
          <p:nvPr/>
        </p:nvPicPr>
        <p:blipFill>
          <a:blip r:embed="rId3"/>
          <a:stretch>
            <a:fillRect/>
          </a:stretch>
        </p:blipFill>
        <p:spPr>
          <a:xfrm>
            <a:off x="4299585" y="1370330"/>
            <a:ext cx="3588385" cy="4984750"/>
          </a:xfrm>
          <a:prstGeom prst="rect">
            <a:avLst/>
          </a:prstGeom>
        </p:spPr>
      </p:pic>
      <p:pic>
        <p:nvPicPr>
          <p:cNvPr id="7" name="Picture 6" descr="3"/>
          <p:cNvPicPr>
            <a:picLocks noChangeAspect="1"/>
          </p:cNvPicPr>
          <p:nvPr/>
        </p:nvPicPr>
        <p:blipFill>
          <a:blip r:embed="rId4"/>
          <a:stretch>
            <a:fillRect/>
          </a:stretch>
        </p:blipFill>
        <p:spPr>
          <a:xfrm>
            <a:off x="8227695" y="1370965"/>
            <a:ext cx="3371215" cy="4984750"/>
          </a:xfrm>
          <a:prstGeom prst="rect">
            <a:avLst/>
          </a:prstGeom>
        </p:spPr>
      </p:pic>
      <p:sp>
        <p:nvSpPr>
          <p:cNvPr id="8" name="Text Box 7"/>
          <p:cNvSpPr txBox="1"/>
          <p:nvPr/>
        </p:nvSpPr>
        <p:spPr>
          <a:xfrm>
            <a:off x="1644015" y="6356350"/>
            <a:ext cx="1097280" cy="368300"/>
          </a:xfrm>
          <a:prstGeom prst="rect">
            <a:avLst/>
          </a:prstGeom>
          <a:noFill/>
        </p:spPr>
        <p:txBody>
          <a:bodyPr wrap="none" rtlCol="0">
            <a:spAutoFit/>
          </a:bodyPr>
          <a:lstStyle/>
          <a:p>
            <a:r>
              <a:rPr lang="en-US">
                <a:solidFill>
                  <a:srgbClr val="7030A0"/>
                </a:solidFill>
                <a:latin typeface="Arial Black" panose="020B0A04020102020204" pitchFamily="34" charset="0"/>
                <a:cs typeface="Arial Black" panose="020B0A04020102020204" pitchFamily="34" charset="0"/>
              </a:rPr>
              <a:t>Fig:-1.1</a:t>
            </a:r>
          </a:p>
        </p:txBody>
      </p:sp>
      <p:sp>
        <p:nvSpPr>
          <p:cNvPr id="9" name="Text Box 8"/>
          <p:cNvSpPr txBox="1"/>
          <p:nvPr/>
        </p:nvSpPr>
        <p:spPr>
          <a:xfrm>
            <a:off x="5547360" y="6353175"/>
            <a:ext cx="1097280" cy="368300"/>
          </a:xfrm>
          <a:prstGeom prst="rect">
            <a:avLst/>
          </a:prstGeom>
          <a:noFill/>
        </p:spPr>
        <p:txBody>
          <a:bodyPr wrap="non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Fig:-1.2</a:t>
            </a:r>
          </a:p>
        </p:txBody>
      </p:sp>
      <p:sp>
        <p:nvSpPr>
          <p:cNvPr id="10" name="Text Box 9"/>
          <p:cNvSpPr txBox="1"/>
          <p:nvPr/>
        </p:nvSpPr>
        <p:spPr>
          <a:xfrm>
            <a:off x="9407525" y="6356350"/>
            <a:ext cx="1097280" cy="645160"/>
          </a:xfrm>
          <a:prstGeom prst="rect">
            <a:avLst/>
          </a:prstGeom>
          <a:noFill/>
        </p:spPr>
        <p:txBody>
          <a:bodyPr wrap="squar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Fig:-1.3</a:t>
            </a:r>
            <a:endParaRPr lang="en-US">
              <a:solidFill>
                <a:srgbClr val="7030A0"/>
              </a:solidFill>
              <a:latin typeface="Arial Black" panose="020B0A04020102020204" pitchFamily="34" charset="0"/>
              <a:cs typeface="Arial Black" panose="020B0A04020102020204" pitchFamily="34" charset="0"/>
            </a:endParaRPr>
          </a:p>
          <a:p>
            <a:endParaRPr lang="en-US">
              <a:solidFill>
                <a:srgbClr val="7030A0"/>
              </a:solidFill>
              <a:latin typeface="Arial Black" panose="020B0A04020102020204" pitchFamily="34" charset="0"/>
              <a:cs typeface="Arial Black" panose="020B0A04020102020204" pitchFamily="34" charset="0"/>
            </a:endParaRPr>
          </a:p>
        </p:txBody>
      </p:sp>
      <p:cxnSp>
        <p:nvCxnSpPr>
          <p:cNvPr id="11" name="Straight Connector 10"/>
          <p:cNvCxnSpPr/>
          <p:nvPr/>
        </p:nvCxnSpPr>
        <p:spPr>
          <a:xfrm flipV="1">
            <a:off x="256540" y="1266190"/>
            <a:ext cx="11543665" cy="1206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56540" y="1266190"/>
            <a:ext cx="12065" cy="551561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256540" y="6724650"/>
            <a:ext cx="11507470" cy="400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11747500" y="1278255"/>
            <a:ext cx="28575" cy="5430520"/>
          </a:xfrm>
          <a:prstGeom prst="line">
            <a:avLst/>
          </a:prstGeom>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0744949B-A10B-58C2-E983-B2EAC3D358CC}"/>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6. Future Scope:-</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Our project will be able to implement in future after making some changes and modifications as we make our project at a very low level. So the modifications that can be done in our project are:-</a:t>
            </a:r>
          </a:p>
          <a:p>
            <a:pPr>
              <a:buFont typeface="Wingdings" panose="05000000000000000000" charset="0"/>
              <a:buChar char=""/>
            </a:pPr>
            <a:endParaRPr lang="en-US" sz="800"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In future one change can be done by adding the fingerprints of the persons of which the address is entered And one more major  change which can be done in this project is that to add the  snaps of the person of which the address is entered.</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a:extLst>
              <a:ext uri="{FF2B5EF4-FFF2-40B4-BE49-F238E27FC236}">
                <a16:creationId xmlns:a16="http://schemas.microsoft.com/office/drawing/2014/main" id="{522172F6-150A-B3B4-F261-579A64E5838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22</TotalTime>
  <Words>820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Arial Black</vt:lpstr>
      <vt:lpstr>Calibri</vt:lpstr>
      <vt:lpstr>Calibri Light</vt:lpstr>
      <vt:lpstr>Times New Roman</vt:lpstr>
      <vt:lpstr>Times New Roman Bold</vt:lpstr>
      <vt:lpstr>Times New Roman Regular</vt:lpstr>
      <vt:lpstr>Trebuchet MS</vt:lpstr>
      <vt:lpstr>Wingdings</vt:lpstr>
      <vt:lpstr>Wingdings 3</vt:lpstr>
      <vt:lpstr>2_Office Theme</vt:lpstr>
      <vt:lpstr>Contents Slide Master</vt:lpstr>
      <vt:lpstr>Facet</vt:lpstr>
      <vt:lpstr>PowerPoint Presentation</vt:lpstr>
      <vt:lpstr>                              INDEX</vt:lpstr>
      <vt:lpstr>1. Introduction to Project:-</vt:lpstr>
      <vt:lpstr>Introduction to Tic Tac Toe:-</vt:lpstr>
      <vt:lpstr>2. Objectives:-</vt:lpstr>
      <vt:lpstr>3. Methodology used:-</vt:lpstr>
      <vt:lpstr>4. Flowchart:-</vt:lpstr>
      <vt:lpstr>5. Results and Outputs:-</vt:lpstr>
      <vt:lpstr>6. Future Scope:-</vt:lpstr>
      <vt:lpstr>7. Conclusion:-</vt:lpstr>
      <vt:lpstr>8. Acknowledgement:-</vt:lpstr>
      <vt:lpstr>9.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Aishwarya Lokhande</cp:lastModifiedBy>
  <cp:revision>499</cp:revision>
  <dcterms:created xsi:type="dcterms:W3CDTF">2021-07-27T06:09:35Z</dcterms:created>
  <dcterms:modified xsi:type="dcterms:W3CDTF">2025-05-27T10:03:25Z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