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7/6/2018</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7/6/2018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7/6/2018</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DFE3-E3AB-4DDE-BB29-D36E83420352}"/>
              </a:ext>
            </a:extLst>
          </p:cNvPr>
          <p:cNvSpPr>
            <a:spLocks noGrp="1"/>
          </p:cNvSpPr>
          <p:nvPr>
            <p:ph type="ctrTitle"/>
          </p:nvPr>
        </p:nvSpPr>
        <p:spPr/>
        <p:txBody>
          <a:bodyPr/>
          <a:lstStyle/>
          <a:p>
            <a:r>
              <a:rPr lang="en-US" dirty="0"/>
              <a:t>Death Analysis</a:t>
            </a:r>
          </a:p>
        </p:txBody>
      </p:sp>
      <p:sp>
        <p:nvSpPr>
          <p:cNvPr id="3" name="Subtitle 2">
            <a:extLst>
              <a:ext uri="{FF2B5EF4-FFF2-40B4-BE49-F238E27FC236}">
                <a16:creationId xmlns:a16="http://schemas.microsoft.com/office/drawing/2014/main" id="{875EF36A-ADBD-4345-8337-A241149C2422}"/>
              </a:ext>
            </a:extLst>
          </p:cNvPr>
          <p:cNvSpPr>
            <a:spLocks noGrp="1"/>
          </p:cNvSpPr>
          <p:nvPr>
            <p:ph type="subTitle" idx="1"/>
          </p:nvPr>
        </p:nvSpPr>
        <p:spPr/>
        <p:txBody>
          <a:bodyPr/>
          <a:lstStyle/>
          <a:p>
            <a:r>
              <a:rPr lang="en-US" dirty="0"/>
              <a:t>Aishwarya Nandapurkar</a:t>
            </a:r>
          </a:p>
          <a:p>
            <a:r>
              <a:rPr lang="en-US" dirty="0"/>
              <a:t>avn160230</a:t>
            </a:r>
          </a:p>
        </p:txBody>
      </p:sp>
    </p:spTree>
    <p:extLst>
      <p:ext uri="{BB962C8B-B14F-4D97-AF65-F5344CB8AC3E}">
        <p14:creationId xmlns:p14="http://schemas.microsoft.com/office/powerpoint/2010/main" val="171221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91C0-38CF-46EF-8387-89F529E895C6}"/>
              </a:ext>
            </a:extLst>
          </p:cNvPr>
          <p:cNvSpPr>
            <a:spLocks noGrp="1"/>
          </p:cNvSpPr>
          <p:nvPr>
            <p:ph type="title"/>
          </p:nvPr>
        </p:nvSpPr>
        <p:spPr/>
        <p:txBody>
          <a:bodyPr/>
          <a:lstStyle/>
          <a:p>
            <a:r>
              <a:rPr lang="en-US" dirty="0"/>
              <a:t>Main screen for Report</a:t>
            </a:r>
          </a:p>
        </p:txBody>
      </p:sp>
      <p:pic>
        <p:nvPicPr>
          <p:cNvPr id="5" name="Content Placeholder 4">
            <a:extLst>
              <a:ext uri="{FF2B5EF4-FFF2-40B4-BE49-F238E27FC236}">
                <a16:creationId xmlns:a16="http://schemas.microsoft.com/office/drawing/2014/main" id="{6F79EE8E-D440-4755-B974-B9EE12F425DF}"/>
              </a:ext>
            </a:extLst>
          </p:cNvPr>
          <p:cNvPicPr>
            <a:picLocks noGrp="1" noChangeAspect="1"/>
          </p:cNvPicPr>
          <p:nvPr>
            <p:ph idx="1"/>
          </p:nvPr>
        </p:nvPicPr>
        <p:blipFill>
          <a:blip r:embed="rId2"/>
          <a:stretch>
            <a:fillRect/>
          </a:stretch>
        </p:blipFill>
        <p:spPr>
          <a:xfrm>
            <a:off x="1923068" y="1706252"/>
            <a:ext cx="7899662" cy="3759511"/>
          </a:xfrm>
        </p:spPr>
      </p:pic>
    </p:spTree>
    <p:extLst>
      <p:ext uri="{BB962C8B-B14F-4D97-AF65-F5344CB8AC3E}">
        <p14:creationId xmlns:p14="http://schemas.microsoft.com/office/powerpoint/2010/main" val="302161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F036A-81FC-4189-9CA6-812F4742E916}"/>
              </a:ext>
            </a:extLst>
          </p:cNvPr>
          <p:cNvSpPr>
            <a:spLocks noGrp="1"/>
          </p:cNvSpPr>
          <p:nvPr>
            <p:ph type="title"/>
          </p:nvPr>
        </p:nvSpPr>
        <p:spPr/>
        <p:txBody>
          <a:bodyPr/>
          <a:lstStyle/>
          <a:p>
            <a:r>
              <a:rPr lang="en-US" dirty="0"/>
              <a:t>Finding 1 :	</a:t>
            </a:r>
          </a:p>
        </p:txBody>
      </p:sp>
      <p:pic>
        <p:nvPicPr>
          <p:cNvPr id="5" name="Content Placeholder 4">
            <a:extLst>
              <a:ext uri="{FF2B5EF4-FFF2-40B4-BE49-F238E27FC236}">
                <a16:creationId xmlns:a16="http://schemas.microsoft.com/office/drawing/2014/main" id="{0CAB7221-C9D2-468C-AA63-96B85E17DF69}"/>
              </a:ext>
            </a:extLst>
          </p:cNvPr>
          <p:cNvPicPr>
            <a:picLocks noGrp="1" noChangeAspect="1"/>
          </p:cNvPicPr>
          <p:nvPr>
            <p:ph idx="1"/>
          </p:nvPr>
        </p:nvPicPr>
        <p:blipFill>
          <a:blip r:embed="rId2"/>
          <a:stretch>
            <a:fillRect/>
          </a:stretch>
        </p:blipFill>
        <p:spPr>
          <a:xfrm>
            <a:off x="1451156" y="1660467"/>
            <a:ext cx="9291638" cy="2968093"/>
          </a:xfrm>
        </p:spPr>
      </p:pic>
      <p:sp>
        <p:nvSpPr>
          <p:cNvPr id="6" name="Subtitle 2">
            <a:extLst>
              <a:ext uri="{FF2B5EF4-FFF2-40B4-BE49-F238E27FC236}">
                <a16:creationId xmlns:a16="http://schemas.microsoft.com/office/drawing/2014/main" id="{17EC53E1-ED14-4B13-9DD2-19FD7F5260C9}"/>
              </a:ext>
            </a:extLst>
          </p:cNvPr>
          <p:cNvSpPr txBox="1">
            <a:spLocks/>
          </p:cNvSpPr>
          <p:nvPr/>
        </p:nvSpPr>
        <p:spPr>
          <a:xfrm>
            <a:off x="1887546" y="4854804"/>
            <a:ext cx="8246269" cy="82955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One important finding from this report is, the White race has the maximum number of Deaths as compared to any other race. </a:t>
            </a:r>
          </a:p>
        </p:txBody>
      </p:sp>
    </p:spTree>
    <p:extLst>
      <p:ext uri="{BB962C8B-B14F-4D97-AF65-F5344CB8AC3E}">
        <p14:creationId xmlns:p14="http://schemas.microsoft.com/office/powerpoint/2010/main" val="134865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77E6-580F-42BE-98FD-A17BB6D415D7}"/>
              </a:ext>
            </a:extLst>
          </p:cNvPr>
          <p:cNvSpPr>
            <a:spLocks noGrp="1"/>
          </p:cNvSpPr>
          <p:nvPr>
            <p:ph type="title"/>
          </p:nvPr>
        </p:nvSpPr>
        <p:spPr>
          <a:xfrm>
            <a:off x="1451579" y="804520"/>
            <a:ext cx="9291215" cy="779184"/>
          </a:xfrm>
        </p:spPr>
        <p:txBody>
          <a:bodyPr/>
          <a:lstStyle/>
          <a:p>
            <a:r>
              <a:rPr lang="en-US" dirty="0"/>
              <a:t>Finding : 2	</a:t>
            </a:r>
          </a:p>
        </p:txBody>
      </p:sp>
      <p:pic>
        <p:nvPicPr>
          <p:cNvPr id="5" name="Content Placeholder 4">
            <a:extLst>
              <a:ext uri="{FF2B5EF4-FFF2-40B4-BE49-F238E27FC236}">
                <a16:creationId xmlns:a16="http://schemas.microsoft.com/office/drawing/2014/main" id="{5C01633D-9E55-4553-9209-0DC68931D752}"/>
              </a:ext>
            </a:extLst>
          </p:cNvPr>
          <p:cNvPicPr>
            <a:picLocks noGrp="1" noChangeAspect="1"/>
          </p:cNvPicPr>
          <p:nvPr>
            <p:ph idx="1"/>
          </p:nvPr>
        </p:nvPicPr>
        <p:blipFill>
          <a:blip r:embed="rId2"/>
          <a:stretch>
            <a:fillRect/>
          </a:stretch>
        </p:blipFill>
        <p:spPr>
          <a:xfrm>
            <a:off x="1384987" y="1737912"/>
            <a:ext cx="9291638" cy="2177264"/>
          </a:xfrm>
        </p:spPr>
      </p:pic>
      <p:sp>
        <p:nvSpPr>
          <p:cNvPr id="6" name="Subtitle 2">
            <a:extLst>
              <a:ext uri="{FF2B5EF4-FFF2-40B4-BE49-F238E27FC236}">
                <a16:creationId xmlns:a16="http://schemas.microsoft.com/office/drawing/2014/main" id="{28C8FC55-6EEB-43CE-AA4B-BB1FF7424B5E}"/>
              </a:ext>
            </a:extLst>
          </p:cNvPr>
          <p:cNvSpPr txBox="1">
            <a:spLocks/>
          </p:cNvSpPr>
          <p:nvPr/>
        </p:nvSpPr>
        <p:spPr>
          <a:xfrm>
            <a:off x="1887546" y="4562574"/>
            <a:ext cx="8246269" cy="1121790"/>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dirty="0"/>
              <a:t>Also, keeping the race filter on, filtering on all major races(according to population), we can clearly see that the Widowed people die more often as compared to people with a different marital status.</a:t>
            </a:r>
          </a:p>
        </p:txBody>
      </p:sp>
    </p:spTree>
    <p:extLst>
      <p:ext uri="{BB962C8B-B14F-4D97-AF65-F5344CB8AC3E}">
        <p14:creationId xmlns:p14="http://schemas.microsoft.com/office/powerpoint/2010/main" val="4066125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7C07-9C58-4005-864A-7728D45399B4}"/>
              </a:ext>
            </a:extLst>
          </p:cNvPr>
          <p:cNvSpPr>
            <a:spLocks noGrp="1"/>
          </p:cNvSpPr>
          <p:nvPr>
            <p:ph type="title"/>
          </p:nvPr>
        </p:nvSpPr>
        <p:spPr>
          <a:xfrm>
            <a:off x="1451579" y="329939"/>
            <a:ext cx="9291215" cy="933253"/>
          </a:xfrm>
        </p:spPr>
        <p:txBody>
          <a:bodyPr/>
          <a:lstStyle/>
          <a:p>
            <a:r>
              <a:rPr lang="en-US" dirty="0"/>
              <a:t>Finding 3 :</a:t>
            </a:r>
          </a:p>
        </p:txBody>
      </p:sp>
      <p:pic>
        <p:nvPicPr>
          <p:cNvPr id="4" name="Content Placeholder 3">
            <a:extLst>
              <a:ext uri="{FF2B5EF4-FFF2-40B4-BE49-F238E27FC236}">
                <a16:creationId xmlns:a16="http://schemas.microsoft.com/office/drawing/2014/main" id="{2749A079-88D3-49FB-80B6-610AC7BEDE65}"/>
              </a:ext>
            </a:extLst>
          </p:cNvPr>
          <p:cNvPicPr>
            <a:picLocks noGrp="1" noChangeAspect="1"/>
          </p:cNvPicPr>
          <p:nvPr>
            <p:ph idx="1"/>
          </p:nvPr>
        </p:nvPicPr>
        <p:blipFill>
          <a:blip r:embed="rId2"/>
          <a:stretch>
            <a:fillRect/>
          </a:stretch>
        </p:blipFill>
        <p:spPr>
          <a:xfrm>
            <a:off x="1887546" y="1186566"/>
            <a:ext cx="7940378" cy="3291166"/>
          </a:xfrm>
          <a:prstGeom prst="rect">
            <a:avLst/>
          </a:prstGeom>
        </p:spPr>
      </p:pic>
      <p:sp>
        <p:nvSpPr>
          <p:cNvPr id="5" name="Subtitle 2">
            <a:extLst>
              <a:ext uri="{FF2B5EF4-FFF2-40B4-BE49-F238E27FC236}">
                <a16:creationId xmlns:a16="http://schemas.microsoft.com/office/drawing/2014/main" id="{6B681932-7CE1-4A6E-91F1-328756E9D6D9}"/>
              </a:ext>
            </a:extLst>
          </p:cNvPr>
          <p:cNvSpPr txBox="1">
            <a:spLocks/>
          </p:cNvSpPr>
          <p:nvPr/>
        </p:nvSpPr>
        <p:spPr>
          <a:xfrm>
            <a:off x="1887546" y="4562574"/>
            <a:ext cx="8246269" cy="1121790"/>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dirty="0"/>
              <a:t>While selecting all races, we can observe that the deaths occur mostly after the age of 55 and the major reason for the same is “Natural reasons”. Also, majority of people are buried or cremated depending on race.</a:t>
            </a:r>
          </a:p>
        </p:txBody>
      </p:sp>
    </p:spTree>
    <p:extLst>
      <p:ext uri="{BB962C8B-B14F-4D97-AF65-F5344CB8AC3E}">
        <p14:creationId xmlns:p14="http://schemas.microsoft.com/office/powerpoint/2010/main" val="152988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981F-8AFC-4BF0-AE3D-F510D2C4F8A0}"/>
              </a:ext>
            </a:extLst>
          </p:cNvPr>
          <p:cNvSpPr>
            <a:spLocks noGrp="1"/>
          </p:cNvSpPr>
          <p:nvPr>
            <p:ph type="title"/>
          </p:nvPr>
        </p:nvSpPr>
        <p:spPr/>
        <p:txBody>
          <a:bodyPr/>
          <a:lstStyle/>
          <a:p>
            <a:r>
              <a:rPr lang="en-US" dirty="0"/>
              <a:t>Problems </a:t>
            </a:r>
          </a:p>
        </p:txBody>
      </p:sp>
      <p:sp>
        <p:nvSpPr>
          <p:cNvPr id="3" name="Content Placeholder 2">
            <a:extLst>
              <a:ext uri="{FF2B5EF4-FFF2-40B4-BE49-F238E27FC236}">
                <a16:creationId xmlns:a16="http://schemas.microsoft.com/office/drawing/2014/main" id="{8D12C872-DC10-43F3-B052-B0A64C8239B2}"/>
              </a:ext>
            </a:extLst>
          </p:cNvPr>
          <p:cNvSpPr>
            <a:spLocks noGrp="1"/>
          </p:cNvSpPr>
          <p:nvPr>
            <p:ph idx="1"/>
          </p:nvPr>
        </p:nvSpPr>
        <p:spPr/>
        <p:txBody>
          <a:bodyPr/>
          <a:lstStyle/>
          <a:p>
            <a:r>
              <a:rPr lang="en-US" dirty="0" err="1"/>
              <a:t>Qlikview</a:t>
            </a:r>
            <a:r>
              <a:rPr lang="en-US" dirty="0"/>
              <a:t> works really well and the expressions, objects are easy to play around with but loading data onto the </a:t>
            </a:r>
            <a:r>
              <a:rPr lang="en-US" dirty="0" err="1"/>
              <a:t>Qlikview</a:t>
            </a:r>
            <a:r>
              <a:rPr lang="en-US" dirty="0"/>
              <a:t> file was tough.</a:t>
            </a:r>
          </a:p>
          <a:p>
            <a:r>
              <a:rPr lang="en-US" dirty="0"/>
              <a:t>Other than that, I liked this tool better than Tableau and Web Intelligence.</a:t>
            </a:r>
          </a:p>
        </p:txBody>
      </p:sp>
    </p:spTree>
    <p:extLst>
      <p:ext uri="{BB962C8B-B14F-4D97-AF65-F5344CB8AC3E}">
        <p14:creationId xmlns:p14="http://schemas.microsoft.com/office/powerpoint/2010/main" val="177357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AF76-7CB5-4D58-9F5A-2C1E26B25A67}"/>
              </a:ext>
            </a:extLst>
          </p:cNvPr>
          <p:cNvSpPr>
            <a:spLocks noGrp="1"/>
          </p:cNvSpPr>
          <p:nvPr>
            <p:ph type="title"/>
          </p:nvPr>
        </p:nvSpPr>
        <p:spPr/>
        <p:txBody>
          <a:bodyPr/>
          <a:lstStyle/>
          <a:p>
            <a:r>
              <a:rPr lang="en-US" dirty="0"/>
              <a:t>Recommendation According to Findings</a:t>
            </a:r>
          </a:p>
        </p:txBody>
      </p:sp>
      <p:sp>
        <p:nvSpPr>
          <p:cNvPr id="3" name="Content Placeholder 2">
            <a:extLst>
              <a:ext uri="{FF2B5EF4-FFF2-40B4-BE49-F238E27FC236}">
                <a16:creationId xmlns:a16="http://schemas.microsoft.com/office/drawing/2014/main" id="{065468E7-05CD-4DA8-AC0B-FF8FB2ADE6EE}"/>
              </a:ext>
            </a:extLst>
          </p:cNvPr>
          <p:cNvSpPr>
            <a:spLocks noGrp="1"/>
          </p:cNvSpPr>
          <p:nvPr>
            <p:ph idx="1"/>
          </p:nvPr>
        </p:nvSpPr>
        <p:spPr/>
        <p:txBody>
          <a:bodyPr>
            <a:normAutofit fontScale="92500" lnSpcReduction="20000"/>
          </a:bodyPr>
          <a:lstStyle/>
          <a:p>
            <a:r>
              <a:rPr lang="en-US" dirty="0"/>
              <a:t>As is visible from the finding, maximum number of deaths occur in the White race, one reason might be that their population is highest but still the difference when compared with other races is surprising. So this should be one point to go and check about.</a:t>
            </a:r>
          </a:p>
          <a:p>
            <a:r>
              <a:rPr lang="en-US" dirty="0"/>
              <a:t>Also, maximum deaths occur after the age range of 55. Mostly this might be because of multiple health issues, so healthcare should be improved for such people.</a:t>
            </a:r>
          </a:p>
          <a:p>
            <a:r>
              <a:rPr lang="en-US" dirty="0"/>
              <a:t>One more concerning finding is that Widowed people have a very high percentage of deaths as compared to other people. Surveys should be taken up for such people to know the actual reason behind this.</a:t>
            </a:r>
          </a:p>
          <a:p>
            <a:endParaRPr lang="en-US" dirty="0"/>
          </a:p>
        </p:txBody>
      </p:sp>
    </p:spTree>
    <p:extLst>
      <p:ext uri="{BB962C8B-B14F-4D97-AF65-F5344CB8AC3E}">
        <p14:creationId xmlns:p14="http://schemas.microsoft.com/office/powerpoint/2010/main" val="580097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AAA9-C3C2-4C41-A2E6-7D40E7781EFD}"/>
              </a:ext>
            </a:extLst>
          </p:cNvPr>
          <p:cNvSpPr>
            <a:spLocks noGrp="1"/>
          </p:cNvSpPr>
          <p:nvPr>
            <p:ph type="title"/>
          </p:nvPr>
        </p:nvSpPr>
        <p:spPr>
          <a:xfrm>
            <a:off x="1451579" y="804519"/>
            <a:ext cx="9291215" cy="4568759"/>
          </a:xfrm>
        </p:spPr>
        <p:txBody>
          <a:bodyPr>
            <a:normAutofit/>
          </a:bodyPr>
          <a:lstStyle/>
          <a:p>
            <a:r>
              <a:rPr lang="en-US" sz="6000" dirty="0"/>
              <a:t>THANK  YOU</a:t>
            </a:r>
          </a:p>
        </p:txBody>
      </p:sp>
    </p:spTree>
    <p:extLst>
      <p:ext uri="{BB962C8B-B14F-4D97-AF65-F5344CB8AC3E}">
        <p14:creationId xmlns:p14="http://schemas.microsoft.com/office/powerpoint/2010/main" val="36535050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58</TotalTime>
  <Words>289</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Rockwell</vt:lpstr>
      <vt:lpstr>Gallery</vt:lpstr>
      <vt:lpstr>Death Analysis</vt:lpstr>
      <vt:lpstr>Main screen for Report</vt:lpstr>
      <vt:lpstr>Finding 1 : </vt:lpstr>
      <vt:lpstr>Finding : 2 </vt:lpstr>
      <vt:lpstr>Finding 3 :</vt:lpstr>
      <vt:lpstr>Problems </vt:lpstr>
      <vt:lpstr>Recommendation According to Findings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Death Analysis</dc:title>
  <dc:creator>aishwarya nandapurkar</dc:creator>
  <cp:lastModifiedBy>aishwarya nandapurkar</cp:lastModifiedBy>
  <cp:revision>6</cp:revision>
  <dcterms:created xsi:type="dcterms:W3CDTF">2018-07-06T23:10:28Z</dcterms:created>
  <dcterms:modified xsi:type="dcterms:W3CDTF">2018-07-07T00:09:16Z</dcterms:modified>
</cp:coreProperties>
</file>