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92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
      <p:font typeface="Lato Light"/>
      <p:regular r:id="rId31"/>
      <p:bold r:id="rId32"/>
      <p:italic r:id="rId33"/>
      <p:boldItalic r:id="rId34"/>
    </p:embeddedFont>
    <p:embeddedFont>
      <p:font typeface="Roboto Condense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40">
          <p15:clr>
            <a:srgbClr val="A4A3A4"/>
          </p15:clr>
        </p15:guide>
        <p15:guide id="2" pos="3840">
          <p15:clr>
            <a:srgbClr val="A4A3A4"/>
          </p15:clr>
        </p15:guide>
      </p15:sldGuideLst>
    </p:ext>
    <p:ext uri="http://customooxmlschemas.google.com/">
      <go:slidesCustomData xmlns:go="http://customooxmlschemas.google.com/" r:id="rId43" roundtripDataSignature="AMtx7mjBhj8RrudosA75q+f062njYMdd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AF789C-B0EC-4DBE-A3A6-E2059383CE8C}">
  <a:tblStyle styleId="{30AF789C-B0EC-4DBE-A3A6-E2059383CE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4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Light-regular.fntdata"/><Relationship Id="rId30" Type="http://schemas.openxmlformats.org/officeDocument/2006/relationships/font" Target="fonts/Lato-boldItalic.fntdata"/><Relationship Id="rId11" Type="http://schemas.openxmlformats.org/officeDocument/2006/relationships/slide" Target="slides/slide4.xml"/><Relationship Id="rId33" Type="http://schemas.openxmlformats.org/officeDocument/2006/relationships/font" Target="fonts/LatoLight-italic.fntdata"/><Relationship Id="rId10" Type="http://schemas.openxmlformats.org/officeDocument/2006/relationships/slide" Target="slides/slide3.xml"/><Relationship Id="rId32" Type="http://schemas.openxmlformats.org/officeDocument/2006/relationships/font" Target="fonts/LatoLight-bold.fntdata"/><Relationship Id="rId13" Type="http://schemas.openxmlformats.org/officeDocument/2006/relationships/slide" Target="slides/slide6.xml"/><Relationship Id="rId35" Type="http://schemas.openxmlformats.org/officeDocument/2006/relationships/font" Target="fonts/RobotoCondensed-regular.fntdata"/><Relationship Id="rId12" Type="http://schemas.openxmlformats.org/officeDocument/2006/relationships/slide" Target="slides/slide5.xml"/><Relationship Id="rId34" Type="http://schemas.openxmlformats.org/officeDocument/2006/relationships/font" Target="fonts/LatoLight-boldItalic.fntdata"/><Relationship Id="rId15" Type="http://schemas.openxmlformats.org/officeDocument/2006/relationships/slide" Target="slides/slide8.xml"/><Relationship Id="rId37" Type="http://schemas.openxmlformats.org/officeDocument/2006/relationships/font" Target="fonts/RobotoCondensed-italic.fntdata"/><Relationship Id="rId14" Type="http://schemas.openxmlformats.org/officeDocument/2006/relationships/slide" Target="slides/slide7.xml"/><Relationship Id="rId36" Type="http://schemas.openxmlformats.org/officeDocument/2006/relationships/font" Target="fonts/RobotoCondensed-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RobotoCondensed-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41c5aa7e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41c5aa7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41c5aa7e2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41c5aa7e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Seasonality effect : in particular months of year  (holidays) - people </a:t>
            </a:r>
            <a:endParaRPr/>
          </a:p>
          <a:p>
            <a:pPr indent="0" lvl="0" marL="0" rtl="0" algn="l">
              <a:lnSpc>
                <a:spcPct val="100000"/>
              </a:lnSpc>
              <a:spcBef>
                <a:spcPts val="0"/>
              </a:spcBef>
              <a:spcAft>
                <a:spcPts val="0"/>
              </a:spcAft>
              <a:buSzPts val="1100"/>
              <a:buNone/>
            </a:pPr>
            <a:r>
              <a:rPr lang="en-US"/>
              <a:t>Lag effect : if i want to launch a product, after how many months should i launch it? (example) </a:t>
            </a:r>
            <a:endParaRPr/>
          </a:p>
        </p:txBody>
      </p:sp>
      <p:sp>
        <p:nvSpPr>
          <p:cNvPr id="361" name="Google Shape;3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44960f0b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744960f0b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016b0c5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6b016b0c50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c17d08c2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0c17d08c2_1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c17d08c2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c17d08c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Open Sans"/>
                <a:ea typeface="Open Sans"/>
                <a:cs typeface="Open Sans"/>
                <a:sym typeface="Open Sans"/>
              </a:rPr>
              <a:t>Product/ Price/Promotion(Channels)</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automotive sector is the second-largest industry in the United States, generating billions of dollars in annual economic activity and supporting millions of jobs. </a:t>
            </a:r>
            <a:r>
              <a:rPr lang="en-US" sz="1200">
                <a:latin typeface="Open Sans"/>
                <a:ea typeface="Open Sans"/>
                <a:cs typeface="Open Sans"/>
                <a:sym typeface="Open Sans"/>
              </a:rPr>
              <a:t>Automotive market is heavily investing in advertising. A</a:t>
            </a:r>
            <a:r>
              <a:rPr lang="en-US" sz="1200">
                <a:latin typeface="Open Sans"/>
                <a:ea typeface="Open Sans"/>
                <a:cs typeface="Open Sans"/>
                <a:sym typeface="Open Sans"/>
              </a:rPr>
              <a:t>s we know, manufacturers and dealers spend millions of dollars to advertise through different channels. </a:t>
            </a:r>
            <a:r>
              <a:rPr lang="en-US" sz="1200">
                <a:latin typeface="Open Sans"/>
                <a:ea typeface="Open Sans"/>
                <a:cs typeface="Open Sans"/>
                <a:sym typeface="Open Sans"/>
              </a:rPr>
              <a:t>For example, this year’s super bowl, of the 56 commercials than run during the game, six were automotive.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According to the </a:t>
            </a:r>
            <a:r>
              <a:rPr b="1" lang="en-US">
                <a:solidFill>
                  <a:srgbClr val="222222"/>
                </a:solidFill>
                <a:highlight>
                  <a:srgbClr val="FFFFFF"/>
                </a:highlight>
                <a:latin typeface="Roboto"/>
                <a:ea typeface="Roboto"/>
                <a:cs typeface="Roboto"/>
                <a:sym typeface="Roboto"/>
              </a:rPr>
              <a:t>National Automobile Dealers Association research, Average dealership advertising per new unit sold was around $600 in 2002. How to allocate the ad spending and utilize it fully is the problem interests car makers, dealers and us. In this problem, we know </a:t>
            </a:r>
            <a:r>
              <a:rPr lang="en-US" sz="1200">
                <a:highlight>
                  <a:srgbClr val="FFFFFF"/>
                </a:highlight>
                <a:latin typeface="Open Sans"/>
                <a:ea typeface="Open Sans"/>
                <a:cs typeface="Open Sans"/>
                <a:sym typeface="Open Sans"/>
              </a:rPr>
              <a:t>i</a:t>
            </a:r>
            <a:r>
              <a:rPr lang="en-US" sz="1200">
                <a:highlight>
                  <a:srgbClr val="FFFFFF"/>
                </a:highlight>
                <a:latin typeface="Open Sans"/>
                <a:ea typeface="Open Sans"/>
                <a:cs typeface="Open Sans"/>
                <a:sym typeface="Open Sans"/>
              </a:rPr>
              <a:t>ntuition is not enough, so o</a:t>
            </a:r>
            <a:r>
              <a:rPr lang="en-US" sz="1200">
                <a:highlight>
                  <a:srgbClr val="FFFFFF"/>
                </a:highlight>
                <a:latin typeface="Open Sans"/>
                <a:ea typeface="Open Sans"/>
                <a:cs typeface="Open Sans"/>
                <a:sym typeface="Open Sans"/>
              </a:rPr>
              <a:t>ur business problem is to measure the effectiveness of marketing strategy across multiple channels to see their impact on overall market controlling the avg price of the model-line. Besides that,  we want to dig into the multidimensional aspects like domestic cars and international car or luxury cars and non-luxury cars. We will talk about these segments in details.</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rPr lang="en-US" sz="1200">
                <a:highlight>
                  <a:srgbClr val="FFFFFF"/>
                </a:highlight>
                <a:latin typeface="Open Sans"/>
                <a:ea typeface="Open Sans"/>
                <a:cs typeface="Open Sans"/>
                <a:sym typeface="Open Sans"/>
              </a:rPr>
              <a:t>Thanks Professor Sonnor for giving us the such amazing ‘insider datasets’. One is </a:t>
            </a:r>
            <a:r>
              <a:rPr lang="en-US" sz="1200">
                <a:highlight>
                  <a:srgbClr val="FFFFFF"/>
                </a:highlight>
                <a:latin typeface="Open Sans"/>
                <a:ea typeface="Open Sans"/>
                <a:cs typeface="Open Sans"/>
                <a:sym typeface="Open Sans"/>
              </a:rPr>
              <a:t>advertising</a:t>
            </a:r>
            <a:r>
              <a:rPr lang="en-US" sz="1200">
                <a:highlight>
                  <a:srgbClr val="FFFFFF"/>
                </a:highlight>
                <a:latin typeface="Open Sans"/>
                <a:ea typeface="Open Sans"/>
                <a:cs typeface="Open Sans"/>
                <a:sym typeface="Open Sans"/>
              </a:rPr>
              <a:t> spending data includes the monthly channel’s spending across different companies, brands and model. The timeline of this dataset is 1995 to 2007. Another one includes the car sales volume and car attributes. The period ranges from 1970s to 2005 with some missing years for different kinds of model-line.</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rPr lang="en-US" sz="1200">
                <a:highlight>
                  <a:srgbClr val="FFFFFF"/>
                </a:highlight>
                <a:latin typeface="Open Sans"/>
                <a:ea typeface="Open Sans"/>
                <a:cs typeface="Open Sans"/>
                <a:sym typeface="Open Sans"/>
              </a:rPr>
              <a:t>Our goal is to firstly identify the effective channels and measure the effectiveness across different segmentation. After that, we want to calculate the price elasticity of channels and give our </a:t>
            </a:r>
            <a:r>
              <a:rPr lang="en-US" sz="1200">
                <a:highlight>
                  <a:srgbClr val="FFFFFF"/>
                </a:highlight>
                <a:latin typeface="Open Sans"/>
                <a:ea typeface="Open Sans"/>
                <a:cs typeface="Open Sans"/>
                <a:sym typeface="Open Sans"/>
              </a:rPr>
              <a:t>recommendation of optimizing ad spending distribution.</a:t>
            </a:r>
            <a:r>
              <a:rPr lang="en-US" sz="1200">
                <a:highlight>
                  <a:srgbClr val="FFFFFF"/>
                </a:highlight>
                <a:latin typeface="Open Sans"/>
                <a:ea typeface="Open Sans"/>
                <a:cs typeface="Open Sans"/>
                <a:sym typeface="Open Sans"/>
              </a:rPr>
              <a:t>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b016b0c5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Due to the confidential contract we signed, we didn’t show the data here. However, I’d like to let you know that data preprocessing is a big obstacle to tackle down. We have over 50k rows of advertising product that are not explicitly telling what car they are promoting.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we used two data source to create three datasets, ad spending, auto sales and auto information.</a:t>
            </a:r>
            <a:endParaRPr/>
          </a:p>
          <a:p>
            <a:pPr indent="0" lvl="0" marL="0" rtl="0" algn="l">
              <a:spcBef>
                <a:spcPts val="0"/>
              </a:spcBef>
              <a:spcAft>
                <a:spcPts val="0"/>
              </a:spcAft>
              <a:buNone/>
            </a:pPr>
            <a:r>
              <a:rPr lang="en-US"/>
              <a:t>In the monthly advertising data. we first extracted brand and model-line from product column and generated the new columns of brand and model-line. As in the example, brand and model line keywords are embedded in the short sentence, we use the precision matching to do that.</a:t>
            </a:r>
            <a:endParaRPr/>
          </a:p>
          <a:p>
            <a:pPr indent="0" lvl="0" marL="0" rtl="0" algn="l">
              <a:spcBef>
                <a:spcPts val="0"/>
              </a:spcBef>
              <a:spcAft>
                <a:spcPts val="0"/>
              </a:spcAft>
              <a:buNone/>
            </a:pPr>
            <a:r>
              <a:rPr lang="en-US"/>
              <a:t>Then we merge the sales data and ad spending data by the brand and model-line and dropped those rows without model-line. </a:t>
            </a:r>
            <a:r>
              <a:rPr lang="en-US"/>
              <a:t>We have to drop these rows without model-line because you cannot attribute the spending on the overall company to a specific model-line. </a:t>
            </a:r>
            <a:endParaRPr/>
          </a:p>
          <a:p>
            <a:pPr indent="0" lvl="0" marL="0" rtl="0" algn="l">
              <a:spcBef>
                <a:spcPts val="0"/>
              </a:spcBef>
              <a:spcAft>
                <a:spcPts val="0"/>
              </a:spcAft>
              <a:buNone/>
            </a:pPr>
            <a:r>
              <a:rPr lang="en-US"/>
              <a:t>Since we used the precision matching, it generated some unlikely combination. For instance, there is a deal called Lincoln mercury Auto promoting continental model-line. For this record, it generated two rows as Lincoln, continental and Mercury continental but Mercury didn’t have the continental model-line.</a:t>
            </a:r>
            <a:endParaRPr/>
          </a:p>
          <a:p>
            <a:pPr indent="0" lvl="0" marL="0" rtl="0" algn="l">
              <a:spcBef>
                <a:spcPts val="0"/>
              </a:spcBef>
              <a:spcAft>
                <a:spcPts val="0"/>
              </a:spcAft>
              <a:buNone/>
            </a:pPr>
            <a:r>
              <a:rPr lang="en-US"/>
              <a:t>After filtering the unlikely combination of brand and model-line, spending and sales data merge with auto information to get the ID. ID is unique on the brand and model line level.</a:t>
            </a:r>
            <a:endParaRPr/>
          </a:p>
          <a:p>
            <a:pPr indent="0" lvl="0" marL="0" rtl="0" algn="l">
              <a:spcBef>
                <a:spcPts val="0"/>
              </a:spcBef>
              <a:spcAft>
                <a:spcPts val="0"/>
              </a:spcAft>
              <a:buNone/>
            </a:pPr>
            <a:r>
              <a:rPr lang="en-US"/>
              <a:t>Finally, we aggregate the channel spending and sales by ID and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were preprocessing data, we realized the collection period, model line information are largely different in those two datasets, resulting in the loss of data. </a:t>
            </a:r>
            <a:endParaRPr/>
          </a:p>
        </p:txBody>
      </p:sp>
      <p:sp>
        <p:nvSpPr>
          <p:cNvPr id="208" name="Google Shape;208;g6b016b0c5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b016b0c5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6b016b0c5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b016b0c5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b016b0c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aee20cf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aee20cf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41c5aa7e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41c5aa7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6000"/>
              <a:buFont typeface="Lato Light"/>
              <a:buNone/>
              <a:defRPr b="0" i="0" sz="6000" u="none" cap="none" strike="noStrike">
                <a:solidFill>
                  <a:schemeClr val="dk1"/>
                </a:solidFill>
                <a:latin typeface="Lato Light"/>
                <a:ea typeface="Lato Light"/>
                <a:cs typeface="Lato Light"/>
                <a:sym typeface="Lato Ligh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 name="Google Shape;15;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Lato Light"/>
                <a:ea typeface="Lato Light"/>
                <a:cs typeface="Lato Light"/>
                <a:sym typeface="Lato Light"/>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16" name="Google Shape;1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7" name="Google Shape;1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8" name="Google Shape;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98" name="Shape 98"/>
        <p:cNvGrpSpPr/>
        <p:nvPr/>
      </p:nvGrpSpPr>
      <p:grpSpPr>
        <a:xfrm>
          <a:off x="0" y="0"/>
          <a:ext cx="0" cy="0"/>
          <a:chOff x="0" y="0"/>
          <a:chExt cx="0" cy="0"/>
        </a:xfrm>
      </p:grpSpPr>
      <p:sp>
        <p:nvSpPr>
          <p:cNvPr id="99" name="Google Shape;99;g70c17d08c2_1_156"/>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70c17d08c2_1_156"/>
          <p:cNvSpPr txBox="1"/>
          <p:nvPr>
            <p:ph idx="1" type="body"/>
          </p:nvPr>
        </p:nvSpPr>
        <p:spPr>
          <a:xfrm>
            <a:off x="0" y="1561320"/>
            <a:ext cx="12192000" cy="51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01" name="Shape 101"/>
        <p:cNvGrpSpPr/>
        <p:nvPr/>
      </p:nvGrpSpPr>
      <p:grpSpPr>
        <a:xfrm>
          <a:off x="0" y="0"/>
          <a:ext cx="0" cy="0"/>
          <a:chOff x="0" y="0"/>
          <a:chExt cx="0" cy="0"/>
        </a:xfrm>
      </p:grpSpPr>
      <p:sp>
        <p:nvSpPr>
          <p:cNvPr id="102" name="Google Shape;102;g70c17d08c2_1_159"/>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70c17d08c2_1_159"/>
          <p:cNvSpPr txBox="1"/>
          <p:nvPr>
            <p:ph idx="1" type="body"/>
          </p:nvPr>
        </p:nvSpPr>
        <p:spPr>
          <a:xfrm>
            <a:off x="0" y="1561320"/>
            <a:ext cx="5949600" cy="51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4" name="Google Shape;104;g70c17d08c2_1_159"/>
          <p:cNvSpPr txBox="1"/>
          <p:nvPr>
            <p:ph idx="2" type="body"/>
          </p:nvPr>
        </p:nvSpPr>
        <p:spPr>
          <a:xfrm>
            <a:off x="6247440" y="1561320"/>
            <a:ext cx="5949600" cy="51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Google Shape;106;g70c17d08c2_1_163"/>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07" name="Shape 107"/>
        <p:cNvGrpSpPr/>
        <p:nvPr/>
      </p:nvGrpSpPr>
      <p:grpSpPr>
        <a:xfrm>
          <a:off x="0" y="0"/>
          <a:ext cx="0" cy="0"/>
          <a:chOff x="0" y="0"/>
          <a:chExt cx="0" cy="0"/>
        </a:xfrm>
      </p:grpSpPr>
      <p:sp>
        <p:nvSpPr>
          <p:cNvPr id="108" name="Google Shape;108;g70c17d08c2_1_165"/>
          <p:cNvSpPr txBox="1"/>
          <p:nvPr>
            <p:ph idx="1" type="subTitle"/>
          </p:nvPr>
        </p:nvSpPr>
        <p:spPr>
          <a:xfrm>
            <a:off x="0" y="918360"/>
            <a:ext cx="12192000" cy="2639400"/>
          </a:xfrm>
          <a:prstGeom prst="rect">
            <a:avLst/>
          </a:prstGeom>
          <a:noFill/>
          <a:ln>
            <a:noFill/>
          </a:ln>
        </p:spPr>
        <p:txBody>
          <a:bodyPr anchorCtr="1"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09" name="Shape 109"/>
        <p:cNvGrpSpPr/>
        <p:nvPr/>
      </p:nvGrpSpPr>
      <p:grpSpPr>
        <a:xfrm>
          <a:off x="0" y="0"/>
          <a:ext cx="0" cy="0"/>
          <a:chOff x="0" y="0"/>
          <a:chExt cx="0" cy="0"/>
        </a:xfrm>
      </p:grpSpPr>
      <p:sp>
        <p:nvSpPr>
          <p:cNvPr id="110" name="Google Shape;110;g70c17d08c2_1_167"/>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70c17d08c2_1_167"/>
          <p:cNvSpPr txBox="1"/>
          <p:nvPr>
            <p:ph idx="1" type="body"/>
          </p:nvPr>
        </p:nvSpPr>
        <p:spPr>
          <a:xfrm>
            <a:off x="0" y="156132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2" name="Google Shape;112;g70c17d08c2_1_167"/>
          <p:cNvSpPr txBox="1"/>
          <p:nvPr>
            <p:ph idx="2" type="body"/>
          </p:nvPr>
        </p:nvSpPr>
        <p:spPr>
          <a:xfrm>
            <a:off x="6247440" y="1561320"/>
            <a:ext cx="5949600" cy="51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3" name="Google Shape;113;g70c17d08c2_1_167"/>
          <p:cNvSpPr txBox="1"/>
          <p:nvPr>
            <p:ph idx="3" type="body"/>
          </p:nvPr>
        </p:nvSpPr>
        <p:spPr>
          <a:xfrm>
            <a:off x="0" y="183096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14" name="Shape 114"/>
        <p:cNvGrpSpPr/>
        <p:nvPr/>
      </p:nvGrpSpPr>
      <p:grpSpPr>
        <a:xfrm>
          <a:off x="0" y="0"/>
          <a:ext cx="0" cy="0"/>
          <a:chOff x="0" y="0"/>
          <a:chExt cx="0" cy="0"/>
        </a:xfrm>
      </p:grpSpPr>
      <p:sp>
        <p:nvSpPr>
          <p:cNvPr id="115" name="Google Shape;115;g70c17d08c2_1_172"/>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g70c17d08c2_1_172"/>
          <p:cNvSpPr txBox="1"/>
          <p:nvPr>
            <p:ph idx="1" type="body"/>
          </p:nvPr>
        </p:nvSpPr>
        <p:spPr>
          <a:xfrm>
            <a:off x="0" y="1561320"/>
            <a:ext cx="5949600" cy="51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7" name="Google Shape;117;g70c17d08c2_1_172"/>
          <p:cNvSpPr txBox="1"/>
          <p:nvPr>
            <p:ph idx="2" type="body"/>
          </p:nvPr>
        </p:nvSpPr>
        <p:spPr>
          <a:xfrm>
            <a:off x="6247440" y="156132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8" name="Google Shape;118;g70c17d08c2_1_172"/>
          <p:cNvSpPr txBox="1"/>
          <p:nvPr>
            <p:ph idx="3" type="body"/>
          </p:nvPr>
        </p:nvSpPr>
        <p:spPr>
          <a:xfrm>
            <a:off x="6247440" y="183096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19" name="Shape 119"/>
        <p:cNvGrpSpPr/>
        <p:nvPr/>
      </p:nvGrpSpPr>
      <p:grpSpPr>
        <a:xfrm>
          <a:off x="0" y="0"/>
          <a:ext cx="0" cy="0"/>
          <a:chOff x="0" y="0"/>
          <a:chExt cx="0" cy="0"/>
        </a:xfrm>
      </p:grpSpPr>
      <p:sp>
        <p:nvSpPr>
          <p:cNvPr id="120" name="Google Shape;120;g70c17d08c2_1_177"/>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g70c17d08c2_1_177"/>
          <p:cNvSpPr txBox="1"/>
          <p:nvPr>
            <p:ph idx="1" type="body"/>
          </p:nvPr>
        </p:nvSpPr>
        <p:spPr>
          <a:xfrm>
            <a:off x="0" y="156132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2" name="Google Shape;122;g70c17d08c2_1_177"/>
          <p:cNvSpPr txBox="1"/>
          <p:nvPr>
            <p:ph idx="2" type="body"/>
          </p:nvPr>
        </p:nvSpPr>
        <p:spPr>
          <a:xfrm>
            <a:off x="6247440" y="156132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3" name="Google Shape;123;g70c17d08c2_1_177"/>
          <p:cNvSpPr txBox="1"/>
          <p:nvPr>
            <p:ph idx="3" type="body"/>
          </p:nvPr>
        </p:nvSpPr>
        <p:spPr>
          <a:xfrm>
            <a:off x="0" y="1830960"/>
            <a:ext cx="121920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24" name="Shape 124"/>
        <p:cNvGrpSpPr/>
        <p:nvPr/>
      </p:nvGrpSpPr>
      <p:grpSpPr>
        <a:xfrm>
          <a:off x="0" y="0"/>
          <a:ext cx="0" cy="0"/>
          <a:chOff x="0" y="0"/>
          <a:chExt cx="0" cy="0"/>
        </a:xfrm>
      </p:grpSpPr>
      <p:sp>
        <p:nvSpPr>
          <p:cNvPr id="125" name="Google Shape;125;g70c17d08c2_1_182"/>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g70c17d08c2_1_182"/>
          <p:cNvSpPr txBox="1"/>
          <p:nvPr>
            <p:ph idx="1" type="body"/>
          </p:nvPr>
        </p:nvSpPr>
        <p:spPr>
          <a:xfrm>
            <a:off x="0" y="1561320"/>
            <a:ext cx="121920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7" name="Google Shape;127;g70c17d08c2_1_182"/>
          <p:cNvSpPr txBox="1"/>
          <p:nvPr>
            <p:ph idx="2" type="body"/>
          </p:nvPr>
        </p:nvSpPr>
        <p:spPr>
          <a:xfrm>
            <a:off x="0" y="1830960"/>
            <a:ext cx="121920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28" name="Shape 128"/>
        <p:cNvGrpSpPr/>
        <p:nvPr/>
      </p:nvGrpSpPr>
      <p:grpSpPr>
        <a:xfrm>
          <a:off x="0" y="0"/>
          <a:ext cx="0" cy="0"/>
          <a:chOff x="0" y="0"/>
          <a:chExt cx="0" cy="0"/>
        </a:xfrm>
      </p:grpSpPr>
      <p:sp>
        <p:nvSpPr>
          <p:cNvPr id="129" name="Google Shape;129;g70c17d08c2_1_186"/>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70c17d08c2_1_186"/>
          <p:cNvSpPr txBox="1"/>
          <p:nvPr>
            <p:ph idx="1" type="body"/>
          </p:nvPr>
        </p:nvSpPr>
        <p:spPr>
          <a:xfrm>
            <a:off x="0" y="156132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1" name="Google Shape;131;g70c17d08c2_1_186"/>
          <p:cNvSpPr txBox="1"/>
          <p:nvPr>
            <p:ph idx="2" type="body"/>
          </p:nvPr>
        </p:nvSpPr>
        <p:spPr>
          <a:xfrm>
            <a:off x="6247440" y="156132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2" name="Google Shape;132;g70c17d08c2_1_186"/>
          <p:cNvSpPr txBox="1"/>
          <p:nvPr>
            <p:ph idx="3" type="body"/>
          </p:nvPr>
        </p:nvSpPr>
        <p:spPr>
          <a:xfrm>
            <a:off x="0" y="183096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3" name="Google Shape;133;g70c17d08c2_1_186"/>
          <p:cNvSpPr txBox="1"/>
          <p:nvPr>
            <p:ph idx="4" type="body"/>
          </p:nvPr>
        </p:nvSpPr>
        <p:spPr>
          <a:xfrm>
            <a:off x="6247440" y="1830960"/>
            <a:ext cx="59496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34" name="Shape 134"/>
        <p:cNvGrpSpPr/>
        <p:nvPr/>
      </p:nvGrpSpPr>
      <p:grpSpPr>
        <a:xfrm>
          <a:off x="0" y="0"/>
          <a:ext cx="0" cy="0"/>
          <a:chOff x="0" y="0"/>
          <a:chExt cx="0" cy="0"/>
        </a:xfrm>
      </p:grpSpPr>
      <p:sp>
        <p:nvSpPr>
          <p:cNvPr id="135" name="Google Shape;135;g70c17d08c2_1_192"/>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70c17d08c2_1_192"/>
          <p:cNvSpPr txBox="1"/>
          <p:nvPr>
            <p:ph idx="1" type="body"/>
          </p:nvPr>
        </p:nvSpPr>
        <p:spPr>
          <a:xfrm>
            <a:off x="0" y="1561320"/>
            <a:ext cx="39255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7" name="Google Shape;137;g70c17d08c2_1_192"/>
          <p:cNvSpPr txBox="1"/>
          <p:nvPr>
            <p:ph idx="2" type="body"/>
          </p:nvPr>
        </p:nvSpPr>
        <p:spPr>
          <a:xfrm>
            <a:off x="4122000" y="1561320"/>
            <a:ext cx="39255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8" name="Google Shape;138;g70c17d08c2_1_192"/>
          <p:cNvSpPr txBox="1"/>
          <p:nvPr>
            <p:ph idx="3" type="body"/>
          </p:nvPr>
        </p:nvSpPr>
        <p:spPr>
          <a:xfrm>
            <a:off x="8244360" y="1561320"/>
            <a:ext cx="39255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9" name="Google Shape;139;g70c17d08c2_1_192"/>
          <p:cNvSpPr txBox="1"/>
          <p:nvPr>
            <p:ph idx="4" type="body"/>
          </p:nvPr>
        </p:nvSpPr>
        <p:spPr>
          <a:xfrm>
            <a:off x="0" y="1830960"/>
            <a:ext cx="39255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0" name="Google Shape;140;g70c17d08c2_1_192"/>
          <p:cNvSpPr txBox="1"/>
          <p:nvPr>
            <p:ph idx="5" type="body"/>
          </p:nvPr>
        </p:nvSpPr>
        <p:spPr>
          <a:xfrm>
            <a:off x="4122000" y="1830960"/>
            <a:ext cx="39255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1" name="Google Shape;141;g70c17d08c2_1_192"/>
          <p:cNvSpPr txBox="1"/>
          <p:nvPr>
            <p:ph idx="6" type="body"/>
          </p:nvPr>
        </p:nvSpPr>
        <p:spPr>
          <a:xfrm>
            <a:off x="8244360" y="1830960"/>
            <a:ext cx="3925500" cy="246000"/>
          </a:xfrm>
          <a:prstGeom prst="rect">
            <a:avLst/>
          </a:prstGeom>
          <a:noFill/>
          <a:ln>
            <a:noFill/>
          </a:ln>
        </p:spPr>
        <p:txBody>
          <a:bodyPr anchorCtr="1"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p:cSld name="Welcome">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6"/>
          <p:cNvSpPr txBox="1"/>
          <p:nvPr>
            <p:ph idx="1" type="body"/>
          </p:nvPr>
        </p:nvSpPr>
        <p:spPr>
          <a:xfrm>
            <a:off x="0" y="4741863"/>
            <a:ext cx="12192000" cy="515937"/>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21" name="Google Shape;2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22" name="Google Shape;2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23" name="Google Shape;2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16"/>
          <p:cNvSpPr txBox="1"/>
          <p:nvPr>
            <p:ph type="ctrTitle"/>
          </p:nvPr>
        </p:nvSpPr>
        <p:spPr>
          <a:xfrm>
            <a:off x="0" y="3809999"/>
            <a:ext cx="12192000" cy="931863"/>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6000"/>
              <a:buFont typeface="Lato Light"/>
              <a:buNone/>
              <a:defRPr b="0" i="0" sz="6000" u="none" cap="none" strike="noStrike">
                <a:solidFill>
                  <a:schemeClr val="dk1"/>
                </a:solidFill>
                <a:latin typeface="Lato Light"/>
                <a:ea typeface="Lato Light"/>
                <a:cs typeface="Lato Light"/>
                <a:sym typeface="Lato Ligh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Title and text">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17"/>
          <p:cNvSpPr/>
          <p:nvPr/>
        </p:nvSpPr>
        <p:spPr>
          <a:xfrm>
            <a:off x="0" y="0"/>
            <a:ext cx="12192000" cy="6858000"/>
          </a:xfrm>
          <a:prstGeom prst="rect">
            <a:avLst/>
          </a:prstGeom>
          <a:solidFill>
            <a:srgbClr val="191919">
              <a:alpha val="9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
        <p:nvSpPr>
          <p:cNvPr id="27" name="Google Shape;27;p17"/>
          <p:cNvSpPr txBox="1"/>
          <p:nvPr>
            <p:ph type="title"/>
          </p:nvPr>
        </p:nvSpPr>
        <p:spPr>
          <a:xfrm>
            <a:off x="838200" y="633846"/>
            <a:ext cx="10515600" cy="77481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Lato Light"/>
              <a:buNone/>
              <a:defRPr b="0" i="0" sz="4400" u="none" cap="none" strike="noStrike">
                <a:solidFill>
                  <a:schemeClr val="dk1"/>
                </a:solidFill>
                <a:latin typeface="Lato Light"/>
                <a:ea typeface="Lato Light"/>
                <a:cs typeface="Lato Light"/>
                <a:sym typeface="Lato Ligh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7"/>
          <p:cNvSpPr txBox="1"/>
          <p:nvPr>
            <p:ph idx="1" type="body"/>
          </p:nvPr>
        </p:nvSpPr>
        <p:spPr>
          <a:xfrm>
            <a:off x="838200" y="1681019"/>
            <a:ext cx="10515600" cy="4414982"/>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y Introduction">
  <p:cSld name="My Introduction">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8"/>
          <p:cNvSpPr/>
          <p:nvPr/>
        </p:nvSpPr>
        <p:spPr>
          <a:xfrm>
            <a:off x="0" y="0"/>
            <a:ext cx="12192000" cy="6858000"/>
          </a:xfrm>
          <a:prstGeom prst="rect">
            <a:avLst/>
          </a:prstGeom>
          <a:solidFill>
            <a:srgbClr val="191919">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
        <p:nvSpPr>
          <p:cNvPr id="34" name="Google Shape;34;p18"/>
          <p:cNvSpPr/>
          <p:nvPr>
            <p:ph idx="2" type="pic"/>
          </p:nvPr>
        </p:nvSpPr>
        <p:spPr>
          <a:xfrm>
            <a:off x="499181" y="482600"/>
            <a:ext cx="5038019" cy="5873750"/>
          </a:xfrm>
          <a:prstGeom prst="rect">
            <a:avLst/>
          </a:prstGeom>
          <a:noFill/>
          <a:ln cap="flat" cmpd="sng" w="9525">
            <a:solidFill>
              <a:srgbClr val="FEFEFE"/>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8"/>
          <p:cNvSpPr txBox="1"/>
          <p:nvPr>
            <p:ph idx="1" type="body"/>
          </p:nvPr>
        </p:nvSpPr>
        <p:spPr>
          <a:xfrm>
            <a:off x="6083300" y="4652963"/>
            <a:ext cx="5511800" cy="1303337"/>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39" name="Google Shape;39;p18"/>
          <p:cNvSpPr txBox="1"/>
          <p:nvPr>
            <p:ph type="ctrTitle"/>
          </p:nvPr>
        </p:nvSpPr>
        <p:spPr>
          <a:xfrm>
            <a:off x="6083300" y="3721099"/>
            <a:ext cx="5511800" cy="931863"/>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4800"/>
              <a:buFont typeface="Lato Light"/>
              <a:buNone/>
              <a:defRPr b="0" i="0" sz="4800" u="none" cap="none" strike="noStrike">
                <a:solidFill>
                  <a:schemeClr val="dk1"/>
                </a:solidFill>
                <a:latin typeface="Lato Light"/>
                <a:ea typeface="Lato Light"/>
                <a:cs typeface="Lato Light"/>
                <a:sym typeface="Lato Ligh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Two Columns">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9"/>
          <p:cNvSpPr/>
          <p:nvPr/>
        </p:nvSpPr>
        <p:spPr>
          <a:xfrm>
            <a:off x="0" y="0"/>
            <a:ext cx="12192000" cy="6858000"/>
          </a:xfrm>
          <a:prstGeom prst="rect">
            <a:avLst/>
          </a:prstGeom>
          <a:solidFill>
            <a:srgbClr val="181818">
              <a:alpha val="7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
        <p:nvSpPr>
          <p:cNvPr id="42" name="Google Shape;42;p19"/>
          <p:cNvSpPr txBox="1"/>
          <p:nvPr>
            <p:ph idx="1" type="body"/>
          </p:nvPr>
        </p:nvSpPr>
        <p:spPr>
          <a:xfrm>
            <a:off x="838200" y="2456695"/>
            <a:ext cx="4972202" cy="3639305"/>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9pPr>
          </a:lstStyle>
          <a:p/>
        </p:txBody>
      </p:sp>
      <p:sp>
        <p:nvSpPr>
          <p:cNvPr id="43" name="Google Shape;4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44" name="Google Shape;4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45" name="Google Shape;4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9"/>
          <p:cNvSpPr txBox="1"/>
          <p:nvPr>
            <p:ph idx="2" type="body"/>
          </p:nvPr>
        </p:nvSpPr>
        <p:spPr>
          <a:xfrm>
            <a:off x="6381601" y="2456694"/>
            <a:ext cx="4972200" cy="3639305"/>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9pPr>
          </a:lstStyle>
          <a:p/>
        </p:txBody>
      </p:sp>
      <p:sp>
        <p:nvSpPr>
          <p:cNvPr id="47" name="Google Shape;47;p19"/>
          <p:cNvSpPr txBox="1"/>
          <p:nvPr>
            <p:ph idx="3" type="body"/>
          </p:nvPr>
        </p:nvSpPr>
        <p:spPr>
          <a:xfrm>
            <a:off x="838201" y="1716804"/>
            <a:ext cx="4972202" cy="609715"/>
          </a:xfrm>
          <a:prstGeom prst="rect">
            <a:avLst/>
          </a:prstGeom>
          <a:noFill/>
          <a:ln>
            <a:noFill/>
          </a:ln>
        </p:spPr>
        <p:txBody>
          <a:bodyPr anchorCtr="0" anchor="b" bIns="45700" lIns="91425" spcFirstLastPara="1" rIns="91425" wrap="square" tIns="45700">
            <a:noAutofit/>
          </a:bodyPr>
          <a:lstStyle>
            <a:lvl1pPr indent="-228600" lvl="0" marL="457200" marR="0" algn="ctr">
              <a:lnSpc>
                <a:spcPct val="90000"/>
              </a:lnSpc>
              <a:spcBef>
                <a:spcPts val="1000"/>
              </a:spcBef>
              <a:spcAft>
                <a:spcPts val="0"/>
              </a:spcAft>
              <a:buClr>
                <a:srgbClr val="BFBFBF"/>
              </a:buClr>
              <a:buSzPts val="2400"/>
              <a:buFont typeface="Arial"/>
              <a:buNone/>
              <a:defRPr b="1" i="0" sz="2400" u="none" cap="none" strike="noStrike">
                <a:solidFill>
                  <a:srgbClr val="BFBFBF"/>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9pPr>
          </a:lstStyle>
          <a:p/>
        </p:txBody>
      </p:sp>
      <p:sp>
        <p:nvSpPr>
          <p:cNvPr id="48" name="Google Shape;48;p19"/>
          <p:cNvSpPr txBox="1"/>
          <p:nvPr>
            <p:ph idx="4" type="body"/>
          </p:nvPr>
        </p:nvSpPr>
        <p:spPr>
          <a:xfrm>
            <a:off x="6381598" y="1716804"/>
            <a:ext cx="4972202" cy="609715"/>
          </a:xfrm>
          <a:prstGeom prst="rect">
            <a:avLst/>
          </a:prstGeom>
          <a:noFill/>
          <a:ln>
            <a:noFill/>
          </a:ln>
        </p:spPr>
        <p:txBody>
          <a:bodyPr anchorCtr="0" anchor="b" bIns="45700" lIns="91425" spcFirstLastPara="1" rIns="91425" wrap="square" tIns="45700">
            <a:noAutofit/>
          </a:bodyPr>
          <a:lstStyle>
            <a:lvl1pPr indent="-228600" lvl="0" marL="457200" marR="0" algn="ctr">
              <a:lnSpc>
                <a:spcPct val="90000"/>
              </a:lnSpc>
              <a:spcBef>
                <a:spcPts val="1000"/>
              </a:spcBef>
              <a:spcAft>
                <a:spcPts val="0"/>
              </a:spcAft>
              <a:buClr>
                <a:srgbClr val="BFBFBF"/>
              </a:buClr>
              <a:buSzPts val="2400"/>
              <a:buFont typeface="Arial"/>
              <a:buNone/>
              <a:defRPr b="1" i="0" sz="2400" u="none" cap="none" strike="noStrike">
                <a:solidFill>
                  <a:srgbClr val="BFBFBF"/>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9pPr>
          </a:lstStyle>
          <a:p/>
        </p:txBody>
      </p:sp>
      <p:sp>
        <p:nvSpPr>
          <p:cNvPr id="49" name="Google Shape;49;p19"/>
          <p:cNvSpPr txBox="1"/>
          <p:nvPr>
            <p:ph idx="5" type="body"/>
          </p:nvPr>
        </p:nvSpPr>
        <p:spPr>
          <a:xfrm>
            <a:off x="0" y="633846"/>
            <a:ext cx="12192000" cy="774810"/>
          </a:xfrm>
          <a:prstGeom prst="rect">
            <a:avLst/>
          </a:prstGeom>
          <a:noFill/>
          <a:ln>
            <a:noFill/>
          </a:ln>
        </p:spPr>
        <p:txBody>
          <a:bodyPr anchorCtr="0" anchor="b"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3200"/>
              <a:buFont typeface="Arial"/>
              <a:buNone/>
              <a:defRPr b="1" i="0" sz="32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Introduction">
  <p:cSld name="Team Introduction">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20"/>
          <p:cNvSpPr/>
          <p:nvPr/>
        </p:nvSpPr>
        <p:spPr>
          <a:xfrm>
            <a:off x="0" y="0"/>
            <a:ext cx="12192000" cy="6858000"/>
          </a:xfrm>
          <a:prstGeom prst="rect">
            <a:avLst/>
          </a:prstGeom>
          <a:solidFill>
            <a:srgbClr val="191919">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
        <p:nvSpPr>
          <p:cNvPr id="52" name="Google Shape;52;p20"/>
          <p:cNvSpPr txBox="1"/>
          <p:nvPr>
            <p:ph type="title"/>
          </p:nvPr>
        </p:nvSpPr>
        <p:spPr>
          <a:xfrm>
            <a:off x="0" y="918348"/>
            <a:ext cx="12192000" cy="56914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Lato Light"/>
              <a:buNone/>
              <a:defRPr b="0" i="0" sz="4400" u="none" cap="none" strike="noStrike">
                <a:solidFill>
                  <a:schemeClr val="dk1"/>
                </a:solidFill>
                <a:latin typeface="Lato Light"/>
                <a:ea typeface="Lato Light"/>
                <a:cs typeface="Lato Light"/>
                <a:sym typeface="Lato Ligh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3" name="Google Shape;5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54" name="Google Shape;5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55" name="Google Shape;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20"/>
          <p:cNvSpPr/>
          <p:nvPr>
            <p:ph idx="2" type="pic"/>
          </p:nvPr>
        </p:nvSpPr>
        <p:spPr>
          <a:xfrm flipH="1">
            <a:off x="838198" y="2654711"/>
            <a:ext cx="1865557" cy="166963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D8D8D8"/>
              </a:buClr>
              <a:buSzPts val="2000"/>
              <a:buFont typeface="Arial"/>
              <a:buNone/>
              <a:defRPr b="0" i="0" sz="20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7" name="Google Shape;57;p20"/>
          <p:cNvSpPr/>
          <p:nvPr>
            <p:ph idx="3" type="pic"/>
          </p:nvPr>
        </p:nvSpPr>
        <p:spPr>
          <a:xfrm flipH="1">
            <a:off x="3018609" y="2654711"/>
            <a:ext cx="1854431" cy="166963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D8D8D8"/>
              </a:buClr>
              <a:buSzPts val="2000"/>
              <a:buFont typeface="Arial"/>
              <a:buNone/>
              <a:defRPr b="0" i="0" sz="20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8" name="Google Shape;58;p20"/>
          <p:cNvSpPr/>
          <p:nvPr>
            <p:ph idx="4" type="pic"/>
          </p:nvPr>
        </p:nvSpPr>
        <p:spPr>
          <a:xfrm flipH="1">
            <a:off x="5187894" y="2654711"/>
            <a:ext cx="1861010" cy="166963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D8D8D8"/>
              </a:buClr>
              <a:buSzPts val="2000"/>
              <a:buFont typeface="Arial"/>
              <a:buNone/>
              <a:defRPr b="0" i="0" sz="20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9" name="Google Shape;59;p20"/>
          <p:cNvSpPr/>
          <p:nvPr>
            <p:ph idx="5" type="pic"/>
          </p:nvPr>
        </p:nvSpPr>
        <p:spPr>
          <a:xfrm flipH="1">
            <a:off x="7363758" y="2666871"/>
            <a:ext cx="1825920" cy="165747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D8D8D8"/>
              </a:buClr>
              <a:buSzPts val="2000"/>
              <a:buFont typeface="Arial"/>
              <a:buNone/>
              <a:defRPr b="0" i="0" sz="20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0" name="Google Shape;60;p20"/>
          <p:cNvSpPr/>
          <p:nvPr>
            <p:ph idx="6" type="pic"/>
          </p:nvPr>
        </p:nvSpPr>
        <p:spPr>
          <a:xfrm flipH="1">
            <a:off x="9504531" y="2666872"/>
            <a:ext cx="1849269" cy="1657478"/>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D8D8D8"/>
              </a:buClr>
              <a:buSzPts val="2000"/>
              <a:buFont typeface="Arial"/>
              <a:buNone/>
              <a:defRPr b="0" i="0" sz="20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1" name="Google Shape;61;p20"/>
          <p:cNvSpPr txBox="1"/>
          <p:nvPr>
            <p:ph idx="1" type="body"/>
          </p:nvPr>
        </p:nvSpPr>
        <p:spPr>
          <a:xfrm>
            <a:off x="0" y="1561242"/>
            <a:ext cx="12192000" cy="515937"/>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2" name="Google Shape;62;p20"/>
          <p:cNvSpPr txBox="1"/>
          <p:nvPr>
            <p:ph idx="7" type="body"/>
          </p:nvPr>
        </p:nvSpPr>
        <p:spPr>
          <a:xfrm>
            <a:off x="838198" y="4439967"/>
            <a:ext cx="1865557" cy="39937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3" name="Google Shape;63;p20"/>
          <p:cNvSpPr txBox="1"/>
          <p:nvPr>
            <p:ph idx="8" type="body"/>
          </p:nvPr>
        </p:nvSpPr>
        <p:spPr>
          <a:xfrm>
            <a:off x="838198" y="4937948"/>
            <a:ext cx="1865557" cy="35886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rgbClr val="FF0000"/>
              </a:buClr>
              <a:buSzPts val="1400"/>
              <a:buFont typeface="Arial"/>
              <a:buNone/>
              <a:defRPr b="0" i="0" sz="1400" u="none" cap="none" strike="noStrike">
                <a:solidFill>
                  <a:srgbClr val="FF0000"/>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4" name="Google Shape;64;p20"/>
          <p:cNvSpPr txBox="1"/>
          <p:nvPr>
            <p:ph idx="9" type="body"/>
          </p:nvPr>
        </p:nvSpPr>
        <p:spPr>
          <a:xfrm>
            <a:off x="838198" y="5416162"/>
            <a:ext cx="1865557" cy="723382"/>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5" name="Google Shape;65;p20"/>
          <p:cNvSpPr txBox="1"/>
          <p:nvPr>
            <p:ph idx="13" type="body"/>
          </p:nvPr>
        </p:nvSpPr>
        <p:spPr>
          <a:xfrm>
            <a:off x="3007483" y="4439967"/>
            <a:ext cx="1865557" cy="39937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6" name="Google Shape;66;p20"/>
          <p:cNvSpPr txBox="1"/>
          <p:nvPr>
            <p:ph idx="14" type="body"/>
          </p:nvPr>
        </p:nvSpPr>
        <p:spPr>
          <a:xfrm>
            <a:off x="3007483" y="4937948"/>
            <a:ext cx="1865557" cy="35886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rgbClr val="FF0000"/>
              </a:buClr>
              <a:buSzPts val="1400"/>
              <a:buFont typeface="Arial"/>
              <a:buNone/>
              <a:defRPr b="0" i="0" sz="1400" u="none" cap="none" strike="noStrike">
                <a:solidFill>
                  <a:srgbClr val="FF0000"/>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7" name="Google Shape;67;p20"/>
          <p:cNvSpPr txBox="1"/>
          <p:nvPr>
            <p:ph idx="15" type="body"/>
          </p:nvPr>
        </p:nvSpPr>
        <p:spPr>
          <a:xfrm>
            <a:off x="3007483" y="5416162"/>
            <a:ext cx="1865557" cy="723382"/>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8" name="Google Shape;68;p20"/>
          <p:cNvSpPr txBox="1"/>
          <p:nvPr>
            <p:ph idx="16" type="body"/>
          </p:nvPr>
        </p:nvSpPr>
        <p:spPr>
          <a:xfrm>
            <a:off x="5194473" y="4444728"/>
            <a:ext cx="1865557" cy="39937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69" name="Google Shape;69;p20"/>
          <p:cNvSpPr txBox="1"/>
          <p:nvPr>
            <p:ph idx="17" type="body"/>
          </p:nvPr>
        </p:nvSpPr>
        <p:spPr>
          <a:xfrm>
            <a:off x="5194473" y="4942709"/>
            <a:ext cx="1865557" cy="35886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rgbClr val="FF0000"/>
              </a:buClr>
              <a:buSzPts val="1400"/>
              <a:buFont typeface="Arial"/>
              <a:buNone/>
              <a:defRPr b="0" i="0" sz="1400" u="none" cap="none" strike="noStrike">
                <a:solidFill>
                  <a:srgbClr val="FF0000"/>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0" name="Google Shape;70;p20"/>
          <p:cNvSpPr txBox="1"/>
          <p:nvPr>
            <p:ph idx="18" type="body"/>
          </p:nvPr>
        </p:nvSpPr>
        <p:spPr>
          <a:xfrm>
            <a:off x="5194473" y="5420923"/>
            <a:ext cx="1865557" cy="723382"/>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1" name="Google Shape;71;p20"/>
          <p:cNvSpPr txBox="1"/>
          <p:nvPr>
            <p:ph idx="19" type="body"/>
          </p:nvPr>
        </p:nvSpPr>
        <p:spPr>
          <a:xfrm>
            <a:off x="7363758" y="4444728"/>
            <a:ext cx="1865557" cy="39937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2" name="Google Shape;72;p20"/>
          <p:cNvSpPr txBox="1"/>
          <p:nvPr>
            <p:ph idx="20" type="body"/>
          </p:nvPr>
        </p:nvSpPr>
        <p:spPr>
          <a:xfrm>
            <a:off x="7363758" y="4942709"/>
            <a:ext cx="1865557" cy="35886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rgbClr val="FF0000"/>
              </a:buClr>
              <a:buSzPts val="1400"/>
              <a:buFont typeface="Arial"/>
              <a:buNone/>
              <a:defRPr b="0" i="0" sz="1400" u="none" cap="none" strike="noStrike">
                <a:solidFill>
                  <a:srgbClr val="FF0000"/>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3" name="Google Shape;73;p20"/>
          <p:cNvSpPr txBox="1"/>
          <p:nvPr>
            <p:ph idx="21" type="body"/>
          </p:nvPr>
        </p:nvSpPr>
        <p:spPr>
          <a:xfrm>
            <a:off x="7363758" y="5420923"/>
            <a:ext cx="1865557" cy="723382"/>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4" name="Google Shape;74;p20"/>
          <p:cNvSpPr txBox="1"/>
          <p:nvPr>
            <p:ph idx="22" type="body"/>
          </p:nvPr>
        </p:nvSpPr>
        <p:spPr>
          <a:xfrm>
            <a:off x="9488243" y="4448180"/>
            <a:ext cx="1865557" cy="39937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5" name="Google Shape;75;p20"/>
          <p:cNvSpPr txBox="1"/>
          <p:nvPr>
            <p:ph idx="23" type="body"/>
          </p:nvPr>
        </p:nvSpPr>
        <p:spPr>
          <a:xfrm>
            <a:off x="9488243" y="4946161"/>
            <a:ext cx="1865557" cy="358860"/>
          </a:xfrm>
          <a:prstGeom prst="rect">
            <a:avLst/>
          </a:prstGeom>
          <a:noFill/>
          <a:ln>
            <a:noFill/>
          </a:ln>
        </p:spPr>
        <p:txBody>
          <a:bodyPr anchorCtr="0" anchor="t" bIns="45700" lIns="91425" spcFirstLastPara="1" rIns="91425" wrap="square" tIns="45700">
            <a:noAutofit/>
          </a:bodyPr>
          <a:lstStyle>
            <a:lvl1pPr indent="-228600" lvl="0" marL="457200" marR="0" algn="ctr">
              <a:lnSpc>
                <a:spcPct val="90000"/>
              </a:lnSpc>
              <a:spcBef>
                <a:spcPts val="1000"/>
              </a:spcBef>
              <a:spcAft>
                <a:spcPts val="0"/>
              </a:spcAft>
              <a:buClr>
                <a:srgbClr val="FF0000"/>
              </a:buClr>
              <a:buSzPts val="1400"/>
              <a:buFont typeface="Arial"/>
              <a:buNone/>
              <a:defRPr b="0" i="0" sz="1400" u="none" cap="none" strike="noStrike">
                <a:solidFill>
                  <a:srgbClr val="FF0000"/>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
        <p:nvSpPr>
          <p:cNvPr id="76" name="Google Shape;76;p20"/>
          <p:cNvSpPr txBox="1"/>
          <p:nvPr>
            <p:ph idx="24" type="body"/>
          </p:nvPr>
        </p:nvSpPr>
        <p:spPr>
          <a:xfrm>
            <a:off x="9488243" y="5424375"/>
            <a:ext cx="1865557" cy="723382"/>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21"/>
          <p:cNvSpPr/>
          <p:nvPr/>
        </p:nvSpPr>
        <p:spPr>
          <a:xfrm>
            <a:off x="0" y="0"/>
            <a:ext cx="12192000" cy="6858000"/>
          </a:xfrm>
          <a:prstGeom prst="rect">
            <a:avLst/>
          </a:prstGeom>
          <a:solidFill>
            <a:srgbClr val="181818">
              <a:alpha val="7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
        <p:nvSpPr>
          <p:cNvPr id="79" name="Google Shape;7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3200"/>
              <a:buFont typeface="Lato Light"/>
              <a:buNone/>
              <a:defRPr b="0" i="0" sz="3200" u="none" cap="none" strike="noStrike">
                <a:solidFill>
                  <a:schemeClr val="dk1"/>
                </a:solidFill>
                <a:latin typeface="Lato Light"/>
                <a:ea typeface="Lato Light"/>
                <a:cs typeface="Lato Light"/>
                <a:sym typeface="Lato Ligh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ato Light"/>
                <a:ea typeface="Lato Light"/>
                <a:cs typeface="Lato Light"/>
                <a:sym typeface="Lato Light"/>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ato Light"/>
                <a:ea typeface="Lato Light"/>
                <a:cs typeface="Lato Light"/>
                <a:sym typeface="Lato Light"/>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Light"/>
                <a:ea typeface="Lato Light"/>
                <a:cs typeface="Lato Light"/>
                <a:sym typeface="Lato Light"/>
              </a:defRPr>
            </a:lvl9pPr>
          </a:lstStyle>
          <a:p/>
        </p:txBody>
      </p:sp>
      <p:sp>
        <p:nvSpPr>
          <p:cNvPr id="81" name="Google Shape;81;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Lato Light"/>
                <a:ea typeface="Lato Light"/>
                <a:cs typeface="Lato Light"/>
                <a:sym typeface="Lato Light"/>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ato Light"/>
                <a:ea typeface="Lato Light"/>
                <a:cs typeface="Lato Light"/>
                <a:sym typeface="Lato Light"/>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ato Light"/>
                <a:ea typeface="Lato Light"/>
                <a:cs typeface="Lato Light"/>
                <a:sym typeface="Lato Light"/>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Light"/>
                <a:ea typeface="Lato Light"/>
                <a:cs typeface="Lato Light"/>
                <a:sym typeface="Lato Light"/>
              </a:defRPr>
            </a:lvl9pPr>
          </a:lstStyle>
          <a:p/>
        </p:txBody>
      </p:sp>
      <p:sp>
        <p:nvSpPr>
          <p:cNvPr id="82" name="Google Shape;8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83" name="Google Shape;8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chemeClr val="dk1"/>
                </a:solidFill>
                <a:latin typeface="Lato Light"/>
                <a:ea typeface="Lato Light"/>
                <a:cs typeface="Lato Light"/>
                <a:sym typeface="Lato Light"/>
              </a:defRPr>
            </a:lvl1pPr>
            <a:lvl2pPr lvl="1"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algn="l">
              <a:lnSpc>
                <a:spcPct val="100000"/>
              </a:lnSpc>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84" name="Google Shape;8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5" name="Shape 95"/>
        <p:cNvGrpSpPr/>
        <p:nvPr/>
      </p:nvGrpSpPr>
      <p:grpSpPr>
        <a:xfrm>
          <a:off x="0" y="0"/>
          <a:ext cx="0" cy="0"/>
          <a:chOff x="0" y="0"/>
          <a:chExt cx="0" cy="0"/>
        </a:xfrm>
      </p:grpSpPr>
      <p:sp>
        <p:nvSpPr>
          <p:cNvPr id="96" name="Google Shape;96;g70c17d08c2_1_153"/>
          <p:cNvSpPr txBox="1"/>
          <p:nvPr>
            <p:ph type="title"/>
          </p:nvPr>
        </p:nvSpPr>
        <p:spPr>
          <a:xfrm>
            <a:off x="0" y="890280"/>
            <a:ext cx="12192000" cy="625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70c17d08c2_1_153"/>
          <p:cNvSpPr txBox="1"/>
          <p:nvPr>
            <p:ph idx="1" type="subTitle"/>
          </p:nvPr>
        </p:nvSpPr>
        <p:spPr>
          <a:xfrm>
            <a:off x="0" y="1561320"/>
            <a:ext cx="12192000" cy="516000"/>
          </a:xfrm>
          <a:prstGeom prst="rect">
            <a:avLst/>
          </a:prstGeom>
          <a:noFill/>
          <a:ln>
            <a:noFill/>
          </a:ln>
        </p:spPr>
        <p:txBody>
          <a:bodyPr anchorCtr="1"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3.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3C3C"/>
        </a:solidFill>
      </p:bgPr>
    </p:bg>
    <p:spTree>
      <p:nvGrpSpPr>
        <p:cNvPr id="5" name="Shape 5"/>
        <p:cNvGrpSpPr/>
        <p:nvPr/>
      </p:nvGrpSpPr>
      <p:grpSpPr>
        <a:xfrm>
          <a:off x="0" y="0"/>
          <a:ext cx="0" cy="0"/>
          <a:chOff x="0" y="0"/>
          <a:chExt cx="0" cy="0"/>
        </a:xfrm>
      </p:grpSpPr>
      <p:sp>
        <p:nvSpPr>
          <p:cNvPr id="6" name="Google Shape;6;p14"/>
          <p:cNvSpPr/>
          <p:nvPr/>
        </p:nvSpPr>
        <p:spPr>
          <a:xfrm flipH="1" rot="5400000">
            <a:off x="2666996" y="-2667003"/>
            <a:ext cx="6858005" cy="12192005"/>
          </a:xfrm>
          <a:prstGeom prst="rtTriangle">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
        <p:nvSpPr>
          <p:cNvPr id="7" name="Google Shape;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Lato Light"/>
              <a:buNone/>
              <a:defRPr b="0" i="0" sz="4400" u="none" cap="none" strike="noStrike">
                <a:solidFill>
                  <a:schemeClr val="dk1"/>
                </a:solidFill>
                <a:latin typeface="Lato Light"/>
                <a:ea typeface="Lato Light"/>
                <a:cs typeface="Lato Light"/>
                <a:sym typeface="Lato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Light"/>
                <a:ea typeface="Lato Light"/>
                <a:cs typeface="Lato Light"/>
                <a:sym typeface="La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Light"/>
                <a:ea typeface="Lato Light"/>
                <a:cs typeface="Lato Light"/>
                <a:sym typeface="Lato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 name="Google Shape;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Light"/>
                <a:ea typeface="Lato Light"/>
                <a:cs typeface="Lato Light"/>
                <a:sym typeface="Lato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9pPr>
          </a:lstStyle>
          <a:p/>
        </p:txBody>
      </p:sp>
      <p:sp>
        <p:nvSpPr>
          <p:cNvPr id="10" name="Google Shape;1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Light"/>
                <a:ea typeface="Lato Light"/>
                <a:cs typeface="Lato Light"/>
                <a:sym typeface="Lato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Light"/>
                <a:ea typeface="Lato Light"/>
                <a:cs typeface="Lato Light"/>
                <a:sym typeface="Lato Light"/>
              </a:defRPr>
            </a:lvl9pPr>
          </a:lstStyle>
          <a:p/>
        </p:txBody>
      </p:sp>
      <p:sp>
        <p:nvSpPr>
          <p:cNvPr id="11" name="Google Shape;1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4"/>
          <p:cNvSpPr/>
          <p:nvPr/>
        </p:nvSpPr>
        <p:spPr>
          <a:xfrm flipH="1" rot="5400000">
            <a:off x="-196330" y="181089"/>
            <a:ext cx="6858005" cy="6495830"/>
          </a:xfrm>
          <a:prstGeom prst="rtTriangle">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Light"/>
              <a:ea typeface="Lato Light"/>
              <a:cs typeface="Lato Light"/>
              <a:sym typeface="Lato Ligh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5" name="Shape 85"/>
        <p:cNvGrpSpPr/>
        <p:nvPr/>
      </p:nvGrpSpPr>
      <p:grpSpPr>
        <a:xfrm>
          <a:off x="0" y="0"/>
          <a:ext cx="0" cy="0"/>
          <a:chOff x="0" y="0"/>
          <a:chExt cx="0" cy="0"/>
        </a:xfrm>
      </p:grpSpPr>
      <p:sp>
        <p:nvSpPr>
          <p:cNvPr id="86" name="Google Shape;86;g70c17d08c2_1_143"/>
          <p:cNvSpPr/>
          <p:nvPr/>
        </p:nvSpPr>
        <p:spPr>
          <a:xfrm flipH="1" rot="5400000">
            <a:off x="2666139" y="-2666902"/>
            <a:ext cx="6858000" cy="12192162"/>
          </a:xfrm>
          <a:custGeom>
            <a:rect b="b" l="l" r="r" t="t"/>
            <a:pathLst>
              <a:path extrusionOk="0" h="38399" w="21600">
                <a:moveTo>
                  <a:pt x="0" y="38399"/>
                </a:moveTo>
                <a:lnTo>
                  <a:pt x="0" y="0"/>
                </a:lnTo>
                <a:lnTo>
                  <a:pt x="21600" y="38399"/>
                </a:lnTo>
                <a:close/>
              </a:path>
            </a:pathLst>
          </a:custGeom>
          <a:solidFill>
            <a:srgbClr val="FFFFFF">
              <a:alpha val="20000"/>
            </a:srgbClr>
          </a:solidFill>
          <a:ln>
            <a:noFill/>
          </a:ln>
        </p:spPr>
      </p:sp>
      <p:sp>
        <p:nvSpPr>
          <p:cNvPr id="87" name="Google Shape;87;g70c17d08c2_1_143"/>
          <p:cNvSpPr/>
          <p:nvPr/>
        </p:nvSpPr>
        <p:spPr>
          <a:xfrm flipH="1" rot="5400000">
            <a:off x="-196200" y="181080"/>
            <a:ext cx="6858018" cy="6495822"/>
          </a:xfrm>
          <a:custGeom>
            <a:rect b="b" l="l" r="r" t="t"/>
            <a:pathLst>
              <a:path extrusionOk="0" h="21600" w="22804">
                <a:moveTo>
                  <a:pt x="0" y="21600"/>
                </a:moveTo>
                <a:lnTo>
                  <a:pt x="0" y="0"/>
                </a:lnTo>
                <a:lnTo>
                  <a:pt x="22804" y="21600"/>
                </a:lnTo>
                <a:close/>
              </a:path>
            </a:pathLst>
          </a:custGeom>
          <a:solidFill>
            <a:srgbClr val="FFFFFF">
              <a:alpha val="20000"/>
            </a:srgbClr>
          </a:solidFill>
          <a:ln>
            <a:noFill/>
          </a:ln>
        </p:spPr>
      </p:sp>
      <p:sp>
        <p:nvSpPr>
          <p:cNvPr id="88" name="Google Shape;88;g70c17d08c2_1_143"/>
          <p:cNvSpPr/>
          <p:nvPr/>
        </p:nvSpPr>
        <p:spPr>
          <a:xfrm>
            <a:off x="0" y="0"/>
            <a:ext cx="12192120" cy="6858000"/>
          </a:xfrm>
          <a:custGeom>
            <a:rect b="b" l="l" r="r" t="t"/>
            <a:pathLst>
              <a:path extrusionOk="0" h="21600" w="21600">
                <a:moveTo>
                  <a:pt x="0" y="0"/>
                </a:moveTo>
                <a:lnTo>
                  <a:pt x="21600" y="0"/>
                </a:lnTo>
                <a:lnTo>
                  <a:pt x="21600" y="21600"/>
                </a:lnTo>
                <a:lnTo>
                  <a:pt x="0" y="21600"/>
                </a:lnTo>
                <a:close/>
              </a:path>
            </a:pathLst>
          </a:custGeom>
          <a:solidFill>
            <a:srgbClr val="191919">
              <a:alpha val="90980"/>
            </a:srgbClr>
          </a:solidFill>
          <a:ln>
            <a:noFill/>
          </a:ln>
        </p:spPr>
      </p:sp>
      <p:sp>
        <p:nvSpPr>
          <p:cNvPr id="89" name="Google Shape;89;g70c17d08c2_1_143"/>
          <p:cNvSpPr txBox="1"/>
          <p:nvPr>
            <p:ph type="title"/>
          </p:nvPr>
        </p:nvSpPr>
        <p:spPr>
          <a:xfrm>
            <a:off x="838080" y="633960"/>
            <a:ext cx="10515600" cy="774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0" name="Google Shape;90;g70c17d08c2_1_143"/>
          <p:cNvSpPr txBox="1"/>
          <p:nvPr>
            <p:ph idx="10" type="dt"/>
          </p:nvPr>
        </p:nvSpPr>
        <p:spPr>
          <a:xfrm>
            <a:off x="838080" y="635652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1" name="Google Shape;91;g70c17d08c2_1_143"/>
          <p:cNvSpPr txBox="1"/>
          <p:nvPr>
            <p:ph idx="11" type="ftr"/>
          </p:nvPr>
        </p:nvSpPr>
        <p:spPr>
          <a:xfrm>
            <a:off x="4038480" y="6356520"/>
            <a:ext cx="4114800" cy="36510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2" name="Google Shape;92;g70c17d08c2_1_143"/>
          <p:cNvSpPr txBox="1"/>
          <p:nvPr>
            <p:ph idx="12" type="sldNum"/>
          </p:nvPr>
        </p:nvSpPr>
        <p:spPr>
          <a:xfrm>
            <a:off x="8610480" y="635652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1pPr>
            <a:lvl2pPr indent="0" lvl="1"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2pPr>
            <a:lvl3pPr indent="0" lvl="2"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3pPr>
            <a:lvl4pPr indent="0" lvl="3"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4pPr>
            <a:lvl5pPr indent="0" lvl="4"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5pPr>
            <a:lvl6pPr indent="0" lvl="5"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6pPr>
            <a:lvl7pPr indent="0" lvl="6"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7pPr>
            <a:lvl8pPr indent="0" lvl="7"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8pPr>
            <a:lvl9pPr indent="0" lvl="8" marL="0" marR="0" rtl="0" algn="r">
              <a:lnSpc>
                <a:spcPct val="100000"/>
              </a:lnSpc>
              <a:spcBef>
                <a:spcPts val="0"/>
              </a:spcBef>
              <a:buNone/>
              <a:defRPr b="0" i="0" sz="12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93" name="Google Shape;93;g70c17d08c2_1_143"/>
          <p:cNvSpPr txBox="1"/>
          <p:nvPr>
            <p:ph idx="1" type="body"/>
          </p:nvPr>
        </p:nvSpPr>
        <p:spPr>
          <a:xfrm>
            <a:off x="838080" y="1680840"/>
            <a:ext cx="10515600" cy="4415100"/>
          </a:xfrm>
          <a:prstGeom prst="rect">
            <a:avLst/>
          </a:prstGeom>
          <a:noFill/>
          <a:ln>
            <a:noFill/>
          </a:ln>
        </p:spPr>
        <p:txBody>
          <a:bodyPr anchorCtr="1"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204800" y="2622450"/>
            <a:ext cx="12192000" cy="12321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6000"/>
              <a:buFont typeface="Lato Light"/>
              <a:buNone/>
            </a:pPr>
            <a:r>
              <a:rPr b="1" lang="en-US">
                <a:solidFill>
                  <a:schemeClr val="lt1"/>
                </a:solidFill>
                <a:latin typeface="Lato"/>
                <a:ea typeface="Lato"/>
                <a:cs typeface="Lato"/>
                <a:sym typeface="Lato"/>
              </a:rPr>
              <a:t>Marketing Mix Analysis </a:t>
            </a:r>
            <a:endParaRPr b="1">
              <a:solidFill>
                <a:schemeClr val="lt1"/>
              </a:solidFill>
              <a:latin typeface="Lato"/>
              <a:ea typeface="Lato"/>
              <a:cs typeface="Lato"/>
              <a:sym typeface="Lato"/>
            </a:endParaRPr>
          </a:p>
          <a:p>
            <a:pPr indent="0" lvl="0" marL="0" marR="0" rtl="0" algn="ctr">
              <a:lnSpc>
                <a:spcPct val="90000"/>
              </a:lnSpc>
              <a:spcBef>
                <a:spcPts val="0"/>
              </a:spcBef>
              <a:spcAft>
                <a:spcPts val="0"/>
              </a:spcAft>
              <a:buClr>
                <a:schemeClr val="lt1"/>
              </a:buClr>
              <a:buSzPts val="6000"/>
              <a:buFont typeface="Lato Light"/>
              <a:buNone/>
            </a:pPr>
            <a:r>
              <a:rPr b="1" lang="en-US" sz="3600">
                <a:solidFill>
                  <a:schemeClr val="lt1"/>
                </a:solidFill>
                <a:latin typeface="Lato"/>
                <a:ea typeface="Lato"/>
                <a:cs typeface="Lato"/>
                <a:sym typeface="Lato"/>
              </a:rPr>
              <a:t>For Automobile Industry</a:t>
            </a:r>
            <a:endParaRPr b="1" sz="3600">
              <a:solidFill>
                <a:schemeClr val="lt1"/>
              </a:solidFill>
              <a:latin typeface="Lato"/>
              <a:ea typeface="Lato"/>
              <a:cs typeface="Lato"/>
              <a:sym typeface="Lato"/>
            </a:endParaRPr>
          </a:p>
        </p:txBody>
      </p:sp>
      <p:sp>
        <p:nvSpPr>
          <p:cNvPr id="147" name="Google Shape;147;p2"/>
          <p:cNvSpPr txBox="1"/>
          <p:nvPr/>
        </p:nvSpPr>
        <p:spPr>
          <a:xfrm>
            <a:off x="7885200" y="4277925"/>
            <a:ext cx="3469200" cy="19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Lin Chen</a:t>
            </a:r>
            <a:endParaRPr b="1">
              <a:solidFill>
                <a:srgbClr val="FFFFFF"/>
              </a:solidFill>
              <a:latin typeface="Lato"/>
              <a:ea typeface="Lato"/>
              <a:cs typeface="Lato"/>
              <a:sym typeface="Lato"/>
            </a:endParaRPr>
          </a:p>
          <a:p>
            <a:pPr indent="0" lvl="0" marL="0" rtl="0" algn="ctr">
              <a:spcBef>
                <a:spcPts val="0"/>
              </a:spcBef>
              <a:spcAft>
                <a:spcPts val="0"/>
              </a:spcAft>
              <a:buNone/>
            </a:pPr>
            <a:r>
              <a:rPr b="1" lang="en-US">
                <a:solidFill>
                  <a:srgbClr val="FFFFFF"/>
                </a:solidFill>
                <a:latin typeface="Lato"/>
                <a:ea typeface="Lato"/>
                <a:cs typeface="Lato"/>
                <a:sym typeface="Lato"/>
              </a:rPr>
              <a:t>Danyang Zhang</a:t>
            </a:r>
            <a:endParaRPr b="1">
              <a:solidFill>
                <a:srgbClr val="FFFFFF"/>
              </a:solidFill>
              <a:latin typeface="Lato"/>
              <a:ea typeface="Lato"/>
              <a:cs typeface="Lato"/>
              <a:sym typeface="Lato"/>
            </a:endParaRPr>
          </a:p>
          <a:p>
            <a:pPr indent="0" lvl="0" marL="0" rtl="0" algn="ctr">
              <a:spcBef>
                <a:spcPts val="0"/>
              </a:spcBef>
              <a:spcAft>
                <a:spcPts val="0"/>
              </a:spcAft>
              <a:buNone/>
            </a:pPr>
            <a:r>
              <a:rPr b="1" lang="en-US">
                <a:solidFill>
                  <a:srgbClr val="FFFFFF"/>
                </a:solidFill>
                <a:latin typeface="Lato"/>
                <a:ea typeface="Lato"/>
                <a:cs typeface="Lato"/>
                <a:sym typeface="Lato"/>
              </a:rPr>
              <a:t>Aishwarya Pawar</a:t>
            </a:r>
            <a:endParaRPr b="1">
              <a:solidFill>
                <a:srgbClr val="FFFFFF"/>
              </a:solidFill>
              <a:latin typeface="Lato"/>
              <a:ea typeface="Lato"/>
              <a:cs typeface="Lato"/>
              <a:sym typeface="Lato"/>
            </a:endParaRPr>
          </a:p>
          <a:p>
            <a:pPr indent="0" lvl="0" marL="0" rtl="0" algn="ctr">
              <a:spcBef>
                <a:spcPts val="0"/>
              </a:spcBef>
              <a:spcAft>
                <a:spcPts val="0"/>
              </a:spcAft>
              <a:buNone/>
            </a:pPr>
            <a:r>
              <a:rPr b="1" lang="en-US">
                <a:solidFill>
                  <a:srgbClr val="FFFFFF"/>
                </a:solidFill>
                <a:latin typeface="Lato"/>
                <a:ea typeface="Lato"/>
                <a:cs typeface="Lato"/>
                <a:sym typeface="Lato"/>
              </a:rPr>
              <a:t>Amey Athley</a:t>
            </a:r>
            <a:endParaRPr b="1">
              <a:solidFill>
                <a:srgbClr val="FFFFFF"/>
              </a:solidFill>
              <a:latin typeface="Lato"/>
              <a:ea typeface="Lato"/>
              <a:cs typeface="Lato"/>
              <a:sym typeface="Lato"/>
            </a:endParaRPr>
          </a:p>
          <a:p>
            <a:pPr indent="0" lvl="0" marL="0" rtl="0" algn="ctr">
              <a:spcBef>
                <a:spcPts val="0"/>
              </a:spcBef>
              <a:spcAft>
                <a:spcPts val="0"/>
              </a:spcAft>
              <a:buNone/>
            </a:pPr>
            <a:r>
              <a:rPr b="1" lang="en-US">
                <a:solidFill>
                  <a:srgbClr val="FFFFFF"/>
                </a:solidFill>
                <a:latin typeface="Lato"/>
                <a:ea typeface="Lato"/>
                <a:cs typeface="Lato"/>
                <a:sym typeface="Lato"/>
              </a:rPr>
              <a:t>Jayant Raisinghani</a:t>
            </a:r>
            <a:endParaRPr b="1">
              <a:solidFill>
                <a:srgbClr val="FFFFFF"/>
              </a:solidFill>
              <a:latin typeface="Lato"/>
              <a:ea typeface="Lato"/>
              <a:cs typeface="Lato"/>
              <a:sym typeface="Lato"/>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g741c5aa7e2_0_36"/>
          <p:cNvPicPr preferRelativeResize="0"/>
          <p:nvPr/>
        </p:nvPicPr>
        <p:blipFill>
          <a:blip r:embed="rId3">
            <a:alphaModFix/>
          </a:blip>
          <a:stretch>
            <a:fillRect/>
          </a:stretch>
        </p:blipFill>
        <p:spPr>
          <a:xfrm>
            <a:off x="-31850" y="2154725"/>
            <a:ext cx="11904301" cy="3899600"/>
          </a:xfrm>
          <a:prstGeom prst="rect">
            <a:avLst/>
          </a:prstGeom>
          <a:noFill/>
          <a:ln>
            <a:noFill/>
          </a:ln>
        </p:spPr>
      </p:pic>
      <p:sp>
        <p:nvSpPr>
          <p:cNvPr id="307" name="Google Shape;307;g741c5aa7e2_0_36"/>
          <p:cNvSpPr txBox="1"/>
          <p:nvPr>
            <p:ph type="ctrTitle"/>
          </p:nvPr>
        </p:nvSpPr>
        <p:spPr>
          <a:xfrm>
            <a:off x="1323075" y="104401"/>
            <a:ext cx="9144000" cy="410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Lato Light"/>
              <a:buNone/>
            </a:pPr>
            <a:r>
              <a:rPr b="1" lang="en-US" sz="3000">
                <a:latin typeface="Lato"/>
                <a:ea typeface="Lato"/>
                <a:cs typeface="Lato"/>
                <a:sym typeface="Lato"/>
              </a:rPr>
              <a:t>International</a:t>
            </a:r>
            <a:r>
              <a:rPr b="1" lang="en-US" sz="3000">
                <a:latin typeface="Lato"/>
                <a:ea typeface="Lato"/>
                <a:cs typeface="Lato"/>
                <a:sym typeface="Lato"/>
              </a:rPr>
              <a:t> Cars</a:t>
            </a:r>
            <a:endParaRPr b="1" sz="3000">
              <a:latin typeface="Lato"/>
              <a:ea typeface="Lato"/>
              <a:cs typeface="Lato"/>
              <a:sym typeface="Lato"/>
            </a:endParaRPr>
          </a:p>
        </p:txBody>
      </p:sp>
      <p:sp>
        <p:nvSpPr>
          <p:cNvPr id="308" name="Google Shape;308;g741c5aa7e2_0_36"/>
          <p:cNvSpPr/>
          <p:nvPr/>
        </p:nvSpPr>
        <p:spPr>
          <a:xfrm>
            <a:off x="2781000" y="2411025"/>
            <a:ext cx="1781400" cy="22902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g741c5aa7e2_0_36"/>
          <p:cNvPicPr preferRelativeResize="0"/>
          <p:nvPr/>
        </p:nvPicPr>
        <p:blipFill>
          <a:blip r:embed="rId4">
            <a:alphaModFix/>
          </a:blip>
          <a:stretch>
            <a:fillRect/>
          </a:stretch>
        </p:blipFill>
        <p:spPr>
          <a:xfrm>
            <a:off x="3337000" y="1326050"/>
            <a:ext cx="926625" cy="926625"/>
          </a:xfrm>
          <a:prstGeom prst="rect">
            <a:avLst/>
          </a:prstGeom>
          <a:noFill/>
          <a:ln>
            <a:noFill/>
          </a:ln>
        </p:spPr>
      </p:pic>
      <p:sp>
        <p:nvSpPr>
          <p:cNvPr id="310" name="Google Shape;310;g741c5aa7e2_0_36"/>
          <p:cNvSpPr txBox="1"/>
          <p:nvPr/>
        </p:nvSpPr>
        <p:spPr>
          <a:xfrm>
            <a:off x="3129150" y="2551700"/>
            <a:ext cx="1152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latin typeface="Lato"/>
                <a:ea typeface="Lato"/>
                <a:cs typeface="Lato"/>
                <a:sym typeface="Lato"/>
              </a:rPr>
              <a:t>0.13%</a:t>
            </a:r>
            <a:endParaRPr b="1" sz="2400">
              <a:solidFill>
                <a:srgbClr val="6AA84F"/>
              </a:solidFill>
              <a:latin typeface="Lato"/>
              <a:ea typeface="Lato"/>
              <a:cs typeface="Lato"/>
              <a:sym typeface="Lato"/>
            </a:endParaRPr>
          </a:p>
        </p:txBody>
      </p:sp>
      <p:sp>
        <p:nvSpPr>
          <p:cNvPr id="311" name="Google Shape;311;g741c5aa7e2_0_36"/>
          <p:cNvSpPr/>
          <p:nvPr/>
        </p:nvSpPr>
        <p:spPr>
          <a:xfrm>
            <a:off x="5168600" y="2411025"/>
            <a:ext cx="1781400" cy="22902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741c5aa7e2_0_36"/>
          <p:cNvSpPr/>
          <p:nvPr/>
        </p:nvSpPr>
        <p:spPr>
          <a:xfrm>
            <a:off x="7403800" y="2334825"/>
            <a:ext cx="1781400" cy="22902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741c5aa7e2_0_36"/>
          <p:cNvSpPr/>
          <p:nvPr/>
        </p:nvSpPr>
        <p:spPr>
          <a:xfrm>
            <a:off x="9639000" y="2334825"/>
            <a:ext cx="1781400" cy="22902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741c5aa7e2_0_36"/>
          <p:cNvSpPr txBox="1"/>
          <p:nvPr>
            <p:ph idx="1" type="body"/>
          </p:nvPr>
        </p:nvSpPr>
        <p:spPr>
          <a:xfrm>
            <a:off x="2857200" y="3379925"/>
            <a:ext cx="1629600" cy="926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600"/>
              <a:buFont typeface="Arial"/>
              <a:buNone/>
            </a:pPr>
            <a:r>
              <a:rPr lang="en-US">
                <a:solidFill>
                  <a:schemeClr val="lt1"/>
                </a:solidFill>
              </a:rPr>
              <a:t>1% increase in TV ad spend increases car sales by 0.13%</a:t>
            </a:r>
            <a:endParaRPr/>
          </a:p>
        </p:txBody>
      </p:sp>
      <p:sp>
        <p:nvSpPr>
          <p:cNvPr id="315" name="Google Shape;315;g741c5aa7e2_0_36"/>
          <p:cNvSpPr txBox="1"/>
          <p:nvPr/>
        </p:nvSpPr>
        <p:spPr>
          <a:xfrm>
            <a:off x="5491350" y="2551700"/>
            <a:ext cx="1152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latin typeface="Lato"/>
                <a:ea typeface="Lato"/>
                <a:cs typeface="Lato"/>
                <a:sym typeface="Lato"/>
              </a:rPr>
              <a:t>0.07%</a:t>
            </a:r>
            <a:endParaRPr b="1" sz="2400">
              <a:solidFill>
                <a:srgbClr val="6AA84F"/>
              </a:solidFill>
              <a:latin typeface="Lato"/>
              <a:ea typeface="Lato"/>
              <a:cs typeface="Lato"/>
              <a:sym typeface="Lato"/>
            </a:endParaRPr>
          </a:p>
        </p:txBody>
      </p:sp>
      <p:sp>
        <p:nvSpPr>
          <p:cNvPr id="316" name="Google Shape;316;g741c5aa7e2_0_36"/>
          <p:cNvSpPr txBox="1"/>
          <p:nvPr>
            <p:ph idx="1" type="body"/>
          </p:nvPr>
        </p:nvSpPr>
        <p:spPr>
          <a:xfrm>
            <a:off x="5219400" y="3379925"/>
            <a:ext cx="1629600" cy="926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600"/>
              <a:buFont typeface="Arial"/>
              <a:buNone/>
            </a:pPr>
            <a:r>
              <a:rPr lang="en-US">
                <a:solidFill>
                  <a:schemeClr val="lt1"/>
                </a:solidFill>
              </a:rPr>
              <a:t>1% increase in Radio ad spend increases car sales by 0.07%</a:t>
            </a:r>
            <a:endParaRPr/>
          </a:p>
        </p:txBody>
      </p:sp>
      <p:sp>
        <p:nvSpPr>
          <p:cNvPr id="317" name="Google Shape;317;g741c5aa7e2_0_36"/>
          <p:cNvSpPr txBox="1"/>
          <p:nvPr/>
        </p:nvSpPr>
        <p:spPr>
          <a:xfrm>
            <a:off x="7777350" y="2551700"/>
            <a:ext cx="1152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latin typeface="Lato"/>
                <a:ea typeface="Lato"/>
                <a:cs typeface="Lato"/>
                <a:sym typeface="Lato"/>
              </a:rPr>
              <a:t>0.08%</a:t>
            </a:r>
            <a:endParaRPr b="1" sz="2400">
              <a:solidFill>
                <a:srgbClr val="6AA84F"/>
              </a:solidFill>
              <a:latin typeface="Lato"/>
              <a:ea typeface="Lato"/>
              <a:cs typeface="Lato"/>
              <a:sym typeface="Lato"/>
            </a:endParaRPr>
          </a:p>
        </p:txBody>
      </p:sp>
      <p:sp>
        <p:nvSpPr>
          <p:cNvPr id="318" name="Google Shape;318;g741c5aa7e2_0_36"/>
          <p:cNvSpPr txBox="1"/>
          <p:nvPr>
            <p:ph idx="1" type="body"/>
          </p:nvPr>
        </p:nvSpPr>
        <p:spPr>
          <a:xfrm>
            <a:off x="7505400" y="3379925"/>
            <a:ext cx="1629600" cy="926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600"/>
              <a:buFont typeface="Arial"/>
              <a:buNone/>
            </a:pPr>
            <a:r>
              <a:rPr lang="en-US">
                <a:solidFill>
                  <a:schemeClr val="lt1"/>
                </a:solidFill>
              </a:rPr>
              <a:t>1% increase in Print ad spend increases car sales by 0.08%</a:t>
            </a:r>
            <a:endParaRPr/>
          </a:p>
        </p:txBody>
      </p:sp>
      <p:sp>
        <p:nvSpPr>
          <p:cNvPr id="319" name="Google Shape;319;g741c5aa7e2_0_36"/>
          <p:cNvSpPr txBox="1"/>
          <p:nvPr/>
        </p:nvSpPr>
        <p:spPr>
          <a:xfrm>
            <a:off x="9987150" y="2551700"/>
            <a:ext cx="1152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06666"/>
                </a:solidFill>
                <a:latin typeface="Lato"/>
                <a:ea typeface="Lato"/>
                <a:cs typeface="Lato"/>
                <a:sym typeface="Lato"/>
              </a:rPr>
              <a:t>-2.32</a:t>
            </a:r>
            <a:r>
              <a:rPr b="1" lang="en-US" sz="2400">
                <a:solidFill>
                  <a:srgbClr val="E06666"/>
                </a:solidFill>
                <a:latin typeface="Lato"/>
                <a:ea typeface="Lato"/>
                <a:cs typeface="Lato"/>
                <a:sym typeface="Lato"/>
              </a:rPr>
              <a:t>%</a:t>
            </a:r>
            <a:endParaRPr b="1" sz="2400">
              <a:solidFill>
                <a:srgbClr val="E06666"/>
              </a:solidFill>
              <a:latin typeface="Lato"/>
              <a:ea typeface="Lato"/>
              <a:cs typeface="Lato"/>
              <a:sym typeface="Lato"/>
            </a:endParaRPr>
          </a:p>
        </p:txBody>
      </p:sp>
      <p:sp>
        <p:nvSpPr>
          <p:cNvPr id="320" name="Google Shape;320;g741c5aa7e2_0_36"/>
          <p:cNvSpPr txBox="1"/>
          <p:nvPr>
            <p:ph idx="1" type="body"/>
          </p:nvPr>
        </p:nvSpPr>
        <p:spPr>
          <a:xfrm>
            <a:off x="9715200" y="3379925"/>
            <a:ext cx="1629600" cy="926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600"/>
              <a:buFont typeface="Arial"/>
              <a:buNone/>
            </a:pPr>
            <a:r>
              <a:rPr lang="en-US">
                <a:solidFill>
                  <a:schemeClr val="lt1"/>
                </a:solidFill>
              </a:rPr>
              <a:t>1% decrease in car price increases car sales by 2.32%</a:t>
            </a:r>
            <a:endParaRPr/>
          </a:p>
        </p:txBody>
      </p:sp>
      <p:pic>
        <p:nvPicPr>
          <p:cNvPr id="321" name="Google Shape;321;g741c5aa7e2_0_36"/>
          <p:cNvPicPr preferRelativeResize="0"/>
          <p:nvPr/>
        </p:nvPicPr>
        <p:blipFill>
          <a:blip r:embed="rId5">
            <a:alphaModFix/>
          </a:blip>
          <a:stretch>
            <a:fillRect/>
          </a:stretch>
        </p:blipFill>
        <p:spPr>
          <a:xfrm>
            <a:off x="10092025" y="1344350"/>
            <a:ext cx="856375" cy="856375"/>
          </a:xfrm>
          <a:prstGeom prst="rect">
            <a:avLst/>
          </a:prstGeom>
          <a:noFill/>
          <a:ln>
            <a:noFill/>
          </a:ln>
        </p:spPr>
      </p:pic>
      <p:pic>
        <p:nvPicPr>
          <p:cNvPr id="322" name="Google Shape;322;g741c5aa7e2_0_36"/>
          <p:cNvPicPr preferRelativeResize="0"/>
          <p:nvPr/>
        </p:nvPicPr>
        <p:blipFill>
          <a:blip r:embed="rId6">
            <a:alphaModFix/>
          </a:blip>
          <a:stretch>
            <a:fillRect/>
          </a:stretch>
        </p:blipFill>
        <p:spPr>
          <a:xfrm>
            <a:off x="5597975" y="1366352"/>
            <a:ext cx="926625" cy="926648"/>
          </a:xfrm>
          <a:prstGeom prst="rect">
            <a:avLst/>
          </a:prstGeom>
          <a:noFill/>
          <a:ln>
            <a:noFill/>
          </a:ln>
        </p:spPr>
      </p:pic>
      <p:pic>
        <p:nvPicPr>
          <p:cNvPr id="323" name="Google Shape;323;g741c5aa7e2_0_36"/>
          <p:cNvPicPr preferRelativeResize="0"/>
          <p:nvPr/>
        </p:nvPicPr>
        <p:blipFill>
          <a:blip r:embed="rId7">
            <a:alphaModFix/>
          </a:blip>
          <a:stretch>
            <a:fillRect/>
          </a:stretch>
        </p:blipFill>
        <p:spPr>
          <a:xfrm>
            <a:off x="7810200" y="1397582"/>
            <a:ext cx="926626" cy="8493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g741c5aa7e2_0_79"/>
          <p:cNvSpPr txBox="1"/>
          <p:nvPr>
            <p:ph type="ctrTitle"/>
          </p:nvPr>
        </p:nvSpPr>
        <p:spPr>
          <a:xfrm>
            <a:off x="1323075" y="104401"/>
            <a:ext cx="9144000" cy="410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Lato Light"/>
              <a:buNone/>
            </a:pPr>
            <a:r>
              <a:rPr b="1" lang="en-US" sz="3000">
                <a:latin typeface="Lato"/>
                <a:ea typeface="Lato"/>
                <a:cs typeface="Lato"/>
                <a:sym typeface="Lato"/>
              </a:rPr>
              <a:t>Domestic</a:t>
            </a:r>
            <a:r>
              <a:rPr b="1" lang="en-US" sz="3000">
                <a:latin typeface="Lato"/>
                <a:ea typeface="Lato"/>
                <a:cs typeface="Lato"/>
                <a:sym typeface="Lato"/>
              </a:rPr>
              <a:t> Cars</a:t>
            </a:r>
            <a:endParaRPr b="1" sz="3000">
              <a:latin typeface="Lato"/>
              <a:ea typeface="Lato"/>
              <a:cs typeface="Lato"/>
              <a:sym typeface="Lato"/>
            </a:endParaRPr>
          </a:p>
        </p:txBody>
      </p:sp>
      <p:pic>
        <p:nvPicPr>
          <p:cNvPr id="329" name="Google Shape;329;g741c5aa7e2_0_79"/>
          <p:cNvPicPr preferRelativeResize="0"/>
          <p:nvPr/>
        </p:nvPicPr>
        <p:blipFill>
          <a:blip r:embed="rId3">
            <a:alphaModFix/>
          </a:blip>
          <a:stretch>
            <a:fillRect/>
          </a:stretch>
        </p:blipFill>
        <p:spPr>
          <a:xfrm>
            <a:off x="1268625" y="1616575"/>
            <a:ext cx="1386500" cy="1386500"/>
          </a:xfrm>
          <a:prstGeom prst="rect">
            <a:avLst/>
          </a:prstGeom>
          <a:noFill/>
          <a:ln>
            <a:noFill/>
          </a:ln>
        </p:spPr>
      </p:pic>
      <p:grpSp>
        <p:nvGrpSpPr>
          <p:cNvPr id="330" name="Google Shape;330;g741c5aa7e2_0_79"/>
          <p:cNvGrpSpPr/>
          <p:nvPr/>
        </p:nvGrpSpPr>
        <p:grpSpPr>
          <a:xfrm>
            <a:off x="348285" y="3435250"/>
            <a:ext cx="3254976" cy="2151900"/>
            <a:chOff x="18519" y="3238500"/>
            <a:chExt cx="4525200" cy="2151900"/>
          </a:xfrm>
        </p:grpSpPr>
        <p:sp>
          <p:nvSpPr>
            <p:cNvPr id="331" name="Google Shape;331;g741c5aa7e2_0_79"/>
            <p:cNvSpPr/>
            <p:nvPr/>
          </p:nvSpPr>
          <p:spPr>
            <a:xfrm>
              <a:off x="18519" y="3238500"/>
              <a:ext cx="4525200" cy="2151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741c5aa7e2_0_79"/>
            <p:cNvSpPr txBox="1"/>
            <p:nvPr/>
          </p:nvSpPr>
          <p:spPr>
            <a:xfrm>
              <a:off x="1508350" y="3377700"/>
              <a:ext cx="1499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93C47D"/>
                  </a:solidFill>
                  <a:latin typeface="Lato"/>
                  <a:ea typeface="Lato"/>
                  <a:cs typeface="Lato"/>
                  <a:sym typeface="Lato"/>
                </a:rPr>
                <a:t>0.21%</a:t>
              </a:r>
              <a:endParaRPr b="1" sz="2400">
                <a:solidFill>
                  <a:srgbClr val="93C47D"/>
                </a:solidFill>
                <a:latin typeface="Lato"/>
                <a:ea typeface="Lato"/>
                <a:cs typeface="Lato"/>
                <a:sym typeface="Lato"/>
              </a:endParaRPr>
            </a:p>
          </p:txBody>
        </p:sp>
        <p:sp>
          <p:nvSpPr>
            <p:cNvPr id="333" name="Google Shape;333;g741c5aa7e2_0_79"/>
            <p:cNvSpPr txBox="1"/>
            <p:nvPr/>
          </p:nvSpPr>
          <p:spPr>
            <a:xfrm>
              <a:off x="473218" y="4236850"/>
              <a:ext cx="39813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TV ad spend increased the car sales by 0.21% </a:t>
              </a:r>
              <a:endParaRPr b="1" sz="1800">
                <a:solidFill>
                  <a:srgbClr val="FFFFFF"/>
                </a:solidFill>
                <a:latin typeface="Lato"/>
                <a:ea typeface="Lato"/>
                <a:cs typeface="Lato"/>
                <a:sym typeface="Lato"/>
              </a:endParaRPr>
            </a:p>
          </p:txBody>
        </p:sp>
      </p:grpSp>
      <p:pic>
        <p:nvPicPr>
          <p:cNvPr id="334" name="Google Shape;334;g741c5aa7e2_0_79"/>
          <p:cNvPicPr preferRelativeResize="0"/>
          <p:nvPr/>
        </p:nvPicPr>
        <p:blipFill>
          <a:blip r:embed="rId4">
            <a:alphaModFix/>
          </a:blip>
          <a:stretch>
            <a:fillRect/>
          </a:stretch>
        </p:blipFill>
        <p:spPr>
          <a:xfrm>
            <a:off x="9406225" y="1804825"/>
            <a:ext cx="1386500" cy="1386500"/>
          </a:xfrm>
          <a:prstGeom prst="rect">
            <a:avLst/>
          </a:prstGeom>
          <a:noFill/>
          <a:ln>
            <a:noFill/>
          </a:ln>
        </p:spPr>
      </p:pic>
      <p:grpSp>
        <p:nvGrpSpPr>
          <p:cNvPr id="335" name="Google Shape;335;g741c5aa7e2_0_79"/>
          <p:cNvGrpSpPr/>
          <p:nvPr/>
        </p:nvGrpSpPr>
        <p:grpSpPr>
          <a:xfrm>
            <a:off x="4348785" y="3435250"/>
            <a:ext cx="3254976" cy="2151900"/>
            <a:chOff x="18519" y="3238500"/>
            <a:chExt cx="4525200" cy="2151900"/>
          </a:xfrm>
        </p:grpSpPr>
        <p:sp>
          <p:nvSpPr>
            <p:cNvPr id="336" name="Google Shape;336;g741c5aa7e2_0_79"/>
            <p:cNvSpPr/>
            <p:nvPr/>
          </p:nvSpPr>
          <p:spPr>
            <a:xfrm>
              <a:off x="18519" y="3238500"/>
              <a:ext cx="4525200" cy="2151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741c5aa7e2_0_79"/>
            <p:cNvSpPr txBox="1"/>
            <p:nvPr/>
          </p:nvSpPr>
          <p:spPr>
            <a:xfrm>
              <a:off x="1508350" y="3377700"/>
              <a:ext cx="1499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93C47D"/>
                  </a:solidFill>
                  <a:latin typeface="Lato"/>
                  <a:ea typeface="Lato"/>
                  <a:cs typeface="Lato"/>
                  <a:sym typeface="Lato"/>
                </a:rPr>
                <a:t>0.02%</a:t>
              </a:r>
              <a:endParaRPr b="1" sz="2400">
                <a:solidFill>
                  <a:srgbClr val="93C47D"/>
                </a:solidFill>
                <a:latin typeface="Lato"/>
                <a:ea typeface="Lato"/>
                <a:cs typeface="Lato"/>
                <a:sym typeface="Lato"/>
              </a:endParaRPr>
            </a:p>
          </p:txBody>
        </p:sp>
        <p:sp>
          <p:nvSpPr>
            <p:cNvPr id="338" name="Google Shape;338;g741c5aa7e2_0_79"/>
            <p:cNvSpPr txBox="1"/>
            <p:nvPr/>
          </p:nvSpPr>
          <p:spPr>
            <a:xfrm>
              <a:off x="473218" y="4236850"/>
              <a:ext cx="39813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Online ad spend increased the car sales by 0.02% </a:t>
              </a:r>
              <a:endParaRPr b="1" sz="1800">
                <a:solidFill>
                  <a:srgbClr val="FFFFFF"/>
                </a:solidFill>
                <a:latin typeface="Lato"/>
                <a:ea typeface="Lato"/>
                <a:cs typeface="Lato"/>
                <a:sym typeface="Lato"/>
              </a:endParaRPr>
            </a:p>
          </p:txBody>
        </p:sp>
      </p:grpSp>
      <p:grpSp>
        <p:nvGrpSpPr>
          <p:cNvPr id="339" name="Google Shape;339;g741c5aa7e2_0_79"/>
          <p:cNvGrpSpPr/>
          <p:nvPr/>
        </p:nvGrpSpPr>
        <p:grpSpPr>
          <a:xfrm>
            <a:off x="8349285" y="3435250"/>
            <a:ext cx="3254976" cy="2151900"/>
            <a:chOff x="18519" y="3238500"/>
            <a:chExt cx="4525200" cy="2151900"/>
          </a:xfrm>
        </p:grpSpPr>
        <p:sp>
          <p:nvSpPr>
            <p:cNvPr id="340" name="Google Shape;340;g741c5aa7e2_0_79"/>
            <p:cNvSpPr/>
            <p:nvPr/>
          </p:nvSpPr>
          <p:spPr>
            <a:xfrm>
              <a:off x="18519" y="3238500"/>
              <a:ext cx="4525200" cy="2151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741c5aa7e2_0_79"/>
            <p:cNvSpPr txBox="1"/>
            <p:nvPr/>
          </p:nvSpPr>
          <p:spPr>
            <a:xfrm>
              <a:off x="1508357" y="3377700"/>
              <a:ext cx="16695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06666"/>
                  </a:solidFill>
                  <a:latin typeface="Lato"/>
                  <a:ea typeface="Lato"/>
                  <a:cs typeface="Lato"/>
                  <a:sym typeface="Lato"/>
                </a:rPr>
                <a:t>-</a:t>
              </a:r>
              <a:r>
                <a:rPr b="1" lang="en-US" sz="2400">
                  <a:solidFill>
                    <a:srgbClr val="E06666"/>
                  </a:solidFill>
                  <a:latin typeface="Lato"/>
                  <a:ea typeface="Lato"/>
                  <a:cs typeface="Lato"/>
                  <a:sym typeface="Lato"/>
                </a:rPr>
                <a:t>0.30%</a:t>
              </a:r>
              <a:endParaRPr b="1" sz="2400">
                <a:solidFill>
                  <a:srgbClr val="E06666"/>
                </a:solidFill>
                <a:latin typeface="Lato"/>
                <a:ea typeface="Lato"/>
                <a:cs typeface="Lato"/>
                <a:sym typeface="Lato"/>
              </a:endParaRPr>
            </a:p>
          </p:txBody>
        </p:sp>
        <p:sp>
          <p:nvSpPr>
            <p:cNvPr id="342" name="Google Shape;342;g741c5aa7e2_0_79"/>
            <p:cNvSpPr txBox="1"/>
            <p:nvPr/>
          </p:nvSpPr>
          <p:spPr>
            <a:xfrm>
              <a:off x="473218" y="4236850"/>
              <a:ext cx="39813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car price decreased the car sales by 0.30% </a:t>
              </a:r>
              <a:endParaRPr b="1" sz="1800">
                <a:solidFill>
                  <a:srgbClr val="FFFFFF"/>
                </a:solidFill>
                <a:latin typeface="Lato"/>
                <a:ea typeface="Lato"/>
                <a:cs typeface="Lato"/>
                <a:sym typeface="Lato"/>
              </a:endParaRPr>
            </a:p>
          </p:txBody>
        </p:sp>
      </p:grpSp>
      <p:pic>
        <p:nvPicPr>
          <p:cNvPr id="343" name="Google Shape;343;g741c5aa7e2_0_79"/>
          <p:cNvPicPr preferRelativeResize="0"/>
          <p:nvPr/>
        </p:nvPicPr>
        <p:blipFill>
          <a:blip r:embed="rId5">
            <a:alphaModFix/>
          </a:blip>
          <a:stretch>
            <a:fillRect/>
          </a:stretch>
        </p:blipFill>
        <p:spPr>
          <a:xfrm>
            <a:off x="5458125" y="1943100"/>
            <a:ext cx="1103700" cy="11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1"/>
          <p:cNvSpPr txBox="1"/>
          <p:nvPr>
            <p:ph type="title"/>
          </p:nvPr>
        </p:nvSpPr>
        <p:spPr>
          <a:xfrm>
            <a:off x="675625" y="-1"/>
            <a:ext cx="10515600" cy="563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Lato Light"/>
              <a:buNone/>
            </a:pPr>
            <a:r>
              <a:rPr b="1" lang="en-US" sz="3000">
                <a:latin typeface="Lato"/>
                <a:ea typeface="Lato"/>
                <a:cs typeface="Lato"/>
                <a:sym typeface="Lato"/>
              </a:rPr>
              <a:t>Optimization</a:t>
            </a:r>
            <a:endParaRPr b="1" sz="3000">
              <a:latin typeface="Lato"/>
              <a:ea typeface="Lato"/>
              <a:cs typeface="Lato"/>
              <a:sym typeface="Lato"/>
            </a:endParaRPr>
          </a:p>
        </p:txBody>
      </p:sp>
      <p:graphicFrame>
        <p:nvGraphicFramePr>
          <p:cNvPr id="349" name="Google Shape;349;p11"/>
          <p:cNvGraphicFramePr/>
          <p:nvPr/>
        </p:nvGraphicFramePr>
        <p:xfrm>
          <a:off x="480000" y="3306600"/>
          <a:ext cx="3000000" cy="3000000"/>
        </p:xfrm>
        <a:graphic>
          <a:graphicData uri="http://schemas.openxmlformats.org/drawingml/2006/table">
            <a:tbl>
              <a:tblPr>
                <a:noFill/>
                <a:tableStyleId>{30AF789C-B0EC-4DBE-A3A6-E2059383CE8C}</a:tableStyleId>
              </a:tblPr>
              <a:tblGrid>
                <a:gridCol w="1882025"/>
                <a:gridCol w="1882025"/>
                <a:gridCol w="1882025"/>
                <a:gridCol w="1882025"/>
                <a:gridCol w="1882025"/>
                <a:gridCol w="1882025"/>
              </a:tblGrid>
              <a:tr h="396200">
                <a:tc>
                  <a:txBody>
                    <a:bodyPr/>
                    <a:lstStyle/>
                    <a:p>
                      <a:pPr indent="0" lvl="0" marL="0" rtl="0" algn="ctr">
                        <a:spcBef>
                          <a:spcPts val="0"/>
                        </a:spcBef>
                        <a:spcAft>
                          <a:spcPts val="0"/>
                        </a:spcAft>
                        <a:buNone/>
                      </a:pPr>
                      <a:r>
                        <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Overall</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Luxury</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Non Luxury</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International</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Domestic</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07075">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Elasticity Ratio</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0.43</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0.83</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0.37</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0.12</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0.67</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07075">
                <a:tc>
                  <a:txBody>
                    <a:bodyPr/>
                    <a:lstStyle/>
                    <a:p>
                      <a:pPr indent="0" lvl="0" marL="0" rtl="0" algn="ctr">
                        <a:spcBef>
                          <a:spcPts val="0"/>
                        </a:spcBef>
                        <a:spcAft>
                          <a:spcPts val="0"/>
                        </a:spcAft>
                        <a:buNone/>
                      </a:pPr>
                      <a:r>
                        <a:rPr b="1" lang="en-US">
                          <a:solidFill>
                            <a:srgbClr val="FFFFFF"/>
                          </a:solidFill>
                          <a:latin typeface="Lato"/>
                          <a:ea typeface="Lato"/>
                          <a:cs typeface="Lato"/>
                          <a:sym typeface="Lato"/>
                        </a:rPr>
                        <a:t>Adspend/ Sales</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0.42</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0.66</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0.36</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0.38</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FFFF"/>
                          </a:solidFill>
                          <a:latin typeface="Lato"/>
                          <a:ea typeface="Lato"/>
                          <a:cs typeface="Lato"/>
                          <a:sym typeface="Lato"/>
                        </a:rPr>
                        <a:t>0.72</a:t>
                      </a:r>
                      <a:endParaRPr b="1">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350" name="Google Shape;350;p11"/>
          <p:cNvSpPr txBox="1"/>
          <p:nvPr/>
        </p:nvSpPr>
        <p:spPr>
          <a:xfrm>
            <a:off x="372825" y="5416000"/>
            <a:ext cx="11292000" cy="9933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Lato"/>
              <a:buChar char="➢"/>
            </a:pPr>
            <a:r>
              <a:rPr b="1" lang="en-US">
                <a:solidFill>
                  <a:srgbClr val="FFFFFF"/>
                </a:solidFill>
                <a:latin typeface="Lato"/>
                <a:ea typeface="Lato"/>
                <a:cs typeface="Lato"/>
                <a:sym typeface="Lato"/>
              </a:rPr>
              <a:t>For Luxury models and international brands, the current marketing mix is not optimal and hence there is a potential to optimize it by changing price and channel ad spend mix</a:t>
            </a:r>
            <a:endParaRPr b="1">
              <a:solidFill>
                <a:srgbClr val="FFFFFF"/>
              </a:solidFill>
              <a:latin typeface="Lato"/>
              <a:ea typeface="Lato"/>
              <a:cs typeface="Lato"/>
              <a:sym typeface="Lato"/>
            </a:endParaRPr>
          </a:p>
        </p:txBody>
      </p:sp>
      <p:pic>
        <p:nvPicPr>
          <p:cNvPr id="351" name="Google Shape;351;p11"/>
          <p:cNvPicPr preferRelativeResize="0"/>
          <p:nvPr/>
        </p:nvPicPr>
        <p:blipFill>
          <a:blip r:embed="rId3">
            <a:alphaModFix/>
          </a:blip>
          <a:stretch>
            <a:fillRect/>
          </a:stretch>
        </p:blipFill>
        <p:spPr>
          <a:xfrm>
            <a:off x="4244050" y="1987000"/>
            <a:ext cx="3484425" cy="895100"/>
          </a:xfrm>
          <a:prstGeom prst="rect">
            <a:avLst/>
          </a:prstGeom>
          <a:noFill/>
          <a:ln>
            <a:noFill/>
          </a:ln>
        </p:spPr>
      </p:pic>
      <p:sp>
        <p:nvSpPr>
          <p:cNvPr id="352" name="Google Shape;352;p11"/>
          <p:cNvSpPr txBox="1"/>
          <p:nvPr/>
        </p:nvSpPr>
        <p:spPr>
          <a:xfrm>
            <a:off x="620775" y="1182425"/>
            <a:ext cx="111513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latin typeface="Lato"/>
                <a:ea typeface="Lato"/>
                <a:cs typeface="Lato"/>
                <a:sym typeface="Lato"/>
              </a:rPr>
              <a:t>Dorfman  &amp; Steiner demonstrated the optimal level of advertising occurs when the advertising to sales ratio is equal to the ratio of the advertising elasticity to the price elasticity</a:t>
            </a:r>
            <a:endParaRPr b="1">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3"/>
          <p:cNvSpPr txBox="1"/>
          <p:nvPr>
            <p:ph type="title"/>
          </p:nvPr>
        </p:nvSpPr>
        <p:spPr>
          <a:xfrm>
            <a:off x="0" y="918348"/>
            <a:ext cx="12192000" cy="56914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Lato Light"/>
              <a:buNone/>
            </a:pPr>
            <a:r>
              <a:rPr b="1" lang="en-US" sz="3000">
                <a:latin typeface="Lato"/>
                <a:ea typeface="Lato"/>
                <a:cs typeface="Lato"/>
                <a:sym typeface="Lato"/>
              </a:rPr>
              <a:t>Recommendations</a:t>
            </a:r>
            <a:endParaRPr b="1" sz="3000">
              <a:latin typeface="Lato"/>
              <a:ea typeface="Lato"/>
              <a:cs typeface="Lato"/>
              <a:sym typeface="Lato"/>
            </a:endParaRPr>
          </a:p>
        </p:txBody>
      </p:sp>
      <p:sp>
        <p:nvSpPr>
          <p:cNvPr id="358" name="Google Shape;358;p13"/>
          <p:cNvSpPr txBox="1"/>
          <p:nvPr/>
        </p:nvSpPr>
        <p:spPr>
          <a:xfrm>
            <a:off x="724225" y="2224900"/>
            <a:ext cx="11055300" cy="3457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1200"/>
              </a:spcBef>
              <a:spcAft>
                <a:spcPts val="0"/>
              </a:spcAft>
              <a:buClr>
                <a:srgbClr val="FFFFFF"/>
              </a:buClr>
              <a:buSzPts val="1600"/>
              <a:buFont typeface="Lato"/>
              <a:buChar char="➢"/>
            </a:pPr>
            <a:r>
              <a:rPr b="1" lang="en-US" sz="1600">
                <a:solidFill>
                  <a:srgbClr val="FFFFFF"/>
                </a:solidFill>
                <a:latin typeface="Lato"/>
                <a:ea typeface="Lato"/>
                <a:cs typeface="Lato"/>
                <a:sym typeface="Lato"/>
              </a:rPr>
              <a:t>For Non-Luxury models, the market is more sensitive towards prices as compared to Luxury models</a:t>
            </a:r>
            <a:endParaRPr b="1" sz="1600">
              <a:solidFill>
                <a:srgbClr val="FFFFFF"/>
              </a:solidFill>
              <a:latin typeface="Lato"/>
              <a:ea typeface="Lato"/>
              <a:cs typeface="Lato"/>
              <a:sym typeface="Lato"/>
            </a:endParaRPr>
          </a:p>
          <a:p>
            <a:pPr indent="-330200" lvl="1" marL="914400" rtl="0" algn="l">
              <a:lnSpc>
                <a:spcPct val="200000"/>
              </a:lnSpc>
              <a:spcBef>
                <a:spcPts val="0"/>
              </a:spcBef>
              <a:spcAft>
                <a:spcPts val="0"/>
              </a:spcAft>
              <a:buClr>
                <a:srgbClr val="FFFFFF"/>
              </a:buClr>
              <a:buSzPts val="1600"/>
              <a:buFont typeface="Lato"/>
              <a:buChar char="○"/>
            </a:pPr>
            <a:r>
              <a:rPr b="1" lang="en-US" sz="1600">
                <a:solidFill>
                  <a:srgbClr val="FFFFFF"/>
                </a:solidFill>
                <a:latin typeface="Lato"/>
                <a:ea typeface="Lato"/>
                <a:cs typeface="Lato"/>
                <a:sym typeface="Lato"/>
              </a:rPr>
              <a:t>Price centric advertisement campaigns are more likely to be effective for non-luxury segment </a:t>
            </a:r>
            <a:endParaRPr b="1"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Char char="➢"/>
            </a:pPr>
            <a:r>
              <a:rPr b="1" lang="en-US" sz="1600">
                <a:solidFill>
                  <a:srgbClr val="FFFFFF"/>
                </a:solidFill>
                <a:latin typeface="Lato"/>
                <a:ea typeface="Lato"/>
                <a:cs typeface="Lato"/>
                <a:sym typeface="Lato"/>
              </a:rPr>
              <a:t>Among the channels, television has the most impact on driving sales across  segments</a:t>
            </a:r>
            <a:endParaRPr b="1"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Char char="➢"/>
            </a:pPr>
            <a:r>
              <a:rPr b="1" lang="en-US" sz="1600">
                <a:solidFill>
                  <a:srgbClr val="FFFFFF"/>
                </a:solidFill>
                <a:latin typeface="Lato"/>
                <a:ea typeface="Lato"/>
                <a:cs typeface="Lato"/>
                <a:sym typeface="Lato"/>
              </a:rPr>
              <a:t>For International brands, print media and radio , along with TV are observed to have potential of driving sales</a:t>
            </a:r>
            <a:endParaRPr b="1"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Char char="➢"/>
            </a:pPr>
            <a:r>
              <a:rPr b="1" lang="en-US" sz="1600">
                <a:solidFill>
                  <a:srgbClr val="FFFFFF"/>
                </a:solidFill>
                <a:latin typeface="Lato"/>
                <a:ea typeface="Lato"/>
                <a:cs typeface="Lato"/>
                <a:sym typeface="Lato"/>
              </a:rPr>
              <a:t>By smaller change in price, International brands would be able to capture more sales compared to domestic models; as they are more price sensitive </a:t>
            </a:r>
            <a:endParaRPr b="1" sz="1600">
              <a:solidFill>
                <a:srgbClr val="FFFFFF"/>
              </a:solidFill>
              <a:latin typeface="Lato"/>
              <a:ea typeface="Lato"/>
              <a:cs typeface="Lato"/>
              <a:sym typeface="Lato"/>
            </a:endParaRPr>
          </a:p>
          <a:p>
            <a:pPr indent="0" lvl="0" marL="0" rtl="0" algn="l">
              <a:lnSpc>
                <a:spcPct val="150000"/>
              </a:lnSpc>
              <a:spcBef>
                <a:spcPts val="1200"/>
              </a:spcBef>
              <a:spcAft>
                <a:spcPts val="0"/>
              </a:spcAft>
              <a:buNone/>
            </a:pPr>
            <a:r>
              <a:t/>
            </a:r>
            <a:endParaRPr b="1" sz="160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2"/>
          <p:cNvSpPr txBox="1"/>
          <p:nvPr>
            <p:ph idx="5" type="body"/>
          </p:nvPr>
        </p:nvSpPr>
        <p:spPr>
          <a:xfrm>
            <a:off x="0" y="633846"/>
            <a:ext cx="12192000" cy="77481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Arial"/>
              <a:buNone/>
            </a:pPr>
            <a:r>
              <a:rPr i="0" lang="en-US" sz="3000" u="none" cap="none" strike="noStrike">
                <a:solidFill>
                  <a:schemeClr val="lt1"/>
                </a:solidFill>
                <a:latin typeface="Lato"/>
                <a:ea typeface="Lato"/>
                <a:cs typeface="Lato"/>
                <a:sym typeface="Lato"/>
              </a:rPr>
              <a:t>Future Scope</a:t>
            </a:r>
            <a:endParaRPr i="0" sz="3000" u="none" cap="none" strike="noStrike">
              <a:solidFill>
                <a:srgbClr val="FFC000"/>
              </a:solidFill>
              <a:latin typeface="Lato"/>
              <a:ea typeface="Lato"/>
              <a:cs typeface="Lato"/>
              <a:sym typeface="Lato"/>
            </a:endParaRPr>
          </a:p>
        </p:txBody>
      </p:sp>
      <p:sp>
        <p:nvSpPr>
          <p:cNvPr id="364" name="Google Shape;364;p12"/>
          <p:cNvSpPr txBox="1"/>
          <p:nvPr/>
        </p:nvSpPr>
        <p:spPr>
          <a:xfrm>
            <a:off x="546875" y="2231800"/>
            <a:ext cx="85134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p:txBody>
      </p:sp>
      <p:sp>
        <p:nvSpPr>
          <p:cNvPr id="365" name="Google Shape;365;p12"/>
          <p:cNvSpPr txBox="1"/>
          <p:nvPr/>
        </p:nvSpPr>
        <p:spPr>
          <a:xfrm>
            <a:off x="1123300" y="2113575"/>
            <a:ext cx="9605100" cy="9933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Lato"/>
              <a:buChar char="➢"/>
            </a:pPr>
            <a:r>
              <a:rPr b="1" lang="en-US" sz="1600">
                <a:solidFill>
                  <a:schemeClr val="dk1"/>
                </a:solidFill>
                <a:latin typeface="Lato"/>
                <a:ea typeface="Lato"/>
                <a:cs typeface="Lato"/>
                <a:sym typeface="Lato"/>
              </a:rPr>
              <a:t>Incorporation of monthly trends to calculate inter-advertising spends precisely </a:t>
            </a:r>
            <a:endParaRPr b="1" sz="1600">
              <a:solidFill>
                <a:schemeClr val="dk1"/>
              </a:solidFill>
              <a:latin typeface="Lato"/>
              <a:ea typeface="Lato"/>
              <a:cs typeface="Lato"/>
              <a:sym typeface="Lato"/>
            </a:endParaRPr>
          </a:p>
          <a:p>
            <a:pPr indent="-330200" lvl="1" marL="914400" rtl="0" algn="l">
              <a:lnSpc>
                <a:spcPct val="200000"/>
              </a:lnSpc>
              <a:spcBef>
                <a:spcPts val="0"/>
              </a:spcBef>
              <a:spcAft>
                <a:spcPts val="0"/>
              </a:spcAft>
              <a:buClr>
                <a:schemeClr val="dk1"/>
              </a:buClr>
              <a:buSzPts val="1600"/>
              <a:buFont typeface="Lato"/>
              <a:buChar char="○"/>
            </a:pPr>
            <a:r>
              <a:rPr b="1" lang="en-US" sz="1600">
                <a:solidFill>
                  <a:schemeClr val="dk1"/>
                </a:solidFill>
                <a:latin typeface="Lato"/>
                <a:ea typeface="Lato"/>
                <a:cs typeface="Lato"/>
                <a:sym typeface="Lato"/>
              </a:rPr>
              <a:t>Seasonal  effect on channel mix</a:t>
            </a:r>
            <a:endParaRPr b="1" sz="1600">
              <a:solidFill>
                <a:schemeClr val="dk1"/>
              </a:solidFill>
              <a:latin typeface="Lato"/>
              <a:ea typeface="Lato"/>
              <a:cs typeface="Lato"/>
              <a:sym typeface="Lato"/>
            </a:endParaRPr>
          </a:p>
          <a:p>
            <a:pPr indent="-330200" lvl="1" marL="914400" rtl="0" algn="l">
              <a:lnSpc>
                <a:spcPct val="200000"/>
              </a:lnSpc>
              <a:spcBef>
                <a:spcPts val="0"/>
              </a:spcBef>
              <a:spcAft>
                <a:spcPts val="0"/>
              </a:spcAft>
              <a:buClr>
                <a:schemeClr val="dk1"/>
              </a:buClr>
              <a:buSzPts val="1600"/>
              <a:buFont typeface="Lato"/>
              <a:buChar char="○"/>
            </a:pPr>
            <a:r>
              <a:rPr b="1" lang="en-US" sz="1600">
                <a:solidFill>
                  <a:schemeClr val="dk1"/>
                </a:solidFill>
                <a:latin typeface="Lato"/>
                <a:ea typeface="Lato"/>
                <a:cs typeface="Lato"/>
                <a:sym typeface="Lato"/>
              </a:rPr>
              <a:t>Lag effect on channel mix </a:t>
            </a:r>
            <a:endParaRPr b="1" sz="1600">
              <a:solidFill>
                <a:schemeClr val="dk1"/>
              </a:solidFill>
              <a:latin typeface="Lato"/>
              <a:ea typeface="Lato"/>
              <a:cs typeface="Lato"/>
              <a:sym typeface="Lato"/>
            </a:endParaRPr>
          </a:p>
          <a:p>
            <a:pPr indent="-330200" lvl="0" marL="457200" rtl="0" algn="l">
              <a:lnSpc>
                <a:spcPct val="200000"/>
              </a:lnSpc>
              <a:spcBef>
                <a:spcPts val="0"/>
              </a:spcBef>
              <a:spcAft>
                <a:spcPts val="0"/>
              </a:spcAft>
              <a:buClr>
                <a:schemeClr val="dk1"/>
              </a:buClr>
              <a:buSzPts val="1600"/>
              <a:buFont typeface="Lato"/>
              <a:buChar char="➢"/>
            </a:pPr>
            <a:r>
              <a:rPr b="1" lang="en-US" sz="1600">
                <a:solidFill>
                  <a:schemeClr val="dk1"/>
                </a:solidFill>
                <a:latin typeface="Lato"/>
                <a:ea typeface="Lato"/>
                <a:cs typeface="Lato"/>
                <a:sym typeface="Lato"/>
              </a:rPr>
              <a:t>With online channel information, sales attribution for the channels would be possible. This attribution is not possible with current level of information for offline ad spend </a:t>
            </a:r>
            <a:endParaRPr b="1" sz="1600">
              <a:solidFill>
                <a:schemeClr val="dk1"/>
              </a:solidFill>
              <a:latin typeface="Lato"/>
              <a:ea typeface="Lato"/>
              <a:cs typeface="Lato"/>
              <a:sym typeface="Lato"/>
            </a:endParaRPr>
          </a:p>
          <a:p>
            <a:pPr indent="-330200" lvl="0" marL="457200" rtl="0" algn="l">
              <a:lnSpc>
                <a:spcPct val="200000"/>
              </a:lnSpc>
              <a:spcBef>
                <a:spcPts val="0"/>
              </a:spcBef>
              <a:spcAft>
                <a:spcPts val="0"/>
              </a:spcAft>
              <a:buClr>
                <a:schemeClr val="dk1"/>
              </a:buClr>
              <a:buSzPts val="1600"/>
              <a:buFont typeface="Lato"/>
              <a:buChar char="➢"/>
            </a:pPr>
            <a:r>
              <a:rPr b="1" lang="en-US" sz="1600">
                <a:solidFill>
                  <a:srgbClr val="FFFFFF"/>
                </a:solidFill>
                <a:latin typeface="Lato"/>
                <a:ea typeface="Lato"/>
                <a:cs typeface="Lato"/>
                <a:sym typeface="Lato"/>
              </a:rPr>
              <a:t>Using marketing mix model for future vehicle launches to optimize marketing strategy for pricing and ad spend</a:t>
            </a:r>
            <a:endParaRPr b="1" sz="1600">
              <a:solidFill>
                <a:schemeClr val="dk1"/>
              </a:solidFill>
              <a:latin typeface="Lato"/>
              <a:ea typeface="Lato"/>
              <a:cs typeface="Lato"/>
              <a:sym typeface="Lato"/>
            </a:endParaRPr>
          </a:p>
          <a:p>
            <a:pPr indent="0" lvl="0" marL="457200" rtl="0" algn="l">
              <a:lnSpc>
                <a:spcPct val="200000"/>
              </a:lnSpc>
              <a:spcBef>
                <a:spcPts val="0"/>
              </a:spcBef>
              <a:spcAft>
                <a:spcPts val="0"/>
              </a:spcAft>
              <a:buNone/>
            </a:pPr>
            <a:r>
              <a:t/>
            </a:r>
            <a:endParaRPr b="1" sz="1600">
              <a:solidFill>
                <a:schemeClr val="dk1"/>
              </a:solidFill>
              <a:latin typeface="Lato"/>
              <a:ea typeface="Lato"/>
              <a:cs typeface="Lato"/>
              <a:sym typeface="Lato"/>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g744960f0b1_0_1"/>
          <p:cNvSpPr txBox="1"/>
          <p:nvPr>
            <p:ph idx="5" type="body"/>
          </p:nvPr>
        </p:nvSpPr>
        <p:spPr>
          <a:xfrm>
            <a:off x="0" y="2450196"/>
            <a:ext cx="12192000" cy="774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Arial"/>
              <a:buNone/>
            </a:pPr>
            <a:r>
              <a:rPr lang="en-US" sz="3600">
                <a:solidFill>
                  <a:schemeClr val="lt1"/>
                </a:solidFill>
                <a:latin typeface="Lato"/>
                <a:ea typeface="Lato"/>
                <a:cs typeface="Lato"/>
                <a:sym typeface="Lato"/>
              </a:rPr>
              <a:t>Questions?</a:t>
            </a:r>
            <a:endParaRPr i="0" sz="3600" u="none" cap="none" strike="noStrike">
              <a:solidFill>
                <a:srgbClr val="FFC000"/>
              </a:solidFill>
              <a:latin typeface="Lato"/>
              <a:ea typeface="Lato"/>
              <a:cs typeface="Lato"/>
              <a:sym typeface="Lato"/>
            </a:endParaRPr>
          </a:p>
        </p:txBody>
      </p:sp>
      <p:sp>
        <p:nvSpPr>
          <p:cNvPr id="371" name="Google Shape;371;g744960f0b1_0_1"/>
          <p:cNvSpPr txBox="1"/>
          <p:nvPr/>
        </p:nvSpPr>
        <p:spPr>
          <a:xfrm>
            <a:off x="546875" y="2231800"/>
            <a:ext cx="85134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6b016b0c50_0_66"/>
          <p:cNvSpPr txBox="1"/>
          <p:nvPr>
            <p:ph idx="4294967295" type="ctrTitle"/>
          </p:nvPr>
        </p:nvSpPr>
        <p:spPr>
          <a:xfrm>
            <a:off x="368300" y="130968"/>
            <a:ext cx="5511900" cy="931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lang="en-US" sz="3600">
                <a:latin typeface="Lato"/>
                <a:ea typeface="Lato"/>
                <a:cs typeface="Lato"/>
                <a:sym typeface="Lato"/>
              </a:rPr>
              <a:t>4Ps Marketing Mix</a:t>
            </a:r>
            <a:endParaRPr b="1" sz="3600">
              <a:latin typeface="Lato"/>
              <a:ea typeface="Lato"/>
              <a:cs typeface="Lato"/>
              <a:sym typeface="Lato"/>
            </a:endParaRPr>
          </a:p>
        </p:txBody>
      </p:sp>
      <p:sp>
        <p:nvSpPr>
          <p:cNvPr id="153" name="Google Shape;153;g6b016b0c50_0_66"/>
          <p:cNvSpPr/>
          <p:nvPr/>
        </p:nvSpPr>
        <p:spPr>
          <a:xfrm>
            <a:off x="-50143" y="2267786"/>
            <a:ext cx="12223675" cy="2700292"/>
          </a:xfrm>
          <a:custGeom>
            <a:rect b="b" l="l" r="r" t="t"/>
            <a:pathLst>
              <a:path extrusionOk="0" h="21600" w="21600">
                <a:moveTo>
                  <a:pt x="0" y="0"/>
                </a:moveTo>
                <a:lnTo>
                  <a:pt x="21600" y="0"/>
                </a:lnTo>
                <a:lnTo>
                  <a:pt x="21600" y="21600"/>
                </a:lnTo>
                <a:lnTo>
                  <a:pt x="0" y="21600"/>
                </a:lnTo>
                <a:lnTo>
                  <a:pt x="0" y="0"/>
                </a:lnTo>
                <a:close/>
              </a:path>
            </a:pathLst>
          </a:custGeom>
          <a:solidFill>
            <a:srgbClr val="434343"/>
          </a:solidFill>
          <a:ln>
            <a:noFill/>
          </a:ln>
          <a:effectLst>
            <a:outerShdw blurRad="50800" rotWithShape="0" algn="t" dir="5400000" dist="38100">
              <a:srgbClr val="000000">
                <a:alpha val="4000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grpSp>
        <p:nvGrpSpPr>
          <p:cNvPr id="154" name="Google Shape;154;g6b016b0c50_0_66"/>
          <p:cNvGrpSpPr/>
          <p:nvPr/>
        </p:nvGrpSpPr>
        <p:grpSpPr>
          <a:xfrm>
            <a:off x="3182807" y="1861547"/>
            <a:ext cx="2689829" cy="3536655"/>
            <a:chOff x="2418424" y="1466850"/>
            <a:chExt cx="2012140" cy="2819400"/>
          </a:xfrm>
        </p:grpSpPr>
        <p:sp>
          <p:nvSpPr>
            <p:cNvPr id="155" name="Google Shape;155;g6b016b0c50_0_66"/>
            <p:cNvSpPr/>
            <p:nvPr/>
          </p:nvSpPr>
          <p:spPr>
            <a:xfrm flipH="1">
              <a:off x="2418424" y="1470559"/>
              <a:ext cx="238200" cy="325800"/>
            </a:xfrm>
            <a:prstGeom prst="rtTriangle">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56" name="Google Shape;156;g6b016b0c50_0_66"/>
            <p:cNvSpPr/>
            <p:nvPr/>
          </p:nvSpPr>
          <p:spPr>
            <a:xfrm rot="5400000">
              <a:off x="2014512" y="2108400"/>
              <a:ext cx="2819400" cy="1536300"/>
            </a:xfrm>
            <a:prstGeom prst="rect">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57" name="Google Shape;157;g6b016b0c50_0_66"/>
            <p:cNvSpPr/>
            <p:nvPr/>
          </p:nvSpPr>
          <p:spPr>
            <a:xfrm rot="10800000">
              <a:off x="2423187" y="3956742"/>
              <a:ext cx="238200" cy="325800"/>
            </a:xfrm>
            <a:prstGeom prst="rtTriangle">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58" name="Google Shape;158;g6b016b0c50_0_66"/>
            <p:cNvSpPr/>
            <p:nvPr/>
          </p:nvSpPr>
          <p:spPr>
            <a:xfrm>
              <a:off x="4192364" y="1470559"/>
              <a:ext cx="238200" cy="325800"/>
            </a:xfrm>
            <a:prstGeom prst="rtTriangle">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59" name="Google Shape;159;g6b016b0c50_0_66"/>
            <p:cNvSpPr/>
            <p:nvPr/>
          </p:nvSpPr>
          <p:spPr>
            <a:xfrm flipH="1" rot="10800000">
              <a:off x="4192364" y="3956742"/>
              <a:ext cx="238200" cy="325800"/>
            </a:xfrm>
            <a:prstGeom prst="rtTriangle">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grpSp>
      <p:grpSp>
        <p:nvGrpSpPr>
          <p:cNvPr id="160" name="Google Shape;160;g6b016b0c50_0_66"/>
          <p:cNvGrpSpPr/>
          <p:nvPr/>
        </p:nvGrpSpPr>
        <p:grpSpPr>
          <a:xfrm>
            <a:off x="344526" y="1855577"/>
            <a:ext cx="2696195" cy="3542626"/>
            <a:chOff x="295234" y="1462091"/>
            <a:chExt cx="2016902" cy="2824160"/>
          </a:xfrm>
        </p:grpSpPr>
        <p:sp>
          <p:nvSpPr>
            <p:cNvPr id="161" name="Google Shape;161;g6b016b0c50_0_66"/>
            <p:cNvSpPr/>
            <p:nvPr/>
          </p:nvSpPr>
          <p:spPr>
            <a:xfrm>
              <a:off x="2073936" y="1470560"/>
              <a:ext cx="238200" cy="325800"/>
            </a:xfrm>
            <a:prstGeom prst="rtTriangle">
              <a:avLst/>
            </a:prstGeom>
            <a:solidFill>
              <a:srgbClr val="1A5D8A"/>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62" name="Google Shape;162;g6b016b0c50_0_66"/>
            <p:cNvSpPr/>
            <p:nvPr/>
          </p:nvSpPr>
          <p:spPr>
            <a:xfrm flipH="1">
              <a:off x="295234" y="1462091"/>
              <a:ext cx="238200" cy="325800"/>
            </a:xfrm>
            <a:prstGeom prst="rtTriangle">
              <a:avLst/>
            </a:prstGeom>
            <a:solidFill>
              <a:srgbClr val="1A5D8A"/>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63" name="Google Shape;163;g6b016b0c50_0_66"/>
            <p:cNvSpPr/>
            <p:nvPr/>
          </p:nvSpPr>
          <p:spPr>
            <a:xfrm rot="5400000">
              <a:off x="-105962" y="2108401"/>
              <a:ext cx="2819400" cy="15363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64" name="Google Shape;164;g6b016b0c50_0_66"/>
            <p:cNvSpPr/>
            <p:nvPr/>
          </p:nvSpPr>
          <p:spPr>
            <a:xfrm rot="10800000">
              <a:off x="304760" y="3956743"/>
              <a:ext cx="238200" cy="325800"/>
            </a:xfrm>
            <a:prstGeom prst="rtTriangle">
              <a:avLst/>
            </a:prstGeom>
            <a:solidFill>
              <a:srgbClr val="113E5C"/>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65" name="Google Shape;165;g6b016b0c50_0_66"/>
            <p:cNvSpPr/>
            <p:nvPr/>
          </p:nvSpPr>
          <p:spPr>
            <a:xfrm flipH="1" rot="10800000">
              <a:off x="2073936" y="3956743"/>
              <a:ext cx="238200" cy="325800"/>
            </a:xfrm>
            <a:prstGeom prst="rtTriangle">
              <a:avLst/>
            </a:prstGeom>
            <a:solidFill>
              <a:srgbClr val="113E5C"/>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grpSp>
      <p:grpSp>
        <p:nvGrpSpPr>
          <p:cNvPr id="166" name="Google Shape;166;g6b016b0c50_0_66"/>
          <p:cNvGrpSpPr/>
          <p:nvPr/>
        </p:nvGrpSpPr>
        <p:grpSpPr>
          <a:xfrm>
            <a:off x="6059026" y="1861548"/>
            <a:ext cx="2691949" cy="3536655"/>
            <a:chOff x="4569994" y="1466851"/>
            <a:chExt cx="2013726" cy="2819400"/>
          </a:xfrm>
        </p:grpSpPr>
        <p:sp>
          <p:nvSpPr>
            <p:cNvPr id="167" name="Google Shape;167;g6b016b0c50_0_66"/>
            <p:cNvSpPr/>
            <p:nvPr/>
          </p:nvSpPr>
          <p:spPr>
            <a:xfrm flipH="1">
              <a:off x="4569994" y="1470560"/>
              <a:ext cx="238200" cy="325800"/>
            </a:xfrm>
            <a:prstGeom prst="rtTriangle">
              <a:avLst/>
            </a:prstGeom>
            <a:solidFill>
              <a:srgbClr val="768F3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68" name="Google Shape;168;g6b016b0c50_0_66"/>
            <p:cNvSpPr/>
            <p:nvPr/>
          </p:nvSpPr>
          <p:spPr>
            <a:xfrm rot="5400000">
              <a:off x="4167226" y="2108401"/>
              <a:ext cx="2819400" cy="1536300"/>
            </a:xfrm>
            <a:prstGeom prst="rect">
              <a:avLst/>
            </a:prstGeom>
            <a:solidFill>
              <a:srgbClr val="9BB9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69" name="Google Shape;169;g6b016b0c50_0_66"/>
            <p:cNvSpPr/>
            <p:nvPr/>
          </p:nvSpPr>
          <p:spPr>
            <a:xfrm rot="10800000">
              <a:off x="4576344" y="3956743"/>
              <a:ext cx="238200" cy="325800"/>
            </a:xfrm>
            <a:prstGeom prst="rtTriangle">
              <a:avLst/>
            </a:prstGeom>
            <a:solidFill>
              <a:srgbClr val="4E5F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70" name="Google Shape;170;g6b016b0c50_0_66"/>
            <p:cNvSpPr/>
            <p:nvPr/>
          </p:nvSpPr>
          <p:spPr>
            <a:xfrm>
              <a:off x="6345520" y="1470560"/>
              <a:ext cx="238200" cy="325800"/>
            </a:xfrm>
            <a:prstGeom prst="rtTriangle">
              <a:avLst/>
            </a:prstGeom>
            <a:solidFill>
              <a:srgbClr val="768F3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71" name="Google Shape;171;g6b016b0c50_0_66"/>
            <p:cNvSpPr/>
            <p:nvPr/>
          </p:nvSpPr>
          <p:spPr>
            <a:xfrm flipH="1" rot="10800000">
              <a:off x="6345520" y="3956743"/>
              <a:ext cx="238200" cy="325800"/>
            </a:xfrm>
            <a:prstGeom prst="rtTriangle">
              <a:avLst/>
            </a:prstGeom>
            <a:solidFill>
              <a:srgbClr val="4E5F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grpSp>
      <p:grpSp>
        <p:nvGrpSpPr>
          <p:cNvPr id="172" name="Google Shape;172;g6b016b0c50_0_66"/>
          <p:cNvGrpSpPr/>
          <p:nvPr/>
        </p:nvGrpSpPr>
        <p:grpSpPr>
          <a:xfrm>
            <a:off x="8899886" y="1861548"/>
            <a:ext cx="2691949" cy="3536655"/>
            <a:chOff x="6695114" y="1466851"/>
            <a:chExt cx="2013726" cy="2819400"/>
          </a:xfrm>
        </p:grpSpPr>
        <p:sp>
          <p:nvSpPr>
            <p:cNvPr id="173" name="Google Shape;173;g6b016b0c50_0_66"/>
            <p:cNvSpPr/>
            <p:nvPr/>
          </p:nvSpPr>
          <p:spPr>
            <a:xfrm flipH="1">
              <a:off x="6695114" y="1470560"/>
              <a:ext cx="238200" cy="325800"/>
            </a:xfrm>
            <a:prstGeom prst="rtTriangl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74" name="Google Shape;174;g6b016b0c50_0_66"/>
            <p:cNvSpPr/>
            <p:nvPr/>
          </p:nvSpPr>
          <p:spPr>
            <a:xfrm rot="5400000">
              <a:off x="6292346" y="2108401"/>
              <a:ext cx="2819400" cy="1536300"/>
            </a:xfrm>
            <a:prstGeom prst="rect">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75" name="Google Shape;175;g6b016b0c50_0_66"/>
            <p:cNvSpPr/>
            <p:nvPr/>
          </p:nvSpPr>
          <p:spPr>
            <a:xfrm rot="10800000">
              <a:off x="6701464" y="3956743"/>
              <a:ext cx="238200" cy="325800"/>
            </a:xfrm>
            <a:prstGeom prst="rtTriangl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76" name="Google Shape;176;g6b016b0c50_0_66"/>
            <p:cNvSpPr/>
            <p:nvPr/>
          </p:nvSpPr>
          <p:spPr>
            <a:xfrm>
              <a:off x="8470640" y="1470560"/>
              <a:ext cx="238200" cy="325800"/>
            </a:xfrm>
            <a:prstGeom prst="rtTriangl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177" name="Google Shape;177;g6b016b0c50_0_66"/>
            <p:cNvSpPr/>
            <p:nvPr/>
          </p:nvSpPr>
          <p:spPr>
            <a:xfrm flipH="1" rot="10800000">
              <a:off x="8470640" y="3956743"/>
              <a:ext cx="238200" cy="325800"/>
            </a:xfrm>
            <a:prstGeom prst="rtTriangl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grpSp>
      <p:sp>
        <p:nvSpPr>
          <p:cNvPr id="178" name="Google Shape;178;g6b016b0c50_0_66"/>
          <p:cNvSpPr txBox="1"/>
          <p:nvPr/>
        </p:nvSpPr>
        <p:spPr>
          <a:xfrm>
            <a:off x="827475" y="2476925"/>
            <a:ext cx="1742700" cy="24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Product</a:t>
            </a:r>
            <a:endParaRPr b="1">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The product is either a tangible good or an intangible good.</a:t>
            </a:r>
            <a:endParaRPr b="1" sz="1200">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The benefits offered by the product and all its features need to be understood and the unique selling proposition of the product need to be studied</a:t>
            </a:r>
            <a:endParaRPr b="1" sz="1200">
              <a:solidFill>
                <a:srgbClr val="FFFFFF"/>
              </a:solidFill>
              <a:latin typeface="Lato"/>
              <a:ea typeface="Lato"/>
              <a:cs typeface="Lato"/>
              <a:sym typeface="Lato"/>
            </a:endParaRPr>
          </a:p>
        </p:txBody>
      </p:sp>
      <p:sp>
        <p:nvSpPr>
          <p:cNvPr id="179" name="Google Shape;179;g6b016b0c50_0_66"/>
          <p:cNvSpPr txBox="1"/>
          <p:nvPr/>
        </p:nvSpPr>
        <p:spPr>
          <a:xfrm>
            <a:off x="3683600" y="2476925"/>
            <a:ext cx="1742700" cy="24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Price</a:t>
            </a:r>
            <a:endParaRPr b="1">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Price covers the actual amount the user is expected to pay for a product.</a:t>
            </a:r>
            <a:endParaRPr b="1" sz="1200">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This is linked to what the perceived value of the product is to the customer rather than the objective costing of the product on offer.</a:t>
            </a:r>
            <a:endParaRPr b="1" sz="1200">
              <a:solidFill>
                <a:srgbClr val="FFFFFF"/>
              </a:solidFill>
              <a:latin typeface="Lato"/>
              <a:ea typeface="Lato"/>
              <a:cs typeface="Lato"/>
              <a:sym typeface="Lato"/>
            </a:endParaRPr>
          </a:p>
        </p:txBody>
      </p:sp>
      <p:sp>
        <p:nvSpPr>
          <p:cNvPr id="180" name="Google Shape;180;g6b016b0c50_0_66"/>
          <p:cNvSpPr txBox="1"/>
          <p:nvPr/>
        </p:nvSpPr>
        <p:spPr>
          <a:xfrm>
            <a:off x="6539725" y="2476925"/>
            <a:ext cx="1742700" cy="24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Promotion</a:t>
            </a:r>
            <a:endParaRPr b="1">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Promotion include advertising, sales promotions, special offers and public relations.</a:t>
            </a:r>
            <a:endParaRPr b="1" sz="1200">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Whatever the channel used, it is necessary for it to be suitable for the product, the price and the user it is being marketed to. </a:t>
            </a:r>
            <a:endParaRPr b="1" sz="1200">
              <a:solidFill>
                <a:srgbClr val="FFFFFF"/>
              </a:solidFill>
              <a:latin typeface="Lato"/>
              <a:ea typeface="Lato"/>
              <a:cs typeface="Lato"/>
              <a:sym typeface="Lato"/>
            </a:endParaRPr>
          </a:p>
        </p:txBody>
      </p:sp>
      <p:sp>
        <p:nvSpPr>
          <p:cNvPr id="181" name="Google Shape;181;g6b016b0c50_0_66"/>
          <p:cNvSpPr txBox="1"/>
          <p:nvPr/>
        </p:nvSpPr>
        <p:spPr>
          <a:xfrm>
            <a:off x="9395850" y="2476925"/>
            <a:ext cx="1742700" cy="24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Place</a:t>
            </a:r>
            <a:endParaRPr b="1">
              <a:solidFill>
                <a:srgbClr val="FFFFFF"/>
              </a:solidFill>
              <a:latin typeface="Lato"/>
              <a:ea typeface="Lato"/>
              <a:cs typeface="Lato"/>
              <a:sym typeface="Lato"/>
            </a:endParaRPr>
          </a:p>
          <a:p>
            <a:pPr indent="0" lvl="0" marL="0" rtl="0" algn="l">
              <a:spcBef>
                <a:spcPts val="0"/>
              </a:spcBef>
              <a:spcAft>
                <a:spcPts val="0"/>
              </a:spcAft>
              <a:buNone/>
            </a:pPr>
            <a:r>
              <a:rPr b="1" lang="en-US" sz="1200">
                <a:solidFill>
                  <a:srgbClr val="FFFFFF"/>
                </a:solidFill>
                <a:latin typeface="Lato"/>
                <a:ea typeface="Lato"/>
                <a:cs typeface="Lato"/>
                <a:sym typeface="Lato"/>
              </a:rPr>
              <a:t>Place has to do with how the product will be provided to the customer. Distribution is a key element of placement. The placement strategy will help assess what channel is the most suited to a product.</a:t>
            </a:r>
            <a:endParaRPr b="1" sz="1200">
              <a:solidFill>
                <a:srgbClr val="FFFFFF"/>
              </a:solidFill>
              <a:latin typeface="Lato"/>
              <a:ea typeface="Lato"/>
              <a:cs typeface="Lato"/>
              <a:sym typeface="Lato"/>
            </a:endParaRPr>
          </a:p>
        </p:txBody>
      </p:sp>
      <p:sp>
        <p:nvSpPr>
          <p:cNvPr id="182" name="Google Shape;182;g6b016b0c50_0_66"/>
          <p:cNvSpPr/>
          <p:nvPr/>
        </p:nvSpPr>
        <p:spPr>
          <a:xfrm>
            <a:off x="1450948" y="2029524"/>
            <a:ext cx="404936" cy="351158"/>
          </a:xfrm>
          <a:custGeom>
            <a:rect b="b" l="l" r="r" t="t"/>
            <a:pathLst>
              <a:path extrusionOk="0" h="51" w="59">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183" name="Google Shape;183;g6b016b0c50_0_66"/>
          <p:cNvSpPr/>
          <p:nvPr/>
        </p:nvSpPr>
        <p:spPr>
          <a:xfrm>
            <a:off x="4448238" y="1994688"/>
            <a:ext cx="203268" cy="381816"/>
          </a:xfrm>
          <a:custGeom>
            <a:rect b="b" l="l" r="r" t="t"/>
            <a:pathLst>
              <a:path extrusionOk="0" h="64" w="3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184" name="Google Shape;184;g6b016b0c50_0_66"/>
          <p:cNvSpPr/>
          <p:nvPr/>
        </p:nvSpPr>
        <p:spPr>
          <a:xfrm>
            <a:off x="7221427" y="2036323"/>
            <a:ext cx="329647" cy="337558"/>
          </a:xfrm>
          <a:custGeom>
            <a:rect b="b" l="l" r="r" t="t"/>
            <a:pathLst>
              <a:path extrusionOk="0" h="59" w="58">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185" name="Google Shape;185;g6b016b0c50_0_66"/>
          <p:cNvSpPr/>
          <p:nvPr/>
        </p:nvSpPr>
        <p:spPr>
          <a:xfrm>
            <a:off x="10069814" y="2038660"/>
            <a:ext cx="352053" cy="332893"/>
          </a:xfrm>
          <a:custGeom>
            <a:rect b="b" l="l" r="r" t="t"/>
            <a:pathLst>
              <a:path extrusionOk="0" h="64" w="68">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g70c17d08c2_1_136"/>
          <p:cNvSpPr txBox="1"/>
          <p:nvPr/>
        </p:nvSpPr>
        <p:spPr>
          <a:xfrm>
            <a:off x="491760" y="1799280"/>
            <a:ext cx="11208300" cy="57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Open Sans"/>
                <a:ea typeface="Open Sans"/>
                <a:cs typeface="Open Sans"/>
                <a:sym typeface="Open Sans"/>
              </a:rPr>
              <a:t>Multivariate regression analysis to assess impact of marketing channels &amp; optimize marketing strategies</a:t>
            </a:r>
            <a:endParaRPr b="0" i="0" sz="1800" u="none" cap="none" strike="noStrike">
              <a:latin typeface="Arial"/>
              <a:ea typeface="Arial"/>
              <a:cs typeface="Arial"/>
              <a:sym typeface="Arial"/>
            </a:endParaRPr>
          </a:p>
        </p:txBody>
      </p:sp>
      <p:sp>
        <p:nvSpPr>
          <p:cNvPr id="191" name="Google Shape;191;g70c17d08c2_1_136"/>
          <p:cNvSpPr txBox="1"/>
          <p:nvPr/>
        </p:nvSpPr>
        <p:spPr>
          <a:xfrm>
            <a:off x="368280" y="131040"/>
            <a:ext cx="8914800" cy="1377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FFFFFF"/>
                </a:solidFill>
                <a:latin typeface="Lato"/>
                <a:ea typeface="Lato"/>
                <a:cs typeface="Lato"/>
                <a:sym typeface="Lato"/>
              </a:rPr>
              <a:t>What is marketing mix modelling?</a:t>
            </a:r>
            <a:endParaRPr b="0" i="0" sz="3600" u="none" cap="none" strike="noStrike">
              <a:latin typeface="Arial"/>
              <a:ea typeface="Arial"/>
              <a:cs typeface="Arial"/>
              <a:sym typeface="Arial"/>
            </a:endParaRPr>
          </a:p>
        </p:txBody>
      </p:sp>
      <p:sp>
        <p:nvSpPr>
          <p:cNvPr id="192" name="Google Shape;192;g70c17d08c2_1_136"/>
          <p:cNvSpPr/>
          <p:nvPr/>
        </p:nvSpPr>
        <p:spPr>
          <a:xfrm>
            <a:off x="596875" y="2775475"/>
            <a:ext cx="5957297" cy="2461452"/>
          </a:xfrm>
          <a:custGeom>
            <a:rect b="b" l="l" r="r" t="t"/>
            <a:pathLst>
              <a:path extrusionOk="0" h="6415" w="16550">
                <a:moveTo>
                  <a:pt x="1069" y="0"/>
                </a:moveTo>
                <a:cubicBezTo>
                  <a:pt x="534" y="0"/>
                  <a:pt x="0" y="534"/>
                  <a:pt x="0" y="1069"/>
                </a:cubicBezTo>
                <a:lnTo>
                  <a:pt x="0" y="5345"/>
                </a:lnTo>
                <a:cubicBezTo>
                  <a:pt x="0" y="5879"/>
                  <a:pt x="534" y="6414"/>
                  <a:pt x="1069" y="6414"/>
                </a:cubicBezTo>
                <a:lnTo>
                  <a:pt x="15480" y="6414"/>
                </a:lnTo>
                <a:cubicBezTo>
                  <a:pt x="16014" y="6414"/>
                  <a:pt x="16549" y="5879"/>
                  <a:pt x="16549" y="5345"/>
                </a:cubicBezTo>
                <a:lnTo>
                  <a:pt x="16549" y="1069"/>
                </a:lnTo>
                <a:cubicBezTo>
                  <a:pt x="16549" y="534"/>
                  <a:pt x="16014" y="0"/>
                  <a:pt x="15480" y="0"/>
                </a:cubicBezTo>
                <a:lnTo>
                  <a:pt x="1069" y="0"/>
                </a:lnTo>
              </a:path>
            </a:pathLst>
          </a:cu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rgbClr val="FFFFFF"/>
                </a:solidFill>
              </a:rPr>
              <a:t>     </a:t>
            </a:r>
            <a:endParaRPr sz="1800">
              <a:solidFill>
                <a:srgbClr val="FFFFFF"/>
              </a:solidFill>
            </a:endParaRPr>
          </a:p>
          <a:p>
            <a:pPr indent="0" lvl="0" marL="0" marR="0" rtl="0" algn="l">
              <a:lnSpc>
                <a:spcPct val="100000"/>
              </a:lnSpc>
              <a:spcBef>
                <a:spcPts val="0"/>
              </a:spcBef>
              <a:spcAft>
                <a:spcPts val="0"/>
              </a:spcAft>
              <a:buNone/>
            </a:pPr>
            <a:r>
              <a:rPr lang="en-US" sz="1800">
                <a:solidFill>
                  <a:srgbClr val="FFFFFF"/>
                </a:solidFill>
              </a:rPr>
              <a:t>     </a:t>
            </a:r>
            <a:r>
              <a:rPr b="0" i="0" lang="en-US" sz="1800" u="none" cap="none" strike="noStrike">
                <a:solidFill>
                  <a:srgbClr val="FFFFFF"/>
                </a:solidFill>
                <a:latin typeface="Arial"/>
                <a:ea typeface="Arial"/>
                <a:cs typeface="Arial"/>
                <a:sym typeface="Arial"/>
              </a:rPr>
              <a:t>Applications: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3080" lvl="0" marL="343080" marR="0" rtl="0" algn="l">
              <a:lnSpc>
                <a:spcPct val="150000"/>
              </a:lnSpc>
              <a:spcBef>
                <a:spcPts val="0"/>
              </a:spcBef>
              <a:spcAft>
                <a:spcPts val="0"/>
              </a:spcAft>
              <a:buClr>
                <a:srgbClr val="000000"/>
              </a:buClr>
              <a:buSzPts val="1800"/>
              <a:buFont typeface="Arial"/>
              <a:buChar char="•"/>
            </a:pPr>
            <a:r>
              <a:rPr lang="en-US" sz="1800">
                <a:solidFill>
                  <a:srgbClr val="FFFFFF"/>
                </a:solidFill>
              </a:rPr>
              <a:t>      </a:t>
            </a:r>
            <a:r>
              <a:rPr b="0" i="0" lang="en-US" sz="1800" u="none" cap="none" strike="noStrike">
                <a:solidFill>
                  <a:srgbClr val="FFFFFF"/>
                </a:solidFill>
                <a:latin typeface="Arial"/>
                <a:ea typeface="Arial"/>
                <a:cs typeface="Arial"/>
                <a:sym typeface="Arial"/>
              </a:rPr>
              <a:t>Quantify impact of each marketing channel</a:t>
            </a:r>
            <a:endParaRPr b="0" i="0" sz="1800" u="none" cap="none" strike="noStrike">
              <a:latin typeface="Arial"/>
              <a:ea typeface="Arial"/>
              <a:cs typeface="Arial"/>
              <a:sym typeface="Arial"/>
            </a:endParaRPr>
          </a:p>
          <a:p>
            <a:pPr indent="-343080" lvl="0" marL="343080" marR="0" rtl="0" algn="l">
              <a:lnSpc>
                <a:spcPct val="150000"/>
              </a:lnSpc>
              <a:spcBef>
                <a:spcPts val="0"/>
              </a:spcBef>
              <a:spcAft>
                <a:spcPts val="0"/>
              </a:spcAft>
              <a:buClr>
                <a:srgbClr val="000000"/>
              </a:buClr>
              <a:buSzPts val="1800"/>
              <a:buFont typeface="Arial"/>
              <a:buChar char="•"/>
            </a:pPr>
            <a:r>
              <a:rPr lang="en-US" sz="1800">
                <a:solidFill>
                  <a:srgbClr val="FFFFFF"/>
                </a:solidFill>
              </a:rPr>
              <a:t>      </a:t>
            </a:r>
            <a:r>
              <a:rPr b="0" i="0" lang="en-US" sz="1800" u="none" cap="none" strike="noStrike">
                <a:solidFill>
                  <a:srgbClr val="FFFFFF"/>
                </a:solidFill>
                <a:latin typeface="Arial"/>
                <a:ea typeface="Arial"/>
                <a:cs typeface="Arial"/>
                <a:sym typeface="Arial"/>
              </a:rPr>
              <a:t>Optimize marketing expenditure</a:t>
            </a:r>
            <a:endParaRPr b="0" i="0" sz="1800" u="none" cap="none" strike="noStrike">
              <a:latin typeface="Arial"/>
              <a:ea typeface="Arial"/>
              <a:cs typeface="Arial"/>
              <a:sym typeface="Arial"/>
            </a:endParaRPr>
          </a:p>
          <a:p>
            <a:pPr indent="-343080" lvl="0" marL="343080" marR="0" rtl="0" algn="l">
              <a:lnSpc>
                <a:spcPct val="150000"/>
              </a:lnSpc>
              <a:spcBef>
                <a:spcPts val="0"/>
              </a:spcBef>
              <a:spcAft>
                <a:spcPts val="0"/>
              </a:spcAft>
              <a:buClr>
                <a:srgbClr val="000000"/>
              </a:buClr>
              <a:buSzPts val="1800"/>
              <a:buFont typeface="Arial"/>
              <a:buChar char="•"/>
            </a:pPr>
            <a:r>
              <a:rPr lang="en-US" sz="1800">
                <a:solidFill>
                  <a:srgbClr val="FFFFFF"/>
                </a:solidFill>
              </a:rPr>
              <a:t>      </a:t>
            </a:r>
            <a:r>
              <a:rPr b="0" i="0" lang="en-US" sz="1800" u="none" cap="none" strike="noStrike">
                <a:solidFill>
                  <a:srgbClr val="FFFFFF"/>
                </a:solidFill>
                <a:latin typeface="Arial"/>
                <a:ea typeface="Arial"/>
                <a:cs typeface="Arial"/>
                <a:sym typeface="Arial"/>
              </a:rPr>
              <a:t>Improve customer targeting</a:t>
            </a:r>
            <a:endParaRPr b="0" i="0" sz="1800" u="none" cap="none" strike="noStrike">
              <a:solidFill>
                <a:srgbClr val="FFFFFF"/>
              </a:solidFill>
              <a:latin typeface="Arial"/>
              <a:ea typeface="Arial"/>
              <a:cs typeface="Arial"/>
              <a:sym typeface="Arial"/>
            </a:endParaRPr>
          </a:p>
          <a:p>
            <a:pPr indent="0" lvl="0" marL="457200" marR="0" rtl="0" algn="l">
              <a:lnSpc>
                <a:spcPct val="150000"/>
              </a:lnSpc>
              <a:spcBef>
                <a:spcPts val="0"/>
              </a:spcBef>
              <a:spcAft>
                <a:spcPts val="0"/>
              </a:spcAft>
              <a:buNone/>
            </a:pPr>
            <a:r>
              <a:t/>
            </a:r>
            <a:endParaRPr sz="1800">
              <a:solidFill>
                <a:srgbClr val="FFFFFF"/>
              </a:solidFill>
            </a:endParaRPr>
          </a:p>
        </p:txBody>
      </p:sp>
      <p:pic>
        <p:nvPicPr>
          <p:cNvPr descr="A picture containing food, drawing&#10;&#10;Description automatically generated" id="193" name="Google Shape;193;g70c17d08c2_1_136"/>
          <p:cNvPicPr preferRelativeResize="0"/>
          <p:nvPr/>
        </p:nvPicPr>
        <p:blipFill rotWithShape="1">
          <a:blip r:embed="rId4">
            <a:alphaModFix/>
          </a:blip>
          <a:srcRect b="0" l="0" r="0" t="0"/>
          <a:stretch/>
        </p:blipFill>
        <p:spPr>
          <a:xfrm>
            <a:off x="7907880" y="2562960"/>
            <a:ext cx="2597760" cy="259776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g70c17d08c2_1_66"/>
          <p:cNvSpPr/>
          <p:nvPr/>
        </p:nvSpPr>
        <p:spPr>
          <a:xfrm>
            <a:off x="187775" y="3238488"/>
            <a:ext cx="3769232" cy="3200475"/>
          </a:xfrm>
          <a:custGeom>
            <a:rect b="b" l="l" r="r" t="t"/>
            <a:pathLst>
              <a:path extrusionOk="0" h="2933" w="18393">
                <a:moveTo>
                  <a:pt x="488" y="0"/>
                </a:moveTo>
                <a:cubicBezTo>
                  <a:pt x="244" y="0"/>
                  <a:pt x="0" y="244"/>
                  <a:pt x="0" y="488"/>
                </a:cubicBezTo>
                <a:lnTo>
                  <a:pt x="0" y="2443"/>
                </a:lnTo>
                <a:cubicBezTo>
                  <a:pt x="0" y="2687"/>
                  <a:pt x="244" y="2932"/>
                  <a:pt x="488" y="2932"/>
                </a:cubicBezTo>
                <a:lnTo>
                  <a:pt x="17904" y="2932"/>
                </a:lnTo>
                <a:cubicBezTo>
                  <a:pt x="18148" y="2932"/>
                  <a:pt x="18392" y="2687"/>
                  <a:pt x="18392" y="2443"/>
                </a:cubicBezTo>
                <a:lnTo>
                  <a:pt x="18392" y="488"/>
                </a:lnTo>
                <a:cubicBezTo>
                  <a:pt x="18392" y="244"/>
                  <a:pt x="18148" y="0"/>
                  <a:pt x="17904" y="0"/>
                </a:cubicBezTo>
                <a:lnTo>
                  <a:pt x="488" y="0"/>
                </a:lnTo>
              </a:path>
            </a:pathLst>
          </a:custGeom>
          <a:solidFill>
            <a:srgbClr val="999999"/>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Business Problem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How to measure the effectiveness of marketing strategies across multiple channels at different price points  for the Automobile industry?</a:t>
            </a:r>
            <a:endParaRPr b="0" i="0" sz="1800" u="none" cap="none" strike="noStrike">
              <a:latin typeface="Arial"/>
              <a:ea typeface="Arial"/>
              <a:cs typeface="Arial"/>
              <a:sym typeface="Arial"/>
            </a:endParaRPr>
          </a:p>
        </p:txBody>
      </p:sp>
      <p:sp>
        <p:nvSpPr>
          <p:cNvPr id="199" name="Google Shape;199;g70c17d08c2_1_66"/>
          <p:cNvSpPr txBox="1"/>
          <p:nvPr/>
        </p:nvSpPr>
        <p:spPr>
          <a:xfrm>
            <a:off x="363980" y="-202535"/>
            <a:ext cx="8914800" cy="1377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lang="en-US" sz="3600">
                <a:solidFill>
                  <a:srgbClr val="FFFFFF"/>
                </a:solidFill>
                <a:latin typeface="Lato"/>
                <a:ea typeface="Lato"/>
                <a:cs typeface="Lato"/>
                <a:sym typeface="Lato"/>
              </a:rPr>
              <a:t>Marketing Mix in Automobile Industry</a:t>
            </a:r>
            <a:endParaRPr b="0" i="0" sz="3600" u="none" cap="none" strike="noStrike">
              <a:latin typeface="Arial"/>
              <a:ea typeface="Arial"/>
              <a:cs typeface="Arial"/>
              <a:sym typeface="Arial"/>
            </a:endParaRPr>
          </a:p>
        </p:txBody>
      </p:sp>
      <p:sp>
        <p:nvSpPr>
          <p:cNvPr id="200" name="Google Shape;200;g70c17d08c2_1_66"/>
          <p:cNvSpPr/>
          <p:nvPr/>
        </p:nvSpPr>
        <p:spPr>
          <a:xfrm>
            <a:off x="4211375" y="3238488"/>
            <a:ext cx="3769232" cy="3200475"/>
          </a:xfrm>
          <a:custGeom>
            <a:rect b="b" l="l" r="r" t="t"/>
            <a:pathLst>
              <a:path extrusionOk="0" h="2933" w="18393">
                <a:moveTo>
                  <a:pt x="488" y="0"/>
                </a:moveTo>
                <a:cubicBezTo>
                  <a:pt x="244" y="0"/>
                  <a:pt x="0" y="244"/>
                  <a:pt x="0" y="488"/>
                </a:cubicBezTo>
                <a:lnTo>
                  <a:pt x="0" y="2443"/>
                </a:lnTo>
                <a:cubicBezTo>
                  <a:pt x="0" y="2687"/>
                  <a:pt x="244" y="2932"/>
                  <a:pt x="488" y="2932"/>
                </a:cubicBezTo>
                <a:lnTo>
                  <a:pt x="17904" y="2932"/>
                </a:lnTo>
                <a:cubicBezTo>
                  <a:pt x="18148" y="2932"/>
                  <a:pt x="18392" y="2687"/>
                  <a:pt x="18392" y="2443"/>
                </a:cubicBezTo>
                <a:lnTo>
                  <a:pt x="18392" y="488"/>
                </a:lnTo>
                <a:cubicBezTo>
                  <a:pt x="18392" y="244"/>
                  <a:pt x="18148" y="0"/>
                  <a:pt x="17904" y="0"/>
                </a:cubicBezTo>
                <a:lnTo>
                  <a:pt x="488" y="0"/>
                </a:lnTo>
              </a:path>
            </a:pathLst>
          </a:custGeom>
          <a:solidFill>
            <a:srgbClr val="999999"/>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Lato"/>
                <a:ea typeface="Lato"/>
                <a:cs typeface="Lato"/>
                <a:sym typeface="Lato"/>
              </a:rPr>
              <a:t>Data Available: </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Advertising spending data </a:t>
            </a:r>
            <a:endParaRPr b="1" sz="1800">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Monthly channels spending across overall company and specified brands and model line</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Auto information</a:t>
            </a:r>
            <a:endParaRPr b="1" sz="1800">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Annual Brand sales</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endParaRPr>
          </a:p>
        </p:txBody>
      </p:sp>
      <p:sp>
        <p:nvSpPr>
          <p:cNvPr id="201" name="Google Shape;201;g70c17d08c2_1_66"/>
          <p:cNvSpPr/>
          <p:nvPr/>
        </p:nvSpPr>
        <p:spPr>
          <a:xfrm>
            <a:off x="8234975" y="3238488"/>
            <a:ext cx="3769232" cy="3200475"/>
          </a:xfrm>
          <a:custGeom>
            <a:rect b="b" l="l" r="r" t="t"/>
            <a:pathLst>
              <a:path extrusionOk="0" h="2933" w="18393">
                <a:moveTo>
                  <a:pt x="488" y="0"/>
                </a:moveTo>
                <a:cubicBezTo>
                  <a:pt x="244" y="0"/>
                  <a:pt x="0" y="244"/>
                  <a:pt x="0" y="488"/>
                </a:cubicBezTo>
                <a:lnTo>
                  <a:pt x="0" y="2443"/>
                </a:lnTo>
                <a:cubicBezTo>
                  <a:pt x="0" y="2687"/>
                  <a:pt x="244" y="2932"/>
                  <a:pt x="488" y="2932"/>
                </a:cubicBezTo>
                <a:lnTo>
                  <a:pt x="17904" y="2932"/>
                </a:lnTo>
                <a:cubicBezTo>
                  <a:pt x="18148" y="2932"/>
                  <a:pt x="18392" y="2687"/>
                  <a:pt x="18392" y="2443"/>
                </a:cubicBezTo>
                <a:lnTo>
                  <a:pt x="18392" y="488"/>
                </a:lnTo>
                <a:cubicBezTo>
                  <a:pt x="18392" y="244"/>
                  <a:pt x="18148" y="0"/>
                  <a:pt x="17904" y="0"/>
                </a:cubicBezTo>
                <a:lnTo>
                  <a:pt x="488" y="0"/>
                </a:lnTo>
              </a:path>
            </a:pathLst>
          </a:custGeom>
          <a:solidFill>
            <a:srgbClr val="999999"/>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End goal questions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Which channels are effective in marketing automobiles?</a:t>
            </a:r>
            <a:endParaRPr sz="1800"/>
          </a:p>
          <a:p>
            <a:pPr indent="-342900" lvl="0" marL="457200" rtl="0" algn="l">
              <a:spcBef>
                <a:spcPts val="0"/>
              </a:spcBef>
              <a:spcAft>
                <a:spcPts val="0"/>
              </a:spcAft>
              <a:buClr>
                <a:schemeClr val="dk1"/>
              </a:buClr>
              <a:buSzPts val="1800"/>
              <a:buChar char="●"/>
            </a:pPr>
            <a:r>
              <a:rPr lang="en-US" sz="1800">
                <a:solidFill>
                  <a:schemeClr val="dk1"/>
                </a:solidFill>
              </a:rPr>
              <a:t>How does the effect of marketing channels change across different automobile segments?</a:t>
            </a:r>
            <a:endParaRPr sz="1800"/>
          </a:p>
          <a:p>
            <a:pPr indent="-342900" lvl="0" marL="457200" rtl="0" algn="l">
              <a:spcBef>
                <a:spcPts val="0"/>
              </a:spcBef>
              <a:spcAft>
                <a:spcPts val="0"/>
              </a:spcAft>
              <a:buClr>
                <a:schemeClr val="dk1"/>
              </a:buClr>
              <a:buSzPts val="1800"/>
              <a:buChar char="●"/>
            </a:pPr>
            <a:r>
              <a:rPr lang="en-US" sz="1800">
                <a:solidFill>
                  <a:schemeClr val="dk1"/>
                </a:solidFill>
              </a:rPr>
              <a:t>How does price elasticity vary across different segments?</a:t>
            </a:r>
            <a:endParaRPr sz="1800"/>
          </a:p>
          <a:p>
            <a:pPr indent="0" lvl="0" marL="0" rtl="0" algn="l">
              <a:spcBef>
                <a:spcPts val="0"/>
              </a:spcBef>
              <a:spcAft>
                <a:spcPts val="0"/>
              </a:spcAft>
              <a:buNone/>
            </a:pPr>
            <a:r>
              <a:t/>
            </a:r>
            <a:endParaRPr b="1" sz="1800">
              <a:solidFill>
                <a:schemeClr val="dk1"/>
              </a:solidFill>
              <a:latin typeface="Lato"/>
              <a:ea typeface="Lato"/>
              <a:cs typeface="Lato"/>
              <a:sym typeface="Lato"/>
            </a:endParaRPr>
          </a:p>
        </p:txBody>
      </p:sp>
      <p:pic>
        <p:nvPicPr>
          <p:cNvPr id="202" name="Google Shape;202;g70c17d08c2_1_66"/>
          <p:cNvPicPr preferRelativeResize="0"/>
          <p:nvPr/>
        </p:nvPicPr>
        <p:blipFill>
          <a:blip r:embed="rId3">
            <a:alphaModFix/>
          </a:blip>
          <a:stretch>
            <a:fillRect/>
          </a:stretch>
        </p:blipFill>
        <p:spPr>
          <a:xfrm>
            <a:off x="2063423" y="1327465"/>
            <a:ext cx="1758623" cy="1758623"/>
          </a:xfrm>
          <a:prstGeom prst="rect">
            <a:avLst/>
          </a:prstGeom>
          <a:noFill/>
          <a:ln>
            <a:noFill/>
          </a:ln>
        </p:spPr>
      </p:pic>
      <p:pic>
        <p:nvPicPr>
          <p:cNvPr id="203" name="Google Shape;203;g70c17d08c2_1_66"/>
          <p:cNvPicPr preferRelativeResize="0"/>
          <p:nvPr/>
        </p:nvPicPr>
        <p:blipFill>
          <a:blip r:embed="rId4">
            <a:alphaModFix/>
          </a:blip>
          <a:stretch>
            <a:fillRect/>
          </a:stretch>
        </p:blipFill>
        <p:spPr>
          <a:xfrm>
            <a:off x="1044275" y="1321100"/>
            <a:ext cx="1771375" cy="1771375"/>
          </a:xfrm>
          <a:prstGeom prst="rect">
            <a:avLst/>
          </a:prstGeom>
          <a:noFill/>
          <a:ln>
            <a:noFill/>
          </a:ln>
        </p:spPr>
      </p:pic>
      <p:sp>
        <p:nvSpPr>
          <p:cNvPr id="204" name="Google Shape;204;g70c17d08c2_1_66"/>
          <p:cNvSpPr/>
          <p:nvPr/>
        </p:nvSpPr>
        <p:spPr>
          <a:xfrm>
            <a:off x="5216677" y="1408169"/>
            <a:ext cx="1758625" cy="1597250"/>
          </a:xfrm>
          <a:custGeom>
            <a:rect b="b" l="l" r="r" t="t"/>
            <a:pathLst>
              <a:path extrusionOk="0" h="64" w="77">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pic>
        <p:nvPicPr>
          <p:cNvPr id="205" name="Google Shape;205;g70c17d08c2_1_66"/>
          <p:cNvPicPr preferRelativeResize="0"/>
          <p:nvPr/>
        </p:nvPicPr>
        <p:blipFill>
          <a:blip r:embed="rId5">
            <a:alphaModFix/>
          </a:blip>
          <a:stretch>
            <a:fillRect/>
          </a:stretch>
        </p:blipFill>
        <p:spPr>
          <a:xfrm>
            <a:off x="9517176" y="1408163"/>
            <a:ext cx="1597250" cy="159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6b016b0c50_0_59"/>
          <p:cNvSpPr txBox="1"/>
          <p:nvPr>
            <p:ph idx="4294967295" type="ctrTitle"/>
          </p:nvPr>
        </p:nvSpPr>
        <p:spPr>
          <a:xfrm>
            <a:off x="368300" y="130968"/>
            <a:ext cx="5511900" cy="931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Lato Light"/>
              <a:buNone/>
            </a:pPr>
            <a:r>
              <a:rPr b="1" lang="en-US" sz="3600">
                <a:latin typeface="Lato"/>
                <a:ea typeface="Lato"/>
                <a:cs typeface="Lato"/>
                <a:sym typeface="Lato"/>
              </a:rPr>
              <a:t>Data Wrangling</a:t>
            </a:r>
            <a:endParaRPr b="1" sz="3600">
              <a:latin typeface="Lato"/>
              <a:ea typeface="Lato"/>
              <a:cs typeface="Lato"/>
              <a:sym typeface="Lato"/>
            </a:endParaRPr>
          </a:p>
        </p:txBody>
      </p:sp>
      <p:grpSp>
        <p:nvGrpSpPr>
          <p:cNvPr id="211" name="Google Shape;211;g6b016b0c50_0_59"/>
          <p:cNvGrpSpPr/>
          <p:nvPr/>
        </p:nvGrpSpPr>
        <p:grpSpPr>
          <a:xfrm>
            <a:off x="765986" y="1436225"/>
            <a:ext cx="440183" cy="440183"/>
            <a:chOff x="8780463" y="1906588"/>
            <a:chExt cx="360363" cy="360363"/>
          </a:xfrm>
        </p:grpSpPr>
        <p:sp>
          <p:nvSpPr>
            <p:cNvPr id="212" name="Google Shape;212;g6b016b0c50_0_59"/>
            <p:cNvSpPr/>
            <p:nvPr/>
          </p:nvSpPr>
          <p:spPr>
            <a:xfrm>
              <a:off x="8780463" y="1938338"/>
              <a:ext cx="328613" cy="328613"/>
            </a:xfrm>
            <a:custGeom>
              <a:rect b="b" l="l" r="r" t="t"/>
              <a:pathLst>
                <a:path extrusionOk="0" h="112" w="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13" name="Google Shape;213;g6b016b0c50_0_59"/>
            <p:cNvSpPr/>
            <p:nvPr/>
          </p:nvSpPr>
          <p:spPr>
            <a:xfrm>
              <a:off x="8939213" y="2084388"/>
              <a:ext cx="55563" cy="57150"/>
            </a:xfrm>
            <a:custGeom>
              <a:rect b="b" l="l" r="r" t="t"/>
              <a:pathLst>
                <a:path extrusionOk="0" h="19" w="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14" name="Google Shape;214;g6b016b0c50_0_59"/>
            <p:cNvSpPr/>
            <p:nvPr/>
          </p:nvSpPr>
          <p:spPr>
            <a:xfrm>
              <a:off x="9085263" y="1906588"/>
              <a:ext cx="55563" cy="55563"/>
            </a:xfrm>
            <a:custGeom>
              <a:rect b="b" l="l" r="r" t="t"/>
              <a:pathLst>
                <a:path extrusionOk="0" h="19" w="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15" name="Google Shape;215;g6b016b0c50_0_59"/>
            <p:cNvSpPr/>
            <p:nvPr/>
          </p:nvSpPr>
          <p:spPr>
            <a:xfrm>
              <a:off x="8872538" y="2073276"/>
              <a:ext cx="46038" cy="47625"/>
            </a:xfrm>
            <a:custGeom>
              <a:rect b="b" l="l" r="r" t="t"/>
              <a:pathLst>
                <a:path extrusionOk="0" h="16" w="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16" name="Google Shape;216;g6b016b0c50_0_59"/>
            <p:cNvSpPr/>
            <p:nvPr/>
          </p:nvSpPr>
          <p:spPr>
            <a:xfrm>
              <a:off x="8918575" y="2152651"/>
              <a:ext cx="20638" cy="23813"/>
            </a:xfrm>
            <a:custGeom>
              <a:rect b="b" l="l" r="r" t="t"/>
              <a:pathLst>
                <a:path extrusionOk="0" h="8" w="7">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17" name="Google Shape;217;g6b016b0c50_0_59"/>
            <p:cNvSpPr/>
            <p:nvPr/>
          </p:nvSpPr>
          <p:spPr>
            <a:xfrm>
              <a:off x="9096375" y="1985963"/>
              <a:ext cx="23813" cy="20638"/>
            </a:xfrm>
            <a:custGeom>
              <a:rect b="b" l="l" r="r" t="t"/>
              <a:pathLst>
                <a:path extrusionOk="0" h="7" w="8">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grpSp>
      <p:grpSp>
        <p:nvGrpSpPr>
          <p:cNvPr id="218" name="Google Shape;218;g6b016b0c50_0_59"/>
          <p:cNvGrpSpPr/>
          <p:nvPr/>
        </p:nvGrpSpPr>
        <p:grpSpPr>
          <a:xfrm>
            <a:off x="1432542" y="1361058"/>
            <a:ext cx="8923348" cy="3297528"/>
            <a:chOff x="826976" y="3869613"/>
            <a:chExt cx="4343107" cy="1521000"/>
          </a:xfrm>
        </p:grpSpPr>
        <p:sp>
          <p:nvSpPr>
            <p:cNvPr id="219" name="Google Shape;219;g6b016b0c50_0_59"/>
            <p:cNvSpPr/>
            <p:nvPr/>
          </p:nvSpPr>
          <p:spPr>
            <a:xfrm>
              <a:off x="826983" y="3869613"/>
              <a:ext cx="4343100" cy="15210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6b016b0c50_0_59"/>
            <p:cNvSpPr txBox="1"/>
            <p:nvPr/>
          </p:nvSpPr>
          <p:spPr>
            <a:xfrm>
              <a:off x="826976" y="3921752"/>
              <a:ext cx="4228500" cy="106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Extracted brand and model-line from product column in the ad spending data and generated the new columns (brand, model-line)</a:t>
              </a:r>
              <a:endParaRPr b="1" sz="1800">
                <a:solidFill>
                  <a:srgbClr val="FFFFFF"/>
                </a:solidFill>
                <a:latin typeface="Lato"/>
                <a:ea typeface="Lato"/>
                <a:cs typeface="Lato"/>
                <a:sym typeface="Lato"/>
              </a:endParaRPr>
            </a:p>
            <a:p>
              <a:pPr indent="-342900" lvl="1" marL="9144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e.g. Acura CL : Asian Passenger Auto  —&gt; (Acura, CL)</a:t>
              </a:r>
              <a:endParaRPr b="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Dropped rows that without model-line</a:t>
              </a:r>
              <a:endParaRPr b="1" sz="1800">
                <a:solidFill>
                  <a:srgbClr val="FFFFFF"/>
                </a:solidFill>
                <a:latin typeface="Lato"/>
                <a:ea typeface="Lato"/>
                <a:cs typeface="Lato"/>
                <a:sym typeface="Lato"/>
              </a:endParaRPr>
            </a:p>
            <a:p>
              <a:pPr indent="-342900" lvl="1" marL="9144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e.g. A lot of  ad spending focused on company general level, exclude them</a:t>
              </a:r>
              <a:endParaRPr b="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Filtered the unlikely combination of brand and model-line</a:t>
              </a:r>
              <a:endParaRPr b="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chemeClr val="dk1"/>
                  </a:solidFill>
                  <a:latin typeface="Lato"/>
                  <a:ea typeface="Lato"/>
                  <a:cs typeface="Lato"/>
                  <a:sym typeface="Lato"/>
                </a:rPr>
                <a:t>Matching ad spending data with  auto information based on the combination  of brand and model line</a:t>
              </a:r>
              <a:endParaRPr b="1" sz="1800">
                <a:solidFill>
                  <a:schemeClr val="dk1"/>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Aggregate the channel spending by ID(brand, model line) and year</a:t>
              </a:r>
              <a:endParaRPr b="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chemeClr val="dk1"/>
                  </a:solidFill>
                  <a:latin typeface="Lato"/>
                  <a:ea typeface="Lato"/>
                  <a:cs typeface="Lato"/>
                  <a:sym typeface="Lato"/>
                </a:rPr>
                <a:t>Merged sales data and ad spending data by the (brand, model-line)</a:t>
              </a:r>
              <a:endParaRPr b="1" sz="1800">
                <a:solidFill>
                  <a:srgbClr val="FFFFFF"/>
                </a:solidFill>
                <a:latin typeface="Lato"/>
                <a:ea typeface="Lato"/>
                <a:cs typeface="Lato"/>
                <a:sym typeface="Lato"/>
              </a:endParaRPr>
            </a:p>
            <a:p>
              <a:pPr indent="0" lvl="0" marL="457200" rtl="0" algn="l">
                <a:spcBef>
                  <a:spcPts val="0"/>
                </a:spcBef>
                <a:spcAft>
                  <a:spcPts val="0"/>
                </a:spcAft>
                <a:buNone/>
              </a:pPr>
              <a:r>
                <a:t/>
              </a:r>
              <a:endParaRPr b="1" sz="1800">
                <a:solidFill>
                  <a:srgbClr val="FFFFFF"/>
                </a:solidFill>
                <a:latin typeface="Lato"/>
                <a:ea typeface="Lato"/>
                <a:cs typeface="Lato"/>
                <a:sym typeface="Lato"/>
              </a:endParaRPr>
            </a:p>
          </p:txBody>
        </p:sp>
      </p:grpSp>
      <p:sp>
        <p:nvSpPr>
          <p:cNvPr id="221" name="Google Shape;221;g6b016b0c50_0_59"/>
          <p:cNvSpPr/>
          <p:nvPr/>
        </p:nvSpPr>
        <p:spPr>
          <a:xfrm>
            <a:off x="755340" y="4963164"/>
            <a:ext cx="461453" cy="384084"/>
          </a:xfrm>
          <a:custGeom>
            <a:rect b="b" l="l" r="r" t="t"/>
            <a:pathLst>
              <a:path extrusionOk="0" h="64" w="77">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grpSp>
        <p:nvGrpSpPr>
          <p:cNvPr id="222" name="Google Shape;222;g6b016b0c50_0_59"/>
          <p:cNvGrpSpPr/>
          <p:nvPr/>
        </p:nvGrpSpPr>
        <p:grpSpPr>
          <a:xfrm>
            <a:off x="1507756" y="4902414"/>
            <a:ext cx="8923333" cy="1373463"/>
            <a:chOff x="826983" y="3869613"/>
            <a:chExt cx="4343100" cy="1521000"/>
          </a:xfrm>
        </p:grpSpPr>
        <p:sp>
          <p:nvSpPr>
            <p:cNvPr id="223" name="Google Shape;223;g6b016b0c50_0_59"/>
            <p:cNvSpPr/>
            <p:nvPr/>
          </p:nvSpPr>
          <p:spPr>
            <a:xfrm>
              <a:off x="826983" y="3869613"/>
              <a:ext cx="4343100" cy="15210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6b016b0c50_0_59"/>
            <p:cNvSpPr txBox="1"/>
            <p:nvPr/>
          </p:nvSpPr>
          <p:spPr>
            <a:xfrm>
              <a:off x="826986" y="3930083"/>
              <a:ext cx="42285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Results:</a:t>
              </a:r>
              <a:endParaRPr b="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50k rows of ad spending reduced to 700 rows</a:t>
              </a:r>
              <a:endParaRPr b="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b="1" lang="en-US" sz="1800">
                  <a:solidFill>
                    <a:srgbClr val="FFFFFF"/>
                  </a:solidFill>
                  <a:latin typeface="Lato"/>
                  <a:ea typeface="Lato"/>
                  <a:cs typeface="Lato"/>
                  <a:sym typeface="Lato"/>
                </a:rPr>
                <a:t>The collection period, model line information are largely different, resulting in the loss of data.</a:t>
              </a:r>
              <a:endParaRPr b="1" sz="1800">
                <a:solidFill>
                  <a:srgbClr val="FFFFFF"/>
                </a:solidFill>
                <a:latin typeface="Lato"/>
                <a:ea typeface="Lato"/>
                <a:cs typeface="Lato"/>
                <a:sym typeface="La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6b016b0c50_0_71"/>
          <p:cNvSpPr txBox="1"/>
          <p:nvPr>
            <p:ph idx="4294967295" type="ctrTitle"/>
          </p:nvPr>
        </p:nvSpPr>
        <p:spPr>
          <a:xfrm>
            <a:off x="368300" y="130968"/>
            <a:ext cx="5511900" cy="931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Lato Light"/>
              <a:buNone/>
            </a:pPr>
            <a:r>
              <a:rPr b="1" lang="en-US" sz="3600">
                <a:latin typeface="Lato"/>
                <a:ea typeface="Lato"/>
                <a:cs typeface="Lato"/>
                <a:sym typeface="Lato"/>
              </a:rPr>
              <a:t>Feature Selection</a:t>
            </a:r>
            <a:endParaRPr b="1" sz="3600">
              <a:latin typeface="Lato"/>
              <a:ea typeface="Lato"/>
              <a:cs typeface="Lato"/>
              <a:sym typeface="Lato"/>
            </a:endParaRPr>
          </a:p>
        </p:txBody>
      </p:sp>
      <p:sp>
        <p:nvSpPr>
          <p:cNvPr id="230" name="Google Shape;230;g6b016b0c50_0_71"/>
          <p:cNvSpPr/>
          <p:nvPr/>
        </p:nvSpPr>
        <p:spPr>
          <a:xfrm>
            <a:off x="-393853" y="2301416"/>
            <a:ext cx="1799100" cy="1370100"/>
          </a:xfrm>
          <a:prstGeom prst="ellipse">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31" name="Google Shape;231;g6b016b0c50_0_71"/>
          <p:cNvSpPr/>
          <p:nvPr/>
        </p:nvSpPr>
        <p:spPr>
          <a:xfrm>
            <a:off x="100101" y="1523844"/>
            <a:ext cx="1742400" cy="1094400"/>
          </a:xfrm>
          <a:prstGeom prst="round2SameRect">
            <a:avLst>
              <a:gd fmla="val 8730" name="adj1"/>
              <a:gd fmla="val 0" name="adj2"/>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113E5C"/>
              </a:solidFill>
              <a:latin typeface="Roboto Condensed"/>
              <a:ea typeface="Roboto Condensed"/>
              <a:cs typeface="Roboto Condensed"/>
              <a:sym typeface="Roboto Condensed"/>
            </a:endParaRPr>
          </a:p>
        </p:txBody>
      </p:sp>
      <p:sp>
        <p:nvSpPr>
          <p:cNvPr id="232" name="Google Shape;232;g6b016b0c50_0_71"/>
          <p:cNvSpPr/>
          <p:nvPr/>
        </p:nvSpPr>
        <p:spPr>
          <a:xfrm>
            <a:off x="4341815" y="1523844"/>
            <a:ext cx="1742400" cy="1094400"/>
          </a:xfrm>
          <a:prstGeom prst="round2SameRect">
            <a:avLst>
              <a:gd fmla="val 8730" name="adj1"/>
              <a:gd fmla="val 0" name="adj2"/>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4E5F27"/>
              </a:solidFill>
              <a:latin typeface="Roboto Condensed"/>
              <a:ea typeface="Roboto Condensed"/>
              <a:cs typeface="Roboto Condensed"/>
              <a:sym typeface="Roboto Condensed"/>
            </a:endParaRPr>
          </a:p>
        </p:txBody>
      </p:sp>
      <p:sp>
        <p:nvSpPr>
          <p:cNvPr id="233" name="Google Shape;233;g6b016b0c50_0_71"/>
          <p:cNvSpPr/>
          <p:nvPr/>
        </p:nvSpPr>
        <p:spPr>
          <a:xfrm>
            <a:off x="6462671" y="1523844"/>
            <a:ext cx="1742400" cy="1094400"/>
          </a:xfrm>
          <a:prstGeom prst="round2SameRect">
            <a:avLst>
              <a:gd fmla="val 8730" name="adj1"/>
              <a:gd fmla="val 0" name="adj2"/>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7B4E07"/>
              </a:solidFill>
              <a:latin typeface="Roboto Condensed"/>
              <a:ea typeface="Roboto Condensed"/>
              <a:cs typeface="Roboto Condensed"/>
              <a:sym typeface="Roboto Condensed"/>
            </a:endParaRPr>
          </a:p>
        </p:txBody>
      </p:sp>
      <p:sp>
        <p:nvSpPr>
          <p:cNvPr id="234" name="Google Shape;234;g6b016b0c50_0_71"/>
          <p:cNvSpPr/>
          <p:nvPr/>
        </p:nvSpPr>
        <p:spPr>
          <a:xfrm>
            <a:off x="8583528" y="1523844"/>
            <a:ext cx="1742400" cy="1094400"/>
          </a:xfrm>
          <a:prstGeom prst="round2SameRect">
            <a:avLst>
              <a:gd fmla="val 8730" name="adj1"/>
              <a:gd fmla="val 0" name="adj2"/>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5F1B15"/>
              </a:solidFill>
              <a:latin typeface="Roboto Condensed"/>
              <a:ea typeface="Roboto Condensed"/>
              <a:cs typeface="Roboto Condensed"/>
              <a:sym typeface="Roboto Condensed"/>
            </a:endParaRPr>
          </a:p>
        </p:txBody>
      </p:sp>
      <p:sp>
        <p:nvSpPr>
          <p:cNvPr id="235" name="Google Shape;235;g6b016b0c50_0_71"/>
          <p:cNvSpPr/>
          <p:nvPr/>
        </p:nvSpPr>
        <p:spPr>
          <a:xfrm>
            <a:off x="372971" y="1827867"/>
            <a:ext cx="434394" cy="486481"/>
          </a:xfrm>
          <a:custGeom>
            <a:rect b="b" l="l" r="r" t="t"/>
            <a:pathLst>
              <a:path extrusionOk="0" h="62" w="4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
        <p:nvSpPr>
          <p:cNvPr id="236" name="Google Shape;236;g6b016b0c50_0_71"/>
          <p:cNvSpPr/>
          <p:nvPr/>
        </p:nvSpPr>
        <p:spPr>
          <a:xfrm>
            <a:off x="325714" y="2949247"/>
            <a:ext cx="503423" cy="377322"/>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4E5F27"/>
              </a:solidFill>
              <a:latin typeface="Roboto Condensed"/>
              <a:ea typeface="Roboto Condensed"/>
              <a:cs typeface="Roboto Condensed"/>
              <a:sym typeface="Roboto Condensed"/>
            </a:endParaRPr>
          </a:p>
        </p:txBody>
      </p:sp>
      <p:sp>
        <p:nvSpPr>
          <p:cNvPr id="237" name="Google Shape;237;g6b016b0c50_0_71"/>
          <p:cNvSpPr/>
          <p:nvPr/>
        </p:nvSpPr>
        <p:spPr>
          <a:xfrm>
            <a:off x="267577" y="4014745"/>
            <a:ext cx="606000" cy="410600"/>
          </a:xfrm>
          <a:custGeom>
            <a:rect b="b" l="l" r="r" t="t"/>
            <a:pathLst>
              <a:path extrusionOk="0" h="55" w="50">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grpSp>
        <p:nvGrpSpPr>
          <p:cNvPr id="238" name="Google Shape;238;g6b016b0c50_0_71"/>
          <p:cNvGrpSpPr/>
          <p:nvPr/>
        </p:nvGrpSpPr>
        <p:grpSpPr>
          <a:xfrm>
            <a:off x="1119171" y="1600088"/>
            <a:ext cx="10631040" cy="841569"/>
            <a:chOff x="826983" y="3869613"/>
            <a:chExt cx="4343100" cy="1521000"/>
          </a:xfrm>
        </p:grpSpPr>
        <p:sp>
          <p:nvSpPr>
            <p:cNvPr id="239" name="Google Shape;239;g6b016b0c50_0_71"/>
            <p:cNvSpPr/>
            <p:nvPr/>
          </p:nvSpPr>
          <p:spPr>
            <a:xfrm>
              <a:off x="826983" y="3869613"/>
              <a:ext cx="4343100" cy="15210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6b016b0c50_0_71"/>
            <p:cNvSpPr txBox="1"/>
            <p:nvPr/>
          </p:nvSpPr>
          <p:spPr>
            <a:xfrm>
              <a:off x="829958" y="4169042"/>
              <a:ext cx="42285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latin typeface="Lato"/>
                  <a:ea typeface="Lato"/>
                  <a:cs typeface="Lato"/>
                  <a:sym typeface="Lato"/>
                </a:rPr>
                <a:t>Combined channels into TV, Print, Radio, Online and Outdoor</a:t>
              </a:r>
              <a:endParaRPr b="1" sz="2400">
                <a:solidFill>
                  <a:srgbClr val="FFFFFF"/>
                </a:solidFill>
                <a:latin typeface="Lato"/>
                <a:ea typeface="Lato"/>
                <a:cs typeface="Lato"/>
                <a:sym typeface="Lato"/>
              </a:endParaRPr>
            </a:p>
          </p:txBody>
        </p:sp>
      </p:grpSp>
      <p:grpSp>
        <p:nvGrpSpPr>
          <p:cNvPr id="241" name="Google Shape;241;g6b016b0c50_0_71"/>
          <p:cNvGrpSpPr/>
          <p:nvPr/>
        </p:nvGrpSpPr>
        <p:grpSpPr>
          <a:xfrm>
            <a:off x="1119176" y="3733688"/>
            <a:ext cx="10672959" cy="841569"/>
            <a:chOff x="826983" y="3869613"/>
            <a:chExt cx="4343722" cy="1521000"/>
          </a:xfrm>
        </p:grpSpPr>
        <p:sp>
          <p:nvSpPr>
            <p:cNvPr id="242" name="Google Shape;242;g6b016b0c50_0_71"/>
            <p:cNvSpPr/>
            <p:nvPr/>
          </p:nvSpPr>
          <p:spPr>
            <a:xfrm>
              <a:off x="826983" y="3869613"/>
              <a:ext cx="4343100" cy="15210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6b016b0c50_0_71"/>
            <p:cNvSpPr txBox="1"/>
            <p:nvPr/>
          </p:nvSpPr>
          <p:spPr>
            <a:xfrm>
              <a:off x="827605" y="4169042"/>
              <a:ext cx="43431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latin typeface="Lato"/>
                  <a:ea typeface="Lato"/>
                  <a:cs typeface="Lato"/>
                  <a:sym typeface="Lato"/>
                </a:rPr>
                <a:t>Added “Year” dummies to </a:t>
              </a:r>
              <a:r>
                <a:rPr b="1" lang="en-US" sz="2400">
                  <a:solidFill>
                    <a:schemeClr val="dk1"/>
                  </a:solidFill>
                  <a:latin typeface="Lato"/>
                  <a:ea typeface="Lato"/>
                  <a:cs typeface="Lato"/>
                  <a:sym typeface="Lato"/>
                </a:rPr>
                <a:t>take consideration of </a:t>
              </a:r>
              <a:r>
                <a:rPr b="1" lang="en-US" sz="2400">
                  <a:solidFill>
                    <a:srgbClr val="FFFFFF"/>
                  </a:solidFill>
                  <a:latin typeface="Lato"/>
                  <a:ea typeface="Lato"/>
                  <a:cs typeface="Lato"/>
                  <a:sym typeface="Lato"/>
                </a:rPr>
                <a:t> influence of different years</a:t>
              </a:r>
              <a:endParaRPr b="1" sz="2400">
                <a:solidFill>
                  <a:srgbClr val="FFFFFF"/>
                </a:solidFill>
                <a:latin typeface="Lato"/>
                <a:ea typeface="Lato"/>
                <a:cs typeface="Lato"/>
                <a:sym typeface="Lato"/>
              </a:endParaRPr>
            </a:p>
          </p:txBody>
        </p:sp>
      </p:grpSp>
      <p:grpSp>
        <p:nvGrpSpPr>
          <p:cNvPr id="244" name="Google Shape;244;g6b016b0c50_0_71"/>
          <p:cNvGrpSpPr/>
          <p:nvPr/>
        </p:nvGrpSpPr>
        <p:grpSpPr>
          <a:xfrm>
            <a:off x="1111305" y="4876688"/>
            <a:ext cx="10979365" cy="841569"/>
            <a:chOff x="823809" y="3869613"/>
            <a:chExt cx="4453200" cy="1521000"/>
          </a:xfrm>
        </p:grpSpPr>
        <p:sp>
          <p:nvSpPr>
            <p:cNvPr id="245" name="Google Shape;245;g6b016b0c50_0_71"/>
            <p:cNvSpPr/>
            <p:nvPr/>
          </p:nvSpPr>
          <p:spPr>
            <a:xfrm>
              <a:off x="826983" y="3869613"/>
              <a:ext cx="4343100" cy="15210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6b016b0c50_0_71"/>
            <p:cNvSpPr txBox="1"/>
            <p:nvPr/>
          </p:nvSpPr>
          <p:spPr>
            <a:xfrm>
              <a:off x="823809" y="4169043"/>
              <a:ext cx="44532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latin typeface="Lato"/>
                  <a:ea typeface="Lato"/>
                  <a:cs typeface="Lato"/>
                  <a:sym typeface="Lato"/>
                </a:rPr>
                <a:t>Added  “Brand” dummies to take consideration of influence of different brands</a:t>
              </a:r>
              <a:endParaRPr b="1" sz="2400">
                <a:solidFill>
                  <a:srgbClr val="FFFFFF"/>
                </a:solidFill>
                <a:latin typeface="Lato"/>
                <a:ea typeface="Lato"/>
                <a:cs typeface="Lato"/>
                <a:sym typeface="Lato"/>
              </a:endParaRPr>
            </a:p>
          </p:txBody>
        </p:sp>
      </p:grpSp>
      <p:grpSp>
        <p:nvGrpSpPr>
          <p:cNvPr id="247" name="Google Shape;247;g6b016b0c50_0_71"/>
          <p:cNvGrpSpPr/>
          <p:nvPr/>
        </p:nvGrpSpPr>
        <p:grpSpPr>
          <a:xfrm>
            <a:off x="1110038" y="2666888"/>
            <a:ext cx="10660988" cy="841569"/>
            <a:chOff x="823272" y="3869613"/>
            <a:chExt cx="4346811" cy="1521000"/>
          </a:xfrm>
        </p:grpSpPr>
        <p:sp>
          <p:nvSpPr>
            <p:cNvPr id="248" name="Google Shape;248;g6b016b0c50_0_71"/>
            <p:cNvSpPr/>
            <p:nvPr/>
          </p:nvSpPr>
          <p:spPr>
            <a:xfrm>
              <a:off x="826983" y="3869613"/>
              <a:ext cx="4343100" cy="15210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6b016b0c50_0_71"/>
            <p:cNvSpPr txBox="1"/>
            <p:nvPr/>
          </p:nvSpPr>
          <p:spPr>
            <a:xfrm>
              <a:off x="823272" y="4169062"/>
              <a:ext cx="34905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latin typeface="Lato"/>
                  <a:ea typeface="Lato"/>
                  <a:cs typeface="Lato"/>
                  <a:sym typeface="Lato"/>
                </a:rPr>
                <a:t>Added average price of each model</a:t>
              </a:r>
              <a:endParaRPr b="1" sz="2400">
                <a:solidFill>
                  <a:srgbClr val="FFFFFF"/>
                </a:solidFill>
                <a:latin typeface="Lato"/>
                <a:ea typeface="Lato"/>
                <a:cs typeface="Lato"/>
                <a:sym typeface="Lato"/>
              </a:endParaRPr>
            </a:p>
          </p:txBody>
        </p:sp>
      </p:grpSp>
      <p:sp>
        <p:nvSpPr>
          <p:cNvPr id="250" name="Google Shape;250;g6b016b0c50_0_71"/>
          <p:cNvSpPr/>
          <p:nvPr/>
        </p:nvSpPr>
        <p:spPr>
          <a:xfrm>
            <a:off x="267577" y="5081545"/>
            <a:ext cx="606000" cy="410600"/>
          </a:xfrm>
          <a:custGeom>
            <a:rect b="b" l="l" r="r" t="t"/>
            <a:pathLst>
              <a:path extrusionOk="0" h="55" w="50">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62626"/>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6b016b0c50_0_19"/>
          <p:cNvSpPr txBox="1"/>
          <p:nvPr>
            <p:ph type="ctrTitle"/>
          </p:nvPr>
        </p:nvSpPr>
        <p:spPr>
          <a:xfrm>
            <a:off x="1323075" y="104401"/>
            <a:ext cx="9144000" cy="410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Lato Light"/>
              <a:buNone/>
            </a:pPr>
            <a:r>
              <a:rPr b="1" lang="en-US" sz="3000">
                <a:latin typeface="Lato"/>
                <a:ea typeface="Lato"/>
                <a:cs typeface="Lato"/>
                <a:sym typeface="Lato"/>
              </a:rPr>
              <a:t>Overall</a:t>
            </a:r>
            <a:endParaRPr b="1" sz="3000">
              <a:latin typeface="Lato"/>
              <a:ea typeface="Lato"/>
              <a:cs typeface="Lato"/>
              <a:sym typeface="Lato"/>
            </a:endParaRPr>
          </a:p>
        </p:txBody>
      </p:sp>
      <p:pic>
        <p:nvPicPr>
          <p:cNvPr id="256" name="Google Shape;256;g6b016b0c50_0_19"/>
          <p:cNvPicPr preferRelativeResize="0"/>
          <p:nvPr/>
        </p:nvPicPr>
        <p:blipFill>
          <a:blip r:embed="rId3">
            <a:alphaModFix/>
          </a:blip>
          <a:stretch>
            <a:fillRect/>
          </a:stretch>
        </p:blipFill>
        <p:spPr>
          <a:xfrm>
            <a:off x="1940725" y="1624300"/>
            <a:ext cx="1771375" cy="1771375"/>
          </a:xfrm>
          <a:prstGeom prst="rect">
            <a:avLst/>
          </a:prstGeom>
          <a:noFill/>
          <a:ln>
            <a:noFill/>
          </a:ln>
        </p:spPr>
      </p:pic>
      <p:grpSp>
        <p:nvGrpSpPr>
          <p:cNvPr id="257" name="Google Shape;257;g6b016b0c50_0_19"/>
          <p:cNvGrpSpPr/>
          <p:nvPr/>
        </p:nvGrpSpPr>
        <p:grpSpPr>
          <a:xfrm>
            <a:off x="214325" y="4171575"/>
            <a:ext cx="5127925" cy="1218900"/>
            <a:chOff x="214325" y="4171575"/>
            <a:chExt cx="5127925" cy="1218900"/>
          </a:xfrm>
        </p:grpSpPr>
        <p:sp>
          <p:nvSpPr>
            <p:cNvPr id="258" name="Google Shape;258;g6b016b0c50_0_19"/>
            <p:cNvSpPr/>
            <p:nvPr/>
          </p:nvSpPr>
          <p:spPr>
            <a:xfrm>
              <a:off x="1393050" y="4171575"/>
              <a:ext cx="39492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6b016b0c50_0_19"/>
            <p:cNvSpPr/>
            <p:nvPr/>
          </p:nvSpPr>
          <p:spPr>
            <a:xfrm>
              <a:off x="214325" y="4171575"/>
              <a:ext cx="13125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0.</a:t>
              </a:r>
              <a:endParaRPr sz="2400">
                <a:solidFill>
                  <a:srgbClr val="FFFFFF"/>
                </a:solidFill>
              </a:endParaRPr>
            </a:p>
          </p:txBody>
        </p:sp>
        <p:sp>
          <p:nvSpPr>
            <p:cNvPr id="260" name="Google Shape;260;g6b016b0c50_0_19"/>
            <p:cNvSpPr txBox="1"/>
            <p:nvPr/>
          </p:nvSpPr>
          <p:spPr>
            <a:xfrm>
              <a:off x="384275" y="4520700"/>
              <a:ext cx="10851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latin typeface="Lato"/>
                  <a:ea typeface="Lato"/>
                  <a:cs typeface="Lato"/>
                  <a:sym typeface="Lato"/>
                </a:rPr>
                <a:t>0.21%</a:t>
              </a:r>
              <a:endParaRPr b="1" sz="2400">
                <a:solidFill>
                  <a:srgbClr val="6AA84F"/>
                </a:solidFill>
                <a:latin typeface="Lato"/>
                <a:ea typeface="Lato"/>
                <a:cs typeface="Lato"/>
                <a:sym typeface="Lato"/>
              </a:endParaRPr>
            </a:p>
          </p:txBody>
        </p:sp>
        <p:sp>
          <p:nvSpPr>
            <p:cNvPr id="261" name="Google Shape;261;g6b016b0c50_0_19"/>
            <p:cNvSpPr txBox="1"/>
            <p:nvPr/>
          </p:nvSpPr>
          <p:spPr>
            <a:xfrm>
              <a:off x="1679675" y="4444500"/>
              <a:ext cx="34905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TV ad spend increased the car sales by 0.21% </a:t>
              </a:r>
              <a:endParaRPr b="1" sz="1800">
                <a:solidFill>
                  <a:srgbClr val="FFFFFF"/>
                </a:solidFill>
                <a:latin typeface="Lato"/>
                <a:ea typeface="Lato"/>
                <a:cs typeface="Lato"/>
                <a:sym typeface="Lato"/>
              </a:endParaRPr>
            </a:p>
          </p:txBody>
        </p:sp>
      </p:grpSp>
      <p:grpSp>
        <p:nvGrpSpPr>
          <p:cNvPr id="262" name="Google Shape;262;g6b016b0c50_0_19"/>
          <p:cNvGrpSpPr/>
          <p:nvPr/>
        </p:nvGrpSpPr>
        <p:grpSpPr>
          <a:xfrm>
            <a:off x="6310325" y="4171575"/>
            <a:ext cx="5128050" cy="1218900"/>
            <a:chOff x="214325" y="4171575"/>
            <a:chExt cx="5128050" cy="1218900"/>
          </a:xfrm>
        </p:grpSpPr>
        <p:sp>
          <p:nvSpPr>
            <p:cNvPr id="263" name="Google Shape;263;g6b016b0c50_0_19"/>
            <p:cNvSpPr/>
            <p:nvPr/>
          </p:nvSpPr>
          <p:spPr>
            <a:xfrm>
              <a:off x="1393050" y="4171575"/>
              <a:ext cx="39492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6b016b0c50_0_19"/>
            <p:cNvSpPr/>
            <p:nvPr/>
          </p:nvSpPr>
          <p:spPr>
            <a:xfrm>
              <a:off x="214325" y="4171575"/>
              <a:ext cx="13125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0.</a:t>
              </a:r>
              <a:endParaRPr sz="2400">
                <a:solidFill>
                  <a:srgbClr val="FFFFFF"/>
                </a:solidFill>
              </a:endParaRPr>
            </a:p>
          </p:txBody>
        </p:sp>
        <p:sp>
          <p:nvSpPr>
            <p:cNvPr id="265" name="Google Shape;265;g6b016b0c50_0_19"/>
            <p:cNvSpPr txBox="1"/>
            <p:nvPr/>
          </p:nvSpPr>
          <p:spPr>
            <a:xfrm>
              <a:off x="308075" y="4520700"/>
              <a:ext cx="1142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06666"/>
                  </a:solidFill>
                  <a:latin typeface="Lato"/>
                  <a:ea typeface="Lato"/>
                  <a:cs typeface="Lato"/>
                  <a:sym typeface="Lato"/>
                </a:rPr>
                <a:t>-0.54%</a:t>
              </a:r>
              <a:endParaRPr b="1" sz="2400">
                <a:solidFill>
                  <a:srgbClr val="E06666"/>
                </a:solidFill>
                <a:latin typeface="Lato"/>
                <a:ea typeface="Lato"/>
                <a:cs typeface="Lato"/>
                <a:sym typeface="Lato"/>
              </a:endParaRPr>
            </a:p>
          </p:txBody>
        </p:sp>
        <p:sp>
          <p:nvSpPr>
            <p:cNvPr id="266" name="Google Shape;266;g6b016b0c50_0_19"/>
            <p:cNvSpPr txBox="1"/>
            <p:nvPr/>
          </p:nvSpPr>
          <p:spPr>
            <a:xfrm>
              <a:off x="1679675" y="4444500"/>
              <a:ext cx="36627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car price decreased the car sales by 0.54% </a:t>
              </a:r>
              <a:endParaRPr b="1" sz="1800">
                <a:solidFill>
                  <a:srgbClr val="FFFFFF"/>
                </a:solidFill>
                <a:latin typeface="Lato"/>
                <a:ea typeface="Lato"/>
                <a:cs typeface="Lato"/>
                <a:sym typeface="Lato"/>
              </a:endParaRPr>
            </a:p>
          </p:txBody>
        </p:sp>
      </p:grpSp>
      <p:pic>
        <p:nvPicPr>
          <p:cNvPr id="267" name="Google Shape;267;g6b016b0c50_0_19"/>
          <p:cNvPicPr preferRelativeResize="0"/>
          <p:nvPr/>
        </p:nvPicPr>
        <p:blipFill>
          <a:blip r:embed="rId4">
            <a:alphaModFix/>
          </a:blip>
          <a:stretch>
            <a:fillRect/>
          </a:stretch>
        </p:blipFill>
        <p:spPr>
          <a:xfrm>
            <a:off x="8263225" y="1648550"/>
            <a:ext cx="1771375" cy="177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g6aee20cfe0_0_0"/>
          <p:cNvSpPr txBox="1"/>
          <p:nvPr>
            <p:ph type="ctrTitle"/>
          </p:nvPr>
        </p:nvSpPr>
        <p:spPr>
          <a:xfrm>
            <a:off x="1323075" y="104401"/>
            <a:ext cx="9144000" cy="410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Lato Light"/>
              <a:buNone/>
            </a:pPr>
            <a:r>
              <a:rPr b="1" lang="en-US" sz="3000">
                <a:latin typeface="Lato"/>
                <a:ea typeface="Lato"/>
                <a:cs typeface="Lato"/>
                <a:sym typeface="Lato"/>
              </a:rPr>
              <a:t>Luxury Cars</a:t>
            </a:r>
            <a:endParaRPr b="1" sz="3000">
              <a:latin typeface="Lato"/>
              <a:ea typeface="Lato"/>
              <a:cs typeface="Lato"/>
              <a:sym typeface="Lato"/>
            </a:endParaRPr>
          </a:p>
        </p:txBody>
      </p:sp>
      <p:pic>
        <p:nvPicPr>
          <p:cNvPr id="273" name="Google Shape;273;g6aee20cfe0_0_0"/>
          <p:cNvPicPr preferRelativeResize="0"/>
          <p:nvPr/>
        </p:nvPicPr>
        <p:blipFill>
          <a:blip r:embed="rId3">
            <a:alphaModFix/>
          </a:blip>
          <a:stretch>
            <a:fillRect/>
          </a:stretch>
        </p:blipFill>
        <p:spPr>
          <a:xfrm>
            <a:off x="1940725" y="1624300"/>
            <a:ext cx="1771375" cy="1771375"/>
          </a:xfrm>
          <a:prstGeom prst="rect">
            <a:avLst/>
          </a:prstGeom>
          <a:noFill/>
          <a:ln>
            <a:noFill/>
          </a:ln>
        </p:spPr>
      </p:pic>
      <p:grpSp>
        <p:nvGrpSpPr>
          <p:cNvPr id="274" name="Google Shape;274;g6aee20cfe0_0_0"/>
          <p:cNvGrpSpPr/>
          <p:nvPr/>
        </p:nvGrpSpPr>
        <p:grpSpPr>
          <a:xfrm>
            <a:off x="214325" y="4171575"/>
            <a:ext cx="5127925" cy="1218900"/>
            <a:chOff x="214325" y="4171575"/>
            <a:chExt cx="5127925" cy="1218900"/>
          </a:xfrm>
        </p:grpSpPr>
        <p:sp>
          <p:nvSpPr>
            <p:cNvPr id="275" name="Google Shape;275;g6aee20cfe0_0_0"/>
            <p:cNvSpPr/>
            <p:nvPr/>
          </p:nvSpPr>
          <p:spPr>
            <a:xfrm>
              <a:off x="1393050" y="4171575"/>
              <a:ext cx="39492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6aee20cfe0_0_0"/>
            <p:cNvSpPr/>
            <p:nvPr/>
          </p:nvSpPr>
          <p:spPr>
            <a:xfrm>
              <a:off x="214325" y="4171575"/>
              <a:ext cx="13125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0.</a:t>
              </a:r>
              <a:endParaRPr sz="2400">
                <a:solidFill>
                  <a:srgbClr val="FFFFFF"/>
                </a:solidFill>
              </a:endParaRPr>
            </a:p>
          </p:txBody>
        </p:sp>
        <p:sp>
          <p:nvSpPr>
            <p:cNvPr id="277" name="Google Shape;277;g6aee20cfe0_0_0"/>
            <p:cNvSpPr txBox="1"/>
            <p:nvPr/>
          </p:nvSpPr>
          <p:spPr>
            <a:xfrm>
              <a:off x="384275" y="4520700"/>
              <a:ext cx="10851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latin typeface="Lato"/>
                  <a:ea typeface="Lato"/>
                  <a:cs typeface="Lato"/>
                  <a:sym typeface="Lato"/>
                </a:rPr>
                <a:t>0.24%</a:t>
              </a:r>
              <a:endParaRPr b="1" sz="2400">
                <a:solidFill>
                  <a:srgbClr val="6AA84F"/>
                </a:solidFill>
                <a:latin typeface="Lato"/>
                <a:ea typeface="Lato"/>
                <a:cs typeface="Lato"/>
                <a:sym typeface="Lato"/>
              </a:endParaRPr>
            </a:p>
          </p:txBody>
        </p:sp>
        <p:sp>
          <p:nvSpPr>
            <p:cNvPr id="278" name="Google Shape;278;g6aee20cfe0_0_0"/>
            <p:cNvSpPr txBox="1"/>
            <p:nvPr/>
          </p:nvSpPr>
          <p:spPr>
            <a:xfrm>
              <a:off x="1679675" y="4444500"/>
              <a:ext cx="34905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a:t>
              </a:r>
              <a:r>
                <a:rPr b="1" lang="en-US" sz="1800">
                  <a:solidFill>
                    <a:srgbClr val="FFFFFF"/>
                  </a:solidFill>
                  <a:latin typeface="Lato"/>
                  <a:ea typeface="Lato"/>
                  <a:cs typeface="Lato"/>
                  <a:sym typeface="Lato"/>
                </a:rPr>
                <a:t>% increase in TV ad spend increased the car sales by 0.24% </a:t>
              </a:r>
              <a:endParaRPr b="1" sz="1800">
                <a:solidFill>
                  <a:srgbClr val="FFFFFF"/>
                </a:solidFill>
                <a:latin typeface="Lato"/>
                <a:ea typeface="Lato"/>
                <a:cs typeface="Lato"/>
                <a:sym typeface="Lato"/>
              </a:endParaRPr>
            </a:p>
          </p:txBody>
        </p:sp>
      </p:grpSp>
      <p:grpSp>
        <p:nvGrpSpPr>
          <p:cNvPr id="279" name="Google Shape;279;g6aee20cfe0_0_0"/>
          <p:cNvGrpSpPr/>
          <p:nvPr/>
        </p:nvGrpSpPr>
        <p:grpSpPr>
          <a:xfrm>
            <a:off x="6310325" y="4171575"/>
            <a:ext cx="5128050" cy="1218900"/>
            <a:chOff x="214325" y="4171575"/>
            <a:chExt cx="5128050" cy="1218900"/>
          </a:xfrm>
        </p:grpSpPr>
        <p:sp>
          <p:nvSpPr>
            <p:cNvPr id="280" name="Google Shape;280;g6aee20cfe0_0_0"/>
            <p:cNvSpPr/>
            <p:nvPr/>
          </p:nvSpPr>
          <p:spPr>
            <a:xfrm>
              <a:off x="1393050" y="4171575"/>
              <a:ext cx="39492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6aee20cfe0_0_0"/>
            <p:cNvSpPr/>
            <p:nvPr/>
          </p:nvSpPr>
          <p:spPr>
            <a:xfrm>
              <a:off x="214325" y="4171575"/>
              <a:ext cx="13125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0.</a:t>
              </a:r>
              <a:endParaRPr sz="2400">
                <a:solidFill>
                  <a:srgbClr val="FFFFFF"/>
                </a:solidFill>
              </a:endParaRPr>
            </a:p>
          </p:txBody>
        </p:sp>
        <p:sp>
          <p:nvSpPr>
            <p:cNvPr id="282" name="Google Shape;282;g6aee20cfe0_0_0"/>
            <p:cNvSpPr txBox="1"/>
            <p:nvPr/>
          </p:nvSpPr>
          <p:spPr>
            <a:xfrm>
              <a:off x="308075" y="4520700"/>
              <a:ext cx="1142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06666"/>
                  </a:solidFill>
                  <a:latin typeface="Lato"/>
                  <a:ea typeface="Lato"/>
                  <a:cs typeface="Lato"/>
                  <a:sym typeface="Lato"/>
                </a:rPr>
                <a:t>-0.34%</a:t>
              </a:r>
              <a:endParaRPr b="1" sz="2400">
                <a:solidFill>
                  <a:srgbClr val="E06666"/>
                </a:solidFill>
                <a:latin typeface="Lato"/>
                <a:ea typeface="Lato"/>
                <a:cs typeface="Lato"/>
                <a:sym typeface="Lato"/>
              </a:endParaRPr>
            </a:p>
          </p:txBody>
        </p:sp>
        <p:sp>
          <p:nvSpPr>
            <p:cNvPr id="283" name="Google Shape;283;g6aee20cfe0_0_0"/>
            <p:cNvSpPr txBox="1"/>
            <p:nvPr/>
          </p:nvSpPr>
          <p:spPr>
            <a:xfrm>
              <a:off x="1679675" y="4444500"/>
              <a:ext cx="36627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car price decreased the car sales by 0.34% </a:t>
              </a:r>
              <a:endParaRPr b="1" sz="1800">
                <a:solidFill>
                  <a:srgbClr val="FFFFFF"/>
                </a:solidFill>
                <a:latin typeface="Lato"/>
                <a:ea typeface="Lato"/>
                <a:cs typeface="Lato"/>
                <a:sym typeface="Lato"/>
              </a:endParaRPr>
            </a:p>
          </p:txBody>
        </p:sp>
      </p:grpSp>
      <p:pic>
        <p:nvPicPr>
          <p:cNvPr id="284" name="Google Shape;284;g6aee20cfe0_0_0"/>
          <p:cNvPicPr preferRelativeResize="0"/>
          <p:nvPr/>
        </p:nvPicPr>
        <p:blipFill>
          <a:blip r:embed="rId4">
            <a:alphaModFix/>
          </a:blip>
          <a:stretch>
            <a:fillRect/>
          </a:stretch>
        </p:blipFill>
        <p:spPr>
          <a:xfrm>
            <a:off x="8263225" y="1648550"/>
            <a:ext cx="1771375" cy="177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741c5aa7e2_0_20"/>
          <p:cNvSpPr txBox="1"/>
          <p:nvPr>
            <p:ph type="ctrTitle"/>
          </p:nvPr>
        </p:nvSpPr>
        <p:spPr>
          <a:xfrm>
            <a:off x="1323075" y="104401"/>
            <a:ext cx="9144000" cy="410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Lato Light"/>
              <a:buNone/>
            </a:pPr>
            <a:r>
              <a:rPr b="1" lang="en-US" sz="3000">
                <a:latin typeface="Lato"/>
                <a:ea typeface="Lato"/>
                <a:cs typeface="Lato"/>
                <a:sym typeface="Lato"/>
              </a:rPr>
              <a:t>Non-</a:t>
            </a:r>
            <a:r>
              <a:rPr b="1" lang="en-US" sz="3000">
                <a:latin typeface="Lato"/>
                <a:ea typeface="Lato"/>
                <a:cs typeface="Lato"/>
                <a:sym typeface="Lato"/>
              </a:rPr>
              <a:t>Luxury Cars</a:t>
            </a:r>
            <a:endParaRPr b="1" sz="3000">
              <a:latin typeface="Lato"/>
              <a:ea typeface="Lato"/>
              <a:cs typeface="Lato"/>
              <a:sym typeface="Lato"/>
            </a:endParaRPr>
          </a:p>
        </p:txBody>
      </p:sp>
      <p:pic>
        <p:nvPicPr>
          <p:cNvPr id="290" name="Google Shape;290;g741c5aa7e2_0_20"/>
          <p:cNvPicPr preferRelativeResize="0"/>
          <p:nvPr/>
        </p:nvPicPr>
        <p:blipFill>
          <a:blip r:embed="rId3">
            <a:alphaModFix/>
          </a:blip>
          <a:stretch>
            <a:fillRect/>
          </a:stretch>
        </p:blipFill>
        <p:spPr>
          <a:xfrm>
            <a:off x="1940725" y="1624300"/>
            <a:ext cx="1771375" cy="1771375"/>
          </a:xfrm>
          <a:prstGeom prst="rect">
            <a:avLst/>
          </a:prstGeom>
          <a:noFill/>
          <a:ln>
            <a:noFill/>
          </a:ln>
        </p:spPr>
      </p:pic>
      <p:grpSp>
        <p:nvGrpSpPr>
          <p:cNvPr id="291" name="Google Shape;291;g741c5aa7e2_0_20"/>
          <p:cNvGrpSpPr/>
          <p:nvPr/>
        </p:nvGrpSpPr>
        <p:grpSpPr>
          <a:xfrm>
            <a:off x="214325" y="4171575"/>
            <a:ext cx="5127925" cy="1218900"/>
            <a:chOff x="214325" y="4171575"/>
            <a:chExt cx="5127925" cy="1218900"/>
          </a:xfrm>
        </p:grpSpPr>
        <p:sp>
          <p:nvSpPr>
            <p:cNvPr id="292" name="Google Shape;292;g741c5aa7e2_0_20"/>
            <p:cNvSpPr/>
            <p:nvPr/>
          </p:nvSpPr>
          <p:spPr>
            <a:xfrm>
              <a:off x="1393050" y="4171575"/>
              <a:ext cx="39492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741c5aa7e2_0_20"/>
            <p:cNvSpPr/>
            <p:nvPr/>
          </p:nvSpPr>
          <p:spPr>
            <a:xfrm>
              <a:off x="214325" y="4171575"/>
              <a:ext cx="13125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0.</a:t>
              </a:r>
              <a:endParaRPr sz="2400">
                <a:solidFill>
                  <a:srgbClr val="FFFFFF"/>
                </a:solidFill>
              </a:endParaRPr>
            </a:p>
          </p:txBody>
        </p:sp>
        <p:sp>
          <p:nvSpPr>
            <p:cNvPr id="294" name="Google Shape;294;g741c5aa7e2_0_20"/>
            <p:cNvSpPr txBox="1"/>
            <p:nvPr/>
          </p:nvSpPr>
          <p:spPr>
            <a:xfrm>
              <a:off x="384275" y="4520700"/>
              <a:ext cx="10851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latin typeface="Lato"/>
                  <a:ea typeface="Lato"/>
                  <a:cs typeface="Lato"/>
                  <a:sym typeface="Lato"/>
                </a:rPr>
                <a:t>0.17%</a:t>
              </a:r>
              <a:endParaRPr b="1" sz="2400">
                <a:solidFill>
                  <a:srgbClr val="6AA84F"/>
                </a:solidFill>
                <a:latin typeface="Lato"/>
                <a:ea typeface="Lato"/>
                <a:cs typeface="Lato"/>
                <a:sym typeface="Lato"/>
              </a:endParaRPr>
            </a:p>
          </p:txBody>
        </p:sp>
        <p:sp>
          <p:nvSpPr>
            <p:cNvPr id="295" name="Google Shape;295;g741c5aa7e2_0_20"/>
            <p:cNvSpPr txBox="1"/>
            <p:nvPr/>
          </p:nvSpPr>
          <p:spPr>
            <a:xfrm>
              <a:off x="1679675" y="4444500"/>
              <a:ext cx="34905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increase in TV ad spend increased the car sales by 0.17% </a:t>
              </a:r>
              <a:endParaRPr b="1" sz="1800">
                <a:solidFill>
                  <a:srgbClr val="FFFFFF"/>
                </a:solidFill>
                <a:latin typeface="Lato"/>
                <a:ea typeface="Lato"/>
                <a:cs typeface="Lato"/>
                <a:sym typeface="Lato"/>
              </a:endParaRPr>
            </a:p>
          </p:txBody>
        </p:sp>
      </p:grpSp>
      <p:grpSp>
        <p:nvGrpSpPr>
          <p:cNvPr id="296" name="Google Shape;296;g741c5aa7e2_0_20"/>
          <p:cNvGrpSpPr/>
          <p:nvPr/>
        </p:nvGrpSpPr>
        <p:grpSpPr>
          <a:xfrm>
            <a:off x="6310325" y="4171575"/>
            <a:ext cx="5128050" cy="1218900"/>
            <a:chOff x="214325" y="4171575"/>
            <a:chExt cx="5128050" cy="1218900"/>
          </a:xfrm>
        </p:grpSpPr>
        <p:sp>
          <p:nvSpPr>
            <p:cNvPr id="297" name="Google Shape;297;g741c5aa7e2_0_20"/>
            <p:cNvSpPr/>
            <p:nvPr/>
          </p:nvSpPr>
          <p:spPr>
            <a:xfrm>
              <a:off x="1393050" y="4171575"/>
              <a:ext cx="39492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741c5aa7e2_0_20"/>
            <p:cNvSpPr/>
            <p:nvPr/>
          </p:nvSpPr>
          <p:spPr>
            <a:xfrm>
              <a:off x="214325" y="4171575"/>
              <a:ext cx="1312500" cy="1218900"/>
            </a:xfrm>
            <a:prstGeom prst="roundRect">
              <a:avLst>
                <a:gd fmla="val 16667" name="adj"/>
              </a:avLst>
            </a:prstGeom>
            <a:solidFill>
              <a:srgbClr val="00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0.</a:t>
              </a:r>
              <a:endParaRPr sz="2400">
                <a:solidFill>
                  <a:srgbClr val="FFFFFF"/>
                </a:solidFill>
              </a:endParaRPr>
            </a:p>
          </p:txBody>
        </p:sp>
        <p:sp>
          <p:nvSpPr>
            <p:cNvPr id="299" name="Google Shape;299;g741c5aa7e2_0_20"/>
            <p:cNvSpPr txBox="1"/>
            <p:nvPr/>
          </p:nvSpPr>
          <p:spPr>
            <a:xfrm>
              <a:off x="308075" y="4520700"/>
              <a:ext cx="1142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06666"/>
                  </a:solidFill>
                  <a:latin typeface="Lato"/>
                  <a:ea typeface="Lato"/>
                  <a:cs typeface="Lato"/>
                  <a:sym typeface="Lato"/>
                </a:rPr>
                <a:t>-0.54%</a:t>
              </a:r>
              <a:endParaRPr b="1" sz="2400">
                <a:solidFill>
                  <a:srgbClr val="E06666"/>
                </a:solidFill>
                <a:latin typeface="Lato"/>
                <a:ea typeface="Lato"/>
                <a:cs typeface="Lato"/>
                <a:sym typeface="Lato"/>
              </a:endParaRPr>
            </a:p>
          </p:txBody>
        </p:sp>
        <p:sp>
          <p:nvSpPr>
            <p:cNvPr id="300" name="Google Shape;300;g741c5aa7e2_0_20"/>
            <p:cNvSpPr txBox="1"/>
            <p:nvPr/>
          </p:nvSpPr>
          <p:spPr>
            <a:xfrm>
              <a:off x="1679675" y="4444500"/>
              <a:ext cx="36627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Lato"/>
                  <a:ea typeface="Lato"/>
                  <a:cs typeface="Lato"/>
                  <a:sym typeface="Lato"/>
                </a:rPr>
                <a:t>1% decrease in car price increased the car sales by 0.54% </a:t>
              </a:r>
              <a:endParaRPr b="1" sz="1800">
                <a:solidFill>
                  <a:srgbClr val="FFFFFF"/>
                </a:solidFill>
                <a:latin typeface="Lato"/>
                <a:ea typeface="Lato"/>
                <a:cs typeface="Lato"/>
                <a:sym typeface="Lato"/>
              </a:endParaRPr>
            </a:p>
          </p:txBody>
        </p:sp>
      </p:grpSp>
      <p:pic>
        <p:nvPicPr>
          <p:cNvPr id="301" name="Google Shape;301;g741c5aa7e2_0_20"/>
          <p:cNvPicPr preferRelativeResize="0"/>
          <p:nvPr/>
        </p:nvPicPr>
        <p:blipFill>
          <a:blip r:embed="rId4">
            <a:alphaModFix/>
          </a:blip>
          <a:stretch>
            <a:fillRect/>
          </a:stretch>
        </p:blipFill>
        <p:spPr>
          <a:xfrm>
            <a:off x="8263225" y="1648550"/>
            <a:ext cx="1771375" cy="177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ar template">
      <a:dk1>
        <a:srgbClr val="FFFFFF"/>
      </a:dk1>
      <a:lt1>
        <a:srgbClr val="FFFFFF"/>
      </a:lt1>
      <a:dk2>
        <a:srgbClr val="FFFFFF"/>
      </a:dk2>
      <a:lt2>
        <a:srgbClr val="FFFFFF"/>
      </a:lt2>
      <a:accent1>
        <a:srgbClr val="F2F2F2"/>
      </a:accent1>
      <a:accent2>
        <a:srgbClr val="FFFFFF"/>
      </a:accent2>
      <a:accent3>
        <a:srgbClr val="FFFFFF"/>
      </a:accent3>
      <a:accent4>
        <a:srgbClr val="EDEDED"/>
      </a:accent4>
      <a:accent5>
        <a:srgbClr val="FFF2CC"/>
      </a:accent5>
      <a:accent6>
        <a:srgbClr val="D9E2F3"/>
      </a:accent6>
      <a:hlink>
        <a:srgbClr val="E2EFD9"/>
      </a:hlink>
      <a:folHlink>
        <a:srgbClr val="C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