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717" r:id="rId1"/>
  </p:sldMasterIdLst>
  <p:notesMasterIdLst>
    <p:notesMasterId r:id="rId9"/>
  </p:notesMasterIdLst>
  <p:sldIdLst>
    <p:sldId id="298" r:id="rId2"/>
    <p:sldId id="292" r:id="rId3"/>
    <p:sldId id="294" r:id="rId4"/>
    <p:sldId id="295" r:id="rId5"/>
    <p:sldId id="293" r:id="rId6"/>
    <p:sldId id="296" r:id="rId7"/>
    <p:sldId id="297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/>
    <p:restoredTop sz="94648"/>
  </p:normalViewPr>
  <p:slideViewPr>
    <p:cSldViewPr snapToGrid="0" snapToObjects="1">
      <p:cViewPr varScale="1">
        <p:scale>
          <a:sx n="122" d="100"/>
          <a:sy n="122" d="100"/>
        </p:scale>
        <p:origin x="192" y="7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FC08A-5D5F-4C3B-901E-EDF72FDA24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AB074F-25EA-42D8-9E6C-D966699FD98D}">
      <dgm:prSet/>
      <dgm:spPr/>
      <dgm:t>
        <a:bodyPr/>
        <a:lstStyle/>
        <a:p>
          <a:pPr>
            <a:defRPr cap="all"/>
          </a:pPr>
          <a:r>
            <a:rPr lang="en-US" b="1" baseline="0"/>
            <a:t>Converting to lower case:</a:t>
          </a:r>
          <a:r>
            <a:rPr lang="en-US" baseline="0"/>
            <a:t> To make sure that the model doesn't confuse with same words written in different case, we convert all text data to lower case.</a:t>
          </a:r>
          <a:endParaRPr lang="en-US"/>
        </a:p>
      </dgm:t>
    </dgm:pt>
    <dgm:pt modelId="{DBC0E773-247E-4D06-B478-349D81FC8C9D}" type="parTrans" cxnId="{C44B0952-923F-4AB7-A556-605EEFE3A287}">
      <dgm:prSet/>
      <dgm:spPr/>
      <dgm:t>
        <a:bodyPr/>
        <a:lstStyle/>
        <a:p>
          <a:endParaRPr lang="en-US"/>
        </a:p>
      </dgm:t>
    </dgm:pt>
    <dgm:pt modelId="{96D3BDC3-E329-43F2-AFCB-64A5B0786778}" type="sibTrans" cxnId="{C44B0952-923F-4AB7-A556-605EEFE3A287}">
      <dgm:prSet/>
      <dgm:spPr/>
      <dgm:t>
        <a:bodyPr/>
        <a:lstStyle/>
        <a:p>
          <a:endParaRPr lang="en-US"/>
        </a:p>
      </dgm:t>
    </dgm:pt>
    <dgm:pt modelId="{0E97E4F4-5ADA-43DA-BAE3-1FB442E3CE9D}">
      <dgm:prSet/>
      <dgm:spPr/>
      <dgm:t>
        <a:bodyPr/>
        <a:lstStyle/>
        <a:p>
          <a:pPr>
            <a:defRPr cap="all"/>
          </a:pPr>
          <a:r>
            <a:rPr lang="en-US" b="1" baseline="0"/>
            <a:t>Removing Special characters: </a:t>
          </a:r>
          <a:r>
            <a:rPr lang="en-US" baseline="0"/>
            <a:t>punctuations do not help in our analysis and hence they are removed.</a:t>
          </a:r>
          <a:endParaRPr lang="en-US"/>
        </a:p>
      </dgm:t>
    </dgm:pt>
    <dgm:pt modelId="{B387E3D4-6E6B-40D6-A5B9-85AA24EA54B1}" type="parTrans" cxnId="{E2B8B73B-4DA7-4EDB-BD50-1EAAA1FE44FE}">
      <dgm:prSet/>
      <dgm:spPr/>
      <dgm:t>
        <a:bodyPr/>
        <a:lstStyle/>
        <a:p>
          <a:endParaRPr lang="en-US"/>
        </a:p>
      </dgm:t>
    </dgm:pt>
    <dgm:pt modelId="{302E9B28-CA5E-46F3-9D8F-ED7B8D1876F7}" type="sibTrans" cxnId="{E2B8B73B-4DA7-4EDB-BD50-1EAAA1FE44FE}">
      <dgm:prSet/>
      <dgm:spPr/>
      <dgm:t>
        <a:bodyPr/>
        <a:lstStyle/>
        <a:p>
          <a:endParaRPr lang="en-US"/>
        </a:p>
      </dgm:t>
    </dgm:pt>
    <dgm:pt modelId="{1A02A417-1B52-450A-A887-F53B68B5C52A}">
      <dgm:prSet/>
      <dgm:spPr/>
      <dgm:t>
        <a:bodyPr/>
        <a:lstStyle/>
        <a:p>
          <a:pPr>
            <a:defRPr cap="all"/>
          </a:pPr>
          <a:r>
            <a:rPr lang="en-US" b="1" baseline="0"/>
            <a:t>Removing Stop words: </a:t>
          </a:r>
          <a:r>
            <a:rPr lang="en-US" baseline="0"/>
            <a:t>Words that repeat too frequently don’t add value to the model and would confuse it, hence it is good to be removed.</a:t>
          </a:r>
          <a:endParaRPr lang="en-US"/>
        </a:p>
      </dgm:t>
    </dgm:pt>
    <dgm:pt modelId="{D971DAFC-EB1E-47E4-B934-833460BA2706}" type="parTrans" cxnId="{A180CA5F-7FE3-47E0-A39E-C09974244C63}">
      <dgm:prSet/>
      <dgm:spPr/>
      <dgm:t>
        <a:bodyPr/>
        <a:lstStyle/>
        <a:p>
          <a:endParaRPr lang="en-US"/>
        </a:p>
      </dgm:t>
    </dgm:pt>
    <dgm:pt modelId="{11B50E48-9DBB-43B2-8709-745216BF60DB}" type="sibTrans" cxnId="{A180CA5F-7FE3-47E0-A39E-C09974244C63}">
      <dgm:prSet/>
      <dgm:spPr/>
      <dgm:t>
        <a:bodyPr/>
        <a:lstStyle/>
        <a:p>
          <a:endParaRPr lang="en-US"/>
        </a:p>
      </dgm:t>
    </dgm:pt>
    <dgm:pt modelId="{C9F75682-EDDD-410D-9569-8166596AE326}" type="pres">
      <dgm:prSet presAssocID="{8C9FC08A-5D5F-4C3B-901E-EDF72FDA24F6}" presName="root" presStyleCnt="0">
        <dgm:presLayoutVars>
          <dgm:dir/>
          <dgm:resizeHandles val="exact"/>
        </dgm:presLayoutVars>
      </dgm:prSet>
      <dgm:spPr/>
    </dgm:pt>
    <dgm:pt modelId="{661AD899-6C5C-42D1-B632-334901E5E806}" type="pres">
      <dgm:prSet presAssocID="{74AB074F-25EA-42D8-9E6C-D966699FD98D}" presName="compNode" presStyleCnt="0"/>
      <dgm:spPr/>
    </dgm:pt>
    <dgm:pt modelId="{64BD98BF-8F05-446E-A6DD-41F21D4F76CC}" type="pres">
      <dgm:prSet presAssocID="{74AB074F-25EA-42D8-9E6C-D966699FD98D}" presName="iconBgRect" presStyleLbl="bgShp" presStyleIdx="0" presStyleCnt="3"/>
      <dgm:spPr/>
    </dgm:pt>
    <dgm:pt modelId="{3F274D3C-B685-4606-96E8-A840B9CFAEE1}" type="pres">
      <dgm:prSet presAssocID="{74AB074F-25EA-42D8-9E6C-D966699FD9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2E9FAE8-3A8A-49E8-ACE6-56F7FA8D63FE}" type="pres">
      <dgm:prSet presAssocID="{74AB074F-25EA-42D8-9E6C-D966699FD98D}" presName="spaceRect" presStyleCnt="0"/>
      <dgm:spPr/>
    </dgm:pt>
    <dgm:pt modelId="{B68C7298-C455-473D-8FBD-D0915C1218B5}" type="pres">
      <dgm:prSet presAssocID="{74AB074F-25EA-42D8-9E6C-D966699FD98D}" presName="textRect" presStyleLbl="revTx" presStyleIdx="0" presStyleCnt="3">
        <dgm:presLayoutVars>
          <dgm:chMax val="1"/>
          <dgm:chPref val="1"/>
        </dgm:presLayoutVars>
      </dgm:prSet>
      <dgm:spPr/>
    </dgm:pt>
    <dgm:pt modelId="{C9DA7F26-21AB-4FF5-958A-12FCA911FF3E}" type="pres">
      <dgm:prSet presAssocID="{96D3BDC3-E329-43F2-AFCB-64A5B0786778}" presName="sibTrans" presStyleCnt="0"/>
      <dgm:spPr/>
    </dgm:pt>
    <dgm:pt modelId="{2D9CC522-AE4E-4152-BBAC-04572604F6A4}" type="pres">
      <dgm:prSet presAssocID="{0E97E4F4-5ADA-43DA-BAE3-1FB442E3CE9D}" presName="compNode" presStyleCnt="0"/>
      <dgm:spPr/>
    </dgm:pt>
    <dgm:pt modelId="{F3B23340-A4E0-455A-A88F-D9C1DE79948C}" type="pres">
      <dgm:prSet presAssocID="{0E97E4F4-5ADA-43DA-BAE3-1FB442E3CE9D}" presName="iconBgRect" presStyleLbl="bgShp" presStyleIdx="1" presStyleCnt="3"/>
      <dgm:spPr/>
    </dgm:pt>
    <dgm:pt modelId="{F1F06FC4-7AE8-491E-A37A-F13C4A42CD89}" type="pres">
      <dgm:prSet presAssocID="{0E97E4F4-5ADA-43DA-BAE3-1FB442E3C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436DC95-010A-4720-B63A-79F9C30A2754}" type="pres">
      <dgm:prSet presAssocID="{0E97E4F4-5ADA-43DA-BAE3-1FB442E3CE9D}" presName="spaceRect" presStyleCnt="0"/>
      <dgm:spPr/>
    </dgm:pt>
    <dgm:pt modelId="{C9686888-BE5C-47F8-858E-801B0E52556B}" type="pres">
      <dgm:prSet presAssocID="{0E97E4F4-5ADA-43DA-BAE3-1FB442E3CE9D}" presName="textRect" presStyleLbl="revTx" presStyleIdx="1" presStyleCnt="3">
        <dgm:presLayoutVars>
          <dgm:chMax val="1"/>
          <dgm:chPref val="1"/>
        </dgm:presLayoutVars>
      </dgm:prSet>
      <dgm:spPr/>
    </dgm:pt>
    <dgm:pt modelId="{A5CA1CBE-6BB8-4754-89CA-C6A8C21DFA9C}" type="pres">
      <dgm:prSet presAssocID="{302E9B28-CA5E-46F3-9D8F-ED7B8D1876F7}" presName="sibTrans" presStyleCnt="0"/>
      <dgm:spPr/>
    </dgm:pt>
    <dgm:pt modelId="{ACB6FE78-E4ED-4519-A3CB-265BFC1CD44C}" type="pres">
      <dgm:prSet presAssocID="{1A02A417-1B52-450A-A887-F53B68B5C52A}" presName="compNode" presStyleCnt="0"/>
      <dgm:spPr/>
    </dgm:pt>
    <dgm:pt modelId="{D4515B3D-28DF-4F36-B3DF-35BCBB91048A}" type="pres">
      <dgm:prSet presAssocID="{1A02A417-1B52-450A-A887-F53B68B5C52A}" presName="iconBgRect" presStyleLbl="bgShp" presStyleIdx="2" presStyleCnt="3"/>
      <dgm:spPr/>
    </dgm:pt>
    <dgm:pt modelId="{16061D49-89C5-4832-96E6-9A9288835930}" type="pres">
      <dgm:prSet presAssocID="{1A02A417-1B52-450A-A887-F53B68B5C5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228A854-DD14-4C67-9ABA-BDC064D2C858}" type="pres">
      <dgm:prSet presAssocID="{1A02A417-1B52-450A-A887-F53B68B5C52A}" presName="spaceRect" presStyleCnt="0"/>
      <dgm:spPr/>
    </dgm:pt>
    <dgm:pt modelId="{A52C0128-2451-4FEA-AF32-95E12B506903}" type="pres">
      <dgm:prSet presAssocID="{1A02A417-1B52-450A-A887-F53B68B5C5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8AAF1B-7796-49F7-8583-B94ABC0675C1}" type="presOf" srcId="{1A02A417-1B52-450A-A887-F53B68B5C52A}" destId="{A52C0128-2451-4FEA-AF32-95E12B506903}" srcOrd="0" destOrd="0" presId="urn:microsoft.com/office/officeart/2018/5/layout/IconCircleLabelList"/>
    <dgm:cxn modelId="{424E042E-B3E7-4563-84C1-F9886C707686}" type="presOf" srcId="{0E97E4F4-5ADA-43DA-BAE3-1FB442E3CE9D}" destId="{C9686888-BE5C-47F8-858E-801B0E52556B}" srcOrd="0" destOrd="0" presId="urn:microsoft.com/office/officeart/2018/5/layout/IconCircleLabelList"/>
    <dgm:cxn modelId="{E2B8B73B-4DA7-4EDB-BD50-1EAAA1FE44FE}" srcId="{8C9FC08A-5D5F-4C3B-901E-EDF72FDA24F6}" destId="{0E97E4F4-5ADA-43DA-BAE3-1FB442E3CE9D}" srcOrd="1" destOrd="0" parTransId="{B387E3D4-6E6B-40D6-A5B9-85AA24EA54B1}" sibTransId="{302E9B28-CA5E-46F3-9D8F-ED7B8D1876F7}"/>
    <dgm:cxn modelId="{37E70748-53F8-46C5-9AF7-500E9E22BC2E}" type="presOf" srcId="{74AB074F-25EA-42D8-9E6C-D966699FD98D}" destId="{B68C7298-C455-473D-8FBD-D0915C1218B5}" srcOrd="0" destOrd="0" presId="urn:microsoft.com/office/officeart/2018/5/layout/IconCircleLabelList"/>
    <dgm:cxn modelId="{C44B0952-923F-4AB7-A556-605EEFE3A287}" srcId="{8C9FC08A-5D5F-4C3B-901E-EDF72FDA24F6}" destId="{74AB074F-25EA-42D8-9E6C-D966699FD98D}" srcOrd="0" destOrd="0" parTransId="{DBC0E773-247E-4D06-B478-349D81FC8C9D}" sibTransId="{96D3BDC3-E329-43F2-AFCB-64A5B0786778}"/>
    <dgm:cxn modelId="{A180CA5F-7FE3-47E0-A39E-C09974244C63}" srcId="{8C9FC08A-5D5F-4C3B-901E-EDF72FDA24F6}" destId="{1A02A417-1B52-450A-A887-F53B68B5C52A}" srcOrd="2" destOrd="0" parTransId="{D971DAFC-EB1E-47E4-B934-833460BA2706}" sibTransId="{11B50E48-9DBB-43B2-8709-745216BF60DB}"/>
    <dgm:cxn modelId="{AE7DDC68-BC5D-46AA-B041-C66A86F3A67E}" type="presOf" srcId="{8C9FC08A-5D5F-4C3B-901E-EDF72FDA24F6}" destId="{C9F75682-EDDD-410D-9569-8166596AE326}" srcOrd="0" destOrd="0" presId="urn:microsoft.com/office/officeart/2018/5/layout/IconCircleLabelList"/>
    <dgm:cxn modelId="{47D8209C-24E9-49FA-87F2-3F08AEDB25CF}" type="presParOf" srcId="{C9F75682-EDDD-410D-9569-8166596AE326}" destId="{661AD899-6C5C-42D1-B632-334901E5E806}" srcOrd="0" destOrd="0" presId="urn:microsoft.com/office/officeart/2018/5/layout/IconCircleLabelList"/>
    <dgm:cxn modelId="{D9D8DCD3-734F-4BB1-A171-B0B0C7DED93B}" type="presParOf" srcId="{661AD899-6C5C-42D1-B632-334901E5E806}" destId="{64BD98BF-8F05-446E-A6DD-41F21D4F76CC}" srcOrd="0" destOrd="0" presId="urn:microsoft.com/office/officeart/2018/5/layout/IconCircleLabelList"/>
    <dgm:cxn modelId="{601BEF35-F849-40D5-9D9F-BBD576CE0857}" type="presParOf" srcId="{661AD899-6C5C-42D1-B632-334901E5E806}" destId="{3F274D3C-B685-4606-96E8-A840B9CFAEE1}" srcOrd="1" destOrd="0" presId="urn:microsoft.com/office/officeart/2018/5/layout/IconCircleLabelList"/>
    <dgm:cxn modelId="{BBF928E5-B3E3-408A-9BCE-CAABB4926D3D}" type="presParOf" srcId="{661AD899-6C5C-42D1-B632-334901E5E806}" destId="{F2E9FAE8-3A8A-49E8-ACE6-56F7FA8D63FE}" srcOrd="2" destOrd="0" presId="urn:microsoft.com/office/officeart/2018/5/layout/IconCircleLabelList"/>
    <dgm:cxn modelId="{80881BA3-FAF6-4728-AD70-F503C1B0F65C}" type="presParOf" srcId="{661AD899-6C5C-42D1-B632-334901E5E806}" destId="{B68C7298-C455-473D-8FBD-D0915C1218B5}" srcOrd="3" destOrd="0" presId="urn:microsoft.com/office/officeart/2018/5/layout/IconCircleLabelList"/>
    <dgm:cxn modelId="{92BDDC60-716C-417B-89DC-350C399C7228}" type="presParOf" srcId="{C9F75682-EDDD-410D-9569-8166596AE326}" destId="{C9DA7F26-21AB-4FF5-958A-12FCA911FF3E}" srcOrd="1" destOrd="0" presId="urn:microsoft.com/office/officeart/2018/5/layout/IconCircleLabelList"/>
    <dgm:cxn modelId="{E5503F40-E4D1-4085-8410-3235691B5448}" type="presParOf" srcId="{C9F75682-EDDD-410D-9569-8166596AE326}" destId="{2D9CC522-AE4E-4152-BBAC-04572604F6A4}" srcOrd="2" destOrd="0" presId="urn:microsoft.com/office/officeart/2018/5/layout/IconCircleLabelList"/>
    <dgm:cxn modelId="{0C5D9160-55AE-4A94-A825-DC2CE13F2A47}" type="presParOf" srcId="{2D9CC522-AE4E-4152-BBAC-04572604F6A4}" destId="{F3B23340-A4E0-455A-A88F-D9C1DE79948C}" srcOrd="0" destOrd="0" presId="urn:microsoft.com/office/officeart/2018/5/layout/IconCircleLabelList"/>
    <dgm:cxn modelId="{F9D054B8-FC1A-4A3D-A9ED-F763015154EB}" type="presParOf" srcId="{2D9CC522-AE4E-4152-BBAC-04572604F6A4}" destId="{F1F06FC4-7AE8-491E-A37A-F13C4A42CD89}" srcOrd="1" destOrd="0" presId="urn:microsoft.com/office/officeart/2018/5/layout/IconCircleLabelList"/>
    <dgm:cxn modelId="{AD4A9CAE-631B-40DF-AE80-B252DA0A49BC}" type="presParOf" srcId="{2D9CC522-AE4E-4152-BBAC-04572604F6A4}" destId="{2436DC95-010A-4720-B63A-79F9C30A2754}" srcOrd="2" destOrd="0" presId="urn:microsoft.com/office/officeart/2018/5/layout/IconCircleLabelList"/>
    <dgm:cxn modelId="{41474811-5156-4AE4-910E-9805F8AA0759}" type="presParOf" srcId="{2D9CC522-AE4E-4152-BBAC-04572604F6A4}" destId="{C9686888-BE5C-47F8-858E-801B0E52556B}" srcOrd="3" destOrd="0" presId="urn:microsoft.com/office/officeart/2018/5/layout/IconCircleLabelList"/>
    <dgm:cxn modelId="{87D43CA5-739A-4AA2-9F8C-00E34F529EE1}" type="presParOf" srcId="{C9F75682-EDDD-410D-9569-8166596AE326}" destId="{A5CA1CBE-6BB8-4754-89CA-C6A8C21DFA9C}" srcOrd="3" destOrd="0" presId="urn:microsoft.com/office/officeart/2018/5/layout/IconCircleLabelList"/>
    <dgm:cxn modelId="{B68FA3FF-A31A-4FCF-A30E-442708269210}" type="presParOf" srcId="{C9F75682-EDDD-410D-9569-8166596AE326}" destId="{ACB6FE78-E4ED-4519-A3CB-265BFC1CD44C}" srcOrd="4" destOrd="0" presId="urn:microsoft.com/office/officeart/2018/5/layout/IconCircleLabelList"/>
    <dgm:cxn modelId="{47A99AC2-CFAB-4549-8058-8A2658498417}" type="presParOf" srcId="{ACB6FE78-E4ED-4519-A3CB-265BFC1CD44C}" destId="{D4515B3D-28DF-4F36-B3DF-35BCBB91048A}" srcOrd="0" destOrd="0" presId="urn:microsoft.com/office/officeart/2018/5/layout/IconCircleLabelList"/>
    <dgm:cxn modelId="{EDDFC573-71E5-4964-B459-0CD47B1E38AE}" type="presParOf" srcId="{ACB6FE78-E4ED-4519-A3CB-265BFC1CD44C}" destId="{16061D49-89C5-4832-96E6-9A9288835930}" srcOrd="1" destOrd="0" presId="urn:microsoft.com/office/officeart/2018/5/layout/IconCircleLabelList"/>
    <dgm:cxn modelId="{AA325448-7F5A-4571-AF23-F47C1984C972}" type="presParOf" srcId="{ACB6FE78-E4ED-4519-A3CB-265BFC1CD44C}" destId="{A228A854-DD14-4C67-9ABA-BDC064D2C858}" srcOrd="2" destOrd="0" presId="urn:microsoft.com/office/officeart/2018/5/layout/IconCircleLabelList"/>
    <dgm:cxn modelId="{54ED0E42-D811-4276-B120-ABF13CF990B2}" type="presParOf" srcId="{ACB6FE78-E4ED-4519-A3CB-265BFC1CD44C}" destId="{A52C0128-2451-4FEA-AF32-95E12B5069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E3B7E6-0A43-447F-918B-1BBC25D536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5E748-6C06-4C32-B9EF-FB0E28A1E194}">
      <dgm:prSet/>
      <dgm:spPr/>
      <dgm:t>
        <a:bodyPr/>
        <a:lstStyle/>
        <a:p>
          <a:r>
            <a:rPr lang="en-US" b="1"/>
            <a:t>Stemming </a:t>
          </a:r>
          <a:r>
            <a:rPr lang="en-US"/>
            <a:t>- method of normalization of word by its root                                                   - We use only ‘PorterStemmer’ from the entire NLTk stem module.</a:t>
          </a:r>
        </a:p>
      </dgm:t>
    </dgm:pt>
    <dgm:pt modelId="{34C17F94-4206-4427-B673-B847150A98EB}" type="parTrans" cxnId="{A4E6411D-DF11-4B1B-A272-6B8A5C68FD63}">
      <dgm:prSet/>
      <dgm:spPr/>
      <dgm:t>
        <a:bodyPr/>
        <a:lstStyle/>
        <a:p>
          <a:endParaRPr lang="en-US"/>
        </a:p>
      </dgm:t>
    </dgm:pt>
    <dgm:pt modelId="{0F1BC48C-76AA-4C06-8FE5-ACA53D8E89BB}" type="sibTrans" cxnId="{A4E6411D-DF11-4B1B-A272-6B8A5C68FD63}">
      <dgm:prSet/>
      <dgm:spPr/>
      <dgm:t>
        <a:bodyPr/>
        <a:lstStyle/>
        <a:p>
          <a:endParaRPr lang="en-US"/>
        </a:p>
      </dgm:t>
    </dgm:pt>
    <dgm:pt modelId="{8275F358-2602-4917-B90C-CC5BB11913B5}">
      <dgm:prSet/>
      <dgm:spPr/>
      <dgm:t>
        <a:bodyPr/>
        <a:lstStyle/>
        <a:p>
          <a:r>
            <a:rPr lang="en-US" b="1"/>
            <a:t>Lemmatizing -</a:t>
          </a:r>
          <a:r>
            <a:rPr lang="en-US"/>
            <a:t> is the algorithmic process of finding the lemma of a word depending on its meaning and context</a:t>
          </a:r>
        </a:p>
      </dgm:t>
    </dgm:pt>
    <dgm:pt modelId="{1E5D75B2-D644-49D0-9513-66190D5AABD3}" type="parTrans" cxnId="{F4972003-A636-4578-8DF9-3A09951EB58C}">
      <dgm:prSet/>
      <dgm:spPr/>
      <dgm:t>
        <a:bodyPr/>
        <a:lstStyle/>
        <a:p>
          <a:endParaRPr lang="en-US"/>
        </a:p>
      </dgm:t>
    </dgm:pt>
    <dgm:pt modelId="{ABF6A9FA-3390-4D70-A2B1-7B0AB03023BF}" type="sibTrans" cxnId="{F4972003-A636-4578-8DF9-3A09951EB58C}">
      <dgm:prSet/>
      <dgm:spPr/>
      <dgm:t>
        <a:bodyPr/>
        <a:lstStyle/>
        <a:p>
          <a:endParaRPr lang="en-US"/>
        </a:p>
      </dgm:t>
    </dgm:pt>
    <dgm:pt modelId="{E7AAB730-073A-40C2-B94B-854451E03D1E}">
      <dgm:prSet/>
      <dgm:spPr/>
      <dgm:t>
        <a:bodyPr/>
        <a:lstStyle/>
        <a:p>
          <a:r>
            <a:rPr lang="en-US"/>
            <a:t>TFIDF</a:t>
          </a:r>
        </a:p>
      </dgm:t>
    </dgm:pt>
    <dgm:pt modelId="{2B4CAF16-91D3-4559-B056-EE2B83F7B171}" type="parTrans" cxnId="{F55FB9A6-4CF7-4210-89FA-31D573F99546}">
      <dgm:prSet/>
      <dgm:spPr/>
      <dgm:t>
        <a:bodyPr/>
        <a:lstStyle/>
        <a:p>
          <a:endParaRPr lang="en-US"/>
        </a:p>
      </dgm:t>
    </dgm:pt>
    <dgm:pt modelId="{120D0AA9-F3BF-48B1-A0E9-3C7039B412E3}" type="sibTrans" cxnId="{F55FB9A6-4CF7-4210-89FA-31D573F99546}">
      <dgm:prSet/>
      <dgm:spPr/>
      <dgm:t>
        <a:bodyPr/>
        <a:lstStyle/>
        <a:p>
          <a:endParaRPr lang="en-US"/>
        </a:p>
      </dgm:t>
    </dgm:pt>
    <dgm:pt modelId="{B7F6400C-5113-0142-889E-48F735439D71}" type="pres">
      <dgm:prSet presAssocID="{7DE3B7E6-0A43-447F-918B-1BBC25D536C3}" presName="linear" presStyleCnt="0">
        <dgm:presLayoutVars>
          <dgm:animLvl val="lvl"/>
          <dgm:resizeHandles val="exact"/>
        </dgm:presLayoutVars>
      </dgm:prSet>
      <dgm:spPr/>
    </dgm:pt>
    <dgm:pt modelId="{38168146-8FD1-F549-BFA6-31727374030E}" type="pres">
      <dgm:prSet presAssocID="{9AA5E748-6C06-4C32-B9EF-FB0E28A1E1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EE3EFC-4714-D445-A9C4-735D2ED242D1}" type="pres">
      <dgm:prSet presAssocID="{0F1BC48C-76AA-4C06-8FE5-ACA53D8E89BB}" presName="spacer" presStyleCnt="0"/>
      <dgm:spPr/>
    </dgm:pt>
    <dgm:pt modelId="{8344C0CF-D0C0-4248-88DA-B40A232B9995}" type="pres">
      <dgm:prSet presAssocID="{8275F358-2602-4917-B90C-CC5BB11913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D7BF54-8EC5-5B47-832F-15560521E7F3}" type="pres">
      <dgm:prSet presAssocID="{ABF6A9FA-3390-4D70-A2B1-7B0AB03023BF}" presName="spacer" presStyleCnt="0"/>
      <dgm:spPr/>
    </dgm:pt>
    <dgm:pt modelId="{34519B2D-C3A8-0B4F-8B09-EC4E09C8F2CE}" type="pres">
      <dgm:prSet presAssocID="{E7AAB730-073A-40C2-B94B-854451E03D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972003-A636-4578-8DF9-3A09951EB58C}" srcId="{7DE3B7E6-0A43-447F-918B-1BBC25D536C3}" destId="{8275F358-2602-4917-B90C-CC5BB11913B5}" srcOrd="1" destOrd="0" parTransId="{1E5D75B2-D644-49D0-9513-66190D5AABD3}" sibTransId="{ABF6A9FA-3390-4D70-A2B1-7B0AB03023BF}"/>
    <dgm:cxn modelId="{A4E6411D-DF11-4B1B-A272-6B8A5C68FD63}" srcId="{7DE3B7E6-0A43-447F-918B-1BBC25D536C3}" destId="{9AA5E748-6C06-4C32-B9EF-FB0E28A1E194}" srcOrd="0" destOrd="0" parTransId="{34C17F94-4206-4427-B673-B847150A98EB}" sibTransId="{0F1BC48C-76AA-4C06-8FE5-ACA53D8E89BB}"/>
    <dgm:cxn modelId="{F55FB9A6-4CF7-4210-89FA-31D573F99546}" srcId="{7DE3B7E6-0A43-447F-918B-1BBC25D536C3}" destId="{E7AAB730-073A-40C2-B94B-854451E03D1E}" srcOrd="2" destOrd="0" parTransId="{2B4CAF16-91D3-4559-B056-EE2B83F7B171}" sibTransId="{120D0AA9-F3BF-48B1-A0E9-3C7039B412E3}"/>
    <dgm:cxn modelId="{4E514CD4-3D7B-724A-B22B-42C70D6A85E7}" type="presOf" srcId="{E7AAB730-073A-40C2-B94B-854451E03D1E}" destId="{34519B2D-C3A8-0B4F-8B09-EC4E09C8F2CE}" srcOrd="0" destOrd="0" presId="urn:microsoft.com/office/officeart/2005/8/layout/vList2"/>
    <dgm:cxn modelId="{5FE561DB-D192-4844-B93B-2BC938B4D896}" type="presOf" srcId="{7DE3B7E6-0A43-447F-918B-1BBC25D536C3}" destId="{B7F6400C-5113-0142-889E-48F735439D71}" srcOrd="0" destOrd="0" presId="urn:microsoft.com/office/officeart/2005/8/layout/vList2"/>
    <dgm:cxn modelId="{BC9075DC-6122-364F-8971-12042B1755A5}" type="presOf" srcId="{8275F358-2602-4917-B90C-CC5BB11913B5}" destId="{8344C0CF-D0C0-4248-88DA-B40A232B9995}" srcOrd="0" destOrd="0" presId="urn:microsoft.com/office/officeart/2005/8/layout/vList2"/>
    <dgm:cxn modelId="{45F05FF0-5122-9E4F-9D3F-1D064DF06537}" type="presOf" srcId="{9AA5E748-6C06-4C32-B9EF-FB0E28A1E194}" destId="{38168146-8FD1-F549-BFA6-31727374030E}" srcOrd="0" destOrd="0" presId="urn:microsoft.com/office/officeart/2005/8/layout/vList2"/>
    <dgm:cxn modelId="{015952E2-3BDF-304E-80D3-0CE2F0B945F6}" type="presParOf" srcId="{B7F6400C-5113-0142-889E-48F735439D71}" destId="{38168146-8FD1-F549-BFA6-31727374030E}" srcOrd="0" destOrd="0" presId="urn:microsoft.com/office/officeart/2005/8/layout/vList2"/>
    <dgm:cxn modelId="{574635D4-C4D8-9B4D-857D-5D2EB9CD9658}" type="presParOf" srcId="{B7F6400C-5113-0142-889E-48F735439D71}" destId="{28EE3EFC-4714-D445-A9C4-735D2ED242D1}" srcOrd="1" destOrd="0" presId="urn:microsoft.com/office/officeart/2005/8/layout/vList2"/>
    <dgm:cxn modelId="{593978F9-ACAC-294F-BAEE-2810AA6042CF}" type="presParOf" srcId="{B7F6400C-5113-0142-889E-48F735439D71}" destId="{8344C0CF-D0C0-4248-88DA-B40A232B9995}" srcOrd="2" destOrd="0" presId="urn:microsoft.com/office/officeart/2005/8/layout/vList2"/>
    <dgm:cxn modelId="{59181179-7DB1-CD4F-95F1-03DBF3DF9F2D}" type="presParOf" srcId="{B7F6400C-5113-0142-889E-48F735439D71}" destId="{E2D7BF54-8EC5-5B47-832F-15560521E7F3}" srcOrd="3" destOrd="0" presId="urn:microsoft.com/office/officeart/2005/8/layout/vList2"/>
    <dgm:cxn modelId="{844C01EE-9AD9-BD44-9F7E-8A8C074DEA48}" type="presParOf" srcId="{B7F6400C-5113-0142-889E-48F735439D71}" destId="{34519B2D-C3A8-0B4F-8B09-EC4E09C8F2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D98BF-8F05-446E-A6DD-41F21D4F76CC}">
      <dsp:nvSpPr>
        <dsp:cNvPr id="0" name=""/>
        <dsp:cNvSpPr/>
      </dsp:nvSpPr>
      <dsp:spPr>
        <a:xfrm>
          <a:off x="292336" y="727214"/>
          <a:ext cx="912498" cy="9124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74D3C-B685-4606-96E8-A840B9CFAEE1}">
      <dsp:nvSpPr>
        <dsp:cNvPr id="0" name=""/>
        <dsp:cNvSpPr/>
      </dsp:nvSpPr>
      <dsp:spPr>
        <a:xfrm>
          <a:off x="486803" y="921681"/>
          <a:ext cx="523564" cy="523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C7298-C455-473D-8FBD-D0915C1218B5}">
      <dsp:nvSpPr>
        <dsp:cNvPr id="0" name=""/>
        <dsp:cNvSpPr/>
      </dsp:nvSpPr>
      <dsp:spPr>
        <a:xfrm>
          <a:off x="636" y="1923933"/>
          <a:ext cx="1495898" cy="80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Converting to lower case:</a:t>
          </a:r>
          <a:r>
            <a:rPr lang="en-US" sz="1100" kern="1200" baseline="0"/>
            <a:t> To make sure that the model doesn't confuse with same words written in different case, we convert all text data to lower case.</a:t>
          </a:r>
          <a:endParaRPr lang="en-US" sz="1100" kern="1200"/>
        </a:p>
      </dsp:txBody>
      <dsp:txXfrm>
        <a:off x="636" y="1923933"/>
        <a:ext cx="1495898" cy="804045"/>
      </dsp:txXfrm>
    </dsp:sp>
    <dsp:sp modelId="{F3B23340-A4E0-455A-A88F-D9C1DE79948C}">
      <dsp:nvSpPr>
        <dsp:cNvPr id="0" name=""/>
        <dsp:cNvSpPr/>
      </dsp:nvSpPr>
      <dsp:spPr>
        <a:xfrm>
          <a:off x="2050016" y="727214"/>
          <a:ext cx="912498" cy="9124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06FC4-7AE8-491E-A37A-F13C4A42CD89}">
      <dsp:nvSpPr>
        <dsp:cNvPr id="0" name=""/>
        <dsp:cNvSpPr/>
      </dsp:nvSpPr>
      <dsp:spPr>
        <a:xfrm>
          <a:off x="2244483" y="921681"/>
          <a:ext cx="523564" cy="523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86888-BE5C-47F8-858E-801B0E52556B}">
      <dsp:nvSpPr>
        <dsp:cNvPr id="0" name=""/>
        <dsp:cNvSpPr/>
      </dsp:nvSpPr>
      <dsp:spPr>
        <a:xfrm>
          <a:off x="1758316" y="1923933"/>
          <a:ext cx="1495898" cy="80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Removing Special characters: </a:t>
          </a:r>
          <a:r>
            <a:rPr lang="en-US" sz="1100" kern="1200" baseline="0"/>
            <a:t>punctuations do not help in our analysis and hence they are removed.</a:t>
          </a:r>
          <a:endParaRPr lang="en-US" sz="1100" kern="1200"/>
        </a:p>
      </dsp:txBody>
      <dsp:txXfrm>
        <a:off x="1758316" y="1923933"/>
        <a:ext cx="1495898" cy="804045"/>
      </dsp:txXfrm>
    </dsp:sp>
    <dsp:sp modelId="{D4515B3D-28DF-4F36-B3DF-35BCBB91048A}">
      <dsp:nvSpPr>
        <dsp:cNvPr id="0" name=""/>
        <dsp:cNvSpPr/>
      </dsp:nvSpPr>
      <dsp:spPr>
        <a:xfrm>
          <a:off x="3807697" y="727214"/>
          <a:ext cx="912498" cy="9124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61D49-89C5-4832-96E6-9A9288835930}">
      <dsp:nvSpPr>
        <dsp:cNvPr id="0" name=""/>
        <dsp:cNvSpPr/>
      </dsp:nvSpPr>
      <dsp:spPr>
        <a:xfrm>
          <a:off x="4002164" y="921681"/>
          <a:ext cx="523564" cy="523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C0128-2451-4FEA-AF32-95E12B506903}">
      <dsp:nvSpPr>
        <dsp:cNvPr id="0" name=""/>
        <dsp:cNvSpPr/>
      </dsp:nvSpPr>
      <dsp:spPr>
        <a:xfrm>
          <a:off x="3515997" y="1923933"/>
          <a:ext cx="1495898" cy="80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Removing Stop words: </a:t>
          </a:r>
          <a:r>
            <a:rPr lang="en-US" sz="1100" kern="1200" baseline="0"/>
            <a:t>Words that repeat too frequently don’t add value to the model and would confuse it, hence it is good to be removed.</a:t>
          </a:r>
          <a:endParaRPr lang="en-US" sz="1100" kern="1200"/>
        </a:p>
      </dsp:txBody>
      <dsp:txXfrm>
        <a:off x="3515997" y="1923933"/>
        <a:ext cx="1495898" cy="804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68146-8FD1-F549-BFA6-31727374030E}">
      <dsp:nvSpPr>
        <dsp:cNvPr id="0" name=""/>
        <dsp:cNvSpPr/>
      </dsp:nvSpPr>
      <dsp:spPr>
        <a:xfrm>
          <a:off x="0" y="47485"/>
          <a:ext cx="7772400" cy="6891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Stemming </a:t>
          </a:r>
          <a:r>
            <a:rPr lang="en-US" sz="1900" kern="1200"/>
            <a:t>- method of normalization of word by its root                                                   - We use only ‘PorterStemmer’ from the entire NLTk stem module.</a:t>
          </a:r>
        </a:p>
      </dsp:txBody>
      <dsp:txXfrm>
        <a:off x="33641" y="81126"/>
        <a:ext cx="7705118" cy="621847"/>
      </dsp:txXfrm>
    </dsp:sp>
    <dsp:sp modelId="{8344C0CF-D0C0-4248-88DA-B40A232B9995}">
      <dsp:nvSpPr>
        <dsp:cNvPr id="0" name=""/>
        <dsp:cNvSpPr/>
      </dsp:nvSpPr>
      <dsp:spPr>
        <a:xfrm>
          <a:off x="0" y="791335"/>
          <a:ext cx="7772400" cy="689129"/>
        </a:xfrm>
        <a:prstGeom prst="roundRect">
          <a:avLst/>
        </a:prstGeom>
        <a:solidFill>
          <a:schemeClr val="accent5">
            <a:hueOff val="7693906"/>
            <a:satOff val="-2748"/>
            <a:lumOff val="4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Lemmatizing -</a:t>
          </a:r>
          <a:r>
            <a:rPr lang="en-US" sz="1900" kern="1200"/>
            <a:t> is the algorithmic process of finding the lemma of a word depending on its meaning and context</a:t>
          </a:r>
        </a:p>
      </dsp:txBody>
      <dsp:txXfrm>
        <a:off x="33641" y="824976"/>
        <a:ext cx="7705118" cy="621847"/>
      </dsp:txXfrm>
    </dsp:sp>
    <dsp:sp modelId="{34519B2D-C3A8-0B4F-8B09-EC4E09C8F2CE}">
      <dsp:nvSpPr>
        <dsp:cNvPr id="0" name=""/>
        <dsp:cNvSpPr/>
      </dsp:nvSpPr>
      <dsp:spPr>
        <a:xfrm>
          <a:off x="0" y="1535185"/>
          <a:ext cx="7772400" cy="689129"/>
        </a:xfrm>
        <a:prstGeom prst="round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TFIDF</a:t>
          </a:r>
        </a:p>
      </dsp:txBody>
      <dsp:txXfrm>
        <a:off x="33641" y="1568826"/>
        <a:ext cx="7705118" cy="62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C6E6-0CDE-4AD7-87CF-7D030DB30BE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AF731-38F0-4865-ABB2-7E66518D8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AF731-38F0-4865-ABB2-7E66518D8A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36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33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30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5902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91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98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10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55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912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3663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316923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97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5" y="1297480"/>
            <a:ext cx="6565569" cy="309928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38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200151"/>
            <a:ext cx="6565570" cy="3288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85578" y="1316923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03584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185" y="1297480"/>
            <a:ext cx="6565569" cy="309928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1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185" y="1200151"/>
            <a:ext cx="6565570" cy="3288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863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16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99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6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6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B2952-6BF9-71C4-5CDC-BF602838078F}"/>
              </a:ext>
            </a:extLst>
          </p:cNvPr>
          <p:cNvSpPr txBox="1"/>
          <p:nvPr userDrawn="1"/>
        </p:nvSpPr>
        <p:spPr>
          <a:xfrm>
            <a:off x="8686801" y="4871484"/>
            <a:ext cx="55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# /</a:t>
            </a:r>
            <a:r>
              <a:rPr lang="en-US" sz="1100" dirty="0">
                <a:solidFill>
                  <a:schemeClr val="bg1"/>
                </a:solidFill>
              </a:rPr>
              <a:t>10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84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08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73757D9-A0E7-C241-9A32-DB8CBD0FDE7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0799E44-7CF4-424B-802C-4EF7CE78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658" r:id="rId19"/>
    <p:sldLayoutId id="2147483656" r:id="rId20"/>
    <p:sldLayoutId id="2147483650" r:id="rId21"/>
    <p:sldLayoutId id="2147483652" r:id="rId22"/>
    <p:sldLayoutId id="2147483662" r:id="rId23"/>
    <p:sldLayoutId id="2147483663" r:id="rId24"/>
    <p:sldLayoutId id="2147483664" r:id="rId25"/>
    <p:sldLayoutId id="2147483665" r:id="rId26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lex maths formulae on a blackboard">
            <a:extLst>
              <a:ext uri="{FF2B5EF4-FFF2-40B4-BE49-F238E27FC236}">
                <a16:creationId xmlns:a16="http://schemas.microsoft.com/office/drawing/2014/main" id="{79219986-BC02-3030-B89C-3F3FF80421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8989" b="3957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0B83B13-B182-5278-CAA5-E2087426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259" y="975588"/>
            <a:ext cx="6517482" cy="1881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b="1"/>
              <a:t>DATA SCIENCE PROJECT</a:t>
            </a:r>
            <a:br>
              <a:rPr lang="en-US" sz="4800" b="1"/>
            </a:br>
            <a:endParaRPr lang="en-US" sz="4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AB447-F8FB-6A04-199B-8920377A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8" y="4412456"/>
            <a:ext cx="573161" cy="27384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C0799E44-7CF4-424B-802C-4EF7CE785A20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48414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699" y="153893"/>
            <a:ext cx="4992290" cy="568298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dirty="0"/>
              <a:t>Project Objective:</a:t>
            </a:r>
            <a:endParaRPr lang="en-US" sz="2000" b="1" dirty="0"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F8B06-ECE3-4E9B-BF33-5EB2E2FA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E8077-F2CF-4E53-84F7-DEAC2AA99320}"/>
              </a:ext>
            </a:extLst>
          </p:cNvPr>
          <p:cNvSpPr txBox="1"/>
          <p:nvPr/>
        </p:nvSpPr>
        <p:spPr>
          <a:xfrm>
            <a:off x="302079" y="655215"/>
            <a:ext cx="871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develop a predictive model that can predict whether a movie is a </a:t>
            </a:r>
            <a:r>
              <a:rPr lang="en-US" i="1" dirty="0"/>
              <a:t>Comedy</a:t>
            </a:r>
            <a:r>
              <a:rPr lang="en-US" dirty="0"/>
              <a:t>.</a:t>
            </a:r>
            <a:endParaRPr lang="en-US" sz="1200" b="1" cap="small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4C6F539-4A66-1044-926D-B28BDEE03E03}"/>
              </a:ext>
            </a:extLst>
          </p:cNvPr>
          <p:cNvSpPr txBox="1">
            <a:spLocks noChangeArrowheads="1"/>
          </p:cNvSpPr>
          <p:nvPr/>
        </p:nvSpPr>
        <p:spPr>
          <a:xfrm>
            <a:off x="232699" y="1024547"/>
            <a:ext cx="4992290" cy="56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sz="2400" b="1" dirty="0"/>
              <a:t>Data Description:</a:t>
            </a:r>
            <a:endParaRPr lang="en-US" sz="2000" b="1" dirty="0"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E0493-79CF-C24C-9B07-FC3BBBF45B25}"/>
              </a:ext>
            </a:extLst>
          </p:cNvPr>
          <p:cNvSpPr txBox="1"/>
          <p:nvPr/>
        </p:nvSpPr>
        <p:spPr>
          <a:xfrm>
            <a:off x="232699" y="1592541"/>
            <a:ext cx="41801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movie_story_student_file</a:t>
            </a:r>
            <a:r>
              <a:rPr lang="en-US" sz="1400" b="1" dirty="0"/>
              <a:t> </a:t>
            </a:r>
            <a:r>
              <a:rPr lang="en-US" sz="1400" dirty="0"/>
              <a:t>: contains the movie stories.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movies </a:t>
            </a:r>
            <a:r>
              <a:rPr lang="en-US" sz="1400" dirty="0"/>
              <a:t>: This file contain the movie genres.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movie_story_evaluation_file</a:t>
            </a:r>
            <a:r>
              <a:rPr lang="en-US" sz="1400" b="1" dirty="0"/>
              <a:t> </a:t>
            </a:r>
            <a:r>
              <a:rPr lang="en-US" sz="1400" dirty="0"/>
              <a:t>: data to be used after developing and selecting the best model to check if the model predicts the movie as Comedy or not.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C420CD0-D546-BC41-BE08-82CBF145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56" y="1167548"/>
            <a:ext cx="4099845" cy="29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51435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E30EB-4213-3E48-89B5-675F6315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985837"/>
            <a:ext cx="2133002" cy="2760183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Data Preprocessing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135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4472177"/>
            <a:ext cx="1943100" cy="66969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019AFF-1ED5-B340-B1E4-4CA8938E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5668" y="4412456"/>
            <a:ext cx="3933093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E510E-BBE0-DD42-91B2-CD31DFF8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8" y="4412456"/>
            <a:ext cx="573161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F3BCD63-D8DC-3EFE-23E9-1C0E95E12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013718"/>
              </p:ext>
            </p:extLst>
          </p:nvPr>
        </p:nvGraphicFramePr>
        <p:xfrm>
          <a:off x="3445668" y="666750"/>
          <a:ext cx="5012532" cy="345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82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381D-3980-8540-9636-8C813E64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63887"/>
            <a:ext cx="7773338" cy="1197133"/>
          </a:xfrm>
        </p:spPr>
        <p:txBody>
          <a:bodyPr>
            <a:normAutofit/>
          </a:bodyPr>
          <a:lstStyle/>
          <a:p>
            <a:r>
              <a:rPr lang="en-US"/>
              <a:t>Text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1A6E-CF18-C142-82B9-E386C8B9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8" y="4412456"/>
            <a:ext cx="573161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BFEC133-1F7E-67DC-2CB9-FDF269B32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51542"/>
              </p:ext>
            </p:extLst>
          </p:nvPr>
        </p:nvGraphicFramePr>
        <p:xfrm>
          <a:off x="685800" y="1899356"/>
          <a:ext cx="7772400" cy="22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1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381D-3980-8540-9636-8C813E64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7" y="104492"/>
            <a:ext cx="8294915" cy="902803"/>
          </a:xfrm>
        </p:spPr>
        <p:txBody>
          <a:bodyPr>
            <a:normAutofit/>
          </a:bodyPr>
          <a:lstStyle/>
          <a:p>
            <a:r>
              <a:rPr lang="en-US" sz="4000" dirty="0"/>
              <a:t>Visualization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7F9BBA0-EE5C-254A-915A-75A2563EC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161" y="894851"/>
            <a:ext cx="3469821" cy="1826267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B7E97C-2960-B842-910B-BCCDAE29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4720" y="4846320"/>
            <a:ext cx="4480560" cy="274320"/>
          </a:xfrm>
        </p:spPr>
        <p:txBody>
          <a:bodyPr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1A6E-CF18-C142-82B9-E386C8B9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92821-31EE-2D47-80D8-F24314AF6536}"/>
              </a:ext>
            </a:extLst>
          </p:cNvPr>
          <p:cNvSpPr txBox="1"/>
          <p:nvPr/>
        </p:nvSpPr>
        <p:spPr>
          <a:xfrm>
            <a:off x="391886" y="1436914"/>
            <a:ext cx="3469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here is done using Word Cloud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the story column of new movies data set is used after performing text analysis and preprocessing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most </a:t>
            </a:r>
            <a:r>
              <a:rPr lang="en-US" dirty="0" err="1"/>
              <a:t>commonword</a:t>
            </a:r>
            <a:r>
              <a:rPr lang="en-US" dirty="0"/>
              <a:t> when the movie is of comedy genre.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BC34354-7CC7-E043-B7A7-A65267549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" t="8114" r="3216" b="3822"/>
          <a:stretch/>
        </p:blipFill>
        <p:spPr>
          <a:xfrm>
            <a:off x="5323115" y="2721118"/>
            <a:ext cx="3200776" cy="16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047CC-406F-524F-BF92-341BB012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191658"/>
            <a:ext cx="2133002" cy="276018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Data prediction Models Used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1358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C70F-CAEE-B441-8214-B29BCF6E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095" y="787271"/>
            <a:ext cx="4982105" cy="3568958"/>
          </a:xfrm>
        </p:spPr>
        <p:txBody>
          <a:bodyPr anchor="ctr">
            <a:normAutofit/>
          </a:bodyPr>
          <a:lstStyle/>
          <a:p>
            <a:r>
              <a:rPr lang="en-US"/>
              <a:t>Logistic Regression</a:t>
            </a:r>
          </a:p>
          <a:p>
            <a:r>
              <a:rPr lang="en-US"/>
              <a:t>Random Forest Classifier</a:t>
            </a:r>
          </a:p>
          <a:p>
            <a:r>
              <a:rPr lang="en-US"/>
              <a:t>MLP Classifier</a:t>
            </a:r>
          </a:p>
          <a:p>
            <a:r>
              <a:rPr lang="en-US"/>
              <a:t>SVC</a:t>
            </a:r>
          </a:p>
          <a:p>
            <a:r>
              <a:rPr lang="en-US"/>
              <a:t>Decision Tree Classifier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4472177"/>
            <a:ext cx="1943100" cy="6696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4A897-7826-1B48-906A-99956230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8" y="4412456"/>
            <a:ext cx="573161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47CC-406F-524F-BF92-341BB012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342901"/>
            <a:ext cx="7704667" cy="942560"/>
          </a:xfrm>
        </p:spPr>
        <p:txBody>
          <a:bodyPr>
            <a:normAutofit/>
          </a:bodyPr>
          <a:lstStyle/>
          <a:p>
            <a:r>
              <a:rPr lang="en-US" sz="4000" dirty="0"/>
              <a:t>Interpretation of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4A897-7826-1B48-906A-99956230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65AB08-494F-ED4F-90FC-36B98B903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54433"/>
              </p:ext>
            </p:extLst>
          </p:nvPr>
        </p:nvGraphicFramePr>
        <p:xfrm>
          <a:off x="863412" y="1414822"/>
          <a:ext cx="7395556" cy="2313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36938">
                  <a:extLst>
                    <a:ext uri="{9D8B030D-6E8A-4147-A177-3AD203B41FA5}">
                      <a16:colId xmlns:a16="http://schemas.microsoft.com/office/drawing/2014/main" val="1481143692"/>
                    </a:ext>
                  </a:extLst>
                </a:gridCol>
                <a:gridCol w="1334521">
                  <a:extLst>
                    <a:ext uri="{9D8B030D-6E8A-4147-A177-3AD203B41FA5}">
                      <a16:colId xmlns:a16="http://schemas.microsoft.com/office/drawing/2014/main" val="1580988934"/>
                    </a:ext>
                  </a:extLst>
                </a:gridCol>
                <a:gridCol w="1445078">
                  <a:extLst>
                    <a:ext uri="{9D8B030D-6E8A-4147-A177-3AD203B41FA5}">
                      <a16:colId xmlns:a16="http://schemas.microsoft.com/office/drawing/2014/main" val="234471372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65812193"/>
                    </a:ext>
                  </a:extLst>
                </a:gridCol>
                <a:gridCol w="1421719">
                  <a:extLst>
                    <a:ext uri="{9D8B030D-6E8A-4147-A177-3AD203B41FA5}">
                      <a16:colId xmlns:a16="http://schemas.microsoft.com/office/drawing/2014/main" val="2093147534"/>
                    </a:ext>
                  </a:extLst>
                </a:gridCol>
              </a:tblGrid>
              <a:tr h="374351">
                <a:tc>
                  <a:txBody>
                    <a:bodyPr/>
                    <a:lstStyle/>
                    <a:p>
                      <a:endParaRPr lang="en-US" sz="12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97563"/>
                  </a:ext>
                </a:extLst>
              </a:tr>
              <a:tr h="374351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Logistic Regression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78.5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75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28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ln w="0"/>
                          <a:solidFill>
                            <a:schemeClr val="accent3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cs typeface="Biome Light" panose="020B0303030204020804" pitchFamily="34" charset="0"/>
                        </a:rPr>
                        <a:t>40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154008"/>
                  </a:ext>
                </a:extLst>
              </a:tr>
              <a:tr h="408226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Random Forest Classifier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77.1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32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64799"/>
                  </a:ext>
                </a:extLst>
              </a:tr>
              <a:tr h="374351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MLP Classifier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72.4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40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09143"/>
                  </a:ext>
                </a:extLst>
              </a:tr>
              <a:tr h="374351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SVC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75.24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8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076858"/>
                  </a:ext>
                </a:extLst>
              </a:tr>
              <a:tr h="4082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Decision Tree Classifier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70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43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117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0608B5-79EB-B045-A043-E3727524C617}"/>
              </a:ext>
            </a:extLst>
          </p:cNvPr>
          <p:cNvSpPr txBox="1"/>
          <p:nvPr/>
        </p:nvSpPr>
        <p:spPr>
          <a:xfrm>
            <a:off x="710292" y="4025889"/>
            <a:ext cx="6939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*All values are in %.</a:t>
            </a:r>
            <a:br>
              <a:rPr lang="en-US" sz="1400" dirty="0"/>
            </a:br>
            <a:r>
              <a:rPr lang="en-US" sz="1400" dirty="0"/>
              <a:t>**The above values are for true positive scenario. </a:t>
            </a:r>
          </a:p>
        </p:txBody>
      </p:sp>
    </p:spTree>
    <p:extLst>
      <p:ext uri="{BB962C8B-B14F-4D97-AF65-F5344CB8AC3E}">
        <p14:creationId xmlns:p14="http://schemas.microsoft.com/office/powerpoint/2010/main" val="17448288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{72B27DD3-A5CB-CD4E-BE3C-9B859BD43C59}tf10001073</Template>
  <TotalTime>2868</TotalTime>
  <Words>318</Words>
  <Application>Microsoft Macintosh PowerPoint</Application>
  <PresentationFormat>On-screen Show (16:9)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DATA SCIENCE PROJECT </vt:lpstr>
      <vt:lpstr>Project Objective:</vt:lpstr>
      <vt:lpstr>Data Preprocessing</vt:lpstr>
      <vt:lpstr>Text Analysis</vt:lpstr>
      <vt:lpstr>Visualization</vt:lpstr>
      <vt:lpstr>Data prediction Models Used</vt:lpstr>
      <vt:lpstr>Interpretation of Results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lastModifiedBy>Rao, Aishwarya Muralidhar</cp:lastModifiedBy>
  <cp:revision>177</cp:revision>
  <dcterms:created xsi:type="dcterms:W3CDTF">2013-10-16T17:47:49Z</dcterms:created>
  <dcterms:modified xsi:type="dcterms:W3CDTF">2023-01-24T23:51:52Z</dcterms:modified>
</cp:coreProperties>
</file>