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7" r:id="rId2"/>
    <p:sldId id="258" r:id="rId3"/>
    <p:sldId id="292" r:id="rId4"/>
    <p:sldId id="275" r:id="rId5"/>
    <p:sldId id="277" r:id="rId6"/>
    <p:sldId id="278" r:id="rId7"/>
    <p:sldId id="290" r:id="rId8"/>
    <p:sldId id="293" r:id="rId9"/>
    <p:sldId id="279" r:id="rId10"/>
    <p:sldId id="280" r:id="rId11"/>
    <p:sldId id="281" r:id="rId12"/>
    <p:sldId id="284" r:id="rId13"/>
    <p:sldId id="285" r:id="rId14"/>
    <p:sldId id="287"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86" autoAdjust="0"/>
  </p:normalViewPr>
  <p:slideViewPr>
    <p:cSldViewPr>
      <p:cViewPr varScale="1">
        <p:scale>
          <a:sx n="70" d="100"/>
          <a:sy n="70" d="100"/>
        </p:scale>
        <p:origin x="13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10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PATIL" userId="9ff70647b4174218" providerId="LiveId" clId="{00FA3F81-06FB-43D0-BE99-6094FDBB0030}"/>
    <pc:docChg chg="modSld">
      <pc:chgData name="SALONI PATIL" userId="9ff70647b4174218" providerId="LiveId" clId="{00FA3F81-06FB-43D0-BE99-6094FDBB0030}" dt="2019-10-06T23:53:39.461" v="41" actId="2711"/>
      <pc:docMkLst>
        <pc:docMk/>
      </pc:docMkLst>
      <pc:sldChg chg="modSp">
        <pc:chgData name="SALONI PATIL" userId="9ff70647b4174218" providerId="LiveId" clId="{00FA3F81-06FB-43D0-BE99-6094FDBB0030}" dt="2019-10-06T23:52:10.302" v="35" actId="2711"/>
        <pc:sldMkLst>
          <pc:docMk/>
          <pc:sldMk cId="0" sldId="258"/>
        </pc:sldMkLst>
        <pc:spChg chg="mod">
          <ac:chgData name="SALONI PATIL" userId="9ff70647b4174218" providerId="LiveId" clId="{00FA3F81-06FB-43D0-BE99-6094FDBB0030}" dt="2019-10-06T23:52:10.302" v="35" actId="2711"/>
          <ac:spMkLst>
            <pc:docMk/>
            <pc:sldMk cId="0" sldId="258"/>
            <ac:spMk id="1048613" creationId="{00000000-0000-0000-0000-000000000000}"/>
          </ac:spMkLst>
        </pc:spChg>
        <pc:spChg chg="mod">
          <ac:chgData name="SALONI PATIL" userId="9ff70647b4174218" providerId="LiveId" clId="{00FA3F81-06FB-43D0-BE99-6094FDBB0030}" dt="2019-10-06T23:43:58.695" v="0" actId="1076"/>
          <ac:spMkLst>
            <pc:docMk/>
            <pc:sldMk cId="0" sldId="258"/>
            <ac:spMk id="1048614" creationId="{00000000-0000-0000-0000-000000000000}"/>
          </ac:spMkLst>
        </pc:spChg>
      </pc:sldChg>
      <pc:sldChg chg="modSp">
        <pc:chgData name="SALONI PATIL" userId="9ff70647b4174218" providerId="LiveId" clId="{00FA3F81-06FB-43D0-BE99-6094FDBB0030}" dt="2019-10-06T23:47:04.526" v="14" actId="20577"/>
        <pc:sldMkLst>
          <pc:docMk/>
          <pc:sldMk cId="0" sldId="259"/>
        </pc:sldMkLst>
        <pc:spChg chg="mod">
          <ac:chgData name="SALONI PATIL" userId="9ff70647b4174218" providerId="LiveId" clId="{00FA3F81-06FB-43D0-BE99-6094FDBB0030}" dt="2019-10-06T23:47:04.526" v="14" actId="20577"/>
          <ac:spMkLst>
            <pc:docMk/>
            <pc:sldMk cId="0" sldId="259"/>
            <ac:spMk id="3" creationId="{885A0877-8887-4A99-BE87-21E31D84B360}"/>
          </ac:spMkLst>
        </pc:spChg>
        <pc:spChg chg="mod">
          <ac:chgData name="SALONI PATIL" userId="9ff70647b4174218" providerId="LiveId" clId="{00FA3F81-06FB-43D0-BE99-6094FDBB0030}" dt="2019-10-06T23:45:48.235" v="5" actId="1076"/>
          <ac:spMkLst>
            <pc:docMk/>
            <pc:sldMk cId="0" sldId="259"/>
            <ac:spMk id="1048618" creationId="{00000000-0000-0000-0000-000000000000}"/>
          </ac:spMkLst>
        </pc:spChg>
        <pc:picChg chg="mod">
          <ac:chgData name="SALONI PATIL" userId="9ff70647b4174218" providerId="LiveId" clId="{00FA3F81-06FB-43D0-BE99-6094FDBB0030}" dt="2019-10-06T23:46:36.874" v="6" actId="1076"/>
          <ac:picMkLst>
            <pc:docMk/>
            <pc:sldMk cId="0" sldId="259"/>
            <ac:picMk id="2097158" creationId="{00000000-0000-0000-0000-000000000000}"/>
          </ac:picMkLst>
        </pc:picChg>
      </pc:sldChg>
      <pc:sldChg chg="modSp">
        <pc:chgData name="SALONI PATIL" userId="9ff70647b4174218" providerId="LiveId" clId="{00FA3F81-06FB-43D0-BE99-6094FDBB0030}" dt="2019-10-06T23:48:17.233" v="33" actId="20577"/>
        <pc:sldMkLst>
          <pc:docMk/>
          <pc:sldMk cId="0" sldId="260"/>
        </pc:sldMkLst>
        <pc:spChg chg="mod">
          <ac:chgData name="SALONI PATIL" userId="9ff70647b4174218" providerId="LiveId" clId="{00FA3F81-06FB-43D0-BE99-6094FDBB0030}" dt="2019-10-06T23:48:17.233" v="33" actId="20577"/>
          <ac:spMkLst>
            <pc:docMk/>
            <pc:sldMk cId="0" sldId="260"/>
            <ac:spMk id="3" creationId="{D50D8DC1-7B78-411E-8D2A-26A9E8EA87FE}"/>
          </ac:spMkLst>
        </pc:spChg>
      </pc:sldChg>
      <pc:sldChg chg="modSp">
        <pc:chgData name="SALONI PATIL" userId="9ff70647b4174218" providerId="LiveId" clId="{00FA3F81-06FB-43D0-BE99-6094FDBB0030}" dt="2019-10-06T23:52:40.498" v="36" actId="2711"/>
        <pc:sldMkLst>
          <pc:docMk/>
          <pc:sldMk cId="0" sldId="261"/>
        </pc:sldMkLst>
        <pc:spChg chg="mod">
          <ac:chgData name="SALONI PATIL" userId="9ff70647b4174218" providerId="LiveId" clId="{00FA3F81-06FB-43D0-BE99-6094FDBB0030}" dt="2019-10-06T23:52:40.498" v="36" actId="2711"/>
          <ac:spMkLst>
            <pc:docMk/>
            <pc:sldMk cId="0" sldId="261"/>
            <ac:spMk id="1048625" creationId="{00000000-0000-0000-0000-000000000000}"/>
          </ac:spMkLst>
        </pc:spChg>
      </pc:sldChg>
      <pc:sldChg chg="modSp">
        <pc:chgData name="SALONI PATIL" userId="9ff70647b4174218" providerId="LiveId" clId="{00FA3F81-06FB-43D0-BE99-6094FDBB0030}" dt="2019-10-06T23:52:53.153" v="37" actId="2711"/>
        <pc:sldMkLst>
          <pc:docMk/>
          <pc:sldMk cId="0" sldId="266"/>
        </pc:sldMkLst>
        <pc:spChg chg="mod">
          <ac:chgData name="SALONI PATIL" userId="9ff70647b4174218" providerId="LiveId" clId="{00FA3F81-06FB-43D0-BE99-6094FDBB0030}" dt="2019-10-06T23:52:53.153" v="37" actId="2711"/>
          <ac:spMkLst>
            <pc:docMk/>
            <pc:sldMk cId="0" sldId="266"/>
            <ac:spMk id="1048645" creationId="{00000000-0000-0000-0000-000000000000}"/>
          </ac:spMkLst>
        </pc:spChg>
      </pc:sldChg>
      <pc:sldChg chg="modSp">
        <pc:chgData name="SALONI PATIL" userId="9ff70647b4174218" providerId="LiveId" clId="{00FA3F81-06FB-43D0-BE99-6094FDBB0030}" dt="2019-10-06T23:53:03.836" v="38" actId="2711"/>
        <pc:sldMkLst>
          <pc:docMk/>
          <pc:sldMk cId="0" sldId="267"/>
        </pc:sldMkLst>
        <pc:spChg chg="mod">
          <ac:chgData name="SALONI PATIL" userId="9ff70647b4174218" providerId="LiveId" clId="{00FA3F81-06FB-43D0-BE99-6094FDBB0030}" dt="2019-10-06T23:53:03.836" v="38" actId="2711"/>
          <ac:spMkLst>
            <pc:docMk/>
            <pc:sldMk cId="0" sldId="267"/>
            <ac:spMk id="1048649" creationId="{00000000-0000-0000-0000-000000000000}"/>
          </ac:spMkLst>
        </pc:spChg>
      </pc:sldChg>
      <pc:sldChg chg="modSp">
        <pc:chgData name="SALONI PATIL" userId="9ff70647b4174218" providerId="LiveId" clId="{00FA3F81-06FB-43D0-BE99-6094FDBB0030}" dt="2019-10-06T23:53:39.461" v="41" actId="2711"/>
        <pc:sldMkLst>
          <pc:docMk/>
          <pc:sldMk cId="0" sldId="270"/>
        </pc:sldMkLst>
        <pc:spChg chg="mod">
          <ac:chgData name="SALONI PATIL" userId="9ff70647b4174218" providerId="LiveId" clId="{00FA3F81-06FB-43D0-BE99-6094FDBB0030}" dt="2019-10-06T23:53:39.461" v="41" actId="2711"/>
          <ac:spMkLst>
            <pc:docMk/>
            <pc:sldMk cId="0" sldId="270"/>
            <ac:spMk id="1048661" creationId="{00000000-0000-0000-0000-000000000000}"/>
          </ac:spMkLst>
        </pc:spChg>
      </pc:sldChg>
      <pc:sldChg chg="modSp">
        <pc:chgData name="SALONI PATIL" userId="9ff70647b4174218" providerId="LiveId" clId="{00FA3F81-06FB-43D0-BE99-6094FDBB0030}" dt="2019-10-06T23:53:28.761" v="40" actId="2711"/>
        <pc:sldMkLst>
          <pc:docMk/>
          <pc:sldMk cId="576604160" sldId="271"/>
        </pc:sldMkLst>
        <pc:spChg chg="mod">
          <ac:chgData name="SALONI PATIL" userId="9ff70647b4174218" providerId="LiveId" clId="{00FA3F81-06FB-43D0-BE99-6094FDBB0030}" dt="2019-10-06T23:53:28.761" v="40" actId="2711"/>
          <ac:spMkLst>
            <pc:docMk/>
            <pc:sldMk cId="576604160" sldId="271"/>
            <ac:spMk id="1048649" creationId="{00000000-0000-0000-0000-000000000000}"/>
          </ac:spMkLst>
        </pc:spChg>
      </pc:sldChg>
      <pc:sldChg chg="modSp">
        <pc:chgData name="SALONI PATIL" userId="9ff70647b4174218" providerId="LiveId" clId="{00FA3F81-06FB-43D0-BE99-6094FDBB0030}" dt="2019-10-06T23:53:19.066" v="39" actId="2711"/>
        <pc:sldMkLst>
          <pc:docMk/>
          <pc:sldMk cId="2189718586" sldId="273"/>
        </pc:sldMkLst>
        <pc:spChg chg="mod">
          <ac:chgData name="SALONI PATIL" userId="9ff70647b4174218" providerId="LiveId" clId="{00FA3F81-06FB-43D0-BE99-6094FDBB0030}" dt="2019-10-06T23:53:19.066" v="39" actId="2711"/>
          <ac:spMkLst>
            <pc:docMk/>
            <pc:sldMk cId="2189718586" sldId="273"/>
            <ac:spMk id="2" creationId="{5AE9EC26-244C-4415-8EF3-33422A1C65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104874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0940B-0193-45E4-B591-C883F804E810}" type="datetimeFigureOut">
              <a:rPr lang="en-US" smtClean="0"/>
              <a:t>11/7/2019</a:t>
            </a:fld>
            <a:endParaRPr lang="en-IN" dirty="0"/>
          </a:p>
        </p:txBody>
      </p:sp>
      <p:sp>
        <p:nvSpPr>
          <p:cNvPr id="104874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104874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104875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9242D8-B0B9-44E9-B658-E66A756EBAF0}" type="slidenum">
              <a:rPr lang="en-IN" smtClean="0"/>
              <a:t>‹#›</a:t>
            </a:fld>
            <a:endParaRPr lang="en-IN" dirty="0"/>
          </a:p>
        </p:txBody>
      </p:sp>
    </p:spTree>
    <p:extLst>
      <p:ext uri="{BB962C8B-B14F-4D97-AF65-F5344CB8AC3E}">
        <p14:creationId xmlns:p14="http://schemas.microsoft.com/office/powerpoint/2010/main" val="259255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a:xfrm>
            <a:off x="2396319" y="329308"/>
            <a:ext cx="3086292" cy="309201"/>
          </a:xfrm>
        </p:spPr>
        <p:txBody>
          <a:bodyPr/>
          <a:lstStyle/>
          <a:p>
            <a:endParaRPr lang="en-IN" dirty="0"/>
          </a:p>
        </p:txBody>
      </p:sp>
      <p:sp>
        <p:nvSpPr>
          <p:cNvPr id="6" name="Slide Number Placeholder 5"/>
          <p:cNvSpPr>
            <a:spLocks noGrp="1"/>
          </p:cNvSpPr>
          <p:nvPr>
            <p:ph type="sldNum" sz="quarter" idx="12"/>
          </p:nvPr>
        </p:nvSpPr>
        <p:spPr>
          <a:xfrm>
            <a:off x="1434703" y="798973"/>
            <a:ext cx="802005" cy="503578"/>
          </a:xfrm>
        </p:spPr>
        <p:txBody>
          <a:bodyPr/>
          <a:lstStyle/>
          <a:p>
            <a:fld id="{6291E0DC-43E8-4F0A-B545-3D45668E71DC}" type="slidenum">
              <a:rPr lang="en-IN" smtClean="0"/>
              <a:t>‹#›</a:t>
            </a:fld>
            <a:endParaRPr lang="en-IN"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56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71798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2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015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5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18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249594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59183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28821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11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a:xfrm>
            <a:off x="1437530" y="318641"/>
            <a:ext cx="3251553" cy="320931"/>
          </a:xfrm>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09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6E1175-350E-4DEF-A306-4487690E5CE5}" type="datetimeFigureOut">
              <a:rPr lang="en-US" smtClean="0"/>
              <a:t>11/7/2019</a:t>
            </a:fld>
            <a:endParaRPr lang="en-IN"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291E0DC-43E8-4F0A-B545-3D45668E71DC}" type="slidenum">
              <a:rPr lang="en-IN" smtClean="0"/>
              <a:t>‹#›</a:t>
            </a:fld>
            <a:endParaRPr lang="en-IN" dirty="0"/>
          </a:p>
        </p:txBody>
      </p:sp>
    </p:spTree>
    <p:extLst>
      <p:ext uri="{BB962C8B-B14F-4D97-AF65-F5344CB8AC3E}">
        <p14:creationId xmlns:p14="http://schemas.microsoft.com/office/powerpoint/2010/main" val="38353798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p:cNvSpPr>
            <a:spLocks noGrp="1"/>
          </p:cNvSpPr>
          <p:nvPr>
            <p:ph type="ctrTitle"/>
          </p:nvPr>
        </p:nvSpPr>
        <p:spPr>
          <a:xfrm>
            <a:off x="2396319" y="802299"/>
            <a:ext cx="5618515" cy="2541431"/>
          </a:xfrm>
        </p:spPr>
        <p:txBody>
          <a:bodyPr/>
          <a:lstStyle/>
          <a:p>
            <a:endParaRPr lang="en-IN" dirty="0"/>
          </a:p>
        </p:txBody>
      </p:sp>
      <p:sp>
        <p:nvSpPr>
          <p:cNvPr id="12" name="Subtitle 10"/>
          <p:cNvSpPr>
            <a:spLocks noGrp="1"/>
          </p:cNvSpPr>
          <p:nvPr>
            <p:ph type="subTitle" idx="1"/>
          </p:nvPr>
        </p:nvSpPr>
        <p:spPr>
          <a:xfrm>
            <a:off x="2396319" y="3531205"/>
            <a:ext cx="5618515" cy="977621"/>
          </a:xfrm>
        </p:spPr>
        <p:txBody>
          <a:bodyPr/>
          <a:lstStyle/>
          <a:p>
            <a:endParaRPr lang="en-IN" dirty="0"/>
          </a:p>
        </p:txBody>
      </p:sp>
      <p:pic>
        <p:nvPicPr>
          <p:cNvPr id="13" name="Picture 2" descr="D:\Samruddhi\22.jpg"/>
          <p:cNvPicPr>
            <a:picLocks noChangeAspect="1" noChangeArrowheads="1"/>
          </p:cNvPicPr>
          <p:nvPr/>
        </p:nvPicPr>
        <p:blipFill>
          <a:blip r:embed="rId2"/>
          <a:srcRect/>
          <a:stretch>
            <a:fillRect/>
          </a:stretch>
        </p:blipFill>
        <p:spPr bwMode="auto">
          <a:xfrm>
            <a:off x="-1050320" y="-374576"/>
            <a:ext cx="10160000" cy="7620000"/>
          </a:xfrm>
          <a:prstGeom prst="rect">
            <a:avLst/>
          </a:prstGeom>
          <a:noFill/>
        </p:spPr>
      </p:pic>
      <p:sp>
        <p:nvSpPr>
          <p:cNvPr id="15" name="Rectangle 7"/>
          <p:cNvSpPr>
            <a:spLocks noChangeArrowheads="1"/>
          </p:cNvSpPr>
          <p:nvPr/>
        </p:nvSpPr>
        <p:spPr bwMode="auto">
          <a:xfrm>
            <a:off x="785786" y="3917345"/>
            <a:ext cx="7572428"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pPr>
            <a:endParaRPr kumimoji="0" lang="pt-BR" sz="1400" b="1" i="0" u="none" strike="noStrike" cap="none" normalizeH="0" baseline="0" dirty="0" smtClean="0">
              <a:ln>
                <a:noFill/>
              </a:ln>
              <a:solidFill>
                <a:srgbClr val="1F3864"/>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lang="pt-BR" sz="1400" b="1" dirty="0" smtClean="0">
              <a:solidFill>
                <a:srgbClr val="1F3864"/>
              </a:solidFill>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pt-B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2">
            <a:extLst>
              <a:ext uri="{FF2B5EF4-FFF2-40B4-BE49-F238E27FC236}">
                <a16:creationId xmlns="" xmlns:a16="http://schemas.microsoft.com/office/drawing/2014/main" id="{15740F3A-F256-4483-B464-A45620E4CCDC}"/>
              </a:ext>
            </a:extLst>
          </p:cNvPr>
          <p:cNvSpPr>
            <a:spLocks noChangeArrowheads="1"/>
          </p:cNvSpPr>
          <p:nvPr/>
        </p:nvSpPr>
        <p:spPr bwMode="auto">
          <a:xfrm>
            <a:off x="-108519" y="188640"/>
            <a:ext cx="7488832" cy="499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1" tIns="41475" rIns="82951" bIns="41475"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414772" algn="ctr" defTabSz="829544"/>
            <a:r>
              <a:rPr lang="en-US" altLang="en-US" sz="127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algn="ctr" defTabSz="829544"/>
            <a:r>
              <a:rPr lang="en-US" altLang="en-US" sz="127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 </a:t>
            </a:r>
            <a:r>
              <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REPORT</a:t>
            </a:r>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p>
          <a:p>
            <a:pPr indent="414772" algn="ctr" defTabSz="829544"/>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“Education </a:t>
            </a:r>
            <a:r>
              <a:rPr lang="en-US" alt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with </a:t>
            </a:r>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Automation</a:t>
            </a:r>
            <a:r>
              <a:rPr lang="en-US" altLang="en-US" sz="24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14772" algn="ctr" defTabSz="829544"/>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1633"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Submitted by</a:t>
            </a:r>
          </a:p>
          <a:p>
            <a:pPr indent="414772" algn="ctr" defTabSz="829544"/>
            <a:endParaRPr lang="en-US" altLang="en-US" sz="1633"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algn="ctr" defTabSz="829544"/>
            <a:endPar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defTabSz="829544">
              <a:buFont typeface="+mj-lt"/>
              <a:buAutoNum type="arabicPeriod"/>
            </a:pPr>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1. AHTESHAM MAKANDAR</a:t>
            </a:r>
          </a:p>
          <a:p>
            <a:pPr lvl="3" indent="414772" defTabSz="829544"/>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2. AISHWARYA ROKADE</a:t>
            </a:r>
          </a:p>
          <a:p>
            <a:pPr lvl="3" indent="414772" defTabSz="829544"/>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3. PRATIKSHA KADAM</a:t>
            </a:r>
          </a:p>
          <a:p>
            <a:pPr lvl="3" indent="414772" defTabSz="829544"/>
            <a:r>
              <a:rPr lang="en-US" altLang="en-US" sz="1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4. MADHURI SURYAWANSHI</a:t>
            </a:r>
          </a:p>
          <a:p>
            <a:pPr lvl="3" indent="414772" defTabSz="829544"/>
            <a:r>
              <a:rPr lang="en-US" altLang="en-US" sz="1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5. BHAGYASHRI JANKAR</a:t>
            </a:r>
          </a:p>
          <a:p>
            <a:pPr lvl="3" indent="414772" defTabSz="829544"/>
            <a:endParaRPr lang="en-US" altLang="en-US" sz="1400" b="1" dirty="0" smtClean="0">
              <a:solidFill>
                <a:schemeClr val="bg2">
                  <a:lumMod val="60000"/>
                  <a:lumOff val="40000"/>
                </a:schemeClr>
              </a:solidFill>
              <a:latin typeface="Times New Roman" panose="02020603050405020304" pitchFamily="18" charset="0"/>
              <a:cs typeface="Times New Roman" panose="02020603050405020304" pitchFamily="18" charset="0"/>
            </a:endParaRPr>
          </a:p>
          <a:p>
            <a:pPr lvl="3" indent="414772" defTabSz="829544"/>
            <a:r>
              <a:rPr lang="en-US" altLang="en-US" sz="14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Under the Guidance of</a:t>
            </a:r>
          </a:p>
          <a:p>
            <a:pPr lvl="3" indent="414772" defTabSz="829544"/>
            <a:r>
              <a:rPr lang="en-US" altLang="en-US" sz="1400" b="1" dirty="0" smtClean="0">
                <a:latin typeface="Times New Roman" panose="02020603050405020304" pitchFamily="18" charset="0"/>
                <a:cs typeface="Times New Roman" panose="02020603050405020304" pitchFamily="18" charset="0"/>
              </a:rPr>
              <a:t>                    Mr. </a:t>
            </a:r>
            <a:r>
              <a:rPr lang="en-US" sz="1400" b="1" dirty="0">
                <a:latin typeface="Times New Roman" panose="02020603050405020304" pitchFamily="18" charset="0"/>
                <a:cs typeface="Times New Roman" panose="02020603050405020304" pitchFamily="18" charset="0"/>
              </a:rPr>
              <a:t>A M Patravale</a:t>
            </a:r>
            <a:endParaRPr lang="en-IN" sz="1400" dirty="0">
              <a:latin typeface="Times New Roman" panose="02020603050405020304" pitchFamily="18" charset="0"/>
              <a:cs typeface="Times New Roman" panose="02020603050405020304" pitchFamily="18" charset="0"/>
            </a:endParaRPr>
          </a:p>
          <a:p>
            <a:pPr lvl="3" indent="414772" defTabSz="829544"/>
            <a:endParaRPr lang="en-US"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414772" defTabSz="829544"/>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defTabSz="829544"/>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p>
          <a:p>
            <a:pPr indent="414772" defTabSz="829544"/>
            <a:endParaRPr lang="en-US" altLang="en-US" sz="1270" b="1" dirty="0">
              <a:solidFill>
                <a:srgbClr val="FF0000"/>
              </a:solidFill>
              <a:latin typeface="Times New Roman" panose="02020603050405020304" pitchFamily="18" charset="0"/>
              <a:cs typeface="Times New Roman" panose="02020603050405020304" pitchFamily="18" charset="0"/>
            </a:endParaRPr>
          </a:p>
          <a:p>
            <a:pPr indent="414772" defTabSz="829544"/>
            <a:endParaRPr lang="en-US" altLang="en-US" sz="1633" dirty="0">
              <a:latin typeface="Times New Roman" panose="02020603050405020304" pitchFamily="18" charset="0"/>
              <a:cs typeface="Times New Roman" panose="02020603050405020304" pitchFamily="18" charset="0"/>
            </a:endParaRPr>
          </a:p>
        </p:txBody>
      </p:sp>
      <p:sp>
        <p:nvSpPr>
          <p:cNvPr id="21" name="Rectangle 3">
            <a:extLst>
              <a:ext uri="{FF2B5EF4-FFF2-40B4-BE49-F238E27FC236}">
                <a16:creationId xmlns="" xmlns:a16="http://schemas.microsoft.com/office/drawing/2014/main" id="{2D00744F-1FBA-4743-A51F-35FA84FB756C}"/>
              </a:ext>
            </a:extLst>
          </p:cNvPr>
          <p:cNvSpPr>
            <a:spLocks noChangeArrowheads="1"/>
          </p:cNvSpPr>
          <p:nvPr/>
        </p:nvSpPr>
        <p:spPr bwMode="auto">
          <a:xfrm>
            <a:off x="251521" y="5172994"/>
            <a:ext cx="6264696" cy="131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1" tIns="41475" rIns="82951" bIns="41475" numCol="1" anchor="ctr" anchorCtr="0" compatLnSpc="1">
            <a:prstTxWarp prst="textNoShape">
              <a:avLst/>
            </a:prstTxWarp>
            <a:spAutoFit/>
          </a:bodyPr>
          <a:lstStyle/>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Bharati  Vidyapeeth’s  </a:t>
            </a:r>
            <a:r>
              <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College of Engineering, Kolhapur</a:t>
            </a:r>
            <a:endParaRPr lang="en-US" altLang="en-US" sz="127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Department </a:t>
            </a:r>
            <a:r>
              <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of Computer Science &amp; </a:t>
            </a: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US" altLang="en-US" sz="1089"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2019-2020</a:t>
            </a:r>
            <a:endParaRPr lang="en-US" altLang="en-US" sz="1089" dirty="0">
              <a:latin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633" dirty="0">
              <a:latin typeface="Times New Roman" panose="02020603050405020304" pitchFamily="18" charset="0"/>
              <a:cs typeface="Times New Roman" panose="02020603050405020304" pitchFamily="18" charset="0"/>
            </a:endParaRPr>
          </a:p>
        </p:txBody>
      </p:sp>
      <p:pic>
        <p:nvPicPr>
          <p:cNvPr id="22" name="Picture 2" descr="http://coekolhapur.bharatividyapeeth.edu/media/images/coe_kolhapur_logo_1_23_no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70" y="4075832"/>
            <a:ext cx="2338037" cy="1067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DISADVANTAGES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1938992"/>
          </a:xfrm>
          <a:prstGeom prst="rect">
            <a:avLst/>
          </a:prstGeom>
        </p:spPr>
        <p:txBody>
          <a:bodyPr wrap="square">
            <a:spAutoFit/>
          </a:bodyPr>
          <a:lstStyle/>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No self-discipline</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No face-to-face interaction</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Lack </a:t>
            </a:r>
            <a:r>
              <a:rPr lang="en-IN" sz="2000" dirty="0">
                <a:latin typeface="Times New Roman" panose="02020603050405020304" pitchFamily="18" charset="0"/>
                <a:cs typeface="Times New Roman" panose="02020603050405020304" pitchFamily="18" charset="0"/>
              </a:rPr>
              <a:t>of flexibility</a:t>
            </a:r>
          </a:p>
          <a:p>
            <a:pPr marL="285750" indent="-285750">
              <a:buFont typeface="Wingdings" panose="05000000000000000000" pitchFamily="2" charset="2"/>
              <a:buChar char="Ø"/>
            </a:pPr>
            <a:endParaRPr lang="en-GB" sz="20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42995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LIMITATIONS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3477875"/>
          </a:xfrm>
          <a:prstGeom prst="rect">
            <a:avLst/>
          </a:prstGeom>
        </p:spPr>
        <p:txBody>
          <a:bodyPr wrap="square">
            <a:spAutoFit/>
          </a:bodyPr>
          <a:lstStyle/>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Computer literacy and access to equipment's :-</a:t>
            </a:r>
          </a:p>
          <a:p>
            <a:pPr lvl="1"/>
            <a:r>
              <a:rPr lang="en-IN" sz="2000" dirty="0" smtClean="0">
                <a:latin typeface="Times New Roman" panose="02020603050405020304" pitchFamily="18" charset="0"/>
                <a:cs typeface="Times New Roman" panose="02020603050405020304" pitchFamily="18" charset="0"/>
              </a:rPr>
              <a:t>	our system requires basic equipment and a minimum level of computer        	knowledge to operate with the system. </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Students themselves can be a limitation to learning :-</a:t>
            </a:r>
          </a:p>
          <a:p>
            <a:pPr lvl="2"/>
            <a:r>
              <a:rPr lang="en-IN" sz="2000" dirty="0" smtClean="0">
                <a:latin typeface="Times New Roman" panose="02020603050405020304" pitchFamily="18" charset="0"/>
                <a:cs typeface="Times New Roman" panose="02020603050405020304" pitchFamily="18" charset="0"/>
              </a:rPr>
              <a:t>The module has flexibility and student centered nature, so the students must be well organized, self-motivated, </a:t>
            </a:r>
          </a:p>
          <a:p>
            <a:pPr marL="285750" indent="-285750">
              <a:buFont typeface="Wingdings" panose="05000000000000000000" pitchFamily="2" charset="2"/>
              <a:buChar char="Ø"/>
            </a:pPr>
            <a:endParaRPr lang="en-GB" sz="20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Development time and cost :-</a:t>
            </a:r>
          </a:p>
          <a:p>
            <a:pPr lvl="2"/>
            <a:r>
              <a:rPr lang="en-IN" sz="2000" dirty="0" smtClean="0">
                <a:latin typeface="Times New Roman" panose="02020603050405020304" pitchFamily="18" charset="0"/>
                <a:cs typeface="Times New Roman" panose="02020603050405020304" pitchFamily="18" charset="0"/>
              </a:rPr>
              <a:t>Proposed system take more time and more money to develop than expected.</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20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05910"/>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SOFTWARE</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6555641"/>
          </a:xfrm>
          <a:prstGeom prst="rect">
            <a:avLst/>
          </a:prstGeom>
        </p:spPr>
        <p:txBody>
          <a:bodyPr wrap="square">
            <a:spAutoFit/>
          </a:bodyPr>
          <a:lstStyle/>
          <a:p>
            <a:pPr marL="700088"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Language: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JavaScript, </a:t>
            </a:r>
            <a:r>
              <a:rPr lang="en-CA" sz="2000" dirty="0">
                <a:latin typeface="Times New Roman" panose="02020603050405020304" pitchFamily="18" charset="0"/>
                <a:cs typeface="Times New Roman" panose="02020603050405020304" pitchFamily="18" charset="0"/>
              </a:rPr>
              <a:t>HTML, CSS</a:t>
            </a:r>
            <a:r>
              <a:rPr lang="en-CA" sz="2000" dirty="0" smtClean="0">
                <a:latin typeface="Times New Roman" panose="02020603050405020304" pitchFamily="18" charset="0"/>
                <a:cs typeface="Times New Roman" panose="02020603050405020304" pitchFamily="18" charset="0"/>
              </a:rPr>
              <a:t>,</a:t>
            </a:r>
            <a:r>
              <a:rPr lang="en-IN" sz="2000" b="1" dirty="0"/>
              <a:t> </a:t>
            </a:r>
            <a:r>
              <a:rPr lang="en-IN" sz="2000" dirty="0" smtClean="0">
                <a:latin typeface="Times New Roman" panose="02020603050405020304" pitchFamily="18" charset="0"/>
                <a:cs typeface="Times New Roman" panose="02020603050405020304" pitchFamily="18" charset="0"/>
              </a:rPr>
              <a:t>Bootstrap,</a:t>
            </a:r>
            <a:r>
              <a:rPr lang="en-CA"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jQuery</a:t>
            </a:r>
          </a:p>
          <a:p>
            <a:pPr marL="700088"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XP or above </a:t>
            </a:r>
            <a:endParaRPr lang="en-US" sz="2000" dirty="0" smtClean="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WebStorm </a:t>
            </a:r>
            <a:r>
              <a:rPr lang="en-US" sz="2000" dirty="0" smtClean="0">
                <a:latin typeface="Times New Roman" panose="02020603050405020304" pitchFamily="18" charset="0"/>
                <a:cs typeface="Times New Roman" panose="02020603050405020304" pitchFamily="18" charset="0"/>
              </a:rPr>
              <a:t>JetBrains</a:t>
            </a:r>
          </a:p>
          <a:p>
            <a:pPr marL="700088"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700088" lvl="1" indent="-342900">
              <a:buFont typeface="Wingdings" panose="05000000000000000000" pitchFamily="2" charset="2"/>
              <a:buChar char="Ø"/>
            </a:pPr>
            <a:r>
              <a:rPr lang="en-CA" sz="2000" b="1" dirty="0" smtClean="0">
                <a:latin typeface="Times New Roman" panose="02020603050405020304" pitchFamily="18" charset="0"/>
                <a:cs typeface="Times New Roman" panose="02020603050405020304" pitchFamily="18" charset="0"/>
              </a:rPr>
              <a:t>Database</a:t>
            </a:r>
            <a:r>
              <a:rPr lang="en-CA" sz="2000" b="1" dirty="0">
                <a:latin typeface="Times New Roman" panose="02020603050405020304" pitchFamily="18" charset="0"/>
                <a:cs typeface="Times New Roman" panose="02020603050405020304" pitchFamily="18" charset="0"/>
              </a:rPr>
              <a:t>:</a:t>
            </a:r>
            <a:r>
              <a:rPr lang="en-CA" sz="2000" b="1" dirty="0" smtClean="0">
                <a:latin typeface="Times New Roman" panose="02020603050405020304" pitchFamily="18" charset="0"/>
                <a:cs typeface="Times New Roman" panose="02020603050405020304" pitchFamily="18" charset="0"/>
              </a:rPr>
              <a:t> </a:t>
            </a:r>
            <a:r>
              <a:rPr lang="en-CA" sz="2000" dirty="0">
                <a:latin typeface="Times New Roman" panose="02020603050405020304" pitchFamily="18" charset="0"/>
                <a:cs typeface="Times New Roman" panose="02020603050405020304" pitchFamily="18" charset="0"/>
              </a:rPr>
              <a:t>Mongo DB </a:t>
            </a:r>
            <a:endParaRPr lang="en-CA" sz="2000" dirty="0" smtClean="0">
              <a:latin typeface="Times New Roman" panose="02020603050405020304" pitchFamily="18" charset="0"/>
              <a:cs typeface="Times New Roman" panose="02020603050405020304" pitchFamily="18" charset="0"/>
            </a:endParaRPr>
          </a:p>
          <a:p>
            <a:pPr marL="700088" lvl="1" indent="-342900">
              <a:buFont typeface="Wingdings" panose="05000000000000000000" pitchFamily="2" charset="2"/>
              <a:buChar char="Ø"/>
            </a:pPr>
            <a:endParaRPr lang="en-CA" sz="2000" dirty="0" smtClean="0">
              <a:latin typeface="Times New Roman" panose="02020603050405020304" pitchFamily="18" charset="0"/>
              <a:cs typeface="Times New Roman" panose="02020603050405020304" pitchFamily="18" charset="0"/>
            </a:endParaRPr>
          </a:p>
          <a:p>
            <a:pPr marL="700088" lvl="1" indent="-342900">
              <a:buFont typeface="Wingdings" panose="05000000000000000000" pitchFamily="2" charset="2"/>
              <a:buChar char="Ø"/>
            </a:pPr>
            <a:r>
              <a:rPr lang="en-CA" sz="2000" b="1" dirty="0" smtClean="0">
                <a:latin typeface="Times New Roman" panose="02020603050405020304" pitchFamily="18" charset="0"/>
                <a:cs typeface="Times New Roman" panose="02020603050405020304" pitchFamily="18" charset="0"/>
              </a:rPr>
              <a:t>Documentation:</a:t>
            </a:r>
            <a:r>
              <a:rPr lang="en-CA" sz="2000" dirty="0" smtClean="0">
                <a:latin typeface="Times New Roman" panose="02020603050405020304" pitchFamily="18" charset="0"/>
                <a:cs typeface="Times New Roman" panose="02020603050405020304" pitchFamily="18" charset="0"/>
              </a:rPr>
              <a:t>  </a:t>
            </a:r>
            <a:r>
              <a:rPr lang="en-CA" sz="2000" dirty="0">
                <a:latin typeface="Times New Roman" panose="02020603050405020304" pitchFamily="18" charset="0"/>
                <a:cs typeface="Times New Roman" panose="02020603050405020304" pitchFamily="18" charset="0"/>
              </a:rPr>
              <a:t>MS Office </a:t>
            </a:r>
            <a:endParaRPr lang="en-IN" sz="2000" dirty="0">
              <a:latin typeface="Times New Roman" panose="02020603050405020304" pitchFamily="18" charset="0"/>
              <a:cs typeface="Times New Roman" panose="02020603050405020304" pitchFamily="18" charset="0"/>
            </a:endParaRPr>
          </a:p>
          <a:p>
            <a:pPr marL="357188" lvl="1"/>
            <a:endParaRPr lang="en-CA" sz="2000" dirty="0">
              <a:latin typeface="Times New Roman" panose="02020603050405020304" pitchFamily="18" charset="0"/>
              <a:cs typeface="Times New Roman" panose="02020603050405020304" pitchFamily="18" charset="0"/>
            </a:endParaRPr>
          </a:p>
          <a:p>
            <a:pPr marL="700088"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1"/>
            <a:endParaRPr lang="en-CA" sz="20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2000" dirty="0">
              <a:latin typeface="Times New Roman" panose="02020603050405020304" pitchFamily="18" charset="0"/>
              <a:cs typeface="Times New Roman" panose="02020603050405020304" pitchFamily="18" charset="0"/>
            </a:endParaRPr>
          </a:p>
          <a:p>
            <a:pPr lvl="1"/>
            <a:endParaRPr lang="en-CA" sz="2000" dirty="0" smtClean="0">
              <a:latin typeface="Times New Roman" panose="02020603050405020304" pitchFamily="18" charset="0"/>
              <a:cs typeface="Times New Roman" panose="02020603050405020304" pitchFamily="18" charset="0"/>
            </a:endParaRPr>
          </a:p>
          <a:p>
            <a:pPr lvl="1"/>
            <a:r>
              <a:rPr lang="en-CA" sz="2000" dirty="0" smtClean="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a:p>
            <a:pPr lvl="1"/>
            <a:r>
              <a:rPr lang="en-CA" sz="2000" dirty="0" smtClean="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GB" sz="20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736235"/>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HARDWARE</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2554545"/>
          </a:xfrm>
          <a:prstGeom prst="rect">
            <a:avLst/>
          </a:prstGeom>
        </p:spPr>
        <p:txBody>
          <a:bodyPr wrap="square">
            <a:spAutoFit/>
          </a:bodyPr>
          <a:lstStyle/>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Processor: </a:t>
            </a:r>
            <a:r>
              <a:rPr lang="en-GB" sz="2000" dirty="0" smtClean="0">
                <a:latin typeface="Times New Roman" panose="02020603050405020304" pitchFamily="18" charset="0"/>
                <a:cs typeface="Times New Roman" panose="02020603050405020304" pitchFamily="18" charset="0"/>
              </a:rPr>
              <a:t> Pentium 4 or higher</a:t>
            </a:r>
          </a:p>
          <a:p>
            <a:pPr marL="1200150" lvl="2" indent="-285750">
              <a:buFont typeface="Wingdings" panose="05000000000000000000" pitchFamily="2" charset="2"/>
              <a:buChar char="Ø"/>
            </a:pPr>
            <a:endParaRPr lang="en-GB" sz="2000" dirty="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RAM:</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1 GB or higher</a:t>
            </a:r>
          </a:p>
          <a:p>
            <a:pPr lvl="2"/>
            <a:r>
              <a:rPr lang="en-GB" sz="2000" dirty="0" smtClean="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Hard Disk:</a:t>
            </a:r>
            <a:r>
              <a:rPr lang="en-GB" sz="2000" dirty="0" smtClean="0">
                <a:latin typeface="Times New Roman" panose="02020603050405020304" pitchFamily="18" charset="0"/>
                <a:cs typeface="Times New Roman" panose="02020603050405020304" pitchFamily="18" charset="0"/>
              </a:rPr>
              <a:t>  1 GB or higher</a:t>
            </a:r>
          </a:p>
          <a:p>
            <a:pPr lvl="2"/>
            <a:r>
              <a:rPr lang="en-GB" sz="2000" dirty="0" smtClean="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GB" sz="2000" b="1" dirty="0" smtClean="0">
                <a:latin typeface="Times New Roman" panose="02020603050405020304" pitchFamily="18" charset="0"/>
                <a:cs typeface="Times New Roman" panose="02020603050405020304" pitchFamily="18" charset="0"/>
              </a:rPr>
              <a:t>NIC:</a:t>
            </a:r>
            <a:r>
              <a:rPr lang="en-GB" sz="2000" dirty="0" smtClean="0">
                <a:latin typeface="Times New Roman" panose="02020603050405020304" pitchFamily="18" charset="0"/>
                <a:cs typeface="Times New Roman" panose="02020603050405020304" pitchFamily="18" charset="0"/>
              </a:rPr>
              <a:t>  10mbps or higher</a:t>
            </a:r>
          </a:p>
          <a:p>
            <a:pPr marL="1200150" lvl="2"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16014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REFERENCES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6001643"/>
          </a:xfrm>
          <a:prstGeom prst="rect">
            <a:avLst/>
          </a:prstGeom>
        </p:spPr>
        <p:txBody>
          <a:bodyPr wrap="square">
            <a:spAutoFit/>
          </a:bodyPr>
          <a:lstStyle/>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Mohamad Elhoseny, Noura Metawa and Aboul Ella Hassanien, “An Automated information system to ensure quality in higher education institutions”, 2016 12th International Computer Engineering Conference (ICENCO), IEEE Xplore 16 February 2017. </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Sushruta </a:t>
            </a:r>
            <a:r>
              <a:rPr lang="en-US" sz="1600" dirty="0">
                <a:latin typeface="Times New Roman" panose="02020603050405020304" pitchFamily="18" charset="0"/>
                <a:cs typeface="Times New Roman" panose="02020603050405020304" pitchFamily="18" charset="0"/>
              </a:rPr>
              <a:t>Mishra, Soumya Sahoo, Brojo Mishra and Santosh Satapathy, “ A quality based automated admission system for educational domain”, 2016 International Conference on Signal Processing, Communication, Power and Embedded System (SCOPES), IEEE Xplore 26 June 2017.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Stefan Svetsky and Oliver Moravcik, “The implementation of digital technology for automation of teaching processes”, 2016 Future Technologies Conference (FTC), IEEE Xplore 19 January 2017.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Philip Robinson and Johnson Carroll, “An online learning platform for teaching, learning and assessment of programming”, 2017 IEEE Global Engineering Education Conference (EDUCON), IEEE Xplore 8 June 2017. </a:t>
            </a: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lvl="0" algn="just"/>
            <a:r>
              <a:rPr lang="en-US" sz="1600" b="1" dirty="0" smtClean="0">
                <a:latin typeface="Times New Roman" panose="02020603050405020304" pitchFamily="18" charset="0"/>
                <a:cs typeface="Times New Roman" panose="02020603050405020304" pitchFamily="18" charset="0"/>
              </a:rPr>
              <a:t>														Project </a:t>
            </a:r>
            <a:r>
              <a:rPr lang="en-US" sz="1600" b="1" dirty="0">
                <a:latin typeface="Times New Roman" panose="02020603050405020304" pitchFamily="18" charset="0"/>
                <a:cs typeface="Times New Roman" panose="02020603050405020304" pitchFamily="18" charset="0"/>
              </a:rPr>
              <a:t>Guide</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Mr</a:t>
            </a:r>
            <a:r>
              <a:rPr lang="en-US" sz="1600" b="1" dirty="0">
                <a:latin typeface="Times New Roman" panose="02020603050405020304" pitchFamily="18" charset="0"/>
                <a:cs typeface="Times New Roman" panose="02020603050405020304" pitchFamily="18" charset="0"/>
              </a:rPr>
              <a:t>. A M Patravale</a:t>
            </a:r>
            <a:endParaRPr lang="en-IN" sz="1600" dirty="0">
              <a:latin typeface="Times New Roman" panose="02020603050405020304" pitchFamily="18" charset="0"/>
              <a:cs typeface="Times New Roman" panose="02020603050405020304" pitchFamily="18" charset="0"/>
            </a:endParaRPr>
          </a:p>
          <a:p>
            <a:pPr marL="3943350" lvl="8"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609818"/>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ctrTitle"/>
          </p:nvPr>
        </p:nvSpPr>
        <p:spPr/>
        <p:txBody>
          <a:bodyPr/>
          <a:lstStyle/>
          <a:p>
            <a:endParaRPr lang="en-IN" dirty="0"/>
          </a:p>
        </p:txBody>
      </p:sp>
      <p:sp>
        <p:nvSpPr>
          <p:cNvPr id="1048660" name="Subtitle 2"/>
          <p:cNvSpPr>
            <a:spLocks noGrp="1"/>
          </p:cNvSpPr>
          <p:nvPr>
            <p:ph type="subTitle" idx="1"/>
          </p:nvPr>
        </p:nvSpPr>
        <p:spPr/>
        <p:txBody>
          <a:bodyPr/>
          <a:lstStyle/>
          <a:p>
            <a:endParaRPr lang="en-IN" dirty="0"/>
          </a:p>
        </p:txBody>
      </p:sp>
      <p:pic>
        <p:nvPicPr>
          <p:cNvPr id="2097184" name="Picture 2" descr="D:\Samruddhi\22.jpg"/>
          <p:cNvPicPr>
            <a:picLocks noChangeAspect="1" noChangeArrowheads="1"/>
          </p:cNvPicPr>
          <p:nvPr/>
        </p:nvPicPr>
        <p:blipFill>
          <a:blip r:embed="rId2"/>
          <a:srcRect/>
          <a:stretch>
            <a:fillRect/>
          </a:stretch>
        </p:blipFill>
        <p:spPr bwMode="auto">
          <a:xfrm>
            <a:off x="-508000" y="-381000"/>
            <a:ext cx="10160000" cy="7620000"/>
          </a:xfrm>
          <a:prstGeom prst="rect">
            <a:avLst/>
          </a:prstGeom>
          <a:noFill/>
        </p:spPr>
      </p:pic>
      <p:pic>
        <p:nvPicPr>
          <p:cNvPr id="2097185" name="Picture 3" descr="D:\Samruddhi\22.jpg"/>
          <p:cNvPicPr>
            <a:picLocks noChangeAspect="1" noChangeArrowheads="1"/>
          </p:cNvPicPr>
          <p:nvPr/>
        </p:nvPicPr>
        <p:blipFill>
          <a:blip r:embed="rId2"/>
          <a:srcRect/>
          <a:stretch>
            <a:fillRect/>
          </a:stretch>
        </p:blipFill>
        <p:spPr bwMode="auto">
          <a:xfrm>
            <a:off x="-714412" y="71414"/>
            <a:ext cx="11715832" cy="7620000"/>
          </a:xfrm>
          <a:prstGeom prst="rect">
            <a:avLst/>
          </a:prstGeom>
          <a:noFill/>
        </p:spPr>
      </p:pic>
      <p:sp>
        <p:nvSpPr>
          <p:cNvPr id="1048661" name="TextBox 5"/>
          <p:cNvSpPr txBox="1"/>
          <p:nvPr/>
        </p:nvSpPr>
        <p:spPr>
          <a:xfrm>
            <a:off x="2000232" y="3096094"/>
            <a:ext cx="6286544" cy="76944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THANK YOU!</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904746" cy="7620000"/>
          </a:xfrm>
          <a:prstGeom prst="rect">
            <a:avLst/>
          </a:prstGeom>
          <a:noFill/>
        </p:spPr>
      </p:pic>
      <p:sp>
        <p:nvSpPr>
          <p:cNvPr id="1048613" name="Rectangle 5"/>
          <p:cNvSpPr/>
          <p:nvPr/>
        </p:nvSpPr>
        <p:spPr>
          <a:xfrm>
            <a:off x="179512" y="548680"/>
            <a:ext cx="10225136" cy="6186309"/>
          </a:xfrm>
          <a:prstGeom prst="rect">
            <a:avLst/>
          </a:prstGeom>
        </p:spPr>
        <p:txBody>
          <a:bodyPr wrap="square">
            <a:spAutoFit/>
          </a:bodyPr>
          <a:lstStyle/>
          <a:p>
            <a:pPr algn="just">
              <a:buFont typeface="Arial" pitchFamily="34" charset="0"/>
              <a:buChar char="•"/>
            </a:pPr>
            <a:endParaRPr lang="en-US" sz="12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endParaRPr lang="en-US"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Education with Automation” system is a web application which is used to automate the education system. This system allows faculty to teach and students to learn using internet. Faculty can check the daily attendance and details of the students. This system is a source with the aim of changing education for better involvement of students by providing   education with automation.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When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users get admitted into the institute, system automatically generates a code which will provided to the user as a QR code. The attendance will be taken by scanning the QR code. The system implements “E-learning” in which it provides study material for the user so that user can use this study material. Using this study material user can get the knowledge and he is able to prepare himself for the tests. This system automatically generates the user’s graph regarding their performance.</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The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revamped debate on the implications of automation naturally leads to a discussion on the long-term consequences for the economy, the labor market and job quality. There are strikingly different arguments and visions of the future. Whereas many pictures a future where robots substitute a high number of workers (blue- and white-collar workers) in a variety of tasks including ones that require cognitive skills, augmenting income inequality, and leading to technological unemployment and breakdowns in the social order, others expect a future in which</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human creativity will continue to create new jobs and new forms of cooperation between humans and machines</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Automation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is defined as the process of completing repeating and mundane tasks using technology, resulting in faster and more accurate outcomes. The work is carried out using minimal human intervention, which means that it is a combined effort between machines and humans. Automation in education helps stakeholders to minimize manual effort, creating more efficiency.</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endParaRPr lang="en-US" sz="16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1048614" name="TextBox 6"/>
          <p:cNvSpPr txBox="1"/>
          <p:nvPr/>
        </p:nvSpPr>
        <p:spPr>
          <a:xfrm>
            <a:off x="1324818" y="126333"/>
            <a:ext cx="6494364" cy="646331"/>
          </a:xfrm>
          <a:prstGeom prst="rect">
            <a:avLst/>
          </a:prstGeom>
          <a:noFill/>
        </p:spPr>
        <p:txBody>
          <a:bodyPr wrap="square" rtlCol="0">
            <a:spAutoFit/>
          </a:bodyPr>
          <a:lstStyle/>
          <a:p>
            <a:r>
              <a:rPr lang="en-IN" b="1" dirty="0"/>
              <a:t>                        </a:t>
            </a:r>
            <a:r>
              <a:rPr lang="en-IN" b="1" dirty="0" smtClean="0"/>
              <a:t>  </a:t>
            </a:r>
            <a:r>
              <a:rPr lang="en-IN" sz="3600" b="1" dirty="0">
                <a:latin typeface="Times New Roman" panose="02020603050405020304" pitchFamily="18" charset="0"/>
                <a:cs typeface="Times New Roman" panose="02020603050405020304" pitchFamily="18" charset="0"/>
              </a:rPr>
              <a:t>INTRODUCTION</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5447645"/>
          </a:xfrm>
          <a:prstGeom prst="rect">
            <a:avLst/>
          </a:prstGeom>
        </p:spPr>
        <p:txBody>
          <a:bodyPr wrap="square">
            <a:spAutoFit/>
          </a:bodyPr>
          <a:lstStyle/>
          <a:p>
            <a:pPr algn="just">
              <a:buFont typeface="Arial" pitchFamily="34" charset="0"/>
              <a:buChar char="•"/>
            </a:pPr>
            <a:endParaRPr lang="en-US" sz="12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endParaRPr lang="en-US"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challenge today lies in the fact that the production and use of increasingly advanced technologies demand new, often higher-level skills, which cannot simply be picked up on the job. Given this, countries need to ensure that all of their residents have access to high quality education that meet the needs of the labor market. The outcome of the race between technology and education will determine whether the opportunities presented by major innovations are seized, and whether the benefits of progress are widely shared.</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Education </a:t>
            </a:r>
            <a:r>
              <a:rPr lang="en-US" sz="1600" dirty="0">
                <a:latin typeface="Times New Roman" panose="02020603050405020304" pitchFamily="18" charset="0"/>
                <a:cs typeface="Times New Roman" panose="02020603050405020304" pitchFamily="18" charset="0"/>
              </a:rPr>
              <a:t>in digital age has been focused on social and human interactions. The system is exclusively designed for students who dreams about scoring more marks but whose mind never give space to take a book and read, who wants to visualize what they are learning, who wants to understand the concepts.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Although </a:t>
            </a:r>
            <a:r>
              <a:rPr lang="en-US" sz="1600" dirty="0">
                <a:latin typeface="Times New Roman" panose="02020603050405020304" pitchFamily="18" charset="0"/>
                <a:cs typeface="Times New Roman" panose="02020603050405020304" pitchFamily="18" charset="0"/>
              </a:rPr>
              <a:t>there are hundreds of tasks that can be automated across institutions and universities, one of the key benefits of automation in education is it helps institutions put more their investments within the business into the front facing aspect of what they are doing.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With </a:t>
            </a:r>
            <a:r>
              <a:rPr lang="en-US" sz="1600" dirty="0">
                <a:latin typeface="Times New Roman" panose="02020603050405020304" pitchFamily="18" charset="0"/>
                <a:cs typeface="Times New Roman" panose="02020603050405020304" pitchFamily="18" charset="0"/>
              </a:rPr>
              <a:t>automation efficiently managing resources and streamlining operations, automation technologies can also be used to provide very different opportunities than traditional education builds and supports for students. Not only does this mean that skillsets will become more varied-helping to better equip people for the future, but it adds an element of diversity to jobs which wouldn’t traditionally enjoy it.</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1" algn="just"/>
            <a:endParaRPr lang="en-US" sz="16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1048614" name="TextBox 6"/>
          <p:cNvSpPr txBox="1"/>
          <p:nvPr/>
        </p:nvSpPr>
        <p:spPr>
          <a:xfrm>
            <a:off x="1324818" y="126333"/>
            <a:ext cx="6494364" cy="646331"/>
          </a:xfrm>
          <a:prstGeom prst="rect">
            <a:avLst/>
          </a:prstGeom>
          <a:noFill/>
        </p:spPr>
        <p:txBody>
          <a:bodyPr wrap="square" rtlCol="0">
            <a:spAutoFit/>
          </a:bodyPr>
          <a:lstStyle/>
          <a:p>
            <a:r>
              <a:rPr lang="en-IN" b="1" dirty="0"/>
              <a:t>                        </a:t>
            </a:r>
            <a:r>
              <a:rPr lang="en-IN" b="1" dirty="0" smtClean="0"/>
              <a:t>  </a:t>
            </a:r>
            <a:r>
              <a:rPr lang="en-IN" sz="3600" b="1" dirty="0" smtClean="0">
                <a:latin typeface="Times New Roman" panose="02020603050405020304" pitchFamily="18" charset="0"/>
                <a:cs typeface="Times New Roman" panose="02020603050405020304" pitchFamily="18" charset="0"/>
              </a:rPr>
              <a:t>NEED OF WORK</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64829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6986528"/>
          </a:xfrm>
          <a:prstGeom prst="rect">
            <a:avLst/>
          </a:prstGeom>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Existing </a:t>
            </a:r>
            <a:r>
              <a:rPr lang="en-GB" sz="1600" dirty="0">
                <a:latin typeface="Times New Roman" panose="02020603050405020304" pitchFamily="18" charset="0"/>
                <a:cs typeface="Times New Roman" panose="02020603050405020304" pitchFamily="18" charset="0"/>
              </a:rPr>
              <a:t>system consists of various drawbacks like it is very difficult to maintain historical data. It is very difficult to maintain important information in books. More manual hours are needed to generate required reports. It is tedious to manage historical data which needs much space to keep all the previous performance's ledgers, books etc.</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Due </a:t>
            </a:r>
            <a:r>
              <a:rPr lang="en-GB" sz="1600" dirty="0">
                <a:latin typeface="Times New Roman" panose="02020603050405020304" pitchFamily="18" charset="0"/>
                <a:cs typeface="Times New Roman" panose="02020603050405020304" pitchFamily="18" charset="0"/>
              </a:rPr>
              <a:t>to many reasons, we want to create a system which can handled and automate all Student whole information course details and overall performance so that these difficulties can be decrease. So, we can call this 'Education with Automation'. </a:t>
            </a:r>
            <a:r>
              <a:rPr lang="en-GB" sz="1600" dirty="0" smtClean="0">
                <a:latin typeface="Times New Roman" panose="02020603050405020304" pitchFamily="18" charset="0"/>
                <a:cs typeface="Times New Roman" panose="02020603050405020304" pitchFamily="18" charset="0"/>
              </a:rPr>
              <a:t>Existing </a:t>
            </a:r>
            <a:r>
              <a:rPr lang="en-GB" sz="1600" dirty="0">
                <a:latin typeface="Times New Roman" panose="02020603050405020304" pitchFamily="18" charset="0"/>
                <a:cs typeface="Times New Roman" panose="02020603050405020304" pitchFamily="18" charset="0"/>
              </a:rPr>
              <a:t>modules were available in separate manner for online learning and online examinations.</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The </a:t>
            </a:r>
            <a:r>
              <a:rPr lang="en-GB" sz="1600" dirty="0">
                <a:latin typeface="Times New Roman" panose="02020603050405020304" pitchFamily="18" charset="0"/>
                <a:cs typeface="Times New Roman" panose="02020603050405020304" pitchFamily="18" charset="0"/>
              </a:rPr>
              <a:t>main aim behind the practice of this system is to provide education in cost effective manner. Because the cost of each separate module is comparatively high so some students cannot afford all the module so they became deprived from knowledge. So, this system is implemented to overcome such barrier. </a:t>
            </a:r>
            <a:r>
              <a:rPr lang="en-GB" sz="1600" dirty="0" smtClean="0">
                <a:latin typeface="Times New Roman" panose="02020603050405020304" pitchFamily="18" charset="0"/>
                <a:cs typeface="Times New Roman" panose="02020603050405020304" pitchFamily="18" charset="0"/>
              </a:rPr>
              <a:t>It </a:t>
            </a:r>
            <a:r>
              <a:rPr lang="en-GB" sz="1600" dirty="0">
                <a:latin typeface="Times New Roman" panose="02020603050405020304" pitchFamily="18" charset="0"/>
                <a:cs typeface="Times New Roman" panose="02020603050405020304" pitchFamily="18" charset="0"/>
              </a:rPr>
              <a:t>decreases the paper work and easier record maintenance by having database for overall record </a:t>
            </a:r>
            <a:r>
              <a:rPr lang="en-GB" sz="1600" dirty="0" smtClean="0">
                <a:latin typeface="Times New Roman" panose="02020603050405020304" pitchFamily="18" charset="0"/>
                <a:cs typeface="Times New Roman" panose="02020603050405020304" pitchFamily="18" charset="0"/>
              </a:rPr>
              <a:t>maintenance. The </a:t>
            </a:r>
            <a:r>
              <a:rPr lang="en-GB" sz="1600" dirty="0">
                <a:latin typeface="Times New Roman" panose="02020603050405020304" pitchFamily="18" charset="0"/>
                <a:cs typeface="Times New Roman" panose="02020603050405020304" pitchFamily="18" charset="0"/>
              </a:rPr>
              <a:t>'Education with Automation ' reduces the over work and time duration. It provides an easy, maintained and systematic environment for the 'prepare, practice and analysis' strategy of proposed system.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p>
          <a:p>
            <a:r>
              <a:rPr lang="en-IN" sz="1600" dirty="0" smtClean="0">
                <a:latin typeface="Times New Roman" panose="02020603050405020304" pitchFamily="18" charset="0"/>
                <a:cs typeface="Times New Roman" panose="02020603050405020304" pitchFamily="18" charset="0"/>
              </a:rPr>
              <a:t>	As </a:t>
            </a:r>
            <a:r>
              <a:rPr lang="en-IN" sz="1600" dirty="0">
                <a:latin typeface="Times New Roman" panose="02020603050405020304" pitchFamily="18" charset="0"/>
                <a:cs typeface="Times New Roman" panose="02020603050405020304" pitchFamily="18" charset="0"/>
              </a:rPr>
              <a:t>the 'Education with Automation' system is developed with the aim to overcome the drawbacks of the existing system. proposed system is more personalised. It is made in such a manner that all the new users can understand all the options in it very easily. It is made in a quick and easy referential manner. The advantage of this system is that security is maintained in the new system. Securities for all important data are maintained confidentially. As it is easily understandable and user friendly, quick entries can be made in this system.</a:t>
            </a: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Thus</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online education has also helped the faculty in the institutions and save the time in which they can interact with the students more. The quality of education has improved by online courses and even it has become easy for students to refer the content as per their leisure. In the era of digitalization, the scope of online education increases even more and will be beneficial for students, professionals and also institution.</a:t>
            </a:r>
            <a:endParaRPr lang="en-IN" sz="1600" dirty="0">
              <a:latin typeface="Times New Roman" panose="02020603050405020304" pitchFamily="18" charset="0"/>
              <a:cs typeface="Times New Roman" panose="02020603050405020304" pitchFamily="18" charset="0"/>
            </a:endParaRPr>
          </a:p>
        </p:txBody>
      </p:sp>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42764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802298"/>
            <a:ext cx="10153128" cy="5878532"/>
          </a:xfrm>
          <a:prstGeom prst="rect">
            <a:avLst/>
          </a:prstGeom>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dirty="0"/>
              <a:t> </a:t>
            </a:r>
            <a:r>
              <a:rPr lang="en-IN" sz="1600" dirty="0" smtClean="0"/>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literature review takes stock of the implications of automation for the labor market, job quality, social dialogue and social policy emerging from recent studies in the field to explore the main trends and findings and to identify research gaps and inform future research. This literature review is based on desk research on academic papers, specialized journals on productivity management and some references to newspaper articles given that the topic is very much contemporary and new documents are published on an ongoing basis. The review includes documents up to August 2017. For a wider overview of the implications of the digital age for work and employment, refer the concept paper on ‘Automation, digitization and platforms. Implications for work and employment’ as well as the separate literature reviews on platforms and the digitization of the production process</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Existing Automated Online Learning Systems</a:t>
            </a:r>
            <a:endParaRPr lang="en-IN" sz="2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Online </a:t>
            </a:r>
            <a:r>
              <a:rPr lang="en-US" sz="1600" dirty="0">
                <a:latin typeface="Times New Roman" panose="02020603050405020304" pitchFamily="18" charset="0"/>
                <a:cs typeface="Times New Roman" panose="02020603050405020304" pitchFamily="18" charset="0"/>
              </a:rPr>
              <a:t>courses where 80% or more of the content is delivered over the internet7 can be classified in terms of the degree of automation, which is inversely proportional to the degree of involvement of a human teacher in the education process8. Instructor delivered online courses are 0 to 29% automated, and are similar to a traditional course except for the fact that most of the instructor’s activities including lecturing, answering questions and giving assignments and exams happen over the internet instead of face to face in a classroom8. Partially automated online courses have 30 to 79% of their content automated, while fully automated courses with more than 80% automation can be delivered with little or no involvement from a human teacher</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048614" name="TextBox 6"/>
          <p:cNvSpPr txBox="1"/>
          <p:nvPr/>
        </p:nvSpPr>
        <p:spPr>
          <a:xfrm>
            <a:off x="1979712" y="385396"/>
            <a:ext cx="6768752" cy="646331"/>
          </a:xfrm>
          <a:prstGeom prst="rect">
            <a:avLst/>
          </a:prstGeom>
          <a:noFill/>
        </p:spPr>
        <p:txBody>
          <a:bodyPr wrap="square" rtlCol="0">
            <a:spAutoFit/>
          </a:bodyPr>
          <a:lstStyle/>
          <a:p>
            <a:pPr lvl="0"/>
            <a:r>
              <a:rPr lang="en-US" sz="3600" b="1" dirty="0">
                <a:latin typeface="Times New Roman" panose="02020603050405020304" pitchFamily="18" charset="0"/>
                <a:cs typeface="Times New Roman" panose="02020603050405020304" pitchFamily="18" charset="0"/>
              </a:rPr>
              <a:t>LITERATURE REVIEW</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927408"/>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6740307"/>
          </a:xfrm>
          <a:prstGeom prst="rect">
            <a:avLst/>
          </a:prstGeom>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objective of the software design is to deliver the requirements as specified in the feasibility report. Software design involves first logical design (logical design) and then physical construction (detailed design) of the system. The logical design describes the structure and characteristics of features, such as the outputs, inputs, files, databases, and procedures. The physical construction produces actual program software, files, and a working system</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r>
              <a:rPr lang="en-US" sz="1600" b="1" dirty="0" smtClean="0">
                <a:latin typeface="Times New Roman" panose="02020603050405020304" pitchFamily="18" charset="0"/>
                <a:cs typeface="Times New Roman" panose="02020603050405020304" pitchFamily="18" charset="0"/>
              </a:rPr>
              <a:t>1.  Logical </a:t>
            </a:r>
            <a:r>
              <a:rPr lang="en-US" sz="1600" b="1" dirty="0">
                <a:latin typeface="Times New Roman" panose="02020603050405020304" pitchFamily="18" charset="0"/>
                <a:cs typeface="Times New Roman" panose="02020603050405020304" pitchFamily="18" charset="0"/>
              </a:rPr>
              <a:t>Design: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We know that a data flow diagram shows the logical flow of a system and defines the boundaries of the system. Logical design specifies the user need at a level of details that virtually determine the information flow into and out of the system and the required data resources. Logical design describes the inputs, outputs, database and procedures. All in a format that meets the user’s requirements.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r>
              <a:rPr lang="en-US" sz="1600" b="1" dirty="0" smtClean="0">
                <a:latin typeface="Times New Roman" panose="02020603050405020304" pitchFamily="18" charset="0"/>
                <a:cs typeface="Times New Roman" panose="02020603050405020304" pitchFamily="18" charset="0"/>
              </a:rPr>
              <a:t>2.  Physical </a:t>
            </a:r>
            <a:r>
              <a:rPr lang="en-US" sz="1600" b="1" dirty="0">
                <a:latin typeface="Times New Roman" panose="02020603050405020304" pitchFamily="18" charset="0"/>
                <a:cs typeface="Times New Roman" panose="02020603050405020304" pitchFamily="18" charset="0"/>
              </a:rPr>
              <a:t>Design: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provides the working system by defining the design specification that tells programmers exactly what that candidate system must do. In short it can state that physical design is the implementation of the logical design.</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Physical system design consists of the following:-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	a) Design </a:t>
            </a:r>
            <a:r>
              <a:rPr lang="en-US" sz="1600" dirty="0">
                <a:latin typeface="Times New Roman" panose="02020603050405020304" pitchFamily="18" charset="0"/>
                <a:cs typeface="Times New Roman" panose="02020603050405020304" pitchFamily="18" charset="0"/>
              </a:rPr>
              <a:t>the physical system </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 Plan </a:t>
            </a:r>
            <a:r>
              <a:rPr lang="en-US" sz="1600" dirty="0">
                <a:latin typeface="Times New Roman" panose="02020603050405020304" pitchFamily="18" charset="0"/>
                <a:cs typeface="Times New Roman" panose="02020603050405020304" pitchFamily="18" charset="0"/>
              </a:rPr>
              <a:t>system implementation </a:t>
            </a:r>
            <a:endParaRPr lang="en-IN" sz="1600" dirty="0">
              <a:latin typeface="Times New Roman" panose="02020603050405020304" pitchFamily="18" charset="0"/>
              <a:cs typeface="Times New Roman" panose="02020603050405020304" pitchFamily="18" charset="0"/>
            </a:endParaRPr>
          </a:p>
          <a:p>
            <a:r>
              <a:rPr lang="en-US" sz="1600" dirty="0" smtClean="0"/>
              <a:t> </a:t>
            </a:r>
            <a:endParaRPr lang="en-IN" sz="1600" dirty="0"/>
          </a:p>
          <a:p>
            <a:r>
              <a:rPr lang="en-US" sz="1600" dirty="0"/>
              <a:t> </a:t>
            </a:r>
            <a:endParaRPr lang="en-IN" sz="1600" dirty="0"/>
          </a:p>
          <a:p>
            <a:r>
              <a:rPr lang="en-US" sz="1600" dirty="0"/>
              <a:t> </a:t>
            </a:r>
            <a:endParaRPr lang="en-IN" sz="1600" dirty="0"/>
          </a:p>
        </p:txBody>
      </p:sp>
      <p:sp>
        <p:nvSpPr>
          <p:cNvPr id="1048614" name="TextBox 6"/>
          <p:cNvSpPr txBox="1"/>
          <p:nvPr/>
        </p:nvSpPr>
        <p:spPr>
          <a:xfrm>
            <a:off x="1457749" y="105981"/>
            <a:ext cx="7495654" cy="646331"/>
          </a:xfrm>
          <a:prstGeom prst="rect">
            <a:avLst/>
          </a:prstGeom>
          <a:noFill/>
        </p:spPr>
        <p:txBody>
          <a:bodyPr wrap="square" rtlCol="0">
            <a:spAutoFit/>
          </a:bodyPr>
          <a:lstStyle/>
          <a:p>
            <a:r>
              <a:rPr lang="en-IN" b="1" dirty="0"/>
              <a:t>                     </a:t>
            </a:r>
            <a:r>
              <a:rPr lang="en-IN" sz="3600" b="1" dirty="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SOFTWARE DESIGN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97876"/>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DISADVANTAGES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42"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43" name="Picture 3" descr="D:\Samruddhi\22.jpg"/>
          <p:cNvPicPr>
            <a:picLocks noChangeAspect="1" noChangeArrowheads="1"/>
          </p:cNvPicPr>
          <p:nvPr/>
        </p:nvPicPr>
        <p:blipFill>
          <a:blip r:embed="rId2"/>
          <a:srcRect/>
          <a:stretch>
            <a:fillRect/>
          </a:stretch>
        </p:blipFill>
        <p:spPr bwMode="auto">
          <a:xfrm>
            <a:off x="-324544" y="-33332"/>
            <a:ext cx="10223536" cy="7620000"/>
          </a:xfrm>
          <a:prstGeom prst="rect">
            <a:avLst/>
          </a:prstGeom>
          <a:noFill/>
        </p:spPr>
      </p:pic>
      <p:sp>
        <p:nvSpPr>
          <p:cNvPr id="4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SYSTEM DESIGN</a:t>
            </a:r>
            <a:endParaRPr lang="en-IN" sz="3600" b="1" dirty="0">
              <a:latin typeface="Times New Roman" panose="02020603050405020304" pitchFamily="18" charset="0"/>
              <a:cs typeface="Times New Roman" panose="02020603050405020304" pitchFamily="18" charset="0"/>
            </a:endParaRPr>
          </a:p>
        </p:txBody>
      </p:sp>
      <p:sp>
        <p:nvSpPr>
          <p:cNvPr id="45" name="Rectangle 44"/>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46" name="Oval 45"/>
          <p:cNvSpPr/>
          <p:nvPr/>
        </p:nvSpPr>
        <p:spPr>
          <a:xfrm>
            <a:off x="4136847" y="2786068"/>
            <a:ext cx="1627609"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EE</a:t>
            </a:r>
            <a:endParaRPr lang="en-US" dirty="0"/>
          </a:p>
        </p:txBody>
      </p:sp>
      <p:sp>
        <p:nvSpPr>
          <p:cNvPr id="49" name="Rectangle 48"/>
          <p:cNvSpPr/>
          <p:nvPr/>
        </p:nvSpPr>
        <p:spPr>
          <a:xfrm>
            <a:off x="1950552" y="1479120"/>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Performance Analysis </a:t>
            </a:r>
          </a:p>
          <a:p>
            <a:pPr algn="ctr"/>
            <a:r>
              <a:rPr lang="en-US" dirty="0" smtClean="0">
                <a:solidFill>
                  <a:schemeClr val="tx1"/>
                </a:solidFill>
              </a:rPr>
              <a:t>Management </a:t>
            </a:r>
            <a:r>
              <a:rPr lang="en-US" dirty="0" smtClean="0">
                <a:solidFill>
                  <a:schemeClr val="bg1"/>
                </a:solidFill>
              </a:rPr>
              <a:t>SsS</a:t>
            </a:r>
            <a:endParaRPr lang="en-US" dirty="0">
              <a:solidFill>
                <a:schemeClr val="bg1"/>
              </a:solidFill>
            </a:endParaRPr>
          </a:p>
        </p:txBody>
      </p:sp>
      <p:sp>
        <p:nvSpPr>
          <p:cNvPr id="53" name="Rectangle 52"/>
          <p:cNvSpPr/>
          <p:nvPr/>
        </p:nvSpPr>
        <p:spPr>
          <a:xfrm>
            <a:off x="6207167" y="1479120"/>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User Management </a:t>
            </a:r>
            <a:r>
              <a:rPr lang="en-US" dirty="0" smtClean="0">
                <a:solidFill>
                  <a:schemeClr val="bg1"/>
                </a:solidFill>
              </a:rPr>
              <a:t>SsS</a:t>
            </a:r>
            <a:endParaRPr lang="en-US" dirty="0">
              <a:solidFill>
                <a:schemeClr val="bg1"/>
              </a:solidFill>
            </a:endParaRPr>
          </a:p>
        </p:txBody>
      </p:sp>
      <p:sp>
        <p:nvSpPr>
          <p:cNvPr id="54" name="Rectangle 53"/>
          <p:cNvSpPr/>
          <p:nvPr/>
        </p:nvSpPr>
        <p:spPr>
          <a:xfrm>
            <a:off x="6639079" y="3776668"/>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 </a:t>
            </a:r>
          </a:p>
          <a:p>
            <a:pPr algn="ctr"/>
            <a:r>
              <a:rPr lang="en-US" dirty="0" smtClean="0">
                <a:solidFill>
                  <a:schemeClr val="tx1"/>
                </a:solidFill>
              </a:rPr>
              <a:t>Management </a:t>
            </a:r>
            <a:r>
              <a:rPr lang="en-US" dirty="0" smtClean="0">
                <a:solidFill>
                  <a:schemeClr val="bg1"/>
                </a:solidFill>
              </a:rPr>
              <a:t>SsS</a:t>
            </a:r>
            <a:endParaRPr lang="en-US" dirty="0">
              <a:solidFill>
                <a:schemeClr val="bg1"/>
              </a:solidFill>
            </a:endParaRPr>
          </a:p>
        </p:txBody>
      </p:sp>
      <p:sp>
        <p:nvSpPr>
          <p:cNvPr id="55" name="Rectangle 54"/>
          <p:cNvSpPr/>
          <p:nvPr/>
        </p:nvSpPr>
        <p:spPr>
          <a:xfrm>
            <a:off x="1417418" y="3776668"/>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Management </a:t>
            </a:r>
            <a:r>
              <a:rPr lang="en-US" dirty="0" smtClean="0">
                <a:solidFill>
                  <a:schemeClr val="bg1"/>
                </a:solidFill>
              </a:rPr>
              <a:t>SsS</a:t>
            </a:r>
            <a:endParaRPr lang="en-US" dirty="0">
              <a:solidFill>
                <a:schemeClr val="bg1"/>
              </a:solidFill>
            </a:endParaRPr>
          </a:p>
        </p:txBody>
      </p:sp>
      <p:sp>
        <p:nvSpPr>
          <p:cNvPr id="56" name="Rectangle 55"/>
          <p:cNvSpPr/>
          <p:nvPr/>
        </p:nvSpPr>
        <p:spPr>
          <a:xfrm>
            <a:off x="4136847" y="5154446"/>
            <a:ext cx="1600200" cy="1227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 Management </a:t>
            </a:r>
            <a:r>
              <a:rPr lang="en-US" dirty="0" smtClean="0">
                <a:solidFill>
                  <a:schemeClr val="bg1"/>
                </a:solidFill>
              </a:rPr>
              <a:t>SsS</a:t>
            </a:r>
            <a:endParaRPr lang="en-US" dirty="0">
              <a:solidFill>
                <a:schemeClr val="bg1"/>
              </a:solidFill>
            </a:endParaRPr>
          </a:p>
        </p:txBody>
      </p:sp>
      <p:sp>
        <p:nvSpPr>
          <p:cNvPr id="1048616" name="TextBox 1048615"/>
          <p:cNvSpPr txBox="1"/>
          <p:nvPr/>
        </p:nvSpPr>
        <p:spPr>
          <a:xfrm>
            <a:off x="4354922" y="3124503"/>
            <a:ext cx="1296143" cy="923330"/>
          </a:xfrm>
          <a:prstGeom prst="rect">
            <a:avLst/>
          </a:prstGeom>
          <a:noFill/>
        </p:spPr>
        <p:txBody>
          <a:bodyPr wrap="square" rtlCol="0">
            <a:spAutoFit/>
          </a:bodyPr>
          <a:lstStyle/>
          <a:p>
            <a:r>
              <a:rPr lang="en-IN" dirty="0" smtClean="0"/>
              <a:t>Education</a:t>
            </a:r>
          </a:p>
          <a:p>
            <a:r>
              <a:rPr lang="en-IN" dirty="0" smtClean="0"/>
              <a:t>    With </a:t>
            </a:r>
          </a:p>
          <a:p>
            <a:r>
              <a:rPr lang="en-IN" dirty="0" smtClean="0"/>
              <a:t>Automation</a:t>
            </a:r>
            <a:endParaRPr lang="en-IN" dirty="0"/>
          </a:p>
        </p:txBody>
      </p:sp>
      <p:cxnSp>
        <p:nvCxnSpPr>
          <p:cNvPr id="1048618" name="Straight Arrow Connector 1048617"/>
          <p:cNvCxnSpPr/>
          <p:nvPr/>
        </p:nvCxnSpPr>
        <p:spPr>
          <a:xfrm>
            <a:off x="3540548" y="2391004"/>
            <a:ext cx="936104" cy="514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2" name="Straight Arrow Connector 1048621"/>
          <p:cNvCxnSpPr/>
          <p:nvPr/>
        </p:nvCxnSpPr>
        <p:spPr>
          <a:xfrm flipV="1">
            <a:off x="3008887" y="3948190"/>
            <a:ext cx="1232644" cy="6100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5" name="Straight Arrow Connector 1048624"/>
          <p:cNvCxnSpPr/>
          <p:nvPr/>
        </p:nvCxnSpPr>
        <p:spPr>
          <a:xfrm flipV="1">
            <a:off x="5543053" y="2267387"/>
            <a:ext cx="664114" cy="7972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8" name="Straight Arrow Connector 1048627"/>
          <p:cNvCxnSpPr/>
          <p:nvPr/>
        </p:nvCxnSpPr>
        <p:spPr>
          <a:xfrm>
            <a:off x="4936947" y="4395501"/>
            <a:ext cx="13704" cy="7351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34" name="Straight Arrow Connector 1048633"/>
          <p:cNvCxnSpPr/>
          <p:nvPr/>
        </p:nvCxnSpPr>
        <p:spPr>
          <a:xfrm>
            <a:off x="5708443" y="3912988"/>
            <a:ext cx="902032" cy="4380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635" name="TextBox 1048634"/>
          <p:cNvSpPr txBox="1"/>
          <p:nvPr/>
        </p:nvSpPr>
        <p:spPr>
          <a:xfrm>
            <a:off x="3555411" y="6673334"/>
            <a:ext cx="2408993" cy="369332"/>
          </a:xfrm>
          <a:prstGeom prst="rect">
            <a:avLst/>
          </a:prstGeom>
          <a:noFill/>
        </p:spPr>
        <p:txBody>
          <a:bodyPr wrap="none" rtlCol="0">
            <a:spAutoFit/>
          </a:bodyPr>
          <a:lstStyle/>
          <a:p>
            <a:r>
              <a:rPr lang="en-IN" dirty="0" smtClean="0"/>
              <a:t>       Fig. System Design</a:t>
            </a:r>
            <a:endParaRPr lang="en-IN" dirty="0"/>
          </a:p>
        </p:txBody>
      </p:sp>
    </p:spTree>
    <p:extLst>
      <p:ext uri="{BB962C8B-B14F-4D97-AF65-F5344CB8AC3E}">
        <p14:creationId xmlns:p14="http://schemas.microsoft.com/office/powerpoint/2010/main" val="375192351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900882" y="126333"/>
            <a:ext cx="7495654"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		TECHNOLOGIES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2862322"/>
          </a:xfrm>
          <a:prstGeom prst="rect">
            <a:avLst/>
          </a:prstGeom>
        </p:spPr>
        <p:txBody>
          <a:bodyPr wrap="square">
            <a:spAutoFit/>
          </a:bodyPr>
          <a:lstStyle/>
          <a:p>
            <a:pPr marL="803275" indent="-534988">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Node.js</a:t>
            </a:r>
          </a:p>
          <a:p>
            <a:pPr marL="803275" indent="-534988">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Express.js</a:t>
            </a:r>
          </a:p>
          <a:p>
            <a:pPr marL="803275" indent="-534988">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AJAX</a:t>
            </a:r>
          </a:p>
          <a:p>
            <a:pPr marL="803275" indent="-534988">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JavaScript</a:t>
            </a:r>
          </a:p>
          <a:p>
            <a:pPr marL="268287"/>
            <a:endParaRPr lang="en-IN" sz="2000" dirty="0">
              <a:latin typeface="Times New Roman" panose="02020603050405020304" pitchFamily="18" charset="0"/>
              <a:cs typeface="Times New Roman" panose="02020603050405020304" pitchFamily="18" charset="0"/>
            </a:endParaRPr>
          </a:p>
          <a:p>
            <a:pPr marL="803275" indent="-534988">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Mongo DB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06237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5016758"/>
          </a:xfrm>
          <a:prstGeom prst="rect">
            <a:avLst/>
          </a:prstGeom>
        </p:spPr>
        <p:txBody>
          <a:bodyPr wrap="square">
            <a:spAutoFit/>
          </a:bodyPr>
          <a:lstStyle/>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Everyone, who are part time students or are working full time, can take advantage of web-based learning.</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Due to its convenience and flexibility, the resources are available from anywhere and at any time.</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Web-based </a:t>
            </a:r>
            <a:r>
              <a:rPr lang="en-GB" sz="1600" dirty="0">
                <a:solidFill>
                  <a:srgbClr val="4B4B4B"/>
                </a:solidFill>
                <a:latin typeface="Times New Roman" panose="02020603050405020304" pitchFamily="18" charset="0"/>
                <a:cs typeface="Times New Roman" panose="02020603050405020304" pitchFamily="18" charset="0"/>
              </a:rPr>
              <a:t>learning promotes active and independent learning</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As you have access to the net 24x7, you can train yourself anytime and from anywhere also</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It is a very convenient and flexible option; above all, you don't have to depend on anyone for anything</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Not only can you train yourself on a day to day basis, but also on weekends or whenever you have the free time to. There is no hard and fast rule</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Through discussion boards and chats, you are able to interact with everyone online and also clear your doubts if any</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The video instructions that are provided for audio and video learning can be rewound and seen and heard again and again if you do not happen to understand the topic first time around.</a:t>
            </a:r>
          </a:p>
          <a:p>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3050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427</Words>
  <Application>Microsoft Office PowerPoint</Application>
  <PresentationFormat>On-screen Show (4:3)</PresentationFormat>
  <Paragraphs>208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Segoe UI Emoji</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ucs</dc:creator>
  <cp:lastModifiedBy>Windows User</cp:lastModifiedBy>
  <cp:revision>40</cp:revision>
  <dcterms:created xsi:type="dcterms:W3CDTF">2019-09-19T20:34:38Z</dcterms:created>
  <dcterms:modified xsi:type="dcterms:W3CDTF">2019-11-07T13:59:58Z</dcterms:modified>
</cp:coreProperties>
</file>