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1" r:id="rId9"/>
    <p:sldId id="262" r:id="rId10"/>
    <p:sldId id="264" r:id="rId11"/>
    <p:sldId id="272" r:id="rId12"/>
    <p:sldId id="273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-822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5F86D6-C78C-49BE-838A-A6F4CB92E3BF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D94867-08EF-447E-A070-A5F0CA6E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28237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86D6-C78C-49BE-838A-A6F4CB92E3BF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4867-08EF-447E-A070-A5F0CA6E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612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5F86D6-C78C-49BE-838A-A6F4CB92E3BF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D94867-08EF-447E-A070-A5F0CA6E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301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86D6-C78C-49BE-838A-A6F4CB92E3BF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1D94867-08EF-447E-A070-A5F0CA6E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506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5F86D6-C78C-49BE-838A-A6F4CB92E3BF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D94867-08EF-447E-A070-A5F0CA6E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457363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86D6-C78C-49BE-838A-A6F4CB92E3BF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4867-08EF-447E-A070-A5F0CA6E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7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86D6-C78C-49BE-838A-A6F4CB92E3BF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4867-08EF-447E-A070-A5F0CA6E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77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86D6-C78C-49BE-838A-A6F4CB92E3BF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4867-08EF-447E-A070-A5F0CA6E1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093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86D6-C78C-49BE-838A-A6F4CB92E3BF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4867-08EF-447E-A070-A5F0CA6E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50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5F86D6-C78C-49BE-838A-A6F4CB92E3BF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D94867-08EF-447E-A070-A5F0CA6E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075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86D6-C78C-49BE-838A-A6F4CB92E3BF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4867-08EF-447E-A070-A5F0CA6E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933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95F86D6-C78C-49BE-838A-A6F4CB92E3BF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1D94867-08EF-447E-A070-A5F0CA6E1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41076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4D4AF-E1D0-4408-93CC-79C3D0BD5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US FLIGHTS ANALYSIS WITH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D5D81F-9526-4C54-AEDD-DFAD505010C7}"/>
              </a:ext>
            </a:extLst>
          </p:cNvPr>
          <p:cNvSpPr txBox="1"/>
          <p:nvPr/>
        </p:nvSpPr>
        <p:spPr>
          <a:xfrm>
            <a:off x="4582160" y="4155440"/>
            <a:ext cx="430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Group - 7</a:t>
            </a:r>
          </a:p>
        </p:txBody>
      </p:sp>
    </p:spTree>
    <p:extLst>
      <p:ext uri="{BB962C8B-B14F-4D97-AF65-F5344CB8AC3E}">
        <p14:creationId xmlns:p14="http://schemas.microsoft.com/office/powerpoint/2010/main" xmlns="" val="39048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2B69D-FEEE-4579-A8BF-495DBA8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Insight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1F4CAF-BBE6-476E-886E-F8F118820C20}"/>
              </a:ext>
            </a:extLst>
          </p:cNvPr>
          <p:cNvSpPr txBox="1"/>
          <p:nvPr/>
        </p:nvSpPr>
        <p:spPr>
          <a:xfrm>
            <a:off x="472440" y="1885185"/>
            <a:ext cx="112471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Shorter distance flights have comparatively more delays than longer distance flights!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FA341A7A-3936-4C52-BE7C-524B2BEC8A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6291" y="2728833"/>
            <a:ext cx="7229157" cy="4129167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C8F1040-C264-4241-9FB8-8AD9DCF4C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6552" y="3513615"/>
            <a:ext cx="4419600" cy="25431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0FB7968-488A-4E50-8601-2C9C5C66C39C}"/>
              </a:ext>
            </a:extLst>
          </p:cNvPr>
          <p:cNvCxnSpPr>
            <a:cxnSpLocks/>
          </p:cNvCxnSpPr>
          <p:nvPr/>
        </p:nvCxnSpPr>
        <p:spPr>
          <a:xfrm>
            <a:off x="4907280" y="2500738"/>
            <a:ext cx="0" cy="42556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C56D345-01BA-4BF0-BE4C-0C77380B2E02}"/>
              </a:ext>
            </a:extLst>
          </p:cNvPr>
          <p:cNvCxnSpPr>
            <a:cxnSpLocks/>
          </p:cNvCxnSpPr>
          <p:nvPr/>
        </p:nvCxnSpPr>
        <p:spPr>
          <a:xfrm>
            <a:off x="4907280" y="2500738"/>
            <a:ext cx="6918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30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61" y="604910"/>
            <a:ext cx="11352630" cy="5057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63" y="633046"/>
            <a:ext cx="11338559" cy="592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2B69D-FEEE-4579-A8BF-495DBA8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Just for fun!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1F4CAF-BBE6-476E-886E-F8F118820C20}"/>
              </a:ext>
            </a:extLst>
          </p:cNvPr>
          <p:cNvSpPr txBox="1"/>
          <p:nvPr/>
        </p:nvSpPr>
        <p:spPr>
          <a:xfrm>
            <a:off x="279400" y="2286000"/>
            <a:ext cx="615910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Flights are delayed more in </a:t>
            </a:r>
            <a:r>
              <a:rPr lang="en-US" sz="2800" dirty="0">
                <a:solidFill>
                  <a:srgbClr val="FF9900"/>
                </a:solidFill>
              </a:rPr>
              <a:t>summers </a:t>
            </a:r>
            <a:r>
              <a:rPr lang="en-US" sz="2800" dirty="0">
                <a:solidFill>
                  <a:srgbClr val="002060"/>
                </a:solidFill>
              </a:rPr>
              <a:t>than monsoon or winters!</a:t>
            </a:r>
          </a:p>
          <a:p>
            <a:r>
              <a:rPr lang="en-US" sz="2400" i="1" dirty="0">
                <a:solidFill>
                  <a:srgbClr val="002060"/>
                </a:solidFill>
              </a:rPr>
              <a:t>Causes </a:t>
            </a:r>
            <a:r>
              <a:rPr lang="en-US" sz="2400" i="1" dirty="0">
                <a:solidFill>
                  <a:srgbClr val="002060"/>
                </a:solidFill>
                <a:sym typeface="Wingdings" panose="05000000000000000000" pitchFamily="2" charset="2"/>
              </a:rPr>
              <a:t> Low air density makes it difficult for planes to take off.</a:t>
            </a:r>
          </a:p>
          <a:p>
            <a:endParaRPr lang="en-US" sz="2400" i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endParaRPr lang="en-US" sz="2400" i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Flights are delayed more during </a:t>
            </a:r>
            <a:r>
              <a:rPr lang="en-US" sz="2800" dirty="0">
                <a:solidFill>
                  <a:srgbClr val="FF9900"/>
                </a:solidFill>
                <a:sym typeface="Wingdings" panose="05000000000000000000" pitchFamily="2" charset="2"/>
              </a:rPr>
              <a:t>weekdays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 than weekends.</a:t>
            </a:r>
          </a:p>
          <a:p>
            <a:endParaRPr lang="en-US" sz="2400" i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0254DE-C9DC-48D2-85E2-0599BE6D8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4639" y="1791093"/>
            <a:ext cx="5101159" cy="47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41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D5D81F-9526-4C54-AEDD-DFAD505010C7}"/>
              </a:ext>
            </a:extLst>
          </p:cNvPr>
          <p:cNvSpPr txBox="1"/>
          <p:nvPr/>
        </p:nvSpPr>
        <p:spPr>
          <a:xfrm>
            <a:off x="4124960" y="4165600"/>
            <a:ext cx="590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8994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2B69D-FEEE-4579-A8BF-495DBA8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1F4CAF-BBE6-476E-886E-F8F118820C20}"/>
              </a:ext>
            </a:extLst>
          </p:cNvPr>
          <p:cNvSpPr txBox="1"/>
          <p:nvPr/>
        </p:nvSpPr>
        <p:spPr>
          <a:xfrm>
            <a:off x="472440" y="2926080"/>
            <a:ext cx="112471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US domestic flights dataset for the year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Source – US Bureau of Transportation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Contains approx. 6 million records with 70 columns (~2 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8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2B69D-FEEE-4579-A8BF-495DBA8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CLEANING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1F4CAF-BBE6-476E-886E-F8F118820C20}"/>
              </a:ext>
            </a:extLst>
          </p:cNvPr>
          <p:cNvSpPr txBox="1"/>
          <p:nvPr/>
        </p:nvSpPr>
        <p:spPr>
          <a:xfrm>
            <a:off x="363688" y="2580640"/>
            <a:ext cx="1124712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Merging data of each month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Replacing null values with appropriate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Changing datetimes to proper format (e.g. 1020 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10:20:00 )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Merging data with geographical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3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2B69D-FEEE-4579-A8BF-495DBA8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Description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1F4CAF-BBE6-476E-886E-F8F118820C20}"/>
              </a:ext>
            </a:extLst>
          </p:cNvPr>
          <p:cNvSpPr txBox="1"/>
          <p:nvPr/>
        </p:nvSpPr>
        <p:spPr>
          <a:xfrm>
            <a:off x="472440" y="2261385"/>
            <a:ext cx="112471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900"/>
                </a:solidFill>
              </a:rPr>
              <a:t>DEP_DELAY &amp; ARR_DELAY</a:t>
            </a:r>
            <a:r>
              <a:rPr lang="en-US" sz="2400" dirty="0">
                <a:solidFill>
                  <a:srgbClr val="002060"/>
                </a:solidFill>
              </a:rPr>
              <a:t> (Departure &amp; Arrival Delay in mins.)</a:t>
            </a:r>
          </a:p>
          <a:p>
            <a:r>
              <a:rPr lang="en-US" sz="2400" i="1" dirty="0">
                <a:solidFill>
                  <a:srgbClr val="002060"/>
                </a:solidFill>
              </a:rPr>
              <a:t>Negative delay implies early departure/arrival.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900"/>
                </a:solidFill>
              </a:rPr>
              <a:t>CRS_ELAPSED_TIME  </a:t>
            </a:r>
            <a:r>
              <a:rPr lang="en-US" sz="2400" dirty="0">
                <a:solidFill>
                  <a:srgbClr val="002060"/>
                </a:solidFill>
              </a:rPr>
              <a:t>(Computerized Reservations System) :</a:t>
            </a:r>
          </a:p>
          <a:p>
            <a:r>
              <a:rPr lang="en-US" sz="2400" i="1" dirty="0">
                <a:solidFill>
                  <a:srgbClr val="002060"/>
                </a:solidFill>
              </a:rPr>
              <a:t>Elapsed Time =  Airtime + Taxi In + Taxi Out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900"/>
                </a:solidFill>
              </a:rPr>
              <a:t>TAXI_IN </a:t>
            </a:r>
            <a:r>
              <a:rPr lang="en-US" sz="2400" dirty="0">
                <a:solidFill>
                  <a:srgbClr val="002060"/>
                </a:solidFill>
              </a:rPr>
              <a:t>: Time elapsed between wheels on and gate arrival at the destination airport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900"/>
                </a:solidFill>
              </a:rPr>
              <a:t>TAXI_OUT </a:t>
            </a:r>
            <a:r>
              <a:rPr lang="en-US" sz="2400" dirty="0">
                <a:solidFill>
                  <a:srgbClr val="002060"/>
                </a:solidFill>
              </a:rPr>
              <a:t>: Time elapsed between departure from origin airport gate and wheels off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7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2B69D-FEEE-4579-A8BF-495DBA8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Insight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1F4CAF-BBE6-476E-886E-F8F118820C20}"/>
              </a:ext>
            </a:extLst>
          </p:cNvPr>
          <p:cNvSpPr txBox="1"/>
          <p:nvPr/>
        </p:nvSpPr>
        <p:spPr>
          <a:xfrm>
            <a:off x="472440" y="3075477"/>
            <a:ext cx="11247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Would you prefer to choose a particular airline if you knew 45% of its flights are delayed?</a:t>
            </a:r>
          </a:p>
          <a:p>
            <a:pPr algn="ctr"/>
            <a:endParaRPr lang="en-US" sz="2800" dirty="0">
              <a:solidFill>
                <a:srgbClr val="002060"/>
              </a:solidFill>
            </a:endParaRPr>
          </a:p>
          <a:p>
            <a:pPr algn="ctr"/>
            <a:endParaRPr lang="en-US" sz="2800" dirty="0">
              <a:solidFill>
                <a:srgbClr val="002060"/>
              </a:solidFill>
            </a:endParaRPr>
          </a:p>
          <a:p>
            <a:pPr algn="ctr"/>
            <a:r>
              <a:rPr lang="en-US" sz="2800" dirty="0">
                <a:solidFill>
                  <a:srgbClr val="002060"/>
                </a:solidFill>
              </a:rPr>
              <a:t>Probably not!?</a:t>
            </a:r>
          </a:p>
        </p:txBody>
      </p:sp>
    </p:spTree>
    <p:extLst>
      <p:ext uri="{BB962C8B-B14F-4D97-AF65-F5344CB8AC3E}">
        <p14:creationId xmlns:p14="http://schemas.microsoft.com/office/powerpoint/2010/main" xmlns="" val="41905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2B69D-FEEE-4579-A8BF-495DBA8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Insight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1F4CAF-BBE6-476E-886E-F8F118820C20}"/>
              </a:ext>
            </a:extLst>
          </p:cNvPr>
          <p:cNvSpPr txBox="1"/>
          <p:nvPr/>
        </p:nvSpPr>
        <p:spPr>
          <a:xfrm>
            <a:off x="472440" y="2305615"/>
            <a:ext cx="112471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2060"/>
                </a:solidFill>
              </a:rPr>
              <a:t>Using clustering, we found out that:</a:t>
            </a:r>
          </a:p>
          <a:p>
            <a:pPr algn="just"/>
            <a:endParaRPr lang="en-US" sz="28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Even though some flights have delayed departures, they still arrive on time or in many cases even before the scheduled arrival time!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Reason? 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002060"/>
                </a:solidFill>
              </a:rPr>
              <a:t>CRS time adjustment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013EF59-0192-40B8-94E4-D6A2D0F43C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87092" y="4456895"/>
            <a:ext cx="3305175" cy="19145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C3B53FD-DD27-461D-BB56-F5FD9A3573DC}"/>
              </a:ext>
            </a:extLst>
          </p:cNvPr>
          <p:cNvCxnSpPr/>
          <p:nvPr/>
        </p:nvCxnSpPr>
        <p:spPr>
          <a:xfrm>
            <a:off x="8128000" y="4257040"/>
            <a:ext cx="0" cy="2438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FFC47FE-98FF-4A5E-AD2F-53464AC49408}"/>
              </a:ext>
            </a:extLst>
          </p:cNvPr>
          <p:cNvCxnSpPr>
            <a:cxnSpLocks/>
          </p:cNvCxnSpPr>
          <p:nvPr/>
        </p:nvCxnSpPr>
        <p:spPr>
          <a:xfrm>
            <a:off x="8128000" y="4257040"/>
            <a:ext cx="3830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9777" y="4238625"/>
            <a:ext cx="37338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94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2B69D-FEEE-4579-A8BF-495DBA8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Insight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92A26D0-3280-4ECA-ABD5-A958AF950F79}"/>
              </a:ext>
            </a:extLst>
          </p:cNvPr>
          <p:cNvCxnSpPr/>
          <p:nvPr/>
        </p:nvCxnSpPr>
        <p:spPr>
          <a:xfrm>
            <a:off x="6248400" y="1910080"/>
            <a:ext cx="0" cy="49479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C04DB2F9-DC4E-4A60-B8D4-DCDCAA34AD85}"/>
              </a:ext>
            </a:extLst>
          </p:cNvPr>
          <p:cNvSpPr/>
          <p:nvPr/>
        </p:nvSpPr>
        <p:spPr>
          <a:xfrm rot="10800000" flipH="1">
            <a:off x="7698545" y="6207760"/>
            <a:ext cx="45719" cy="65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36763"/>
            <a:ext cx="6148387" cy="382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rrow: Down 10">
            <a:extLst>
              <a:ext uri="{FF2B5EF4-FFF2-40B4-BE49-F238E27FC236}">
                <a16:creationId xmlns:a16="http://schemas.microsoft.com/office/drawing/2014/main" xmlns="" id="{C04DB2F9-DC4E-4A60-B8D4-DCDCAA34AD85}"/>
              </a:ext>
            </a:extLst>
          </p:cNvPr>
          <p:cNvSpPr/>
          <p:nvPr/>
        </p:nvSpPr>
        <p:spPr>
          <a:xfrm rot="10800000">
            <a:off x="468923" y="6207760"/>
            <a:ext cx="111722" cy="65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1988" y="2513941"/>
            <a:ext cx="5880012" cy="340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46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032" y="647114"/>
            <a:ext cx="1133856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2B69D-FEEE-4579-A8BF-495DBA8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INSIGHT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1F4CAF-BBE6-476E-886E-F8F118820C20}"/>
              </a:ext>
            </a:extLst>
          </p:cNvPr>
          <p:cNvSpPr txBox="1"/>
          <p:nvPr/>
        </p:nvSpPr>
        <p:spPr>
          <a:xfrm>
            <a:off x="363688" y="2175217"/>
            <a:ext cx="112471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Predicting </a:t>
            </a:r>
            <a:r>
              <a:rPr lang="en-US" sz="2800" dirty="0">
                <a:solidFill>
                  <a:srgbClr val="002060"/>
                </a:solidFill>
              </a:rPr>
              <a:t>arrival delays using regression 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285750" indent="-285750"/>
            <a:r>
              <a:rPr lang="en-US" sz="2800" dirty="0" smtClean="0">
                <a:solidFill>
                  <a:srgbClr val="002060"/>
                </a:solidFill>
              </a:rPr>
              <a:t>models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  <a:p>
            <a:pPr marL="285750" indent="-285750"/>
            <a:endParaRPr lang="en-US" sz="2800" dirty="0" smtClean="0">
              <a:solidFill>
                <a:srgbClr val="002060"/>
              </a:solidFill>
            </a:endParaRPr>
          </a:p>
          <a:p>
            <a:pPr marL="285750" indent="-285750"/>
            <a:endParaRPr lang="en-US" sz="2800" dirty="0" smtClean="0">
              <a:solidFill>
                <a:srgbClr val="002060"/>
              </a:solidFill>
            </a:endParaRPr>
          </a:p>
          <a:p>
            <a:pPr marL="285750" indent="-285750"/>
            <a:r>
              <a:rPr lang="en-US" sz="2800" dirty="0" smtClean="0">
                <a:solidFill>
                  <a:srgbClr val="002060"/>
                </a:solidFill>
              </a:rPr>
              <a:t>Steps </a:t>
            </a:r>
            <a:r>
              <a:rPr lang="en-US" sz="2800" dirty="0" smtClean="0">
                <a:solidFill>
                  <a:srgbClr val="002060"/>
                </a:solidFill>
              </a:rPr>
              <a:t>overview</a:t>
            </a:r>
            <a:r>
              <a:rPr lang="en-US" sz="2800" dirty="0" smtClean="0">
                <a:solidFill>
                  <a:srgbClr val="002060"/>
                </a:solidFill>
              </a:rPr>
              <a:t>: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1)Used Lasso to find important attributes for prediction.</a:t>
            </a:r>
          </a:p>
          <a:p>
            <a:r>
              <a:rPr lang="en-US" sz="2000" dirty="0">
                <a:solidFill>
                  <a:srgbClr val="002060"/>
                </a:solidFill>
              </a:rPr>
              <a:t>2)Trained and predicted delays using Lasso Regression Model. </a:t>
            </a:r>
            <a:r>
              <a:rPr lang="en-US" sz="2000" dirty="0">
                <a:solidFill>
                  <a:srgbClr val="FF0000"/>
                </a:solidFill>
              </a:rPr>
              <a:t>(MAD=4.33 mins)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3)Trained and predicted delays using Linear Regression Models. </a:t>
            </a:r>
            <a:r>
              <a:rPr lang="en-US" sz="2000" dirty="0">
                <a:solidFill>
                  <a:srgbClr val="FF0000"/>
                </a:solidFill>
              </a:rPr>
              <a:t>(MAD=3.80 mins)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4)Used Linear Regression Model to predict </a:t>
            </a:r>
            <a:r>
              <a:rPr lang="en-US" sz="2000" dirty="0">
                <a:solidFill>
                  <a:srgbClr val="FF9900"/>
                </a:solidFill>
              </a:rPr>
              <a:t>2018 quarter 1</a:t>
            </a:r>
            <a:r>
              <a:rPr lang="en-US" sz="2000" dirty="0">
                <a:solidFill>
                  <a:srgbClr val="002060"/>
                </a:solidFill>
              </a:rPr>
              <a:t>, delays. </a:t>
            </a:r>
            <a:r>
              <a:rPr lang="en-US" sz="2000" dirty="0">
                <a:solidFill>
                  <a:srgbClr val="FF0000"/>
                </a:solidFill>
              </a:rPr>
              <a:t>(MAD = 3.885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0850" y="1949987"/>
            <a:ext cx="53911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823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</TotalTime>
  <Words>321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</vt:lpstr>
      <vt:lpstr>US FLIGHTS ANALYSIS WITH PYTHON</vt:lpstr>
      <vt:lpstr>DATA SUMMARY</vt:lpstr>
      <vt:lpstr>DATA CLEANING </vt:lpstr>
      <vt:lpstr>DATA Description </vt:lpstr>
      <vt:lpstr>Insight 1</vt:lpstr>
      <vt:lpstr>Insight 1</vt:lpstr>
      <vt:lpstr>Insight 1</vt:lpstr>
      <vt:lpstr>Slide 8</vt:lpstr>
      <vt:lpstr>INSIGHT 2</vt:lpstr>
      <vt:lpstr>Insight 3</vt:lpstr>
      <vt:lpstr>Slide 11</vt:lpstr>
      <vt:lpstr>Slide 12</vt:lpstr>
      <vt:lpstr>Just for fun!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FLIGHTS ANALYSIS WITH PYTHON</dc:title>
  <dc:creator>Aishwarya Vinay Dingre</dc:creator>
  <cp:lastModifiedBy>Prachi</cp:lastModifiedBy>
  <cp:revision>13</cp:revision>
  <dcterms:created xsi:type="dcterms:W3CDTF">2018-06-06T22:38:11Z</dcterms:created>
  <dcterms:modified xsi:type="dcterms:W3CDTF">2018-06-12T09:27:31Z</dcterms:modified>
</cp:coreProperties>
</file>