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263" r:id="rId4"/>
    <p:sldId id="265" r:id="rId5"/>
    <p:sldId id="309" r:id="rId6"/>
    <p:sldId id="310" r:id="rId7"/>
    <p:sldId id="307" r:id="rId8"/>
    <p:sldId id="267" r:id="rId9"/>
    <p:sldId id="268" r:id="rId10"/>
    <p:sldId id="311" r:id="rId11"/>
    <p:sldId id="312" r:id="rId12"/>
    <p:sldId id="270" r:id="rId13"/>
    <p:sldId id="271" r:id="rId14"/>
    <p:sldId id="272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1a56f356b_2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d1a56f356b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1a56f356b_2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d1a56f356b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1a56f356b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d1a56f356b_2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g1d1a56f356b_2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1a56f356b_2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g1d1a56f356b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1a56f356b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1d1a56f356b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1a56f356b_2_3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" name="Google Shape;386;g1d1a56f356b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1a56f356b_2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g1d1a56f356b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3508" y="250751"/>
            <a:ext cx="10058400" cy="60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313508" y="1020303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097281" y="2108201"/>
            <a:ext cx="3557016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609585" lvl="0" indent="-42332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 "/>
              <a:defRPr/>
            </a:lvl1pPr>
            <a:lvl2pPr marL="1219170" lvl="1" indent="-423323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3657509" lvl="5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4267093" lvl="6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4876678" lvl="7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5486263" lvl="8" indent="-4233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2"/>
          </p:nvPr>
        </p:nvSpPr>
        <p:spPr>
          <a:xfrm>
            <a:off x="4974336" y="2112264"/>
            <a:ext cx="3035808" cy="1837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2" name="Google Shape;82;p16"/>
          <p:cNvSpPr>
            <a:spLocks noGrp="1"/>
          </p:cNvSpPr>
          <p:nvPr>
            <p:ph type="pic" idx="3"/>
          </p:nvPr>
        </p:nvSpPr>
        <p:spPr>
          <a:xfrm>
            <a:off x="4974336" y="4032504"/>
            <a:ext cx="3035808" cy="1837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3" name="Google Shape;83;p16"/>
          <p:cNvSpPr>
            <a:spLocks noGrp="1"/>
          </p:cNvSpPr>
          <p:nvPr>
            <p:ph type="pic" idx="4"/>
          </p:nvPr>
        </p:nvSpPr>
        <p:spPr>
          <a:xfrm>
            <a:off x="8110728" y="2112264"/>
            <a:ext cx="3035808" cy="3758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1097279" y="6446839"/>
            <a:ext cx="68182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218425" y="6446839"/>
            <a:ext cx="2584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6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43467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609585" lvl="0" indent="-42332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 "/>
              <a:defRPr/>
            </a:lvl1pPr>
            <a:lvl2pPr marL="1219170" lvl="1" indent="-423323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828754" lvl="2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2438339" lvl="3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3657509" lvl="5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4267093" lvl="6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4876678" lvl="7" indent="-4233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5486263" lvl="8" indent="-4233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3466" y="3043052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1200"/>
            </a:lvl2pPr>
            <a:lvl3pPr marL="1828754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1067"/>
            </a:lvl3pPr>
            <a:lvl4pPr marL="2438339" lvl="3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933"/>
            </a:lvl4pPr>
            <a:lvl5pPr marL="3047924" lvl="4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933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33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33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33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  <a:defRPr sz="933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51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  <p:sldLayoutId id="2147483693" r:id="rId7"/>
    <p:sldLayoutId id="214748369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0" y="3277472"/>
            <a:ext cx="5651293" cy="1086304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Aleo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Shield</a:t>
            </a:r>
          </a:p>
        </p:txBody>
      </p:sp>
      <p:pic>
        <p:nvPicPr>
          <p:cNvPr id="1026" name="Picture 2" descr="Security - Log Management Made Easy | Logentries">
            <a:extLst>
              <a:ext uri="{FF2B5EF4-FFF2-40B4-BE49-F238E27FC236}">
                <a16:creationId xmlns:a16="http://schemas.microsoft.com/office/drawing/2014/main" id="{BCBE454B-CA21-AC01-83AC-87ECFCA85C3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9" r="31955"/>
          <a:stretch/>
        </p:blipFill>
        <p:spPr bwMode="auto">
          <a:xfrm>
            <a:off x="9078565" y="0"/>
            <a:ext cx="2909249" cy="318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Identity And SECURITY SOLUTION</a:t>
            </a:r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D8669D-BF3B-68CD-7843-318953E0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Analysis of Average Transaction Amount Per Account</a:t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7657D-3A22-B41E-1736-C8C20F2A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14" y="1412404"/>
            <a:ext cx="6882316" cy="50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CDD4F3D-F5B1-0792-F85F-A6E3629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Unique IP Count per Day Analysis</a:t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2CA117-0D4F-E4A1-6CA4-39E842922F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16208" y="1470025"/>
            <a:ext cx="6551647" cy="4706938"/>
          </a:xfrm>
        </p:spPr>
      </p:pic>
    </p:spTree>
    <p:extLst>
      <p:ext uri="{BB962C8B-B14F-4D97-AF65-F5344CB8AC3E}">
        <p14:creationId xmlns:p14="http://schemas.microsoft.com/office/powerpoint/2010/main" val="181036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55385" y="1843083"/>
            <a:ext cx="7138267" cy="3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>
            <a:spLocks noGrp="1"/>
          </p:cNvSpPr>
          <p:nvPr>
            <p:ph type="body" idx="2"/>
          </p:nvPr>
        </p:nvSpPr>
        <p:spPr>
          <a:xfrm>
            <a:off x="69139" y="59576"/>
            <a:ext cx="4528627" cy="66311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endParaRPr sz="2000" b="1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0">
              <a:spcBef>
                <a:spcPts val="1467"/>
              </a:spcBef>
              <a:buSzPts val="2100"/>
            </a:pPr>
            <a:r>
              <a:rPr lang="en" sz="2800" b="1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SIEM(Planned for future)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0192">
              <a:lnSpc>
                <a:spcPct val="150000"/>
              </a:lnSpc>
              <a:spcBef>
                <a:spcPts val="1467"/>
              </a:spcBef>
              <a:buSzPts val="1500"/>
              <a:buFont typeface="Arial"/>
              <a:buChar char="•"/>
            </a:pPr>
            <a:r>
              <a:rPr lang="en" sz="2000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SIEM is a real time AI powered data analysis engine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0192">
              <a:lnSpc>
                <a:spcPct val="150000"/>
              </a:lnSpc>
              <a:spcBef>
                <a:spcPts val="1467"/>
              </a:spcBef>
              <a:buSzPts val="1500"/>
              <a:buFont typeface="Arial"/>
              <a:buChar char="•"/>
            </a:pPr>
            <a:r>
              <a:rPr lang="en" sz="2000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As events happen on SOR, Machine learning algorithms like fraud detection act in real time and alert on possible security vulnerabilitie</a:t>
            </a:r>
            <a:r>
              <a:rPr lang="en" sz="2000" b="1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</a:t>
            </a:r>
            <a:r>
              <a:rPr lang="en" sz="2400" b="1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 </a:t>
            </a:r>
            <a:endParaRPr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83" name="Google Shape;383;p46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>
            <a:spLocks noGrp="1"/>
          </p:cNvSpPr>
          <p:nvPr>
            <p:ph type="title"/>
          </p:nvPr>
        </p:nvSpPr>
        <p:spPr>
          <a:xfrm>
            <a:off x="193060" y="264661"/>
            <a:ext cx="9932281" cy="665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 fontScale="90000"/>
          </a:bodyPr>
          <a:lstStyle/>
          <a:p>
            <a:r>
              <a:rPr lang="en" b="1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Fraud Detection using Classification Algorithms</a:t>
            </a:r>
            <a:endParaRPr b="1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89" name="Google Shape;389;p47"/>
          <p:cNvSpPr txBox="1">
            <a:spLocks noGrp="1"/>
          </p:cNvSpPr>
          <p:nvPr>
            <p:ph type="body" idx="1"/>
          </p:nvPr>
        </p:nvSpPr>
        <p:spPr>
          <a:xfrm>
            <a:off x="248319" y="1089475"/>
            <a:ext cx="8021039" cy="5296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t" anchorCtr="0">
            <a:noAutofit/>
          </a:bodyPr>
          <a:lstStyle/>
          <a:p>
            <a:pPr marL="84665" indent="-126997">
              <a:spcBef>
                <a:spcPts val="0"/>
              </a:spcBef>
              <a:buSzPts val="1500"/>
            </a:pPr>
            <a:r>
              <a:rPr lang="en" b="1" i="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is Classification?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94250" lvl="1" indent="-126997">
              <a:spcBef>
                <a:spcPts val="1467"/>
              </a:spcBef>
              <a:buSzPts val="1500"/>
            </a:pPr>
            <a:r>
              <a:rPr lang="en" b="0" i="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Classification can be performed on structured or unstructured data. Classification is a technique where we categorize data into a given number of classes</a:t>
            </a:r>
            <a:r>
              <a:rPr lang="en" sz="1867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 </a:t>
            </a:r>
            <a:endParaRPr b="1" dirty="0">
              <a:solidFill>
                <a:srgbClr val="000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84665" indent="-126997">
              <a:spcBef>
                <a:spcPts val="1467"/>
              </a:spcBef>
              <a:buSzPts val="1500"/>
            </a:pPr>
            <a:r>
              <a:rPr lang="en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Goal of Classification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94250" lvl="1" indent="-126997">
              <a:spcBef>
                <a:spcPts val="1467"/>
              </a:spcBef>
              <a:buSzPts val="1500"/>
            </a:pPr>
            <a:r>
              <a:rPr lang="en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</a:t>
            </a:r>
            <a:r>
              <a:rPr lang="en" b="0" i="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oal of a classification problem is to identify the category/class to which a new data will fall under.</a:t>
            </a:r>
            <a:endParaRPr b="1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84665" indent="-126997">
              <a:spcBef>
                <a:spcPts val="1467"/>
              </a:spcBef>
              <a:buSzPts val="1500"/>
            </a:pPr>
            <a:r>
              <a:rPr lang="en" b="1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How SIEM leverages this algorithm?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94250" lvl="1" indent="-126997">
              <a:spcBef>
                <a:spcPts val="1467"/>
              </a:spcBef>
              <a:buSzPts val="1500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We’ll be using </a:t>
            </a: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Labelled Historical Transactions Data </a:t>
            </a: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to train our Classification Models and when any new transaction happens, we can classify whether this transactions is </a:t>
            </a: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Fraudulent or not</a:t>
            </a: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1" name="Google Shape;391;p47" descr="The evolution of application fraud detection | The Journal Magaz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501" y="3737888"/>
            <a:ext cx="3309091" cy="227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title"/>
          </p:nvPr>
        </p:nvSpPr>
        <p:spPr>
          <a:xfrm>
            <a:off x="193060" y="264661"/>
            <a:ext cx="9932281" cy="665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r>
              <a:rPr lang="en" b="1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Anomaly Detection Algorithm</a:t>
            </a:r>
            <a:endParaRPr b="1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98" name="Google Shape;398;p48"/>
          <p:cNvSpPr txBox="1">
            <a:spLocks noGrp="1"/>
          </p:cNvSpPr>
          <p:nvPr>
            <p:ph type="body" idx="1"/>
          </p:nvPr>
        </p:nvSpPr>
        <p:spPr>
          <a:xfrm>
            <a:off x="267629" y="1126050"/>
            <a:ext cx="6166624" cy="5296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t" anchorCtr="0">
            <a:noAutofit/>
          </a:bodyPr>
          <a:lstStyle/>
          <a:p>
            <a:pPr marL="84665" indent="-126997">
              <a:spcBef>
                <a:spcPts val="0"/>
              </a:spcBef>
              <a:buSzPts val="1500"/>
            </a:pPr>
            <a:r>
              <a:rPr lang="en" b="1" i="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is Anomaly Detection ?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94250" lvl="1" indent="-126997">
              <a:spcBef>
                <a:spcPts val="1467"/>
              </a:spcBef>
              <a:buSzPts val="1500"/>
            </a:pPr>
            <a:r>
              <a:rPr lang="en" b="0" i="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Anomaly detection typically refers to </a:t>
            </a:r>
            <a:r>
              <a:rPr lang="en" b="1" i="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the process of identifying outliers in a set of data that is largely composed of 'normal' data points</a:t>
            </a:r>
            <a:r>
              <a:rPr lang="en" b="0" i="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 The idea is to find entries that were generated by a different process than most of the data.</a:t>
            </a:r>
            <a:endParaRPr b="1" i="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84665" indent="0">
              <a:spcBef>
                <a:spcPts val="1467"/>
              </a:spcBef>
              <a:buSzPts val="1500"/>
              <a:buNone/>
            </a:pPr>
            <a:endParaRPr b="1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84665" indent="-126997">
              <a:spcBef>
                <a:spcPts val="1467"/>
              </a:spcBef>
              <a:buSzPts val="1500"/>
            </a:pP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How SIEM leverages this algorithm?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94250" lvl="1" indent="-126997">
              <a:spcBef>
                <a:spcPts val="1467"/>
              </a:spcBef>
              <a:buSzPts val="1500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 the Data based on </a:t>
            </a: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various frequencies (Daily , Weekly , Monthly , Quarterly) </a:t>
            </a: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based on source addresses ,we are trying to find </a:t>
            </a: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anomalous transactions.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l="51610" t="7568" r="3319"/>
          <a:stretch/>
        </p:blipFill>
        <p:spPr>
          <a:xfrm>
            <a:off x="8669883" y="3846443"/>
            <a:ext cx="2438771" cy="193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F04D9-4B0C-BA50-469A-BD644D54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1357023"/>
            <a:ext cx="648743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Shield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 AI powered log analyzer to ensure the below security compliance in Log files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idea is to analyze log files of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transactions done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commands and provide identity and security analytics on the data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System of Record (SOR) :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400"/>
              </a:spcBef>
              <a:buClr>
                <a:schemeClr val="dk1"/>
              </a:buClr>
              <a:buSzPts val="1200"/>
            </a:pPr>
            <a:r>
              <a:rPr lang="en-US" sz="130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Information storage and retrieval system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667"/>
              </a:spcBef>
              <a:buClr>
                <a:schemeClr val="dk1"/>
              </a:buClr>
              <a:buSzPts val="1200"/>
            </a:pPr>
            <a:r>
              <a:rPr lang="en-US" sz="1300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Multiple data sources </a:t>
            </a:r>
            <a:r>
              <a:rPr lang="en-US" sz="130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with </a:t>
            </a:r>
            <a:r>
              <a:rPr lang="en-US" sz="1300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remote access</a:t>
            </a:r>
            <a:r>
              <a:rPr lang="en-US" sz="130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667"/>
              </a:spcBef>
              <a:buClr>
                <a:schemeClr val="dk1"/>
              </a:buClr>
              <a:buSzPts val="1200"/>
            </a:pPr>
            <a:r>
              <a:rPr lang="en-US" sz="1300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Log Data Storage </a:t>
            </a:r>
            <a:r>
              <a:rPr lang="en-US" sz="1300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 a </a:t>
            </a:r>
            <a:r>
              <a:rPr lang="en-US" sz="1300" b="1" dirty="0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generalized format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467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Security Orchestration, Automation, and Response (SOAR) :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400"/>
              </a:spcBef>
              <a:buClr>
                <a:schemeClr val="dk1"/>
              </a:buClr>
              <a:buSzPts val="1200"/>
            </a:pP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Threat and vulnerability management, incident response and security operations automation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667"/>
              </a:spcBef>
              <a:buClr>
                <a:schemeClr val="dk1"/>
              </a:buClr>
              <a:buSzPts val="1200"/>
            </a:pP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Automatic execution of tasks like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vulnerability Scan 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,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log File Insights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Security Information and Event Management (SIEM) :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400"/>
              </a:spcBef>
              <a:buClr>
                <a:schemeClr val="dk1"/>
              </a:buClr>
              <a:buSzPts val="1200"/>
            </a:pP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Solution that helps organizations recognize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potential security threats 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and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vulnerabilities</a:t>
            </a:r>
            <a:endParaRPr lang="en-US" sz="1300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546095" lvl="1" indent="-342900">
              <a:spcBef>
                <a:spcPts val="667"/>
              </a:spcBef>
              <a:buClr>
                <a:schemeClr val="dk1"/>
              </a:buClr>
              <a:buSzPts val="1200"/>
            </a:pP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 surfaces user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behavior anomalies 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and uses Machine Learning Algorithms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46095" lvl="1" indent="-342900">
              <a:spcBef>
                <a:spcPts val="667"/>
              </a:spcBef>
              <a:buClr>
                <a:schemeClr val="dk1"/>
              </a:buClr>
              <a:buSzPts val="1200"/>
            </a:pP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Automate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manual processes 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associated with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threat detection</a:t>
            </a:r>
            <a:r>
              <a:rPr lang="en-US" sz="13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and </a:t>
            </a:r>
            <a:r>
              <a:rPr lang="en-US" sz="1300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incident response</a:t>
            </a:r>
            <a:endParaRPr lang="en-US" sz="1300" b="1" dirty="0">
              <a:solidFill>
                <a:srgbClr val="000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193060" y="264661"/>
            <a:ext cx="9932281" cy="665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Data Flow in </a:t>
            </a:r>
            <a:r>
              <a:rPr lang="en-US" b="1" dirty="0" err="1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Aleo</a:t>
            </a:r>
            <a:r>
              <a:rPr lang="en-US" b="1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Shield</a:t>
            </a:r>
            <a:endParaRPr b="1" dirty="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02" name="Google Shape;302;p39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pPr/>
              <a:t>3</a:t>
            </a:fld>
            <a:endParaRPr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303" name="Google Shape;303;p39"/>
          <p:cNvGrpSpPr/>
          <p:nvPr/>
        </p:nvGrpSpPr>
        <p:grpSpPr>
          <a:xfrm>
            <a:off x="44219" y="2660036"/>
            <a:ext cx="12043362" cy="2346162"/>
            <a:chOff x="590189" y="1852211"/>
            <a:chExt cx="12043361" cy="2346162"/>
          </a:xfrm>
        </p:grpSpPr>
        <p:sp>
          <p:nvSpPr>
            <p:cNvPr id="304" name="Google Shape;304;p39"/>
            <p:cNvSpPr/>
            <p:nvPr/>
          </p:nvSpPr>
          <p:spPr>
            <a:xfrm>
              <a:off x="10287771" y="1852211"/>
              <a:ext cx="2345779" cy="2346162"/>
            </a:xfrm>
            <a:prstGeom prst="ellipse">
              <a:avLst/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10365173" y="1930431"/>
              <a:ext cx="2189726" cy="2189724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6" name="Google Shape;306;p39"/>
            <p:cNvSpPr txBox="1"/>
            <p:nvPr/>
          </p:nvSpPr>
          <p:spPr>
            <a:xfrm>
              <a:off x="10678526" y="2243307"/>
              <a:ext cx="1564268" cy="1563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800"/>
              </a:pPr>
              <a:r>
                <a:rPr lang="en" sz="1067" dirty="0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Responses for Threats and Incidents – Email Templates</a:t>
              </a:r>
              <a:endParaRPr sz="1467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400"/>
                </a:spcBef>
                <a:buClr>
                  <a:schemeClr val="dk1"/>
                </a:buClr>
                <a:buSzPts val="800"/>
              </a:pPr>
              <a:endParaRPr sz="1067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 rot="2700000">
              <a:off x="7836880" y="1852332"/>
              <a:ext cx="2345507" cy="2345507"/>
            </a:xfrm>
            <a:prstGeom prst="teardrop">
              <a:avLst>
                <a:gd name="adj" fmla="val 100000"/>
              </a:avLst>
            </a:prstGeom>
            <a:solidFill>
              <a:srgbClr val="41AC8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7941992" y="1930431"/>
              <a:ext cx="2189726" cy="2189724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41AC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9" name="Google Shape;309;p39"/>
            <p:cNvSpPr txBox="1"/>
            <p:nvPr/>
          </p:nvSpPr>
          <p:spPr>
            <a:xfrm>
              <a:off x="8254097" y="2243307"/>
              <a:ext cx="1564268" cy="1563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800"/>
              </a:pPr>
              <a:r>
                <a:rPr lang="en" sz="1067" dirty="0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SOR, SOAR, SIEM Analytics</a:t>
              </a:r>
              <a:endParaRPr lang="en-US" sz="1467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 rot="2700000">
              <a:off x="5439048" y="1852333"/>
              <a:ext cx="2345507" cy="2345507"/>
            </a:xfrm>
            <a:prstGeom prst="teardrop">
              <a:avLst>
                <a:gd name="adj" fmla="val 100000"/>
              </a:avLst>
            </a:prstGeom>
            <a:solidFill>
              <a:srgbClr val="409F6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5517563" y="1930431"/>
              <a:ext cx="2189726" cy="2189724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409F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2" name="Google Shape;312;p39"/>
            <p:cNvSpPr txBox="1"/>
            <p:nvPr/>
          </p:nvSpPr>
          <p:spPr>
            <a:xfrm>
              <a:off x="5829668" y="2243307"/>
              <a:ext cx="1564268" cy="1563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800"/>
              </a:pPr>
              <a:r>
                <a:rPr lang="en" sz="1067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The Jupyter notebook with all the AI Logic and stats logic written</a:t>
              </a:r>
              <a:endParaRPr sz="1467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 rot="2700000">
              <a:off x="3014619" y="1852333"/>
              <a:ext cx="2345507" cy="2345507"/>
            </a:xfrm>
            <a:prstGeom prst="teardrop">
              <a:avLst>
                <a:gd name="adj" fmla="val 100000"/>
              </a:avLst>
            </a:prstGeom>
            <a:solidFill>
              <a:srgbClr val="3E935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3093133" y="1930431"/>
              <a:ext cx="2189726" cy="2189724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3E93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5" name="Google Shape;315;p39"/>
            <p:cNvSpPr txBox="1"/>
            <p:nvPr/>
          </p:nvSpPr>
          <p:spPr>
            <a:xfrm>
              <a:off x="3406487" y="2243307"/>
              <a:ext cx="1564268" cy="1563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800"/>
              </a:pPr>
              <a:r>
                <a:rPr lang="en" sz="1067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Upload the Log file and validating the columns required for FinTech Domain</a:t>
              </a:r>
              <a:endParaRPr sz="1467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400"/>
                </a:spcBef>
                <a:buClr>
                  <a:schemeClr val="dk1"/>
                </a:buClr>
                <a:buSzPts val="800"/>
              </a:pPr>
              <a:r>
                <a:rPr lang="en" sz="1067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JSON form asking options – Checkboxes for all ML algorithms, SOAR charts, schedule</a:t>
              </a:r>
              <a:endParaRPr sz="1467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400"/>
                </a:spcBef>
                <a:buClr>
                  <a:schemeClr val="dk1"/>
                </a:buClr>
                <a:buSzPts val="800"/>
              </a:pPr>
              <a:endParaRPr sz="1067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 rot="2700000">
              <a:off x="590189" y="1852333"/>
              <a:ext cx="2345507" cy="2345507"/>
            </a:xfrm>
            <a:prstGeom prst="teardrop">
              <a:avLst>
                <a:gd name="adj" fmla="val 100000"/>
              </a:avLst>
            </a:prstGeom>
            <a:solidFill>
              <a:srgbClr val="3D875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668704" y="1930431"/>
              <a:ext cx="2189726" cy="2189724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3D87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8" name="Google Shape;318;p39"/>
            <p:cNvSpPr txBox="1"/>
            <p:nvPr/>
          </p:nvSpPr>
          <p:spPr>
            <a:xfrm>
              <a:off x="982057" y="2243307"/>
              <a:ext cx="1564268" cy="1563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800"/>
              </a:pPr>
              <a:r>
                <a:rPr lang="en-US" sz="1067" dirty="0" err="1">
                  <a:solidFill>
                    <a:schemeClr val="dk1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Quattrocento Sans"/>
                </a:rPr>
                <a:t>Github</a:t>
              </a:r>
              <a:endParaRPr sz="1467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400"/>
                </a:spcBef>
                <a:buClr>
                  <a:schemeClr val="dk1"/>
                </a:buClr>
                <a:buSzPts val="800"/>
              </a:pPr>
              <a:r>
                <a:rPr lang="en" sz="1067" dirty="0">
                  <a:solidFill>
                    <a:schemeClr val="dk1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Quattrocento Sans"/>
                </a:rPr>
                <a:t>Introducing the platform and showing the features</a:t>
              </a:r>
              <a:endParaRPr sz="1467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19" name="Google Shape;319;p39" descr="Web design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3" y="17177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471" y="17177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 descr="Books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8567" y="17177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 descr="Gantt Char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8050883" y="17177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 descr="Email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47108" y="171774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07;p39">
            <a:extLst>
              <a:ext uri="{FF2B5EF4-FFF2-40B4-BE49-F238E27FC236}">
                <a16:creationId xmlns:a16="http://schemas.microsoft.com/office/drawing/2014/main" id="{363718FA-A6D0-1BE8-E844-20D51EFCFA51}"/>
              </a:ext>
            </a:extLst>
          </p:cNvPr>
          <p:cNvSpPr/>
          <p:nvPr/>
        </p:nvSpPr>
        <p:spPr>
          <a:xfrm rot="2700000">
            <a:off x="9339947" y="2581938"/>
            <a:ext cx="2345507" cy="2345507"/>
          </a:xfrm>
          <a:prstGeom prst="teardrop">
            <a:avLst>
              <a:gd name="adj" fmla="val 100000"/>
            </a:avLst>
          </a:prstGeom>
          <a:solidFill>
            <a:srgbClr val="41AC8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Google Shape;308;p39">
            <a:extLst>
              <a:ext uri="{FF2B5EF4-FFF2-40B4-BE49-F238E27FC236}">
                <a16:creationId xmlns:a16="http://schemas.microsoft.com/office/drawing/2014/main" id="{FBF2061C-527D-7957-2E02-F27403913D0F}"/>
              </a:ext>
            </a:extLst>
          </p:cNvPr>
          <p:cNvSpPr/>
          <p:nvPr/>
        </p:nvSpPr>
        <p:spPr>
          <a:xfrm>
            <a:off x="9419710" y="2660036"/>
            <a:ext cx="2189726" cy="2189724"/>
          </a:xfrm>
          <a:prstGeom prst="ellipse">
            <a:avLst/>
          </a:prstGeom>
          <a:solidFill>
            <a:schemeClr val="lt1">
              <a:alpha val="89803"/>
            </a:schemeClr>
          </a:solidFill>
          <a:ln w="15875" cap="flat" cmpd="sng">
            <a:solidFill>
              <a:srgbClr val="41AC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Respond to threats with actionable emails</a:t>
            </a:r>
            <a:endParaRPr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>
            <a:spLocks noGrp="1"/>
          </p:cNvSpPr>
          <p:nvPr>
            <p:ph type="title"/>
          </p:nvPr>
        </p:nvSpPr>
        <p:spPr>
          <a:xfrm>
            <a:off x="5162550" y="207963"/>
            <a:ext cx="6390204" cy="583800"/>
          </a:xfr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>
              <a:buClr>
                <a:srgbClr val="FFC000"/>
              </a:buClr>
              <a:buSzPts val="1800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achieve SOR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76A2A-C924-B91F-7045-435D32B1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5" y="2962275"/>
            <a:ext cx="9336108" cy="3687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8" name="Google Shape;338;p41"/>
          <p:cNvSpPr txBox="1">
            <a:spLocks noGrp="1"/>
          </p:cNvSpPr>
          <p:nvPr>
            <p:ph sz="quarter" idx="16"/>
          </p:nvPr>
        </p:nvSpPr>
        <p:spPr>
          <a:xfrm>
            <a:off x="5265692" y="791763"/>
            <a:ext cx="6611983" cy="4911725"/>
          </a:xfr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 marL="457189" indent="-457189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parties agree on a SOR Schema/template to be recorded</a:t>
            </a:r>
          </a:p>
          <a:p>
            <a:pPr marL="457189" indent="-457189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 log formats are normalized to match the SOR Schema</a:t>
            </a:r>
          </a:p>
          <a:p>
            <a:pPr marL="457189" indent="-457189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 is then cleansed </a:t>
            </a:r>
          </a:p>
          <a:p>
            <a:pPr marL="457189" indent="-457189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can run enrichment like  date/time formats, cities etc.</a:t>
            </a:r>
          </a:p>
          <a:p>
            <a:pPr marL="457189" indent="-457189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sample SOR format taken is shown below for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Aleo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467"/>
              </a:spcBef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9" name="Google Shape;339;p41" hidden="1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>
                <a:latin typeface="Segoe UI Light" panose="020B0502040204020203" pitchFamily="34" charset="0"/>
                <a:cs typeface="Segoe UI Light" panose="020B0502040204020203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BB287D-3878-5EDA-B0F7-B859B14C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/>
          <a:lstStyle/>
          <a:p>
            <a:r>
              <a:rPr lang="en-US" dirty="0" err="1"/>
              <a:t>Aleo</a:t>
            </a:r>
            <a:r>
              <a:rPr lang="en-US" dirty="0"/>
              <a:t> Raw Log Format Captured with Issue, withdraw, transfer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53E6C-EE47-15C1-0D61-0183A744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6" y="1942406"/>
            <a:ext cx="10904865" cy="3762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7FE6-9772-587C-FD06-663AE934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 Creation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2E6B8-39AF-1048-AF10-4C421C19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93" y="1351404"/>
            <a:ext cx="9338650" cy="51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657F0D-4D3C-C409-3188-C2F28EB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</p:spPr>
        <p:txBody>
          <a:bodyPr/>
          <a:lstStyle/>
          <a:p>
            <a:r>
              <a:rPr lang="en-US" dirty="0"/>
              <a:t>SOR(Refined, </a:t>
            </a:r>
            <a:r>
              <a:rPr lang="en-US" dirty="0" err="1"/>
              <a:t>Normalised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FC9B9-6980-DD1A-C47E-D4C37E8A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6" y="1996929"/>
            <a:ext cx="10904865" cy="3653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3" descr="SOAR-Security Orchestration, Automation, and Response"/>
          <p:cNvPicPr preferRelativeResize="0"/>
          <p:nvPr/>
        </p:nvPicPr>
        <p:blipFill rotWithShape="1">
          <a:blip r:embed="rId3">
            <a:alphaModFix/>
          </a:blip>
          <a:srcRect l="16086" t="7868" r="13826" b="9149"/>
          <a:stretch/>
        </p:blipFill>
        <p:spPr>
          <a:xfrm>
            <a:off x="5316940" y="811387"/>
            <a:ext cx="6303929" cy="443531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6" name="Google Shape;356;p43"/>
          <p:cNvSpPr txBox="1">
            <a:spLocks noGrp="1"/>
          </p:cNvSpPr>
          <p:nvPr>
            <p:ph type="body" idx="2"/>
          </p:nvPr>
        </p:nvSpPr>
        <p:spPr>
          <a:xfrm>
            <a:off x="200723" y="46356"/>
            <a:ext cx="4415883" cy="67652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1800"/>
            </a:pPr>
            <a:endParaRPr sz="2000" b="1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-152396">
              <a:lnSpc>
                <a:spcPct val="90000"/>
              </a:lnSpc>
              <a:spcBef>
                <a:spcPts val="0"/>
              </a:spcBef>
              <a:buSzPts val="1800"/>
              <a:buFont typeface="Calibri"/>
              <a:buChar char=" "/>
            </a:pPr>
            <a:r>
              <a:rPr lang="en" sz="2000" b="1" dirty="0">
                <a:solidFill>
                  <a:srgbClr val="FFC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SOAR capabilities include:</a:t>
            </a:r>
            <a:endParaRPr sz="2000" dirty="0">
              <a:solidFill>
                <a:srgbClr val="FFC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45048" lvl="1" indent="-279393">
              <a:lnSpc>
                <a:spcPct val="150000"/>
              </a:lnSpc>
              <a:spcBef>
                <a:spcPts val="0"/>
              </a:spcBef>
              <a:buClr>
                <a:srgbClr val="F2F2F2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rgbClr val="F2F2F2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Automated methods to process log Data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5048" lvl="1" indent="-279393">
              <a:lnSpc>
                <a:spcPct val="150000"/>
              </a:lnSpc>
              <a:spcBef>
                <a:spcPts val="0"/>
              </a:spcBef>
              <a:buClr>
                <a:srgbClr val="F2F2F2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rgbClr val="F2F2F2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Identifying possible Anomalies 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5048" lvl="1" indent="-279393">
              <a:lnSpc>
                <a:spcPct val="150000"/>
              </a:lnSpc>
              <a:spcBef>
                <a:spcPts val="0"/>
              </a:spcBef>
              <a:buClr>
                <a:srgbClr val="F2F2F2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rgbClr val="F2F2F2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Visualization of Log’s Insights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00"/>
            </a:pPr>
            <a:endParaRPr sz="20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1800"/>
            </a:pPr>
            <a:endParaRPr sz="20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-152396">
              <a:lnSpc>
                <a:spcPct val="90000"/>
              </a:lnSpc>
              <a:spcBef>
                <a:spcPts val="0"/>
              </a:spcBef>
              <a:buSzPts val="1800"/>
              <a:buFont typeface="Calibri"/>
              <a:buChar char=" "/>
            </a:pPr>
            <a:r>
              <a:rPr lang="en" sz="2000" b="1" dirty="0">
                <a:solidFill>
                  <a:srgbClr val="FFC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Benefits of SOAR :</a:t>
            </a:r>
            <a:endParaRPr sz="2000" dirty="0">
              <a:solidFill>
                <a:srgbClr val="FFC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95847" lvl="1" indent="-330192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Effectively manage security incidents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95847" lvl="1" indent="-330192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Automate repeated and error-prone tasks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95847" lvl="1" indent="-330192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Prevent downtime and service outage by precisely identifying future threats</a:t>
            </a:r>
            <a:endParaRPr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90000"/>
              </a:lnSpc>
              <a:buSzPts val="1100"/>
            </a:pPr>
            <a:endParaRPr sz="12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fld id="{00000000-1234-1234-1234-123412341234}" type="slidenum"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pPr/>
              <a:t>8</a:t>
            </a:fld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200303" y="168710"/>
            <a:ext cx="4215583" cy="526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buClr>
                <a:schemeClr val="lt1"/>
              </a:buClr>
              <a:buSzPts val="2100"/>
            </a:pPr>
            <a:r>
              <a:rPr lang="en" sz="280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How we achieve SOAR</a:t>
            </a:r>
            <a:endParaRPr sz="2800" b="1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2"/>
          </p:nvPr>
        </p:nvSpPr>
        <p:spPr>
          <a:xfrm>
            <a:off x="200302" y="869795"/>
            <a:ext cx="4405151" cy="5577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" sz="2667" b="1" dirty="0">
                <a:solidFill>
                  <a:srgbClr val="FFC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Metrics of SOAR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9329" indent="-16848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Total number of unique users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9329" indent="-16848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Total number of errors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69329" indent="-16848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Average number of transactions per User  in a day , month and year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467"/>
              </a:spcBef>
              <a:buSzPct val="100000"/>
            </a:pPr>
            <a:endParaRPr sz="2267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0">
              <a:lnSpc>
                <a:spcPct val="150000"/>
              </a:lnSpc>
              <a:spcBef>
                <a:spcPts val="1467"/>
              </a:spcBef>
              <a:buSzPct val="100000"/>
            </a:pPr>
            <a:r>
              <a:rPr lang="en" sz="2667" b="1" dirty="0">
                <a:solidFill>
                  <a:srgbClr val="FFC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Magic Quadrant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781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Most Active Days having most transactions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781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Most Idle Days having only Few transactions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781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Frauds Days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38658" indent="-337812">
              <a:lnSpc>
                <a:spcPct val="150000"/>
              </a:lnSpc>
              <a:spcBef>
                <a:spcPts val="1467"/>
              </a:spcBef>
              <a:buSzPct val="100000"/>
              <a:buFont typeface="Arial"/>
              <a:buChar char="•"/>
            </a:pPr>
            <a:r>
              <a:rPr lang="en" sz="2267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DDOS Attack Days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467"/>
              </a:spcBef>
              <a:buSzPct val="100000"/>
            </a:pPr>
            <a:endParaRPr sz="2133" b="1" dirty="0">
              <a:solidFill>
                <a:srgbClr val="FFC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indent="0">
              <a:spcBef>
                <a:spcPts val="1467"/>
              </a:spcBef>
              <a:buSzPct val="100000"/>
            </a:pPr>
            <a:endParaRPr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ldNum" idx="12"/>
          </p:nvPr>
        </p:nvSpPr>
        <p:spPr>
          <a:xfrm>
            <a:off x="10993584" y="6446839"/>
            <a:ext cx="780009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fld id="{00000000-1234-1234-1234-123412341234}" type="slidenum">
              <a:rPr lang="en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pPr/>
              <a:t>9</a:t>
            </a:fld>
            <a:endParaRPr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365" name="Google Shape;36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507" y="3352375"/>
            <a:ext cx="4193751" cy="327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2435" y="431811"/>
            <a:ext cx="2774144" cy="242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79915" y="168711"/>
            <a:ext cx="4511783" cy="281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494</TotalTime>
  <Words>625</Words>
  <Application>Microsoft Office PowerPoint</Application>
  <PresentationFormat>Widescreen</PresentationFormat>
  <Paragraphs>84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Meiryo UI</vt:lpstr>
      <vt:lpstr>Arial</vt:lpstr>
      <vt:lpstr>Calibri</vt:lpstr>
      <vt:lpstr>Helvetica Neue</vt:lpstr>
      <vt:lpstr>Quattrocento Sans</vt:lpstr>
      <vt:lpstr>Segoe UI Light</vt:lpstr>
      <vt:lpstr>Wingdings</vt:lpstr>
      <vt:lpstr>Minimal and Muted</vt:lpstr>
      <vt:lpstr>Aleo Shield</vt:lpstr>
      <vt:lpstr>What Is Aleo Shield ?</vt:lpstr>
      <vt:lpstr>Data Flow in Aleo Shield</vt:lpstr>
      <vt:lpstr>How we achieve SOR</vt:lpstr>
      <vt:lpstr>Aleo Raw Log Format Captured with Issue, withdraw, transfer events</vt:lpstr>
      <vt:lpstr>SOR Creation in python</vt:lpstr>
      <vt:lpstr>SOR(Refined, Normalised)</vt:lpstr>
      <vt:lpstr>PowerPoint Presentation</vt:lpstr>
      <vt:lpstr>How we achieve SOAR</vt:lpstr>
      <vt:lpstr>Analysis of Average Transaction Amount Per Account </vt:lpstr>
      <vt:lpstr>Unique IP Count per Day Analysis </vt:lpstr>
      <vt:lpstr>PowerPoint Presentation</vt:lpstr>
      <vt:lpstr>Fraud Detection using Classification Algorithms</vt:lpstr>
      <vt:lpstr>Anomaly Detection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Aleo Shield</dc:title>
  <dc:creator>New Gen</dc:creator>
  <cp:lastModifiedBy>Aishwarya M</cp:lastModifiedBy>
  <cp:revision>7</cp:revision>
  <dcterms:created xsi:type="dcterms:W3CDTF">2023-01-09T02:29:05Z</dcterms:created>
  <dcterms:modified xsi:type="dcterms:W3CDTF">2023-01-09T12:36:49Z</dcterms:modified>
</cp:coreProperties>
</file>