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7" r:id="rId5"/>
    <p:sldId id="260" r:id="rId6"/>
    <p:sldId id="261" r:id="rId7"/>
    <p:sldId id="262" r:id="rId8"/>
    <p:sldId id="263" r:id="rId9"/>
    <p:sldId id="264" r:id="rId10"/>
    <p:sldId id="268" r:id="rId11"/>
    <p:sldId id="269" r:id="rId12"/>
    <p:sldId id="282" r:id="rId13"/>
    <p:sldId id="277" r:id="rId14"/>
    <p:sldId id="299" r:id="rId15"/>
    <p:sldId id="276" r:id="rId16"/>
    <p:sldId id="303" r:id="rId17"/>
    <p:sldId id="279" r:id="rId18"/>
    <p:sldId id="286" r:id="rId19"/>
    <p:sldId id="301" r:id="rId20"/>
    <p:sldId id="302" r:id="rId21"/>
    <p:sldId id="278" r:id="rId22"/>
    <p:sldId id="287" r:id="rId23"/>
    <p:sldId id="300" r:id="rId24"/>
    <p:sldId id="270" r:id="rId25"/>
    <p:sldId id="281" r:id="rId26"/>
    <p:sldId id="271" r:id="rId27"/>
    <p:sldId id="284" r:id="rId28"/>
    <p:sldId id="288" r:id="rId29"/>
    <p:sldId id="283" r:id="rId30"/>
    <p:sldId id="285" r:id="rId31"/>
    <p:sldId id="289" r:id="rId32"/>
    <p:sldId id="290" r:id="rId33"/>
    <p:sldId id="274" r:id="rId34"/>
    <p:sldId id="275" r:id="rId35"/>
    <p:sldId id="291" r:id="rId36"/>
    <p:sldId id="292" r:id="rId37"/>
    <p:sldId id="272" r:id="rId38"/>
    <p:sldId id="293" r:id="rId39"/>
    <p:sldId id="295" r:id="rId40"/>
    <p:sldId id="294" r:id="rId41"/>
    <p:sldId id="298" r:id="rId42"/>
    <p:sldId id="296" r:id="rId43"/>
    <p:sldId id="297" r:id="rId44"/>
    <p:sldId id="265" r:id="rId45"/>
    <p:sldId id="26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9" d="100"/>
          <a:sy n="79" d="100"/>
        </p:scale>
        <p:origin x="8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10/27/2022</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10/27/2022</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solidFill>
                  <a:srgbClr val="002060"/>
                </a:solidFill>
                <a:latin typeface="Algerian" panose="04020705040A02060702" pitchFamily="82" charset="0"/>
              </a:rPr>
              <a:t>Employee Payroll Management System</a:t>
            </a:r>
          </a:p>
        </p:txBody>
      </p:sp>
      <p:sp>
        <p:nvSpPr>
          <p:cNvPr id="3" name="Subtitle 2"/>
          <p:cNvSpPr>
            <a:spLocks noGrp="1"/>
          </p:cNvSpPr>
          <p:nvPr>
            <p:ph type="subTitle" idx="1"/>
          </p:nvPr>
        </p:nvSpPr>
        <p:spPr/>
        <p:txBody>
          <a:bodyPr/>
          <a:lstStyle/>
          <a:p>
            <a:r>
              <a:rPr lang="en-US" sz="2800" dirty="0">
                <a:solidFill>
                  <a:schemeClr val="accent4"/>
                </a:solidFill>
                <a:latin typeface="Bernard MT Condensed" panose="02050806060905020404" pitchFamily="18" charset="0"/>
              </a:rPr>
              <a:t>228 Java SL NK Group-2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9916" y="112863"/>
            <a:ext cx="10972800" cy="582613"/>
          </a:xfrm>
        </p:spPr>
        <p:txBody>
          <a:bodyPr/>
          <a:lstStyle/>
          <a:p>
            <a:r>
              <a:rPr lang="en-IN" dirty="0">
                <a:solidFill>
                  <a:srgbClr val="C00000"/>
                </a:solidFill>
                <a:latin typeface="Microsoft YaHei" panose="020B0503020204020204" pitchFamily="34" charset="-122"/>
                <a:ea typeface="Microsoft YaHei" panose="020B0503020204020204" pitchFamily="34" charset="-122"/>
              </a:rPr>
              <a:t>OUTPUT SCREENSHOTS</a:t>
            </a:r>
          </a:p>
        </p:txBody>
      </p:sp>
      <p:sp>
        <p:nvSpPr>
          <p:cNvPr id="3" name="Content Placeholder 2"/>
          <p:cNvSpPr>
            <a:spLocks noGrp="1"/>
          </p:cNvSpPr>
          <p:nvPr>
            <p:ph idx="1"/>
          </p:nvPr>
        </p:nvSpPr>
        <p:spPr>
          <a:xfrm>
            <a:off x="4434254" y="981319"/>
            <a:ext cx="10972800" cy="4953000"/>
          </a:xfrm>
        </p:spPr>
        <p:txBody>
          <a:bodyPr/>
          <a:lstStyle/>
          <a:p>
            <a:pPr marL="0" indent="0">
              <a:buNone/>
            </a:pPr>
            <a:r>
              <a:rPr lang="en-IN" b="1" dirty="0">
                <a:latin typeface="Arial Narrow" panose="020B0606020202030204" pitchFamily="34" charset="0"/>
                <a:ea typeface="SimSun" panose="02010600030101010101" pitchFamily="2" charset="-122"/>
              </a:rPr>
              <a:t>     Home 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738" y="1765603"/>
            <a:ext cx="8466993" cy="47626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latin typeface="SimSun" panose="02010600030101010101" pitchFamily="2" charset="-122"/>
                <a:ea typeface="SimSun" panose="02010600030101010101" pitchFamily="2" charset="-122"/>
              </a:rPr>
              <a:t>                     </a:t>
            </a:r>
            <a:r>
              <a:rPr lang="en-IN" b="1" dirty="0">
                <a:latin typeface="Arial Narrow" panose="020B0606020202030204" pitchFamily="34" charset="0"/>
                <a:ea typeface="SimSun" panose="02010600030101010101" pitchFamily="2" charset="-122"/>
              </a:rPr>
              <a:t>Admin Login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471" y="1895653"/>
            <a:ext cx="8436634" cy="47456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latin typeface="Arial Narrow" panose="020B0606020202030204" pitchFamily="34" charset="0"/>
              </a:rPr>
              <a:t>                                         Admin Home Page</a:t>
            </a:r>
          </a:p>
          <a:p>
            <a:pPr marL="0" indent="0">
              <a:buNone/>
            </a:pPr>
            <a:endParaRPr lang="en-IN" b="1" dirty="0">
              <a:latin typeface="Arial Narrow" panose="020B0606020202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022" y="2081662"/>
            <a:ext cx="8105955" cy="4559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620219" y="1053980"/>
            <a:ext cx="10972800" cy="4953000"/>
          </a:xfrm>
        </p:spPr>
        <p:txBody>
          <a:bodyPr/>
          <a:lstStyle/>
          <a:p>
            <a:pPr marL="0" indent="0">
              <a:buNone/>
            </a:pPr>
            <a:r>
              <a:rPr lang="en-IN" b="1" dirty="0">
                <a:latin typeface="Arial Narrow" panose="020B0606020202030204" pitchFamily="34" charset="0"/>
                <a:ea typeface="SimSun" panose="02010600030101010101" pitchFamily="2" charset="-122"/>
              </a:rPr>
              <a:t>            Employee’s List</a:t>
            </a:r>
          </a:p>
          <a:p>
            <a:pPr marL="0" indent="0">
              <a:buNone/>
            </a:pPr>
            <a:endParaRPr lang="en-IN" b="1" dirty="0">
              <a:latin typeface="Arial Narrow" panose="020B0606020202030204" pitchFamily="34" charset="0"/>
              <a:ea typeface="SimSun" panose="02010600030101010101" pitchFamily="2" charset="-122"/>
            </a:endParaRPr>
          </a:p>
          <a:p>
            <a:r>
              <a:rPr lang="en-IN" b="1" dirty="0">
                <a:latin typeface="Arial Narrow" panose="020B0606020202030204" pitchFamily="34"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362" y="1826850"/>
            <a:ext cx="10058400" cy="455771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latin typeface="Arial Narrow" panose="020B0606020202030204" pitchFamily="34" charset="0"/>
              </a:rPr>
              <a:t>                                         Employee Details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05" y="1799655"/>
            <a:ext cx="8264105" cy="464855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783457" y="1122991"/>
            <a:ext cx="10972800" cy="4953000"/>
          </a:xfrm>
        </p:spPr>
        <p:txBody>
          <a:bodyPr/>
          <a:lstStyle/>
          <a:p>
            <a:pPr marL="0" indent="0">
              <a:buNone/>
            </a:pPr>
            <a:r>
              <a:rPr lang="en-IN" b="1" dirty="0">
                <a:latin typeface="Arial Narrow" panose="020B0606020202030204" pitchFamily="34" charset="0"/>
                <a:ea typeface="SimSun" panose="02010600030101010101" pitchFamily="2" charset="-122"/>
              </a:rPr>
              <a:t>                Employee’s Attendance List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02" t="1" r="1" b="7439"/>
          <a:stretch>
            <a:fillRect/>
          </a:stretch>
        </p:blipFill>
        <p:spPr>
          <a:xfrm>
            <a:off x="2138134" y="1990706"/>
            <a:ext cx="8548777" cy="443516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AA5E-7544-E298-D89E-841EDFFAB75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51BABAB-9FC7-63B6-6C6C-5C0E941F7F7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3547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latin typeface="Arial Narrow" panose="020B0606020202030204" pitchFamily="34" charset="0"/>
                <a:ea typeface="SimSun" panose="02010600030101010101" pitchFamily="2" charset="-122"/>
              </a:rPr>
              <a:t>                                       View &amp; Edit Attendance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384" y="2135823"/>
            <a:ext cx="10058400" cy="399192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a:latin typeface="Arial Narrow" panose="020B0606020202030204" pitchFamily="34" charset="0"/>
              </a:rPr>
              <a:t>                                View </a:t>
            </a:r>
            <a:r>
              <a:rPr lang="en-IN" b="1" dirty="0">
                <a:latin typeface="Arial Narrow" panose="020B0606020202030204" pitchFamily="34" charset="0"/>
              </a:rPr>
              <a:t>Work Schedule of an Employee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087" y="1905090"/>
            <a:ext cx="8589034" cy="483133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latin typeface="Arial Narrow" panose="020B0606020202030204" pitchFamily="34" charset="0"/>
              </a:rPr>
              <a:t>                                       View &amp; Edit Schedule</a:t>
            </a:r>
          </a:p>
          <a:p>
            <a:pPr marL="0" indent="0">
              <a:buNone/>
            </a:pPr>
            <a:endParaRPr lang="en-IN" b="1" dirty="0">
              <a:latin typeface="Arial Narrow" panose="020B0606020202030204" pitchFamily="34" charset="0"/>
            </a:endParaRPr>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53" y="1815859"/>
            <a:ext cx="8563155" cy="48167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45" y="86984"/>
            <a:ext cx="10972800" cy="582613"/>
          </a:xfrm>
        </p:spPr>
        <p:txBody>
          <a:bodyPr/>
          <a:lstStyle/>
          <a:p>
            <a:r>
              <a:rPr lang="en-US" dirty="0">
                <a:solidFill>
                  <a:srgbClr val="C00000"/>
                </a:solidFill>
                <a:latin typeface="Microsoft YaHei" panose="020B0503020204020204" pitchFamily="34" charset="-122"/>
                <a:ea typeface="Microsoft YaHei" panose="020B0503020204020204" pitchFamily="34" charset="-122"/>
              </a:rPr>
              <a:t>   TEAM MEMBERS</a:t>
            </a:r>
            <a:r>
              <a:rPr lang="en-US" dirty="0">
                <a:solidFill>
                  <a:srgbClr val="C00000"/>
                </a:solidFill>
              </a:rPr>
              <a:t>				</a:t>
            </a:r>
          </a:p>
        </p:txBody>
      </p:sp>
      <p:sp>
        <p:nvSpPr>
          <p:cNvPr id="3" name="Content Placeholder 2"/>
          <p:cNvSpPr>
            <a:spLocks noGrp="1"/>
          </p:cNvSpPr>
          <p:nvPr>
            <p:ph idx="1"/>
          </p:nvPr>
        </p:nvSpPr>
        <p:spPr>
          <a:xfrm>
            <a:off x="1785668" y="1511180"/>
            <a:ext cx="10196422" cy="4953000"/>
          </a:xfrm>
        </p:spPr>
        <p:txBody>
          <a:bodyPr/>
          <a:lstStyle/>
          <a:p>
            <a:pPr algn="just">
              <a:buSzPct val="90000"/>
              <a:buFont typeface="Wingdings" panose="05000000000000000000" charset="0"/>
              <a:buChar char="§"/>
            </a:pPr>
            <a:r>
              <a:rPr lang="en-US" sz="2400" dirty="0"/>
              <a:t> </a:t>
            </a:r>
            <a:r>
              <a:rPr lang="en-US" sz="2400" dirty="0">
                <a:latin typeface="Times New Roman" panose="02020603050405020304" pitchFamily="18" charset="0"/>
                <a:cs typeface="Times New Roman" panose="02020603050405020304" pitchFamily="18" charset="0"/>
              </a:rPr>
              <a:t>Arvind Nair		2530280</a:t>
            </a:r>
          </a:p>
          <a:p>
            <a:pPr algn="just">
              <a:buSzPct val="90000"/>
              <a:buFont typeface="Wingdings" panose="05000000000000000000" charset="0"/>
              <a:buChar char="§"/>
            </a:pPr>
            <a:r>
              <a:rPr lang="en-US" sz="2400" dirty="0" err="1">
                <a:latin typeface="Times New Roman" panose="02020603050405020304" pitchFamily="18" charset="0"/>
                <a:cs typeface="Times New Roman" panose="02020603050405020304" pitchFamily="18" charset="0"/>
              </a:rPr>
              <a:t>Aishwarya</a:t>
            </a:r>
            <a:r>
              <a:rPr lang="en-US" sz="2400" dirty="0">
                <a:latin typeface="Times New Roman" panose="02020603050405020304" pitchFamily="18" charset="0"/>
                <a:cs typeface="Times New Roman" panose="02020603050405020304" pitchFamily="18" charset="0"/>
              </a:rPr>
              <a:t> V		2528926</a:t>
            </a:r>
          </a:p>
          <a:p>
            <a:pPr algn="just">
              <a:buSzPct val="90000"/>
              <a:buFont typeface="Wingdings" panose="05000000000000000000" charset="0"/>
              <a:buChar char="§"/>
            </a:pPr>
            <a:r>
              <a:rPr lang="en-US" sz="2400" dirty="0">
                <a:latin typeface="Times New Roman" panose="02020603050405020304" pitchFamily="18" charset="0"/>
                <a:cs typeface="Times New Roman" panose="02020603050405020304" pitchFamily="18" charset="0"/>
              </a:rPr>
              <a:t>M S </a:t>
            </a:r>
            <a:r>
              <a:rPr lang="en-US" sz="2400" dirty="0" err="1">
                <a:latin typeface="Times New Roman" panose="02020603050405020304" pitchFamily="18" charset="0"/>
                <a:cs typeface="Times New Roman" panose="02020603050405020304" pitchFamily="18" charset="0"/>
              </a:rPr>
              <a:t>Anuroop</a:t>
            </a:r>
            <a:r>
              <a:rPr lang="en-US" sz="2400" dirty="0">
                <a:latin typeface="Times New Roman" panose="02020603050405020304" pitchFamily="18" charset="0"/>
                <a:cs typeface="Times New Roman" panose="02020603050405020304" pitchFamily="18" charset="0"/>
              </a:rPr>
              <a:t> 		2529591</a:t>
            </a:r>
          </a:p>
          <a:p>
            <a:pPr algn="just">
              <a:buSzPct val="90000"/>
              <a:buFont typeface="Wingdings" panose="05000000000000000000" charset="0"/>
              <a:buChar char="§"/>
            </a:pPr>
            <a:r>
              <a:rPr lang="en-US" sz="2400" dirty="0" err="1">
                <a:latin typeface="Times New Roman" panose="02020603050405020304" pitchFamily="18" charset="0"/>
                <a:cs typeface="Times New Roman" panose="02020603050405020304" pitchFamily="18" charset="0"/>
              </a:rPr>
              <a:t>Bhuvaneswari</a:t>
            </a:r>
            <a:r>
              <a:rPr lang="en-US" sz="24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Mani	2528618</a:t>
            </a:r>
          </a:p>
          <a:p>
            <a:pPr algn="just">
              <a:buSzPct val="90000"/>
              <a:buFont typeface="Wingdings" panose="05000000000000000000" charset="0"/>
              <a:buChar char="§"/>
            </a:pPr>
            <a:r>
              <a:rPr lang="en-US" sz="2800" dirty="0" err="1">
                <a:latin typeface="Times New Roman" panose="02020603050405020304" pitchFamily="18" charset="0"/>
                <a:cs typeface="Times New Roman" panose="02020603050405020304" pitchFamily="18" charset="0"/>
              </a:rPr>
              <a:t>Jagan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Koteeswaran</a:t>
            </a:r>
            <a:r>
              <a:rPr lang="en-US" sz="2800" dirty="0">
                <a:latin typeface="Times New Roman" panose="02020603050405020304" pitchFamily="18" charset="0"/>
                <a:cs typeface="Times New Roman" panose="02020603050405020304" pitchFamily="18" charset="0"/>
              </a:rPr>
              <a:t>	2529699</a:t>
            </a:r>
          </a:p>
          <a:p>
            <a:pPr algn="just">
              <a:buSzPct val="90000"/>
              <a:buFont typeface="Wingdings" panose="05000000000000000000" charset="0"/>
              <a:buChar char="§"/>
            </a:pPr>
            <a:r>
              <a:rPr lang="en-US" sz="2800" dirty="0" err="1">
                <a:latin typeface="Times New Roman" panose="02020603050405020304" pitchFamily="18" charset="0"/>
                <a:cs typeface="Times New Roman" panose="02020603050405020304" pitchFamily="18" charset="0"/>
              </a:rPr>
              <a:t>Narmadha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Mayilraj</a:t>
            </a:r>
            <a:r>
              <a:rPr lang="en-US" sz="2800" dirty="0">
                <a:latin typeface="Times New Roman" panose="02020603050405020304" pitchFamily="18" charset="0"/>
                <a:cs typeface="Times New Roman" panose="02020603050405020304" pitchFamily="18" charset="0"/>
              </a:rPr>
              <a:t>	2529592</a:t>
            </a:r>
          </a:p>
          <a:p>
            <a:pPr algn="just">
              <a:buSzPct val="90000"/>
              <a:buFont typeface="Wingdings" panose="05000000000000000000" charset="0"/>
              <a:buChar char="§"/>
            </a:pPr>
            <a:r>
              <a:rPr lang="en-US" sz="2800" dirty="0" err="1">
                <a:latin typeface="Times New Roman" panose="02020603050405020304" pitchFamily="18" charset="0"/>
                <a:cs typeface="Times New Roman" panose="02020603050405020304" pitchFamily="18" charset="0"/>
              </a:rPr>
              <a:t>Rishav</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Ranjan</a:t>
            </a:r>
            <a:r>
              <a:rPr lang="en-US" sz="2800" dirty="0">
                <a:latin typeface="Times New Roman" panose="02020603050405020304" pitchFamily="18" charset="0"/>
                <a:cs typeface="Times New Roman" panose="02020603050405020304" pitchFamily="18" charset="0"/>
              </a:rPr>
              <a:t>		2525453</a:t>
            </a:r>
          </a:p>
          <a:p>
            <a:pPr algn="just">
              <a:buSzPct val="90000"/>
              <a:buFont typeface="Wingdings" panose="05000000000000000000" charset="0"/>
              <a:buChar char="§"/>
            </a:pPr>
            <a:r>
              <a:rPr lang="en-US" sz="2800" dirty="0" err="1">
                <a:latin typeface="Times New Roman" panose="02020603050405020304" pitchFamily="18" charset="0"/>
                <a:cs typeface="Times New Roman" panose="02020603050405020304" pitchFamily="18" charset="0"/>
              </a:rPr>
              <a:t>Savithasini</a:t>
            </a:r>
            <a:r>
              <a:rPr lang="en-US" sz="2800" dirty="0">
                <a:latin typeface="Times New Roman" panose="02020603050405020304" pitchFamily="18" charset="0"/>
                <a:cs typeface="Times New Roman" panose="02020603050405020304" pitchFamily="18" charset="0"/>
              </a:rPr>
              <a:t> K		2529203</a:t>
            </a:r>
          </a:p>
          <a:p>
            <a:pPr algn="just">
              <a:buSzPct val="90000"/>
              <a:buFont typeface="Wingdings" panose="05000000000000000000" charset="0"/>
              <a:buChar char="§"/>
            </a:pPr>
            <a:r>
              <a:rPr lang="en-US" sz="2800" dirty="0" err="1">
                <a:latin typeface="Times New Roman" panose="02020603050405020304" pitchFamily="18" charset="0"/>
                <a:cs typeface="Times New Roman" panose="02020603050405020304" pitchFamily="18" charset="0"/>
              </a:rPr>
              <a:t>Varshini</a:t>
            </a:r>
            <a:r>
              <a:rPr lang="en-US" sz="2800" dirty="0">
                <a:latin typeface="Times New Roman" panose="02020603050405020304" pitchFamily="18" charset="0"/>
                <a:cs typeface="Times New Roman" panose="02020603050405020304" pitchFamily="18" charset="0"/>
              </a:rPr>
              <a:t> S			2529982</a:t>
            </a:r>
          </a:p>
          <a:p>
            <a:pPr algn="just">
              <a:buSzPct val="90000"/>
              <a:buFont typeface="Wingdings" panose="05000000000000000000" charset="0"/>
              <a:buChar char="§"/>
            </a:pPr>
            <a:r>
              <a:rPr lang="en-US" sz="2800" dirty="0" err="1">
                <a:latin typeface="Times New Roman" panose="02020603050405020304" pitchFamily="18" charset="0"/>
                <a:cs typeface="Times New Roman" panose="02020603050405020304" pitchFamily="18" charset="0"/>
              </a:rPr>
              <a:t>Visalini</a:t>
            </a:r>
            <a:r>
              <a:rPr lang="en-US" sz="2800" dirty="0">
                <a:latin typeface="Times New Roman" panose="02020603050405020304" pitchFamily="18" charset="0"/>
                <a:cs typeface="Times New Roman" panose="02020603050405020304" pitchFamily="18" charset="0"/>
              </a:rPr>
              <a:t> S			2528915</a:t>
            </a:r>
          </a:p>
          <a:p>
            <a:pPr algn="just">
              <a:buSzPct val="90000"/>
              <a:buFont typeface="Wingdings" panose="05000000000000000000" charset="0"/>
              <a:buChar char="§"/>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latin typeface="Arial Narrow" panose="020B0606020202030204" pitchFamily="34" charset="0"/>
              </a:rPr>
              <a:t>                                    Employee’s Salary List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886" y="1892539"/>
            <a:ext cx="8600536" cy="483780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145766" y="1096130"/>
            <a:ext cx="10972800" cy="4953000"/>
          </a:xfrm>
        </p:spPr>
        <p:txBody>
          <a:bodyPr/>
          <a:lstStyle/>
          <a:p>
            <a:pPr marL="0" indent="0">
              <a:buNone/>
            </a:pPr>
            <a:r>
              <a:rPr lang="en-IN" b="1" dirty="0">
                <a:latin typeface="Arial Narrow" panose="020B0606020202030204" pitchFamily="34" charset="0"/>
                <a:ea typeface="SimSun" panose="02010600030101010101" pitchFamily="2" charset="-122"/>
              </a:rPr>
              <a:t>               View &amp; Edit Salary </a:t>
            </a:r>
            <a:endParaRPr lang="en-IN" dirty="0">
              <a:latin typeface="SimSun" panose="02010600030101010101" pitchFamily="2" charset="-122"/>
              <a:ea typeface="SimSun" panose="02010600030101010101" pitchFamily="2" charset="-122"/>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025770"/>
            <a:ext cx="10058400" cy="40233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latin typeface="Arial Narrow" panose="020B0606020202030204" pitchFamily="34" charset="0"/>
              </a:rPr>
              <a:t>                             View </a:t>
            </a:r>
            <a:r>
              <a:rPr lang="en-IN" b="1" dirty="0" err="1">
                <a:latin typeface="Arial Narrow" panose="020B0606020202030204" pitchFamily="34" charset="0"/>
              </a:rPr>
              <a:t>Leavelist</a:t>
            </a:r>
            <a:r>
              <a:rPr lang="en-IN" b="1" dirty="0">
                <a:latin typeface="Arial Narrow" panose="020B0606020202030204" pitchFamily="34" charset="0"/>
              </a:rPr>
              <a:t> of  an Employee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173" y="1782431"/>
            <a:ext cx="8729933" cy="491058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latin typeface="Arial Narrow" panose="020B0606020202030204" pitchFamily="34" charset="0"/>
              </a:rPr>
              <a:t>                                       View &amp; Edit Leaves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943638"/>
            <a:ext cx="8382000" cy="47148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latin typeface="Arial Narrow" panose="020B0606020202030204" pitchFamily="34" charset="0"/>
                <a:ea typeface="SimSun" panose="02010600030101010101" pitchFamily="2" charset="-122"/>
              </a:rPr>
              <a:t>                                            Employee Login:</a:t>
            </a:r>
          </a:p>
          <a:p>
            <a:pPr marL="0" indent="0">
              <a:buNone/>
            </a:pPr>
            <a:endParaRPr lang="en-IN" dirty="0">
              <a:latin typeface="SimSun" panose="02010600030101010101" pitchFamily="2" charset="-122"/>
              <a:ea typeface="SimSun" panose="02010600030101010101" pitchFamily="2" charset="-122"/>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9516" y="1994588"/>
            <a:ext cx="7893170" cy="443990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latin typeface="Arial Narrow" panose="020B0606020202030204" pitchFamily="34" charset="0"/>
              </a:rPr>
              <a:t>                                 Employee’s Registration Form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729" y="1754666"/>
            <a:ext cx="8488392" cy="477472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586597" y="1069675"/>
            <a:ext cx="11340860" cy="5127086"/>
          </a:xfrm>
        </p:spPr>
        <p:txBody>
          <a:bodyPr/>
          <a:lstStyle/>
          <a:p>
            <a:pPr marL="0" indent="0">
              <a:buNone/>
            </a:pPr>
            <a:r>
              <a:rPr lang="en-IN" b="1" dirty="0">
                <a:latin typeface="Arial Narrow" panose="020B0606020202030204" pitchFamily="34" charset="0"/>
                <a:ea typeface="SimSun" panose="02010600030101010101" pitchFamily="2" charset="-122"/>
              </a:rPr>
              <a:t>                                        Employee Welcome 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086" y="1869235"/>
            <a:ext cx="8514271" cy="478927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latin typeface="Arial Narrow" panose="020B0606020202030204" pitchFamily="34" charset="0"/>
              </a:rPr>
              <a:t>                                                 Profile 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494" y="1909133"/>
            <a:ext cx="8428008" cy="474075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94272" y="1192003"/>
            <a:ext cx="10972800" cy="4953000"/>
          </a:xfrm>
        </p:spPr>
        <p:txBody>
          <a:bodyPr/>
          <a:lstStyle/>
          <a:p>
            <a:pPr marL="0" indent="0">
              <a:buNone/>
            </a:pPr>
            <a:r>
              <a:rPr lang="en-IN" b="1" dirty="0">
                <a:latin typeface="Arial Narrow" panose="020B0606020202030204" pitchFamily="34" charset="0"/>
              </a:rPr>
              <a:t>                                            Edit Profile 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9131" y="2029904"/>
            <a:ext cx="8583283" cy="482809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latin typeface="Arial Narrow" panose="020B0606020202030204" pitchFamily="34" charset="0"/>
              </a:rPr>
              <a:t>                                                 View Salary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539" y="1973021"/>
            <a:ext cx="8100205" cy="455636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5994"/>
            <a:ext cx="10972800" cy="582613"/>
          </a:xfrm>
        </p:spPr>
        <p:txBody>
          <a:bodyPr/>
          <a:lstStyle/>
          <a:p>
            <a:r>
              <a:rPr lang="en-US" dirty="0">
                <a:solidFill>
                  <a:srgbClr val="C00000"/>
                </a:solidFill>
                <a:latin typeface="Microsoft YaHei" panose="020B0503020204020204" pitchFamily="34" charset="-122"/>
                <a:ea typeface="Microsoft YaHei" panose="020B0503020204020204" pitchFamily="34" charset="-122"/>
              </a:rPr>
              <a:t>CONTENTS</a:t>
            </a:r>
            <a:r>
              <a:rPr lang="en-US" dirty="0"/>
              <a:t>					</a:t>
            </a:r>
          </a:p>
        </p:txBody>
      </p:sp>
      <p:sp>
        <p:nvSpPr>
          <p:cNvPr id="3" name="Content Placeholder 2"/>
          <p:cNvSpPr>
            <a:spLocks noGrp="1"/>
          </p:cNvSpPr>
          <p:nvPr>
            <p:ph idx="1"/>
          </p:nvPr>
        </p:nvSpPr>
        <p:spPr>
          <a:xfrm>
            <a:off x="1739660" y="1381785"/>
            <a:ext cx="10972800" cy="4953000"/>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Tools And Technologies Used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Work Flow</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E-R 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Features of EMP</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Output screenshots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Future scope &amp; Improvements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latin typeface="Arial Narrow" panose="020B0606020202030204" pitchFamily="34" charset="0"/>
              </a:rPr>
              <a:t>                                       View Attendance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021546"/>
            <a:ext cx="8013940" cy="450784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latin typeface="Arial Narrow" panose="020B0606020202030204" pitchFamily="34" charset="0"/>
              </a:rPr>
              <a:t>                                                  Apply Leave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440" y="2011841"/>
            <a:ext cx="8031193" cy="451754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latin typeface="Arial Narrow" panose="020B0606020202030204" pitchFamily="34" charset="0"/>
              </a:rPr>
              <a:t>                                               View Work Schedule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119" y="1768954"/>
            <a:ext cx="8692551" cy="488956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09600" y="984969"/>
            <a:ext cx="10972800" cy="4953000"/>
          </a:xfrm>
        </p:spPr>
        <p:txBody>
          <a:bodyPr/>
          <a:lstStyle/>
          <a:p>
            <a:pPr marL="0" indent="0">
              <a:buNone/>
            </a:pPr>
            <a:r>
              <a:rPr lang="en-IN" dirty="0">
                <a:latin typeface="SimSun" panose="02010600030101010101" pitchFamily="2" charset="-122"/>
                <a:ea typeface="SimSun" panose="02010600030101010101" pitchFamily="2" charset="-122"/>
              </a:rPr>
              <a:t>                    </a:t>
            </a:r>
            <a:r>
              <a:rPr lang="en-IN" b="1" dirty="0">
                <a:latin typeface="Arial Narrow" panose="020B0606020202030204" pitchFamily="34" charset="0"/>
                <a:ea typeface="SimSun" panose="02010600030101010101" pitchFamily="2" charset="-122"/>
              </a:rPr>
              <a:t>Testing(Junit)</a:t>
            </a:r>
          </a:p>
          <a:p>
            <a:pPr marL="0" indent="0">
              <a:buNone/>
            </a:pPr>
            <a:r>
              <a:rPr lang="en-IN" sz="1800" b="1" dirty="0">
                <a:latin typeface="Arial Narrow" panose="020B0606020202030204" pitchFamily="34" charset="0"/>
                <a:ea typeface="SimSun" panose="02010600030101010101" pitchFamily="2" charset="-122"/>
              </a:rPr>
              <a:t> Employee salary </a:t>
            </a:r>
            <a:r>
              <a:rPr lang="en-IN" sz="1800" b="1" dirty="0" err="1">
                <a:latin typeface="Arial Narrow" panose="020B0606020202030204" pitchFamily="34" charset="0"/>
                <a:ea typeface="SimSun" panose="02010600030101010101" pitchFamily="2" charset="-122"/>
              </a:rPr>
              <a:t>testcase</a:t>
            </a:r>
            <a:r>
              <a:rPr lang="en-IN" sz="1800" b="1" dirty="0">
                <a:latin typeface="Arial Narrow" panose="020B0606020202030204" pitchFamily="34" charset="0"/>
                <a:ea typeface="SimSun" panose="02010600030101010101" pitchFamily="2" charset="-122"/>
              </a:rPr>
              <a:t>:</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98" b="7023"/>
          <a:stretch>
            <a:fillRect/>
          </a:stretch>
        </p:blipFill>
        <p:spPr>
          <a:xfrm>
            <a:off x="2061712" y="2065722"/>
            <a:ext cx="8729934" cy="456799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713117" y="1010848"/>
            <a:ext cx="10972800" cy="4953000"/>
          </a:xfrm>
        </p:spPr>
        <p:txBody>
          <a:bodyPr/>
          <a:lstStyle/>
          <a:p>
            <a:pPr marL="0" indent="0">
              <a:buNone/>
            </a:pPr>
            <a:r>
              <a:rPr lang="en-IN" b="1" dirty="0">
                <a:latin typeface="Arial Narrow" panose="020B0606020202030204" pitchFamily="34" charset="0"/>
                <a:ea typeface="SimSun" panose="02010600030101010101" pitchFamily="2" charset="-122"/>
              </a:rPr>
              <a:t>                                             Database table:</a:t>
            </a:r>
          </a:p>
          <a:p>
            <a:pPr marL="0" indent="0">
              <a:buNone/>
            </a:pPr>
            <a:r>
              <a:rPr lang="en-IN" sz="1800" b="1" dirty="0">
                <a:latin typeface="Arial Narrow" panose="020B0606020202030204" pitchFamily="34" charset="0"/>
                <a:ea typeface="SimSun" panose="02010600030101010101" pitchFamily="2" charset="-122"/>
              </a:rPr>
              <a:t>           </a:t>
            </a:r>
            <a:r>
              <a:rPr lang="en-IN" sz="2400" b="1" dirty="0">
                <a:latin typeface="Arial Narrow" panose="020B0606020202030204" pitchFamily="34" charset="0"/>
                <a:ea typeface="SimSun" panose="02010600030101010101" pitchFamily="2" charset="-122"/>
              </a:rPr>
              <a:t>For salary: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665" y="2008402"/>
            <a:ext cx="5615796" cy="477846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09600" y="984969"/>
            <a:ext cx="10972800" cy="4953000"/>
          </a:xfrm>
        </p:spPr>
        <p:txBody>
          <a:bodyPr/>
          <a:lstStyle/>
          <a:p>
            <a:pPr marL="0" indent="0">
              <a:buNone/>
            </a:pPr>
            <a:r>
              <a:rPr lang="en-IN" dirty="0">
                <a:latin typeface="SimSun" panose="02010600030101010101" pitchFamily="2" charset="-122"/>
                <a:ea typeface="SimSun" panose="02010600030101010101" pitchFamily="2" charset="-122"/>
              </a:rPr>
              <a:t>                    </a:t>
            </a:r>
            <a:r>
              <a:rPr lang="en-IN" b="1" dirty="0">
                <a:latin typeface="Arial Narrow" panose="020B0606020202030204" pitchFamily="34" charset="0"/>
                <a:ea typeface="SimSun" panose="02010600030101010101" pitchFamily="2" charset="-122"/>
              </a:rPr>
              <a:t>Testing(Junit)</a:t>
            </a:r>
          </a:p>
          <a:p>
            <a:pPr marL="0" indent="0">
              <a:buNone/>
            </a:pPr>
            <a:r>
              <a:rPr lang="en-IN" sz="1800" b="1" dirty="0">
                <a:latin typeface="Arial Narrow" panose="020B0606020202030204" pitchFamily="34" charset="0"/>
                <a:ea typeface="SimSun" panose="02010600030101010101" pitchFamily="2" charset="-122"/>
              </a:rPr>
              <a:t> Employee schedule </a:t>
            </a:r>
            <a:r>
              <a:rPr lang="en-IN" sz="1800" b="1" dirty="0" err="1">
                <a:latin typeface="Arial Narrow" panose="020B0606020202030204" pitchFamily="34" charset="0"/>
                <a:ea typeface="SimSun" panose="02010600030101010101" pitchFamily="2" charset="-122"/>
              </a:rPr>
              <a:t>testcase</a:t>
            </a:r>
            <a:r>
              <a:rPr lang="en-IN" sz="1800" b="1" dirty="0">
                <a:latin typeface="Arial Narrow" panose="020B0606020202030204" pitchFamily="34" charset="0"/>
                <a:ea typeface="SimSun" panose="02010600030101010101" pitchFamily="2" charset="-122"/>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069" y="2039159"/>
            <a:ext cx="6976014" cy="473213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713117" y="1010848"/>
            <a:ext cx="10972800" cy="4953000"/>
          </a:xfrm>
        </p:spPr>
        <p:txBody>
          <a:bodyPr/>
          <a:lstStyle/>
          <a:p>
            <a:pPr marL="0" indent="0">
              <a:buNone/>
            </a:pPr>
            <a:r>
              <a:rPr lang="en-IN" b="1" dirty="0">
                <a:latin typeface="Arial Narrow" panose="020B0606020202030204" pitchFamily="34" charset="0"/>
                <a:ea typeface="SimSun" panose="02010600030101010101" pitchFamily="2" charset="-122"/>
              </a:rPr>
              <a:t>                                             Database table:</a:t>
            </a:r>
          </a:p>
          <a:p>
            <a:pPr marL="0" indent="0">
              <a:buNone/>
            </a:pPr>
            <a:r>
              <a:rPr lang="en-IN" sz="1800" b="1" dirty="0">
                <a:latin typeface="Arial Narrow" panose="020B0606020202030204" pitchFamily="34" charset="0"/>
                <a:ea typeface="SimSun" panose="02010600030101010101" pitchFamily="2" charset="-122"/>
              </a:rPr>
              <a:t>           </a:t>
            </a:r>
            <a:r>
              <a:rPr lang="en-IN" sz="2400" b="1" dirty="0">
                <a:latin typeface="Arial Narrow" panose="020B0606020202030204" pitchFamily="34" charset="0"/>
                <a:ea typeface="SimSun" panose="02010600030101010101" pitchFamily="2" charset="-122"/>
              </a:rPr>
              <a:t>For schedule: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863" y="2468854"/>
            <a:ext cx="10058400" cy="349499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989826" y="967217"/>
            <a:ext cx="10972800" cy="4953000"/>
          </a:xfrm>
        </p:spPr>
        <p:txBody>
          <a:bodyPr/>
          <a:lstStyle/>
          <a:p>
            <a:pPr marL="0" indent="0">
              <a:buNone/>
            </a:pPr>
            <a:r>
              <a:rPr lang="en-IN" b="1" dirty="0">
                <a:latin typeface="Arial Narrow" panose="020B0606020202030204" pitchFamily="34" charset="0"/>
                <a:ea typeface="SimSun" panose="02010600030101010101" pitchFamily="2" charset="-122"/>
              </a:rPr>
              <a:t>                                  Postman</a:t>
            </a:r>
          </a:p>
          <a:p>
            <a:pPr marL="0" indent="0">
              <a:buNone/>
            </a:pPr>
            <a:r>
              <a:rPr lang="en-IN" sz="2000" b="1" dirty="0">
                <a:latin typeface="Arial Narrow" panose="020B0606020202030204" pitchFamily="34" charset="0"/>
                <a:ea typeface="SimSun" panose="02010600030101010101" pitchFamily="2" charset="-122"/>
              </a:rPr>
              <a:t>GET Method</a:t>
            </a:r>
            <a:r>
              <a:rPr lang="en-IN" sz="1800" b="1" dirty="0">
                <a:latin typeface="Arial Narrow" panose="020B0606020202030204" pitchFamily="34" charset="0"/>
                <a:ea typeface="SimSun" panose="02010600030101010101" pitchFamily="2" charset="-122"/>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936" y="2221851"/>
            <a:ext cx="7175290" cy="449632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679275" y="941340"/>
            <a:ext cx="10972800" cy="4953000"/>
          </a:xfrm>
        </p:spPr>
        <p:txBody>
          <a:bodyPr/>
          <a:lstStyle/>
          <a:p>
            <a:pPr marL="0" indent="0">
              <a:buNone/>
            </a:pPr>
            <a:r>
              <a:rPr lang="en-IN" b="1" dirty="0">
                <a:latin typeface="Arial Narrow" panose="020B0606020202030204" pitchFamily="34" charset="0"/>
                <a:ea typeface="SimSun" panose="02010600030101010101" pitchFamily="2" charset="-122"/>
              </a:rPr>
              <a:t>                                  Postman</a:t>
            </a:r>
          </a:p>
          <a:p>
            <a:pPr marL="0" indent="0">
              <a:buNone/>
            </a:pPr>
            <a:r>
              <a:rPr lang="en-IN" sz="2000" b="1" dirty="0">
                <a:latin typeface="Arial Narrow" panose="020B0606020202030204" pitchFamily="34" charset="0"/>
                <a:ea typeface="SimSun" panose="02010600030101010101" pitchFamily="2" charset="-122"/>
              </a:rPr>
              <a:t>POST Method</a:t>
            </a:r>
            <a:r>
              <a:rPr lang="en-IN" sz="1800" b="1" dirty="0">
                <a:latin typeface="Arial Narrow" panose="020B0606020202030204" pitchFamily="34" charset="0"/>
                <a:ea typeface="SimSun" panose="02010600030101010101" pitchFamily="2" charset="-122"/>
              </a:rPr>
              <a:t>:</a:t>
            </a:r>
          </a:p>
          <a:p>
            <a:pPr marL="0" indent="0">
              <a:buNone/>
            </a:pPr>
            <a:endParaRPr lang="en-IN" b="1" dirty="0">
              <a:latin typeface="Arial Narrow" panose="020B0606020202030204" pitchFamily="34" charset="0"/>
              <a:ea typeface="SimSun" panose="02010600030101010101" pitchFamily="2" charset="-122"/>
            </a:endParaRPr>
          </a:p>
          <a:p>
            <a:pPr marL="0" indent="0">
              <a:buNone/>
            </a:pPr>
            <a:endParaRPr lang="en-IN" sz="1800" b="1" dirty="0">
              <a:latin typeface="Arial Narrow" panose="020B0606020202030204" pitchFamily="34" charset="0"/>
              <a:ea typeface="SimSun" panose="02010600030101010101" pitchFamily="2" charset="-122"/>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177" y="1978591"/>
            <a:ext cx="7266317" cy="475387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050212" y="915459"/>
            <a:ext cx="10972800" cy="4953000"/>
          </a:xfrm>
        </p:spPr>
        <p:txBody>
          <a:bodyPr/>
          <a:lstStyle/>
          <a:p>
            <a:pPr marL="0" indent="0">
              <a:buNone/>
            </a:pPr>
            <a:r>
              <a:rPr lang="en-IN" b="1" dirty="0">
                <a:latin typeface="Arial Narrow" panose="020B0606020202030204" pitchFamily="34" charset="0"/>
                <a:ea typeface="SimSun" panose="02010600030101010101" pitchFamily="2" charset="-122"/>
              </a:rPr>
              <a:t>                                  Postman</a:t>
            </a:r>
          </a:p>
          <a:p>
            <a:pPr marL="0" indent="0">
              <a:buNone/>
            </a:pPr>
            <a:r>
              <a:rPr lang="en-IN" sz="2000" b="1" dirty="0">
                <a:latin typeface="Arial Narrow" panose="020B0606020202030204" pitchFamily="34" charset="0"/>
                <a:ea typeface="SimSun" panose="02010600030101010101" pitchFamily="2" charset="-122"/>
              </a:rPr>
              <a:t>PUT Method</a:t>
            </a:r>
          </a:p>
          <a:p>
            <a:pPr marL="0" indent="0">
              <a:buNone/>
            </a:pPr>
            <a:endParaRPr lang="en-IN" sz="1800" b="1" dirty="0">
              <a:latin typeface="Arial Narrow" panose="020B0606020202030204" pitchFamily="34" charset="0"/>
              <a:ea typeface="SimSun" panose="02010600030101010101" pitchFamily="2" charset="-122"/>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9694" y="1905018"/>
            <a:ext cx="7292612" cy="486671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60" y="164622"/>
            <a:ext cx="10972800" cy="582613"/>
          </a:xfrm>
        </p:spPr>
        <p:txBody>
          <a:bodyPr/>
          <a:lstStyle/>
          <a:p>
            <a:r>
              <a:rPr lang="en-US" dirty="0">
                <a:solidFill>
                  <a:srgbClr val="C00000"/>
                </a:solidFill>
                <a:latin typeface="Microsoft YaHei" panose="020B0503020204020204" pitchFamily="34" charset="-122"/>
                <a:ea typeface="Microsoft YaHei" panose="020B0503020204020204" pitchFamily="34" charset="-122"/>
              </a:rPr>
              <a:t>INTRODUCTION</a:t>
            </a:r>
            <a:r>
              <a:rPr lang="en-US" dirty="0"/>
              <a:t>				</a:t>
            </a:r>
          </a:p>
        </p:txBody>
      </p:sp>
      <p:sp>
        <p:nvSpPr>
          <p:cNvPr id="3" name="Content Placeholder 2"/>
          <p:cNvSpPr>
            <a:spLocks noGrp="1"/>
          </p:cNvSpPr>
          <p:nvPr>
            <p:ph idx="1"/>
          </p:nvPr>
        </p:nvSpPr>
        <p:spPr>
          <a:xfrm>
            <a:off x="678612" y="1381784"/>
            <a:ext cx="10972800" cy="4953000"/>
          </a:xfrm>
        </p:spPr>
        <p:txBody>
          <a:bodyPr/>
          <a:lstStyle/>
          <a:p>
            <a:pPr>
              <a:buFont typeface="Wingdings" panose="05000000000000000000" pitchFamily="2" charset="2"/>
              <a:buChar char="Ø"/>
            </a:pPr>
            <a:r>
              <a:rPr lang="en-US" dirty="0">
                <a:sym typeface="+mn-ea"/>
              </a:rPr>
              <a:t>        </a:t>
            </a:r>
            <a:r>
              <a:rPr lang="en-US" sz="2400" dirty="0">
                <a:latin typeface="Times New Roman" panose="02020603050405020304" pitchFamily="18" charset="0"/>
                <a:cs typeface="Times New Roman" panose="02020603050405020304" pitchFamily="18" charset="0"/>
                <a:sym typeface="+mn-ea"/>
              </a:rPr>
              <a:t>Employee payroll management system is an Internet-based Java application that automates the working of a company or work center that manage and maintain records of the employees in the different department.</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sym typeface="+mn-ea"/>
              </a:rPr>
              <a:t>	The proposed project “Employee Payroll Management System” has been developed to overcome the problems faced in the practicing of manual system.</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sym typeface="+mn-ea"/>
              </a:rPr>
              <a:t>	The majority of the time, data security rules are stringent. Employee information is kept as private as possible, which is reflected in several degrees of administrative and access privileges. It also gives employees access to information about their salary impairments.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101970" y="906833"/>
            <a:ext cx="10972800" cy="4953000"/>
          </a:xfrm>
        </p:spPr>
        <p:txBody>
          <a:bodyPr/>
          <a:lstStyle/>
          <a:p>
            <a:pPr marL="0" indent="0">
              <a:buNone/>
            </a:pPr>
            <a:r>
              <a:rPr lang="en-IN" b="1" dirty="0">
                <a:latin typeface="Arial Narrow" panose="020B0606020202030204" pitchFamily="34" charset="0"/>
                <a:ea typeface="SimSun" panose="02010600030101010101" pitchFamily="2" charset="-122"/>
              </a:rPr>
              <a:t>                                  Postman</a:t>
            </a:r>
          </a:p>
          <a:p>
            <a:pPr marL="0" indent="0">
              <a:buNone/>
            </a:pPr>
            <a:r>
              <a:rPr lang="en-IN" sz="2000" b="1" dirty="0">
                <a:latin typeface="Arial Narrow" panose="020B0606020202030204" pitchFamily="34" charset="0"/>
                <a:ea typeface="SimSun" panose="02010600030101010101" pitchFamily="2" charset="-122"/>
              </a:rPr>
              <a:t>DELETE Method:</a:t>
            </a:r>
          </a:p>
          <a:p>
            <a:pPr marL="0" indent="0">
              <a:buNone/>
            </a:pPr>
            <a:endParaRPr lang="en-IN" sz="1800" b="1" dirty="0">
              <a:latin typeface="Arial Narrow" panose="020B0606020202030204" pitchFamily="34" charset="0"/>
              <a:ea typeface="SimSun" panose="02010600030101010101" pitchFamily="2" charset="-122"/>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2596" y="1998521"/>
            <a:ext cx="6885900" cy="471102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998453" y="837822"/>
            <a:ext cx="10972800" cy="4953000"/>
          </a:xfrm>
        </p:spPr>
        <p:txBody>
          <a:bodyPr/>
          <a:lstStyle/>
          <a:p>
            <a:pPr marL="0" indent="0">
              <a:buNone/>
            </a:pPr>
            <a:r>
              <a:rPr lang="en-IN" b="1" dirty="0">
                <a:latin typeface="Arial Narrow" panose="020B0606020202030204" pitchFamily="34" charset="0"/>
                <a:ea typeface="SimSun" panose="02010600030101010101" pitchFamily="2" charset="-122"/>
              </a:rPr>
              <a:t>                                  Postman</a:t>
            </a:r>
          </a:p>
          <a:p>
            <a:pPr marL="0" indent="0">
              <a:buNone/>
            </a:pPr>
            <a:r>
              <a:rPr lang="en-IN" sz="2000" b="1" dirty="0">
                <a:latin typeface="Arial Narrow" panose="020B0606020202030204" pitchFamily="34" charset="0"/>
                <a:ea typeface="SimSun" panose="02010600030101010101" pitchFamily="2" charset="-122"/>
              </a:rPr>
              <a:t>GET by Name:</a:t>
            </a:r>
          </a:p>
          <a:p>
            <a:pPr marL="0" indent="0">
              <a:buNone/>
            </a:pPr>
            <a:endParaRPr lang="en-IN" sz="1800" b="1" dirty="0">
              <a:latin typeface="Arial Narrow" panose="020B0606020202030204" pitchFamily="34" charset="0"/>
              <a:ea typeface="SimSun" panose="02010600030101010101" pitchFamily="2" charset="-122"/>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996" y="1946788"/>
            <a:ext cx="7736008" cy="4730597"/>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89" y="247697"/>
            <a:ext cx="10972800" cy="582613"/>
          </a:xfrm>
        </p:spPr>
        <p:txBody>
          <a:bodyPr/>
          <a:lstStyle/>
          <a:p>
            <a:endParaRPr lang="en-IN"/>
          </a:p>
        </p:txBody>
      </p:sp>
      <p:sp>
        <p:nvSpPr>
          <p:cNvPr id="3" name="Content Placeholder 2"/>
          <p:cNvSpPr>
            <a:spLocks noGrp="1"/>
          </p:cNvSpPr>
          <p:nvPr>
            <p:ph idx="1"/>
          </p:nvPr>
        </p:nvSpPr>
        <p:spPr>
          <a:xfrm>
            <a:off x="2093344" y="830310"/>
            <a:ext cx="10972800" cy="4953000"/>
          </a:xfrm>
        </p:spPr>
        <p:txBody>
          <a:bodyPr/>
          <a:lstStyle/>
          <a:p>
            <a:pPr marL="0" indent="0">
              <a:buNone/>
            </a:pPr>
            <a:r>
              <a:rPr lang="en-IN" b="1" dirty="0">
                <a:latin typeface="Arial Narrow" panose="020B0606020202030204" pitchFamily="34" charset="0"/>
                <a:ea typeface="SimSun" panose="02010600030101010101" pitchFamily="2" charset="-122"/>
              </a:rPr>
              <a:t>                                  Postman</a:t>
            </a:r>
          </a:p>
          <a:p>
            <a:pPr marL="0" indent="0">
              <a:buNone/>
            </a:pPr>
            <a:r>
              <a:rPr lang="en-IN" sz="2000" b="1" dirty="0">
                <a:latin typeface="Arial Narrow" panose="020B0606020202030204" pitchFamily="34" charset="0"/>
                <a:ea typeface="SimSun" panose="02010600030101010101" pitchFamily="2" charset="-122"/>
              </a:rPr>
              <a:t>GET by Name</a:t>
            </a:r>
            <a:r>
              <a:rPr lang="en-IN" b="1" dirty="0">
                <a:latin typeface="Arial Narrow" panose="020B0606020202030204" pitchFamily="34" charset="0"/>
                <a:ea typeface="SimSun" panose="02010600030101010101" pitchFamily="2" charset="-122"/>
              </a:rPr>
              <a:t>:</a:t>
            </a:r>
          </a:p>
          <a:p>
            <a:pPr marL="0" indent="0">
              <a:buNone/>
            </a:pPr>
            <a:endParaRPr lang="en-IN" b="1" dirty="0">
              <a:latin typeface="Arial Narrow" panose="020B0606020202030204" pitchFamily="34" charset="0"/>
              <a:ea typeface="SimSun" panose="02010600030101010101" pitchFamily="2" charset="-122"/>
            </a:endParaRPr>
          </a:p>
          <a:p>
            <a:pPr marL="0" indent="0">
              <a:buNone/>
            </a:pPr>
            <a:endParaRPr lang="en-IN" sz="1800" b="1" dirty="0">
              <a:latin typeface="Arial Narrow" panose="020B0606020202030204" pitchFamily="34" charset="0"/>
              <a:ea typeface="SimSun" panose="02010600030101010101" pitchFamily="2" charset="-122"/>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890" y="2017410"/>
            <a:ext cx="7746071" cy="4536417"/>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110596" y="932713"/>
            <a:ext cx="10972800" cy="4953000"/>
          </a:xfrm>
        </p:spPr>
        <p:txBody>
          <a:bodyPr/>
          <a:lstStyle/>
          <a:p>
            <a:pPr marL="0" indent="0">
              <a:buNone/>
            </a:pPr>
            <a:r>
              <a:rPr lang="en-IN" b="1" dirty="0">
                <a:latin typeface="Arial Narrow" panose="020B0606020202030204" pitchFamily="34" charset="0"/>
                <a:ea typeface="SimSun" panose="02010600030101010101" pitchFamily="2" charset="-122"/>
              </a:rPr>
              <a:t>                                  Postman</a:t>
            </a:r>
          </a:p>
          <a:p>
            <a:pPr marL="0" indent="0">
              <a:buNone/>
            </a:pPr>
            <a:r>
              <a:rPr lang="en-IN" sz="2000" b="1" dirty="0">
                <a:latin typeface="Arial Narrow" panose="020B0606020202030204" pitchFamily="34" charset="0"/>
                <a:ea typeface="SimSun" panose="02010600030101010101" pitchFamily="2" charset="-122"/>
              </a:rPr>
              <a:t>GET by Mail:</a:t>
            </a:r>
          </a:p>
          <a:p>
            <a:pPr marL="0" indent="0">
              <a:buNone/>
            </a:pPr>
            <a:endParaRPr lang="en-IN" sz="1800" b="1" dirty="0">
              <a:latin typeface="Arial Narrow" panose="020B0606020202030204" pitchFamily="34" charset="0"/>
              <a:ea typeface="SimSun" panose="02010600030101010101" pitchFamily="2" charset="-122"/>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384" y="2046952"/>
            <a:ext cx="7713093" cy="4738712"/>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115"/>
            <a:ext cx="10972800" cy="582613"/>
          </a:xfrm>
        </p:spPr>
        <p:txBody>
          <a:bodyPr/>
          <a:lstStyle/>
          <a:p>
            <a:r>
              <a:rPr lang="en-IN" dirty="0">
                <a:solidFill>
                  <a:srgbClr val="C00000"/>
                </a:solidFill>
                <a:latin typeface="Microsoft YaHei" panose="020B0503020204020204" pitchFamily="34" charset="-122"/>
                <a:ea typeface="Microsoft YaHei" panose="020B0503020204020204" pitchFamily="34" charset="-122"/>
              </a:rPr>
              <a:t>FUTURE SCOPE &amp; IMPROVEMENTS</a:t>
            </a:r>
          </a:p>
        </p:txBody>
      </p:sp>
      <p:sp>
        <p:nvSpPr>
          <p:cNvPr id="3" name="Content Placeholder 2"/>
          <p:cNvSpPr>
            <a:spLocks noGrp="1"/>
          </p:cNvSpPr>
          <p:nvPr>
            <p:ph idx="1"/>
          </p:nvPr>
        </p:nvSpPr>
        <p:spPr>
          <a:xfrm>
            <a:off x="885645" y="1683708"/>
            <a:ext cx="10972800" cy="4953000"/>
          </a:xfrm>
        </p:spPr>
        <p:txBody>
          <a:bodyPr/>
          <a:lstStyle/>
          <a:p>
            <a:pPr marL="0" indent="0">
              <a:buFont typeface="Wingdings" panose="05000000000000000000" pitchFamily="2" charset="2"/>
              <a:buNone/>
            </a:pPr>
            <a:r>
              <a:rPr lang="en-US" sz="24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This Application works in Multiple PC’s installed on multiple Computers but sharing Same database by which users of different department can use it sitting at different locations simultaneously.</a:t>
            </a:r>
          </a:p>
          <a:p>
            <a:pPr>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But in future we can make the Application where the database will be hosted in order to manage the all departments which will be located in different places and by keeping domain of  Application as Online.  </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78356"/>
            <a:ext cx="10972800" cy="582613"/>
          </a:xfrm>
        </p:spPr>
        <p:txBody>
          <a:bodyPr/>
          <a:lstStyle/>
          <a:p>
            <a:r>
              <a:rPr lang="en-IN" dirty="0">
                <a:solidFill>
                  <a:srgbClr val="C00000"/>
                </a:solidFill>
                <a:latin typeface="Microsoft YaHei" panose="020B0503020204020204" pitchFamily="34" charset="-122"/>
                <a:ea typeface="Microsoft YaHei" panose="020B0503020204020204" pitchFamily="34" charset="-122"/>
              </a:rPr>
              <a:t>CONCLUSION</a:t>
            </a:r>
          </a:p>
        </p:txBody>
      </p:sp>
      <p:sp>
        <p:nvSpPr>
          <p:cNvPr id="3" name="Content Placeholder 2"/>
          <p:cNvSpPr>
            <a:spLocks noGrp="1"/>
          </p:cNvSpPr>
          <p:nvPr>
            <p:ph idx="1"/>
          </p:nvPr>
        </p:nvSpPr>
        <p:spPr/>
        <p:txBody>
          <a:bodyPr/>
          <a:lstStyle/>
          <a:p>
            <a:pPr>
              <a:buSzPct val="970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Payroll Management System” software developed for a company has been designed to achieve maximum efficiency and reduce the time taken to handle the Payroll activity. It is designed to replace an existing manual record system thereby reducing time taken for calculations and for storing data.</a:t>
            </a:r>
          </a:p>
          <a:p>
            <a:pPr>
              <a:buSzPct val="970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a:buSzPct val="970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system is strong enough to withstand regressive daily operations under conditions where the database is maintained and cleared over a certain time of span. The implementation of the system in the organization will considerably reduce data entry ,time and also provide readily calculated reports</a:t>
            </a:r>
            <a:r>
              <a:rPr lang="en-US" sz="2400" dirty="0"/>
              <a: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445" y="130116"/>
            <a:ext cx="10972800" cy="582613"/>
          </a:xfrm>
        </p:spPr>
        <p:txBody>
          <a:bodyPr/>
          <a:lstStyle/>
          <a:p>
            <a:r>
              <a:rPr lang="en-US" dirty="0">
                <a:solidFill>
                  <a:srgbClr val="C00000"/>
                </a:solidFill>
                <a:latin typeface="Microsoft YaHei" panose="020B0503020204020204" pitchFamily="34" charset="-122"/>
                <a:ea typeface="Microsoft YaHei" panose="020B0503020204020204" pitchFamily="34" charset="-122"/>
              </a:rPr>
              <a:t>OBJECTIVE</a:t>
            </a:r>
            <a:r>
              <a:rPr lang="en-US" dirty="0">
                <a:solidFill>
                  <a:srgbClr val="C00000"/>
                </a:solidFill>
              </a:rPr>
              <a:t>	</a:t>
            </a:r>
            <a:r>
              <a:rPr lang="en-US" dirty="0"/>
              <a:t>				</a:t>
            </a:r>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Ø"/>
            </a:pPr>
            <a:r>
              <a:rPr lang="en-US" dirty="0"/>
              <a:t>	</a:t>
            </a:r>
            <a:r>
              <a:rPr lang="en-US" sz="2400" dirty="0">
                <a:effectLst/>
                <a:latin typeface="Times New Roman" panose="02020603050405020304" pitchFamily="18" charset="0"/>
                <a:cs typeface="Times New Roman" panose="02020603050405020304" pitchFamily="18" charset="0"/>
                <a:sym typeface="+mn-ea"/>
              </a:rPr>
              <a:t>The objective of the Employee payroll management system project is to design a scheduling system for a work center. </a:t>
            </a:r>
          </a:p>
          <a:p>
            <a:pPr marL="0" indent="0">
              <a:lnSpc>
                <a:spcPct val="150000"/>
              </a:lnSpc>
              <a:buNone/>
            </a:pPr>
            <a:endParaRPr lang="en-US" sz="2400" dirty="0">
              <a:effectLst/>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pitchFamily="2" charset="2"/>
              <a:buChar char="Ø"/>
            </a:pPr>
            <a:r>
              <a:rPr lang="en-US" sz="2400" dirty="0">
                <a:effectLst/>
                <a:latin typeface="Times New Roman" panose="02020603050405020304" pitchFamily="18" charset="0"/>
                <a:cs typeface="Times New Roman" panose="02020603050405020304" pitchFamily="18" charset="0"/>
                <a:sym typeface="+mn-ea"/>
              </a:rPr>
              <a:t>       The supervisor holds the various activities maintain salary </a:t>
            </a:r>
            <a:r>
              <a:rPr lang="en-US" sz="2400" dirty="0">
                <a:latin typeface="Times New Roman" panose="02020603050405020304" pitchFamily="18" charset="0"/>
                <a:cs typeface="Times New Roman" panose="02020603050405020304" pitchFamily="18" charset="0"/>
                <a:sym typeface="+mn-ea"/>
              </a:rPr>
              <a:t>details ,</a:t>
            </a:r>
            <a:r>
              <a:rPr lang="en-US" sz="2400" dirty="0">
                <a:effectLst/>
                <a:latin typeface="Times New Roman" panose="02020603050405020304" pitchFamily="18" charset="0"/>
                <a:cs typeface="Times New Roman" panose="02020603050405020304" pitchFamily="18" charset="0"/>
                <a:sym typeface="+mn-ea"/>
              </a:rPr>
              <a:t>mark attendance, and deleting the employees, and on the other hand employees view their details, view schedule and view attendance.</a:t>
            </a:r>
            <a:endParaRPr lang="en-US" sz="2400" b="0" i="0" dirty="0">
              <a:effectLst/>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941" y="155995"/>
            <a:ext cx="10972800" cy="582613"/>
          </a:xfrm>
        </p:spPr>
        <p:txBody>
          <a:bodyPr/>
          <a:lstStyle/>
          <a:p>
            <a:r>
              <a:rPr lang="en-US" dirty="0">
                <a:solidFill>
                  <a:srgbClr val="C00000"/>
                </a:solidFill>
                <a:latin typeface="Microsoft YaHei" panose="020B0503020204020204" pitchFamily="34" charset="-122"/>
                <a:ea typeface="Microsoft YaHei" panose="020B0503020204020204" pitchFamily="34" charset="-122"/>
              </a:rPr>
              <a:t>TOOLS &amp; TECHNOLOGIES USED</a:t>
            </a:r>
            <a:r>
              <a:rPr lang="en-US" dirty="0">
                <a:latin typeface="Microsoft YaHei" panose="020B0503020204020204" pitchFamily="34" charset="-122"/>
                <a:ea typeface="Microsoft YaHei" panose="020B0503020204020204" pitchFamily="34" charset="-122"/>
              </a:rPr>
              <a:t>		</a:t>
            </a:r>
          </a:p>
        </p:txBody>
      </p:sp>
      <p:sp>
        <p:nvSpPr>
          <p:cNvPr id="3" name="Content Placeholder 2"/>
          <p:cNvSpPr>
            <a:spLocks noGrp="1"/>
          </p:cNvSpPr>
          <p:nvPr>
            <p:ph idx="1"/>
          </p:nvPr>
        </p:nvSpPr>
        <p:spPr>
          <a:xfrm>
            <a:off x="1610912" y="1777041"/>
            <a:ext cx="4114153" cy="2463153"/>
          </a:xfrm>
        </p:spPr>
        <p:txBody>
          <a:bodyPr/>
          <a:lstStyle/>
          <a:p>
            <a:pPr marL="0" indent="0">
              <a:buClr>
                <a:schemeClr val="accent1"/>
              </a:buClr>
              <a:buFont typeface="Arial" panose="020B0604020202020204" pitchFamily="34" charset="0"/>
              <a:buNone/>
            </a:pPr>
            <a:r>
              <a:rPr lang="en-US" altLang="en-IN" sz="2800" dirty="0">
                <a:solidFill>
                  <a:schemeClr val="tx1">
                    <a:lumMod val="95000"/>
                    <a:lumOff val="5000"/>
                  </a:schemeClr>
                </a:solidFill>
                <a:latin typeface="Algerian" panose="04020705040A02060702" pitchFamily="82" charset="0"/>
                <a:cs typeface="Times New Roman" panose="02020603050405020304" pitchFamily="18" charset="0"/>
              </a:rPr>
              <a:t>Front End:</a:t>
            </a:r>
            <a:endParaRPr lang="en-IN" sz="2800" dirty="0">
              <a:solidFill>
                <a:schemeClr val="tx1">
                  <a:lumMod val="95000"/>
                  <a:lumOff val="5000"/>
                </a:schemeClr>
              </a:solidFill>
              <a:latin typeface="Algerian" panose="04020705040A02060702" pitchFamily="82" charset="0"/>
              <a:cs typeface="Times New Roman" panose="02020603050405020304" pitchFamily="18" charset="0"/>
            </a:endParaRPr>
          </a:p>
          <a:p>
            <a:pPr marL="342900" indent="-342900">
              <a:buClr>
                <a:schemeClr val="accent1"/>
              </a:buClr>
              <a:buFont typeface="Arial" panose="020B0604020202020204" pitchFamily="34" charset="0"/>
              <a:buChar char="•"/>
            </a:pPr>
            <a:r>
              <a:rPr lang="en-US" altLang="en-IN" sz="2000" dirty="0">
                <a:latin typeface="Times New Roman" panose="02020603050405020304" pitchFamily="18" charset="0"/>
                <a:cs typeface="Times New Roman" panose="02020603050405020304" pitchFamily="18" charset="0"/>
                <a:sym typeface="+mn-ea"/>
              </a:rPr>
              <a:t>Visual Studio</a:t>
            </a:r>
            <a:endParaRPr lang="en-IN" sz="2000" dirty="0">
              <a:latin typeface="Times New Roman" panose="02020603050405020304" pitchFamily="18" charset="0"/>
              <a:cs typeface="Times New Roman" panose="02020603050405020304" pitchFamily="18" charset="0"/>
              <a:sym typeface="+mn-ea"/>
            </a:endParaRPr>
          </a:p>
          <a:p>
            <a:pPr marL="342900" indent="-342900">
              <a:buClr>
                <a:schemeClr val="accent1"/>
              </a:buClr>
              <a:buFont typeface="Arial" panose="020B0604020202020204" pitchFamily="34" charset="0"/>
              <a:buChar char="•"/>
            </a:pPr>
            <a:r>
              <a:rPr lang="en-US" altLang="en-IN" sz="2000" dirty="0">
                <a:latin typeface="Times New Roman" panose="02020603050405020304" pitchFamily="18" charset="0"/>
                <a:cs typeface="Times New Roman" panose="02020603050405020304" pitchFamily="18" charset="0"/>
                <a:sym typeface="+mn-ea"/>
              </a:rPr>
              <a:t>Angular</a:t>
            </a:r>
            <a:endParaRPr lang="en-IN" sz="2000" dirty="0">
              <a:latin typeface="Times New Roman" panose="02020603050405020304" pitchFamily="18" charset="0"/>
              <a:cs typeface="Times New Roman" panose="02020603050405020304" pitchFamily="18" charset="0"/>
            </a:endParaRPr>
          </a:p>
          <a:p>
            <a:pPr marL="342900" indent="-342900">
              <a:buClr>
                <a:schemeClr val="accent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HTML</a:t>
            </a:r>
            <a:endParaRPr lang="en-IN" sz="2000" dirty="0">
              <a:latin typeface="Times New Roman" panose="02020603050405020304" pitchFamily="18" charset="0"/>
              <a:cs typeface="Times New Roman" panose="02020603050405020304" pitchFamily="18" charset="0"/>
            </a:endParaRPr>
          </a:p>
          <a:p>
            <a:pPr marL="342900" indent="-342900">
              <a:buClr>
                <a:schemeClr val="accent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CSS</a:t>
            </a:r>
            <a:endParaRPr lang="en-IN" sz="2000" dirty="0">
              <a:latin typeface="Times New Roman" panose="02020603050405020304" pitchFamily="18" charset="0"/>
              <a:cs typeface="Times New Roman" panose="02020603050405020304" pitchFamily="18" charset="0"/>
            </a:endParaRPr>
          </a:p>
          <a:p>
            <a:pPr marL="342900" indent="-342900">
              <a:buClr>
                <a:schemeClr val="accent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BOOTSTRAP</a:t>
            </a:r>
          </a:p>
          <a:p>
            <a:pPr marL="342900" indent="-342900">
              <a:buClr>
                <a:schemeClr val="accent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TYPESCRIPT</a:t>
            </a:r>
            <a:endParaRPr lang="en-IN"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7" name="Text Box 6"/>
          <p:cNvSpPr txBox="1"/>
          <p:nvPr/>
        </p:nvSpPr>
        <p:spPr>
          <a:xfrm>
            <a:off x="6314536" y="1777041"/>
            <a:ext cx="2744028" cy="2431435"/>
          </a:xfrm>
          <a:prstGeom prst="rect">
            <a:avLst/>
          </a:prstGeom>
          <a:noFill/>
        </p:spPr>
        <p:txBody>
          <a:bodyPr wrap="square" rtlCol="0">
            <a:spAutoFit/>
          </a:bodyPr>
          <a:lstStyle/>
          <a:p>
            <a:pPr algn="l"/>
            <a:r>
              <a:rPr lang="en-US" sz="2800" dirty="0">
                <a:latin typeface="Algerian" panose="04020705040A02060702" pitchFamily="82" charset="0"/>
                <a:cs typeface="Times New Roman" panose="02020603050405020304" pitchFamily="18" charset="0"/>
              </a:rPr>
              <a:t>Back End:</a:t>
            </a:r>
          </a:p>
          <a:p>
            <a:pPr marL="342900" indent="-342900" algn="l">
              <a:buClr>
                <a:schemeClr val="accent1"/>
              </a:buClr>
              <a:buFont typeface="Arial" panose="020B0604020202020204" pitchFamily="34" charset="0"/>
              <a:buChar char="•"/>
            </a:pPr>
            <a:r>
              <a:rPr lang="en-US" altLang="en-IN" sz="2000" dirty="0">
                <a:latin typeface="Times New Roman" panose="02020603050405020304" pitchFamily="18" charset="0"/>
                <a:cs typeface="Times New Roman" panose="02020603050405020304" pitchFamily="18" charset="0"/>
              </a:rPr>
              <a:t>Eclipse</a:t>
            </a:r>
          </a:p>
          <a:p>
            <a:pPr marL="342900" indent="-342900" algn="l">
              <a:buClr>
                <a:schemeClr val="accent1"/>
              </a:buClr>
              <a:buFont typeface="Arial" panose="020B0604020202020204" pitchFamily="34" charset="0"/>
              <a:buChar char="•"/>
            </a:pPr>
            <a:r>
              <a:rPr lang="en-US" altLang="en-IN" sz="2000" dirty="0">
                <a:latin typeface="Times New Roman" panose="02020603050405020304" pitchFamily="18" charset="0"/>
                <a:cs typeface="Times New Roman" panose="02020603050405020304" pitchFamily="18" charset="0"/>
              </a:rPr>
              <a:t>Spring Tool Suite</a:t>
            </a:r>
            <a:endParaRPr lang="en-IN" sz="2000" dirty="0">
              <a:latin typeface="Times New Roman" panose="02020603050405020304" pitchFamily="18" charset="0"/>
              <a:cs typeface="Times New Roman" panose="02020603050405020304" pitchFamily="18" charset="0"/>
            </a:endParaRPr>
          </a:p>
          <a:p>
            <a:pPr marL="342900" indent="-342900" algn="l">
              <a:buClr>
                <a:schemeClr val="accent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MySQL</a:t>
            </a:r>
            <a:endParaRPr lang="en-IN" sz="2000" dirty="0">
              <a:latin typeface="Times New Roman" panose="02020603050405020304" pitchFamily="18" charset="0"/>
              <a:cs typeface="Times New Roman" panose="02020603050405020304" pitchFamily="18" charset="0"/>
            </a:endParaRPr>
          </a:p>
          <a:p>
            <a:pPr marL="342900" indent="-342900" algn="l">
              <a:buClr>
                <a:schemeClr val="accent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Hibernate</a:t>
            </a:r>
            <a:endParaRPr lang="en-IN" sz="2000" dirty="0">
              <a:latin typeface="Times New Roman" panose="02020603050405020304" pitchFamily="18" charset="0"/>
              <a:cs typeface="Times New Roman" panose="02020603050405020304" pitchFamily="18" charset="0"/>
            </a:endParaRPr>
          </a:p>
          <a:p>
            <a:pPr marL="342900" indent="-342900" algn="l">
              <a:buClr>
                <a:schemeClr val="accent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Postman</a:t>
            </a:r>
            <a:endParaRPr lang="en-IN" sz="20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Microsoft YaHei" panose="020B0503020204020204" pitchFamily="34" charset="-122"/>
                <a:ea typeface="Microsoft YaHei" panose="020B0503020204020204" pitchFamily="34" charset="-122"/>
              </a:rPr>
              <a:t>WORK FLOW</a:t>
            </a:r>
            <a:r>
              <a:rPr lang="en-US" dirty="0">
                <a:latin typeface="Microsoft YaHei" panose="020B0503020204020204" pitchFamily="34" charset="-122"/>
                <a:ea typeface="Microsoft YaHei" panose="020B0503020204020204" pitchFamily="34" charset="-122"/>
              </a:rPr>
              <a:t>				</a:t>
            </a:r>
          </a:p>
        </p:txBody>
      </p:sp>
      <p:pic>
        <p:nvPicPr>
          <p:cNvPr id="5" name="Content Placeholder 4" descr="Picture1"/>
          <p:cNvPicPr>
            <a:picLocks noGrp="1" noChangeAspect="1"/>
          </p:cNvPicPr>
          <p:nvPr>
            <p:ph idx="1"/>
          </p:nvPr>
        </p:nvPicPr>
        <p:blipFill>
          <a:blip r:embed="rId2"/>
          <a:stretch>
            <a:fillRect/>
          </a:stretch>
        </p:blipFill>
        <p:spPr>
          <a:xfrm>
            <a:off x="2630805" y="999490"/>
            <a:ext cx="6959600" cy="5699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Microsoft YaHei" panose="020B0503020204020204" pitchFamily="34" charset="-122"/>
                <a:ea typeface="Microsoft YaHei" panose="020B0503020204020204" pitchFamily="34" charset="-122"/>
              </a:rPr>
              <a:t>E-R DIAGRAM</a:t>
            </a:r>
            <a:r>
              <a:rPr lang="en-US" dirty="0">
                <a:latin typeface="Microsoft YaHei" panose="020B0503020204020204" pitchFamily="34" charset="-122"/>
                <a:ea typeface="Microsoft YaHei" panose="020B0503020204020204" pitchFamily="34" charset="-122"/>
              </a:rPr>
              <a:t>					</a:t>
            </a:r>
          </a:p>
        </p:txBody>
      </p:sp>
      <p:pic>
        <p:nvPicPr>
          <p:cNvPr id="5" name="Content Placeholder 4" descr="WhatsApp Image 2022-10-26 at 4.46.25 PM (1)"/>
          <p:cNvPicPr>
            <a:picLocks noGrp="1" noChangeAspect="1"/>
          </p:cNvPicPr>
          <p:nvPr>
            <p:ph idx="1"/>
          </p:nvPr>
        </p:nvPicPr>
        <p:blipFill>
          <a:blip r:embed="rId2"/>
          <a:stretch>
            <a:fillRect/>
          </a:stretch>
        </p:blipFill>
        <p:spPr>
          <a:xfrm>
            <a:off x="1347470" y="883285"/>
            <a:ext cx="9577705" cy="59112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1309" y="102742"/>
            <a:ext cx="11185585" cy="582613"/>
          </a:xfrm>
        </p:spPr>
        <p:txBody>
          <a:bodyPr/>
          <a:lstStyle/>
          <a:p>
            <a:r>
              <a:rPr lang="en-IN" dirty="0">
                <a:solidFill>
                  <a:srgbClr val="C00000"/>
                </a:solidFill>
                <a:latin typeface="Microsoft YaHei" panose="020B0503020204020204" pitchFamily="34" charset="-122"/>
                <a:ea typeface="Microsoft YaHei" panose="020B0503020204020204" pitchFamily="34" charset="-122"/>
              </a:rPr>
              <a:t>FEATURES OF EMP</a:t>
            </a:r>
          </a:p>
        </p:txBody>
      </p:sp>
      <p:sp>
        <p:nvSpPr>
          <p:cNvPr id="3" name="Content Placeholder 2"/>
          <p:cNvSpPr>
            <a:spLocks noGrp="1"/>
          </p:cNvSpPr>
          <p:nvPr>
            <p:ph idx="1"/>
          </p:nvPr>
        </p:nvSpPr>
        <p:spPr>
          <a:xfrm>
            <a:off x="925624" y="1387247"/>
            <a:ext cx="10972800" cy="4953000"/>
          </a:xfrm>
        </p:spPr>
        <p:txBody>
          <a:bodyPr/>
          <a:lstStyle/>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Easy to use. ​It is completely secure.</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system is easily compatible with most of the web browsers. </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​Admin can view all the records whenever necessary with ease and can add/delete  various   components like salary , attendance, scheduling work.</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Store the end-end data of employees &amp; Admins</a:t>
            </a:r>
            <a:r>
              <a:rPr lang="en-US" dirty="0">
                <a:latin typeface="Times New Roman" panose="02020603050405020304" pitchFamily="18" charset="0"/>
                <a:cs typeface="Times New Roman" panose="02020603050405020304" pitchFamily="18" charset="0"/>
              </a:rPr>
              <a:t>.</a:t>
            </a:r>
          </a:p>
          <a:p>
            <a:endParaRPr lang="en-IN" dirty="0"/>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699</Words>
  <Application>Microsoft Office PowerPoint</Application>
  <PresentationFormat>Widescreen</PresentationFormat>
  <Paragraphs>110</Paragraphs>
  <Slides>45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Microsoft YaHei</vt:lpstr>
      <vt:lpstr>SimSun</vt:lpstr>
      <vt:lpstr>Algerian</vt:lpstr>
      <vt:lpstr>Arial</vt:lpstr>
      <vt:lpstr>Arial Narrow</vt:lpstr>
      <vt:lpstr>Bernard MT Condensed</vt:lpstr>
      <vt:lpstr>Times New Roman</vt:lpstr>
      <vt:lpstr>Wingdings</vt:lpstr>
      <vt:lpstr>Communications and Dialogues</vt:lpstr>
      <vt:lpstr>Employee Payroll Management System</vt:lpstr>
      <vt:lpstr>   TEAM MEMBERS    </vt:lpstr>
      <vt:lpstr>CONTENTS     </vt:lpstr>
      <vt:lpstr>INTRODUCTION    </vt:lpstr>
      <vt:lpstr>OBJECTIVE     </vt:lpstr>
      <vt:lpstr>TOOLS &amp; TECHNOLOGIES USED  </vt:lpstr>
      <vt:lpstr>WORK FLOW    </vt:lpstr>
      <vt:lpstr>E-R DIAGRAM     </vt:lpstr>
      <vt:lpstr>FEATURES OF EMP</vt:lpstr>
      <vt:lpstr>OUTPUT 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 &amp; IMPROVEMENTS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Payroll Management System</dc:title>
  <dc:creator>Bhuvaneswari M</dc:creator>
  <cp:lastModifiedBy>ARVIND NAIR-180906232</cp:lastModifiedBy>
  <cp:revision>37</cp:revision>
  <dcterms:created xsi:type="dcterms:W3CDTF">2022-10-26T11:20:00Z</dcterms:created>
  <dcterms:modified xsi:type="dcterms:W3CDTF">2022-10-27T17:43:38Z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F590A1F7949E4B7394FD55E7428A4A33</vt:lpwstr>
  </property>
  <property fmtid="{D5CDD505-2E9C-101B-9397-08002B2CF9AE}" pid="3" name="KSOProductBuildVer">
    <vt:lpwstr>1033-11.2.0.11380</vt:lpwstr>
  </property>
</Properties>
</file>