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5D1783-FE1E-4971-BCF0-47A06F81C874}">
  <a:tblStyle styleId="{645D1783-FE1E-4971-BCF0-47A06F81C87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79a3bb0c1_2_75:notes"/>
          <p:cNvSpPr/>
          <p:nvPr>
            <p:ph idx="2" type="sldImg"/>
          </p:nvPr>
        </p:nvSpPr>
        <p:spPr>
          <a:xfrm>
            <a:off x="685337" y="1143000"/>
            <a:ext cx="54873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 name="Google Shape;59;gf79a3bb0c1_2_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0" name="Google Shape;60;gf79a3bb0c1_2_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5"/>
            <a:ext cx="7886700" cy="994200"/>
          </a:xfrm>
          <a:prstGeom prst="rect">
            <a:avLst/>
          </a:prstGeom>
          <a:noFill/>
          <a:ln>
            <a:noFill/>
          </a:ln>
        </p:spPr>
        <p:txBody>
          <a:bodyPr anchorCtr="0" anchor="ctr" bIns="9100" lIns="18200" spcFirstLastPara="1" rIns="18200" wrap="square" tIns="9100">
            <a:normAutofit/>
          </a:bodyPr>
          <a:lstStyle>
            <a:lvl1pPr lvl="0" rtl="0" algn="l">
              <a:lnSpc>
                <a:spcPct val="90000"/>
              </a:lnSpc>
              <a:spcBef>
                <a:spcPts val="0"/>
              </a:spcBef>
              <a:spcAft>
                <a:spcPts val="0"/>
              </a:spcAft>
              <a:buClr>
                <a:schemeClr val="dk1"/>
              </a:buClr>
              <a:buSzPts val="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3886200" cy="3263400"/>
          </a:xfrm>
          <a:prstGeom prst="rect">
            <a:avLst/>
          </a:prstGeom>
          <a:noFill/>
          <a:ln>
            <a:noFill/>
          </a:ln>
        </p:spPr>
        <p:txBody>
          <a:bodyPr anchorCtr="0" anchor="t" bIns="9100" lIns="18200" spcFirstLastPara="1" rIns="18200" wrap="square" tIns="9100">
            <a:normAutofit/>
          </a:bodyPr>
          <a:lstStyle>
            <a:lvl1pPr indent="-254000" lvl="0" marL="457200" rtl="0" algn="l">
              <a:lnSpc>
                <a:spcPct val="90000"/>
              </a:lnSpc>
              <a:spcBef>
                <a:spcPts val="900"/>
              </a:spcBef>
              <a:spcAft>
                <a:spcPts val="0"/>
              </a:spcAft>
              <a:buClr>
                <a:schemeClr val="dk1"/>
              </a:buClr>
              <a:buSzPts val="400"/>
              <a:buChar char="●"/>
              <a:defRPr/>
            </a:lvl1pPr>
            <a:lvl2pPr indent="-254000" lvl="1" marL="914400" rtl="0" algn="l">
              <a:lnSpc>
                <a:spcPct val="90000"/>
              </a:lnSpc>
              <a:spcBef>
                <a:spcPts val="1200"/>
              </a:spcBef>
              <a:spcAft>
                <a:spcPts val="0"/>
              </a:spcAft>
              <a:buClr>
                <a:schemeClr val="dk1"/>
              </a:buClr>
              <a:buSzPts val="400"/>
              <a:buChar char="○"/>
              <a:defRPr/>
            </a:lvl2pPr>
            <a:lvl3pPr indent="-254000" lvl="2" marL="1371600" rtl="0" algn="l">
              <a:lnSpc>
                <a:spcPct val="90000"/>
              </a:lnSpc>
              <a:spcBef>
                <a:spcPts val="1200"/>
              </a:spcBef>
              <a:spcAft>
                <a:spcPts val="0"/>
              </a:spcAft>
              <a:buClr>
                <a:schemeClr val="dk1"/>
              </a:buClr>
              <a:buSzPts val="400"/>
              <a:buChar char="■"/>
              <a:defRPr/>
            </a:lvl3pPr>
            <a:lvl4pPr indent="-254000" lvl="3" marL="1828800" rtl="0" algn="l">
              <a:lnSpc>
                <a:spcPct val="90000"/>
              </a:lnSpc>
              <a:spcBef>
                <a:spcPts val="1200"/>
              </a:spcBef>
              <a:spcAft>
                <a:spcPts val="0"/>
              </a:spcAft>
              <a:buClr>
                <a:schemeClr val="dk1"/>
              </a:buClr>
              <a:buSzPts val="400"/>
              <a:buChar char="●"/>
              <a:defRPr/>
            </a:lvl4pPr>
            <a:lvl5pPr indent="-254000" lvl="4" marL="2286000" rtl="0" algn="l">
              <a:lnSpc>
                <a:spcPct val="90000"/>
              </a:lnSpc>
              <a:spcBef>
                <a:spcPts val="1200"/>
              </a:spcBef>
              <a:spcAft>
                <a:spcPts val="0"/>
              </a:spcAft>
              <a:buClr>
                <a:schemeClr val="dk1"/>
              </a:buClr>
              <a:buSzPts val="400"/>
              <a:buChar char="○"/>
              <a:defRPr/>
            </a:lvl5pPr>
            <a:lvl6pPr indent="-254000" lvl="5" marL="2743200" rtl="0" algn="l">
              <a:lnSpc>
                <a:spcPct val="90000"/>
              </a:lnSpc>
              <a:spcBef>
                <a:spcPts val="1200"/>
              </a:spcBef>
              <a:spcAft>
                <a:spcPts val="0"/>
              </a:spcAft>
              <a:buClr>
                <a:schemeClr val="dk1"/>
              </a:buClr>
              <a:buSzPts val="400"/>
              <a:buChar char="■"/>
              <a:defRPr/>
            </a:lvl6pPr>
            <a:lvl7pPr indent="-254000" lvl="6" marL="3200400" rtl="0" algn="l">
              <a:lnSpc>
                <a:spcPct val="90000"/>
              </a:lnSpc>
              <a:spcBef>
                <a:spcPts val="1200"/>
              </a:spcBef>
              <a:spcAft>
                <a:spcPts val="0"/>
              </a:spcAft>
              <a:buClr>
                <a:schemeClr val="dk1"/>
              </a:buClr>
              <a:buSzPts val="400"/>
              <a:buChar char="●"/>
              <a:defRPr/>
            </a:lvl7pPr>
            <a:lvl8pPr indent="-254000" lvl="7" marL="3657600" rtl="0" algn="l">
              <a:lnSpc>
                <a:spcPct val="90000"/>
              </a:lnSpc>
              <a:spcBef>
                <a:spcPts val="1200"/>
              </a:spcBef>
              <a:spcAft>
                <a:spcPts val="0"/>
              </a:spcAft>
              <a:buClr>
                <a:schemeClr val="dk1"/>
              </a:buClr>
              <a:buSzPts val="400"/>
              <a:buChar char="○"/>
              <a:defRPr/>
            </a:lvl8pPr>
            <a:lvl9pPr indent="-254000" lvl="8" marL="4114800" rtl="0" algn="l">
              <a:lnSpc>
                <a:spcPct val="90000"/>
              </a:lnSpc>
              <a:spcBef>
                <a:spcPts val="1200"/>
              </a:spcBef>
              <a:spcAft>
                <a:spcPts val="1200"/>
              </a:spcAft>
              <a:buClr>
                <a:schemeClr val="dk1"/>
              </a:buClr>
              <a:buSzPts val="400"/>
              <a:buChar char="■"/>
              <a:defRPr/>
            </a:lvl9pPr>
          </a:lstStyle>
          <a:p/>
        </p:txBody>
      </p:sp>
      <p:sp>
        <p:nvSpPr>
          <p:cNvPr id="53" name="Google Shape;53;p13"/>
          <p:cNvSpPr txBox="1"/>
          <p:nvPr>
            <p:ph idx="2" type="body"/>
          </p:nvPr>
        </p:nvSpPr>
        <p:spPr>
          <a:xfrm>
            <a:off x="4629150" y="1369219"/>
            <a:ext cx="3886200" cy="3263400"/>
          </a:xfrm>
          <a:prstGeom prst="rect">
            <a:avLst/>
          </a:prstGeom>
          <a:noFill/>
          <a:ln>
            <a:noFill/>
          </a:ln>
        </p:spPr>
        <p:txBody>
          <a:bodyPr anchorCtr="0" anchor="t" bIns="9100" lIns="18200" spcFirstLastPara="1" rIns="18200" wrap="square" tIns="9100">
            <a:normAutofit/>
          </a:bodyPr>
          <a:lstStyle>
            <a:lvl1pPr indent="-254000" lvl="0" marL="457200" rtl="0" algn="l">
              <a:lnSpc>
                <a:spcPct val="90000"/>
              </a:lnSpc>
              <a:spcBef>
                <a:spcPts val="900"/>
              </a:spcBef>
              <a:spcAft>
                <a:spcPts val="0"/>
              </a:spcAft>
              <a:buClr>
                <a:schemeClr val="dk1"/>
              </a:buClr>
              <a:buSzPts val="400"/>
              <a:buChar char="●"/>
              <a:defRPr/>
            </a:lvl1pPr>
            <a:lvl2pPr indent="-254000" lvl="1" marL="914400" rtl="0" algn="l">
              <a:lnSpc>
                <a:spcPct val="90000"/>
              </a:lnSpc>
              <a:spcBef>
                <a:spcPts val="1200"/>
              </a:spcBef>
              <a:spcAft>
                <a:spcPts val="0"/>
              </a:spcAft>
              <a:buClr>
                <a:schemeClr val="dk1"/>
              </a:buClr>
              <a:buSzPts val="400"/>
              <a:buChar char="○"/>
              <a:defRPr/>
            </a:lvl2pPr>
            <a:lvl3pPr indent="-254000" lvl="2" marL="1371600" rtl="0" algn="l">
              <a:lnSpc>
                <a:spcPct val="90000"/>
              </a:lnSpc>
              <a:spcBef>
                <a:spcPts val="1200"/>
              </a:spcBef>
              <a:spcAft>
                <a:spcPts val="0"/>
              </a:spcAft>
              <a:buClr>
                <a:schemeClr val="dk1"/>
              </a:buClr>
              <a:buSzPts val="400"/>
              <a:buChar char="■"/>
              <a:defRPr/>
            </a:lvl3pPr>
            <a:lvl4pPr indent="-254000" lvl="3" marL="1828800" rtl="0" algn="l">
              <a:lnSpc>
                <a:spcPct val="90000"/>
              </a:lnSpc>
              <a:spcBef>
                <a:spcPts val="1200"/>
              </a:spcBef>
              <a:spcAft>
                <a:spcPts val="0"/>
              </a:spcAft>
              <a:buClr>
                <a:schemeClr val="dk1"/>
              </a:buClr>
              <a:buSzPts val="400"/>
              <a:buChar char="●"/>
              <a:defRPr/>
            </a:lvl4pPr>
            <a:lvl5pPr indent="-254000" lvl="4" marL="2286000" rtl="0" algn="l">
              <a:lnSpc>
                <a:spcPct val="90000"/>
              </a:lnSpc>
              <a:spcBef>
                <a:spcPts val="1200"/>
              </a:spcBef>
              <a:spcAft>
                <a:spcPts val="0"/>
              </a:spcAft>
              <a:buClr>
                <a:schemeClr val="dk1"/>
              </a:buClr>
              <a:buSzPts val="400"/>
              <a:buChar char="○"/>
              <a:defRPr/>
            </a:lvl5pPr>
            <a:lvl6pPr indent="-254000" lvl="5" marL="2743200" rtl="0" algn="l">
              <a:lnSpc>
                <a:spcPct val="90000"/>
              </a:lnSpc>
              <a:spcBef>
                <a:spcPts val="1200"/>
              </a:spcBef>
              <a:spcAft>
                <a:spcPts val="0"/>
              </a:spcAft>
              <a:buClr>
                <a:schemeClr val="dk1"/>
              </a:buClr>
              <a:buSzPts val="400"/>
              <a:buChar char="■"/>
              <a:defRPr/>
            </a:lvl6pPr>
            <a:lvl7pPr indent="-254000" lvl="6" marL="3200400" rtl="0" algn="l">
              <a:lnSpc>
                <a:spcPct val="90000"/>
              </a:lnSpc>
              <a:spcBef>
                <a:spcPts val="1200"/>
              </a:spcBef>
              <a:spcAft>
                <a:spcPts val="0"/>
              </a:spcAft>
              <a:buClr>
                <a:schemeClr val="dk1"/>
              </a:buClr>
              <a:buSzPts val="400"/>
              <a:buChar char="●"/>
              <a:defRPr/>
            </a:lvl7pPr>
            <a:lvl8pPr indent="-254000" lvl="7" marL="3657600" rtl="0" algn="l">
              <a:lnSpc>
                <a:spcPct val="90000"/>
              </a:lnSpc>
              <a:spcBef>
                <a:spcPts val="1200"/>
              </a:spcBef>
              <a:spcAft>
                <a:spcPts val="0"/>
              </a:spcAft>
              <a:buClr>
                <a:schemeClr val="dk1"/>
              </a:buClr>
              <a:buSzPts val="400"/>
              <a:buChar char="○"/>
              <a:defRPr/>
            </a:lvl8pPr>
            <a:lvl9pPr indent="-254000" lvl="8" marL="4114800" rtl="0" algn="l">
              <a:lnSpc>
                <a:spcPct val="90000"/>
              </a:lnSpc>
              <a:spcBef>
                <a:spcPts val="1200"/>
              </a:spcBef>
              <a:spcAft>
                <a:spcPts val="1200"/>
              </a:spcAft>
              <a:buClr>
                <a:schemeClr val="dk1"/>
              </a:buClr>
              <a:buSzPts val="400"/>
              <a:buChar char="■"/>
              <a:defRPr/>
            </a:lvl9pPr>
          </a:lstStyle>
          <a:p/>
        </p:txBody>
      </p:sp>
      <p:sp>
        <p:nvSpPr>
          <p:cNvPr id="54" name="Google Shape;54;p13"/>
          <p:cNvSpPr txBox="1"/>
          <p:nvPr>
            <p:ph idx="10" type="dt"/>
          </p:nvPr>
        </p:nvSpPr>
        <p:spPr>
          <a:xfrm>
            <a:off x="628650" y="4767264"/>
            <a:ext cx="2057400" cy="273900"/>
          </a:xfrm>
          <a:prstGeom prst="rect">
            <a:avLst/>
          </a:prstGeom>
          <a:noFill/>
          <a:ln>
            <a:noFill/>
          </a:ln>
        </p:spPr>
        <p:txBody>
          <a:bodyPr anchorCtr="0" anchor="ctr" bIns="9100" lIns="18200" spcFirstLastPara="1" rIns="18200" wrap="square" tIns="91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1" type="ftr"/>
          </p:nvPr>
        </p:nvSpPr>
        <p:spPr>
          <a:xfrm>
            <a:off x="3028950" y="4767264"/>
            <a:ext cx="3086100" cy="273900"/>
          </a:xfrm>
          <a:prstGeom prst="rect">
            <a:avLst/>
          </a:prstGeom>
          <a:noFill/>
          <a:ln>
            <a:noFill/>
          </a:ln>
        </p:spPr>
        <p:txBody>
          <a:bodyPr anchorCtr="0" anchor="ctr" bIns="9100" lIns="18200" spcFirstLastPara="1" rIns="18200" wrap="square" tIns="91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2" type="sldNum"/>
          </p:nvPr>
        </p:nvSpPr>
        <p:spPr>
          <a:xfrm>
            <a:off x="6457950" y="4767264"/>
            <a:ext cx="2057400" cy="273900"/>
          </a:xfrm>
          <a:prstGeom prst="rect">
            <a:avLst/>
          </a:prstGeom>
          <a:noFill/>
          <a:ln>
            <a:noFill/>
          </a:ln>
        </p:spPr>
        <p:txBody>
          <a:bodyPr anchorCtr="0" anchor="ctr" bIns="9100" lIns="18200" spcFirstLastPara="1" rIns="18200" wrap="square" tIns="91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6387075" y="754125"/>
            <a:ext cx="2708400" cy="43392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9100" lIns="18200" spcFirstLastPara="1" rIns="18200" wrap="square" tIns="9100">
            <a:noAutofit/>
          </a:bodyPr>
          <a:lstStyle/>
          <a:p>
            <a:pPr indent="0" lvl="0" marL="0" marR="0" rtl="0" algn="ctr">
              <a:spcBef>
                <a:spcPts val="0"/>
              </a:spcBef>
              <a:spcAft>
                <a:spcPts val="0"/>
              </a:spcAft>
              <a:buNone/>
            </a:pPr>
            <a:r>
              <a:t/>
            </a:r>
            <a:endParaRPr b="0" i="0" sz="400" u="none" cap="none" strike="noStrike">
              <a:solidFill>
                <a:schemeClr val="lt1"/>
              </a:solidFill>
              <a:latin typeface="Calibri"/>
              <a:ea typeface="Calibri"/>
              <a:cs typeface="Calibri"/>
              <a:sym typeface="Calibri"/>
            </a:endParaRPr>
          </a:p>
        </p:txBody>
      </p:sp>
      <p:sp>
        <p:nvSpPr>
          <p:cNvPr id="63" name="Google Shape;63;p14"/>
          <p:cNvSpPr/>
          <p:nvPr/>
        </p:nvSpPr>
        <p:spPr>
          <a:xfrm>
            <a:off x="2774854" y="759995"/>
            <a:ext cx="3538500" cy="43275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9100" lIns="18200" spcFirstLastPara="1" rIns="18200" wrap="square" tIns="9100">
            <a:noAutofit/>
          </a:bodyPr>
          <a:lstStyle/>
          <a:p>
            <a:pPr indent="0" lvl="0" marL="0" marR="0" rtl="0" algn="ctr">
              <a:spcBef>
                <a:spcPts val="0"/>
              </a:spcBef>
              <a:spcAft>
                <a:spcPts val="0"/>
              </a:spcAft>
              <a:buNone/>
            </a:pPr>
            <a:r>
              <a:t/>
            </a:r>
            <a:endParaRPr b="0" i="0" sz="400" u="none" cap="none" strike="noStrike">
              <a:solidFill>
                <a:schemeClr val="lt1"/>
              </a:solidFill>
              <a:latin typeface="Calibri"/>
              <a:ea typeface="Calibri"/>
              <a:cs typeface="Calibri"/>
              <a:sym typeface="Calibri"/>
            </a:endParaRPr>
          </a:p>
        </p:txBody>
      </p:sp>
      <p:sp>
        <p:nvSpPr>
          <p:cNvPr id="64" name="Google Shape;64;p14"/>
          <p:cNvSpPr/>
          <p:nvPr/>
        </p:nvSpPr>
        <p:spPr>
          <a:xfrm>
            <a:off x="21525" y="754133"/>
            <a:ext cx="2679600" cy="4339200"/>
          </a:xfrm>
          <a:prstGeom prst="rect">
            <a:avLst/>
          </a:prstGeom>
          <a:solidFill>
            <a:srgbClr val="4472C4"/>
          </a:solidFill>
          <a:ln cap="flat" cmpd="sng" w="12700">
            <a:solidFill>
              <a:schemeClr val="accent1"/>
            </a:solidFill>
            <a:prstDash val="solid"/>
            <a:miter lim="800000"/>
            <a:headEnd len="sm" w="sm" type="none"/>
            <a:tailEnd len="sm" w="sm" type="none"/>
          </a:ln>
        </p:spPr>
        <p:txBody>
          <a:bodyPr anchorCtr="0" anchor="ctr" bIns="9100" lIns="18200" spcFirstLastPara="1" rIns="18200" wrap="square" tIns="9100">
            <a:noAutofit/>
          </a:bodyPr>
          <a:lstStyle/>
          <a:p>
            <a:pPr indent="0" lvl="0" marL="0" marR="0" rtl="0" algn="ctr">
              <a:spcBef>
                <a:spcPts val="0"/>
              </a:spcBef>
              <a:spcAft>
                <a:spcPts val="0"/>
              </a:spcAft>
              <a:buNone/>
            </a:pPr>
            <a:r>
              <a:t/>
            </a:r>
            <a:endParaRPr b="0" i="0" sz="400" u="none" cap="none" strike="noStrike">
              <a:solidFill>
                <a:schemeClr val="lt1"/>
              </a:solidFill>
              <a:latin typeface="Calibri"/>
              <a:ea typeface="Calibri"/>
              <a:cs typeface="Calibri"/>
              <a:sym typeface="Calibri"/>
            </a:endParaRPr>
          </a:p>
        </p:txBody>
      </p:sp>
      <p:sp>
        <p:nvSpPr>
          <p:cNvPr id="65" name="Google Shape;65;p14"/>
          <p:cNvSpPr txBox="1"/>
          <p:nvPr>
            <p:ph type="title"/>
          </p:nvPr>
        </p:nvSpPr>
        <p:spPr>
          <a:xfrm>
            <a:off x="857075" y="235350"/>
            <a:ext cx="8286900" cy="429000"/>
          </a:xfrm>
          <a:prstGeom prst="rect">
            <a:avLst/>
          </a:prstGeom>
          <a:solidFill>
            <a:srgbClr val="9CC2E5"/>
          </a:solidFill>
          <a:ln>
            <a:noFill/>
          </a:ln>
        </p:spPr>
        <p:txBody>
          <a:bodyPr anchorCtr="0" anchor="ctr" bIns="9100" lIns="18200" spcFirstLastPara="1" rIns="18200" wrap="square" tIns="9100">
            <a:normAutofit/>
          </a:bodyPr>
          <a:lstStyle/>
          <a:p>
            <a:pPr indent="0" lvl="0" marL="0" rtl="0" algn="ctr">
              <a:lnSpc>
                <a:spcPct val="90000"/>
              </a:lnSpc>
              <a:spcBef>
                <a:spcPts val="0"/>
              </a:spcBef>
              <a:spcAft>
                <a:spcPts val="0"/>
              </a:spcAft>
              <a:buClr>
                <a:schemeClr val="dk1"/>
              </a:buClr>
              <a:buSzPts val="1400"/>
              <a:buFont typeface="Calibri"/>
              <a:buNone/>
            </a:pPr>
            <a:r>
              <a:rPr b="1" lang="en" sz="1300">
                <a:latin typeface="Calibri"/>
                <a:ea typeface="Calibri"/>
                <a:cs typeface="Calibri"/>
                <a:sym typeface="Calibri"/>
              </a:rPr>
              <a:t>Title of the Project : COVID COMPANION</a:t>
            </a:r>
            <a:endParaRPr b="1" sz="1300">
              <a:latin typeface="Calibri"/>
              <a:ea typeface="Calibri"/>
              <a:cs typeface="Calibri"/>
              <a:sym typeface="Calibri"/>
            </a:endParaRPr>
          </a:p>
        </p:txBody>
      </p:sp>
      <p:sp>
        <p:nvSpPr>
          <p:cNvPr id="66" name="Google Shape;66;p14"/>
          <p:cNvSpPr txBox="1"/>
          <p:nvPr/>
        </p:nvSpPr>
        <p:spPr>
          <a:xfrm>
            <a:off x="2504673" y="471150"/>
            <a:ext cx="4991700" cy="172200"/>
          </a:xfrm>
          <a:prstGeom prst="rect">
            <a:avLst/>
          </a:prstGeom>
          <a:noFill/>
          <a:ln>
            <a:noFill/>
          </a:ln>
        </p:spPr>
        <p:txBody>
          <a:bodyPr anchorCtr="0" anchor="t" bIns="9100" lIns="18200" spcFirstLastPara="1" rIns="18200" wrap="square" tIns="9100">
            <a:noAutofit/>
          </a:bodyPr>
          <a:lstStyle/>
          <a:p>
            <a:pPr indent="0" lvl="0" marL="0" marR="0" rtl="0" algn="l">
              <a:spcBef>
                <a:spcPts val="0"/>
              </a:spcBef>
              <a:spcAft>
                <a:spcPts val="0"/>
              </a:spcAft>
              <a:buNone/>
            </a:pPr>
            <a:r>
              <a:rPr b="0" i="0" lang="en" sz="1000" u="none" cap="none" strike="noStrike">
                <a:solidFill>
                  <a:schemeClr val="dk1"/>
                </a:solidFill>
                <a:latin typeface="Calibri"/>
                <a:ea typeface="Calibri"/>
                <a:cs typeface="Calibri"/>
                <a:sym typeface="Calibri"/>
              </a:rPr>
              <a:t>Group Members: 02 Rishika Ahuja</a:t>
            </a:r>
            <a:r>
              <a:rPr lang="en" sz="1000">
                <a:solidFill>
                  <a:schemeClr val="dk1"/>
                </a:solidFill>
                <a:latin typeface="Calibri"/>
                <a:ea typeface="Calibri"/>
                <a:cs typeface="Calibri"/>
                <a:sym typeface="Calibri"/>
              </a:rPr>
              <a:t>, 07 Ann Zachariah, 37 Aishwarya John, 44 Anashwara Kurien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 sz="1000">
                <a:solidFill>
                  <a:schemeClr val="dk1"/>
                </a:solidFill>
                <a:latin typeface="Calibri"/>
                <a:ea typeface="Calibri"/>
                <a:cs typeface="Calibri"/>
                <a:sym typeface="Calibri"/>
              </a:rPr>
              <a:t> </a:t>
            </a:r>
            <a:r>
              <a:rPr b="0" i="0" lang="en" sz="1000" u="none" cap="none" strike="noStrik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67" name="Google Shape;67;p14"/>
          <p:cNvSpPr txBox="1"/>
          <p:nvPr/>
        </p:nvSpPr>
        <p:spPr>
          <a:xfrm>
            <a:off x="60975" y="1004150"/>
            <a:ext cx="2597700" cy="2065500"/>
          </a:xfrm>
          <a:prstGeom prst="rect">
            <a:avLst/>
          </a:prstGeom>
          <a:solidFill>
            <a:srgbClr val="D8E2F3"/>
          </a:solidFill>
          <a:ln>
            <a:noFill/>
          </a:ln>
        </p:spPr>
        <p:txBody>
          <a:bodyPr anchorCtr="0" anchor="t" bIns="9100" lIns="18200" spcFirstLastPara="1" rIns="18200" wrap="square" tIns="9100">
            <a:spAutoFit/>
          </a:bodyPr>
          <a:lstStyle/>
          <a:p>
            <a:pPr indent="0" lvl="0" marL="0" rtl="0" algn="just">
              <a:spcBef>
                <a:spcPts val="0"/>
              </a:spcBef>
              <a:spcAft>
                <a:spcPts val="0"/>
              </a:spcAft>
              <a:buSzPts val="1100"/>
              <a:buNone/>
            </a:pPr>
            <a:r>
              <a:rPr lang="en" sz="700">
                <a:solidFill>
                  <a:schemeClr val="dk1"/>
                </a:solidFill>
                <a:latin typeface="Calibri"/>
                <a:ea typeface="Calibri"/>
                <a:cs typeface="Calibri"/>
                <a:sym typeface="Calibri"/>
              </a:rPr>
              <a:t>The COVID-19 outbreak, declared as a pandemic by the World Health Organization (WHO), has rapidly spread across the globe spreading havoc in its wake. Having suddenly distorted each and every person's routine lifestyle, this pandemic has put our mental health at risk since it has been proven stressful for plenty of people. Thus there has been an exponential increase in the number of people suffering from mental disorders with the onset of this pandemic. In this project we have tried to quantify the effect of COVID-19 on the mental health of the users of our system and then suggest to them some basic ways to help them cope with it. The System is built for the general population as the sudden pandemic has affected everyone objectively. To Achieve this, a model is prepared based on the dataset which contains the mental health information of people during the pandemic. After the dataset is cleaned and processed, Feature Selection is performed with the help of the PCA algorithm. The user's features are collected with the help of a questionnaire and given to the trained model. Neural networks  will be used to train and help the model learn. Thus the mental health of the user is  analyzed and suggestions are given which help to improve the mental health of the user.</a:t>
            </a:r>
            <a:endParaRPr sz="700">
              <a:solidFill>
                <a:schemeClr val="dk1"/>
              </a:solidFill>
              <a:latin typeface="Calibri"/>
              <a:ea typeface="Calibri"/>
              <a:cs typeface="Calibri"/>
              <a:sym typeface="Calibri"/>
            </a:endParaRPr>
          </a:p>
        </p:txBody>
      </p:sp>
      <p:sp>
        <p:nvSpPr>
          <p:cNvPr id="68" name="Google Shape;68;p14"/>
          <p:cNvSpPr txBox="1"/>
          <p:nvPr/>
        </p:nvSpPr>
        <p:spPr>
          <a:xfrm>
            <a:off x="3159124" y="3156342"/>
            <a:ext cx="2578800" cy="126000"/>
          </a:xfrm>
          <a:prstGeom prst="rect">
            <a:avLst/>
          </a:prstGeom>
          <a:solidFill>
            <a:srgbClr val="D8E2F3"/>
          </a:solidFill>
          <a:ln>
            <a:noFill/>
          </a:ln>
        </p:spPr>
        <p:txBody>
          <a:bodyPr anchorCtr="0" anchor="t" bIns="9100" lIns="18200" spcFirstLastPara="1" rIns="18200" wrap="square" tIns="9100">
            <a:spAutoFit/>
          </a:bodyPr>
          <a:lstStyle/>
          <a:p>
            <a:pPr indent="0" lvl="0" marL="0" marR="0" rtl="0" algn="ctr">
              <a:spcBef>
                <a:spcPts val="0"/>
              </a:spcBef>
              <a:spcAft>
                <a:spcPts val="0"/>
              </a:spcAft>
              <a:buNone/>
            </a:pPr>
            <a:r>
              <a:rPr b="1" lang="en" sz="700">
                <a:solidFill>
                  <a:schemeClr val="dk1"/>
                </a:solidFill>
                <a:latin typeface="Calibri"/>
                <a:ea typeface="Calibri"/>
                <a:cs typeface="Calibri"/>
                <a:sym typeface="Calibri"/>
              </a:rPr>
              <a:t>Figure 1: </a:t>
            </a:r>
            <a:r>
              <a:rPr b="1" lang="en" sz="700">
                <a:solidFill>
                  <a:schemeClr val="dk1"/>
                </a:solidFill>
                <a:latin typeface="Calibri"/>
                <a:ea typeface="Calibri"/>
                <a:cs typeface="Calibri"/>
                <a:sym typeface="Calibri"/>
              </a:rPr>
              <a:t> </a:t>
            </a:r>
            <a:r>
              <a:rPr lang="en" sz="700">
                <a:solidFill>
                  <a:schemeClr val="dk1"/>
                </a:solidFill>
                <a:latin typeface="Calibri"/>
                <a:ea typeface="Calibri"/>
                <a:cs typeface="Calibri"/>
                <a:sym typeface="Calibri"/>
              </a:rPr>
              <a:t>Workflow</a:t>
            </a:r>
            <a:endParaRPr sz="700">
              <a:solidFill>
                <a:schemeClr val="dk1"/>
              </a:solidFill>
              <a:latin typeface="Calibri"/>
              <a:ea typeface="Calibri"/>
              <a:cs typeface="Calibri"/>
              <a:sym typeface="Calibri"/>
            </a:endParaRPr>
          </a:p>
        </p:txBody>
      </p:sp>
      <p:sp>
        <p:nvSpPr>
          <p:cNvPr id="69" name="Google Shape;69;p14"/>
          <p:cNvSpPr txBox="1"/>
          <p:nvPr/>
        </p:nvSpPr>
        <p:spPr>
          <a:xfrm>
            <a:off x="3324277" y="3328392"/>
            <a:ext cx="2248500" cy="172200"/>
          </a:xfrm>
          <a:prstGeom prst="rect">
            <a:avLst/>
          </a:prstGeom>
          <a:solidFill>
            <a:srgbClr val="8DA9DB"/>
          </a:solidFill>
          <a:ln cap="flat" cmpd="sng" w="9525">
            <a:solidFill>
              <a:schemeClr val="dk1"/>
            </a:solidFill>
            <a:prstDash val="solid"/>
            <a:round/>
            <a:headEnd len="sm" w="sm" type="none"/>
            <a:tailEnd len="sm" w="sm" type="none"/>
          </a:ln>
        </p:spPr>
        <p:txBody>
          <a:bodyPr anchorCtr="0" anchor="t" bIns="9100" lIns="18200" spcFirstLastPara="1" rIns="18200" wrap="square" tIns="9100">
            <a:spAutoFit/>
          </a:bodyPr>
          <a:lstStyle/>
          <a:p>
            <a:pPr indent="0" lvl="0" marL="0" marR="0" rtl="0" algn="ctr">
              <a:spcBef>
                <a:spcPts val="0"/>
              </a:spcBef>
              <a:spcAft>
                <a:spcPts val="0"/>
              </a:spcAft>
              <a:buNone/>
            </a:pPr>
            <a:r>
              <a:rPr b="1" lang="en" sz="1000" u="none">
                <a:solidFill>
                  <a:schemeClr val="dk1"/>
                </a:solidFill>
                <a:latin typeface="Calibri"/>
                <a:ea typeface="Calibri"/>
                <a:cs typeface="Calibri"/>
                <a:sym typeface="Calibri"/>
              </a:rPr>
              <a:t>Algorithms used</a:t>
            </a:r>
            <a:endParaRPr b="1" sz="1000" u="none">
              <a:solidFill>
                <a:schemeClr val="dk1"/>
              </a:solidFill>
              <a:latin typeface="Calibri"/>
              <a:ea typeface="Calibri"/>
              <a:cs typeface="Calibri"/>
              <a:sym typeface="Calibri"/>
            </a:endParaRPr>
          </a:p>
        </p:txBody>
      </p:sp>
      <p:sp>
        <p:nvSpPr>
          <p:cNvPr id="70" name="Google Shape;70;p14"/>
          <p:cNvSpPr txBox="1"/>
          <p:nvPr/>
        </p:nvSpPr>
        <p:spPr>
          <a:xfrm>
            <a:off x="3774452" y="754137"/>
            <a:ext cx="1497000" cy="172200"/>
          </a:xfrm>
          <a:prstGeom prst="rect">
            <a:avLst/>
          </a:prstGeom>
          <a:solidFill>
            <a:srgbClr val="8DA9DB"/>
          </a:solidFill>
          <a:ln cap="flat" cmpd="sng" w="9525">
            <a:solidFill>
              <a:schemeClr val="dk1"/>
            </a:solidFill>
            <a:prstDash val="solid"/>
            <a:round/>
            <a:headEnd len="sm" w="sm" type="none"/>
            <a:tailEnd len="sm" w="sm" type="none"/>
          </a:ln>
        </p:spPr>
        <p:txBody>
          <a:bodyPr anchorCtr="0" anchor="t" bIns="9100" lIns="18200" spcFirstLastPara="1" rIns="18200" wrap="square" tIns="9100">
            <a:spAutoFit/>
          </a:bodyPr>
          <a:lstStyle/>
          <a:p>
            <a:pPr indent="0" lvl="0" marL="0" marR="0" rtl="0" algn="ctr">
              <a:spcBef>
                <a:spcPts val="0"/>
              </a:spcBef>
              <a:spcAft>
                <a:spcPts val="0"/>
              </a:spcAft>
              <a:buNone/>
            </a:pPr>
            <a:r>
              <a:rPr b="1" lang="en" sz="1000" u="none">
                <a:solidFill>
                  <a:schemeClr val="dk1"/>
                </a:solidFill>
                <a:latin typeface="Calibri"/>
                <a:ea typeface="Calibri"/>
                <a:cs typeface="Calibri"/>
                <a:sym typeface="Calibri"/>
              </a:rPr>
              <a:t>Proposed Methodology</a:t>
            </a:r>
            <a:endParaRPr b="1" sz="1000" u="none">
              <a:solidFill>
                <a:schemeClr val="dk1"/>
              </a:solidFill>
              <a:latin typeface="Calibri"/>
              <a:ea typeface="Calibri"/>
              <a:cs typeface="Calibri"/>
              <a:sym typeface="Calibri"/>
            </a:endParaRPr>
          </a:p>
        </p:txBody>
      </p:sp>
      <p:sp>
        <p:nvSpPr>
          <p:cNvPr id="71" name="Google Shape;71;p14"/>
          <p:cNvSpPr txBox="1"/>
          <p:nvPr/>
        </p:nvSpPr>
        <p:spPr>
          <a:xfrm>
            <a:off x="7148068" y="785095"/>
            <a:ext cx="1125600" cy="172200"/>
          </a:xfrm>
          <a:prstGeom prst="rect">
            <a:avLst/>
          </a:prstGeom>
          <a:solidFill>
            <a:srgbClr val="8DA9DB"/>
          </a:solidFill>
          <a:ln cap="flat" cmpd="sng" w="9525">
            <a:solidFill>
              <a:schemeClr val="dk1"/>
            </a:solidFill>
            <a:prstDash val="solid"/>
            <a:round/>
            <a:headEnd len="sm" w="sm" type="none"/>
            <a:tailEnd len="sm" w="sm" type="none"/>
          </a:ln>
        </p:spPr>
        <p:txBody>
          <a:bodyPr anchorCtr="0" anchor="t" bIns="9100" lIns="18200" spcFirstLastPara="1" rIns="18200" wrap="square" tIns="9100">
            <a:spAutoFit/>
          </a:bodyPr>
          <a:lstStyle/>
          <a:p>
            <a:pPr indent="0" lvl="0" marL="0" marR="0" rtl="0" algn="ctr">
              <a:spcBef>
                <a:spcPts val="0"/>
              </a:spcBef>
              <a:spcAft>
                <a:spcPts val="0"/>
              </a:spcAft>
              <a:buNone/>
            </a:pPr>
            <a:r>
              <a:rPr b="1" lang="en" sz="1000">
                <a:solidFill>
                  <a:schemeClr val="dk1"/>
                </a:solidFill>
                <a:latin typeface="Calibri"/>
                <a:ea typeface="Calibri"/>
                <a:cs typeface="Calibri"/>
                <a:sym typeface="Calibri"/>
              </a:rPr>
              <a:t>Work done so far</a:t>
            </a:r>
            <a:endParaRPr b="1" sz="1000">
              <a:solidFill>
                <a:schemeClr val="dk1"/>
              </a:solidFill>
              <a:latin typeface="Calibri"/>
              <a:ea typeface="Calibri"/>
              <a:cs typeface="Calibri"/>
              <a:sym typeface="Calibri"/>
            </a:endParaRPr>
          </a:p>
        </p:txBody>
      </p:sp>
      <p:sp>
        <p:nvSpPr>
          <p:cNvPr id="72" name="Google Shape;72;p14"/>
          <p:cNvSpPr txBox="1"/>
          <p:nvPr/>
        </p:nvSpPr>
        <p:spPr>
          <a:xfrm>
            <a:off x="6806815" y="2309915"/>
            <a:ext cx="1808100" cy="172200"/>
          </a:xfrm>
          <a:prstGeom prst="rect">
            <a:avLst/>
          </a:prstGeom>
          <a:solidFill>
            <a:srgbClr val="8DA9DB"/>
          </a:solidFill>
          <a:ln cap="flat" cmpd="sng" w="9525">
            <a:solidFill>
              <a:schemeClr val="dk1"/>
            </a:solidFill>
            <a:prstDash val="solid"/>
            <a:round/>
            <a:headEnd len="sm" w="sm" type="none"/>
            <a:tailEnd len="sm" w="sm" type="none"/>
          </a:ln>
        </p:spPr>
        <p:txBody>
          <a:bodyPr anchorCtr="0" anchor="t" bIns="9100" lIns="18200" spcFirstLastPara="1" rIns="18200" wrap="square" tIns="9100">
            <a:spAutoFit/>
          </a:bodyPr>
          <a:lstStyle/>
          <a:p>
            <a:pPr indent="0" lvl="0" marL="0" marR="0" rtl="0" algn="ctr">
              <a:spcBef>
                <a:spcPts val="0"/>
              </a:spcBef>
              <a:spcAft>
                <a:spcPts val="0"/>
              </a:spcAft>
              <a:buNone/>
            </a:pPr>
            <a:r>
              <a:rPr b="1" lang="en" sz="1000">
                <a:solidFill>
                  <a:schemeClr val="dk1"/>
                </a:solidFill>
                <a:latin typeface="Calibri"/>
                <a:ea typeface="Calibri"/>
                <a:cs typeface="Calibri"/>
                <a:sym typeface="Calibri"/>
              </a:rPr>
              <a:t>Conclusion and future directions</a:t>
            </a:r>
            <a:endParaRPr sz="300"/>
          </a:p>
        </p:txBody>
      </p:sp>
      <p:sp>
        <p:nvSpPr>
          <p:cNvPr id="73" name="Google Shape;73;p14"/>
          <p:cNvSpPr txBox="1"/>
          <p:nvPr/>
        </p:nvSpPr>
        <p:spPr>
          <a:xfrm>
            <a:off x="6429525" y="2514513"/>
            <a:ext cx="2597700" cy="1311300"/>
          </a:xfrm>
          <a:prstGeom prst="rect">
            <a:avLst/>
          </a:prstGeom>
          <a:solidFill>
            <a:srgbClr val="D8E2F3"/>
          </a:solidFill>
          <a:ln cap="flat" cmpd="sng" w="9525">
            <a:solidFill>
              <a:srgbClr val="2E75B5"/>
            </a:solidFill>
            <a:prstDash val="solid"/>
            <a:round/>
            <a:headEnd len="sm" w="sm" type="none"/>
            <a:tailEnd len="sm" w="sm" type="none"/>
          </a:ln>
        </p:spPr>
        <p:txBody>
          <a:bodyPr anchorCtr="0" anchor="t" bIns="9100" lIns="18200" spcFirstLastPara="1" rIns="18200" wrap="square" tIns="9100">
            <a:spAutoFit/>
          </a:bodyPr>
          <a:lstStyle/>
          <a:p>
            <a:pPr indent="0" lvl="0" marL="57150" rtl="0" algn="just">
              <a:spcBef>
                <a:spcPts val="0"/>
              </a:spcBef>
              <a:spcAft>
                <a:spcPts val="0"/>
              </a:spcAft>
              <a:buSzPts val="1100"/>
              <a:buNone/>
            </a:pPr>
            <a:r>
              <a:rPr lang="en" sz="700">
                <a:solidFill>
                  <a:schemeClr val="dk1"/>
                </a:solidFill>
                <a:latin typeface="Calibri"/>
                <a:ea typeface="Calibri"/>
                <a:cs typeface="Calibri"/>
                <a:sym typeface="Calibri"/>
              </a:rPr>
              <a:t>This project is aimed at tackling the sudden downgrading mental health of the general population that is brought about by the onset of the global pandemic. It has a huge societal impact and is the need of the hour. Our Project aims to provide tailored suggestions to the entire general population based on the COVID Anxiety Scale hence making it more accurate for the Users. This approach provides complete client anonymity and widespread service to anyone from anywhere. In the future we could develop this application and widen the scope of this project for various other diseases like cancer, cardiovascular problems, etc. We could add into this a module which provides a platform for  online consultations with psychiatrist and other physicians.</a:t>
            </a:r>
            <a:endParaRPr sz="700">
              <a:solidFill>
                <a:schemeClr val="dk1"/>
              </a:solidFill>
              <a:latin typeface="Calibri"/>
              <a:ea typeface="Calibri"/>
              <a:cs typeface="Calibri"/>
              <a:sym typeface="Calibri"/>
            </a:endParaRPr>
          </a:p>
        </p:txBody>
      </p:sp>
      <p:sp>
        <p:nvSpPr>
          <p:cNvPr id="74" name="Google Shape;74;p14"/>
          <p:cNvSpPr txBox="1"/>
          <p:nvPr/>
        </p:nvSpPr>
        <p:spPr>
          <a:xfrm>
            <a:off x="7283824" y="3843813"/>
            <a:ext cx="854100" cy="172200"/>
          </a:xfrm>
          <a:prstGeom prst="rect">
            <a:avLst/>
          </a:prstGeom>
          <a:solidFill>
            <a:srgbClr val="8DA9DB"/>
          </a:solidFill>
          <a:ln cap="flat" cmpd="sng" w="9525">
            <a:solidFill>
              <a:schemeClr val="dk1"/>
            </a:solidFill>
            <a:prstDash val="solid"/>
            <a:round/>
            <a:headEnd len="sm" w="sm" type="none"/>
            <a:tailEnd len="sm" w="sm" type="none"/>
          </a:ln>
        </p:spPr>
        <p:txBody>
          <a:bodyPr anchorCtr="0" anchor="t" bIns="9100" lIns="18200" spcFirstLastPara="1" rIns="18200" wrap="square" tIns="9100">
            <a:spAutoFit/>
          </a:bodyPr>
          <a:lstStyle/>
          <a:p>
            <a:pPr indent="0" lvl="0" marL="0" marR="0" rtl="0" algn="ctr">
              <a:spcBef>
                <a:spcPts val="0"/>
              </a:spcBef>
              <a:spcAft>
                <a:spcPts val="0"/>
              </a:spcAft>
              <a:buNone/>
            </a:pPr>
            <a:r>
              <a:rPr b="1" lang="en" sz="1000">
                <a:solidFill>
                  <a:schemeClr val="dk1"/>
                </a:solidFill>
                <a:latin typeface="Calibri"/>
                <a:ea typeface="Calibri"/>
                <a:cs typeface="Calibri"/>
                <a:sym typeface="Calibri"/>
              </a:rPr>
              <a:t>References</a:t>
            </a:r>
            <a:endParaRPr sz="300"/>
          </a:p>
        </p:txBody>
      </p:sp>
      <p:sp>
        <p:nvSpPr>
          <p:cNvPr id="75" name="Google Shape;75;p14"/>
          <p:cNvSpPr/>
          <p:nvPr/>
        </p:nvSpPr>
        <p:spPr>
          <a:xfrm>
            <a:off x="6455025" y="4062850"/>
            <a:ext cx="2578800" cy="1040400"/>
          </a:xfrm>
          <a:prstGeom prst="rect">
            <a:avLst/>
          </a:prstGeom>
          <a:solidFill>
            <a:srgbClr val="D8E2F3"/>
          </a:solidFill>
          <a:ln>
            <a:noFill/>
          </a:ln>
        </p:spPr>
        <p:txBody>
          <a:bodyPr anchorCtr="0" anchor="t" bIns="9100" lIns="18200" spcFirstLastPara="1" rIns="18200" wrap="square" tIns="9100">
            <a:noAutofit/>
          </a:bodyPr>
          <a:lstStyle/>
          <a:p>
            <a:pPr indent="0" lvl="0" marL="0" rtl="0" algn="l">
              <a:spcBef>
                <a:spcPts val="0"/>
              </a:spcBef>
              <a:spcAft>
                <a:spcPts val="0"/>
              </a:spcAft>
              <a:buSzPts val="1100"/>
              <a:buNone/>
            </a:pPr>
            <a:r>
              <a:rPr lang="en" sz="700">
                <a:solidFill>
                  <a:schemeClr val="dk1"/>
                </a:solidFill>
                <a:latin typeface="Calibri"/>
                <a:ea typeface="Calibri"/>
                <a:cs typeface="Calibri"/>
                <a:sym typeface="Calibri"/>
              </a:rPr>
              <a:t>[1] Yenan Wang, Yu Di, Junjie Ye &amp; Wenbin Wei,” Study on the public psychological states and its related factors during the outbreak of coronavirus disease 2019 (COVID-19) in some regions of China, Psychology, Health &amp; Medicine”</a:t>
            </a:r>
            <a:r>
              <a:rPr lang="en" sz="700">
                <a:solidFill>
                  <a:schemeClr val="dk1"/>
                </a:solidFill>
                <a:latin typeface="Calibri"/>
                <a:ea typeface="Calibri"/>
                <a:cs typeface="Calibri"/>
                <a:sym typeface="Calibri"/>
              </a:rPr>
              <a:t>, </a:t>
            </a:r>
            <a:r>
              <a:rPr lang="en" sz="700">
                <a:solidFill>
                  <a:schemeClr val="dk1"/>
                </a:solidFill>
                <a:latin typeface="Calibri"/>
                <a:ea typeface="Calibri"/>
                <a:cs typeface="Calibri"/>
                <a:sym typeface="Calibri"/>
              </a:rPr>
              <a:t>2020</a:t>
            </a: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700">
                <a:solidFill>
                  <a:schemeClr val="dk1"/>
                </a:solidFill>
                <a:latin typeface="Calibri"/>
                <a:ea typeface="Calibri"/>
                <a:cs typeface="Calibri"/>
                <a:sym typeface="Calibri"/>
              </a:rPr>
              <a:t>[2]</a:t>
            </a:r>
            <a:r>
              <a:rPr lang="en" sz="700">
                <a:solidFill>
                  <a:schemeClr val="dk1"/>
                </a:solidFill>
                <a:latin typeface="Calibri"/>
                <a:ea typeface="Calibri"/>
                <a:cs typeface="Calibri"/>
                <a:sym typeface="Calibri"/>
              </a:rPr>
              <a:t> Yamada, Y., Ćepulić, DB., Coll-Martín, T. </a:t>
            </a:r>
            <a:r>
              <a:rPr i="1" lang="en" sz="700">
                <a:solidFill>
                  <a:schemeClr val="dk1"/>
                </a:solidFill>
                <a:latin typeface="Calibri"/>
                <a:ea typeface="Calibri"/>
                <a:cs typeface="Calibri"/>
                <a:sym typeface="Calibri"/>
              </a:rPr>
              <a:t>et al.,”</a:t>
            </a:r>
            <a:r>
              <a:rPr lang="en" sz="700">
                <a:solidFill>
                  <a:schemeClr val="dk1"/>
                </a:solidFill>
                <a:latin typeface="Calibri"/>
                <a:ea typeface="Calibri"/>
                <a:cs typeface="Calibri"/>
                <a:sym typeface="Calibri"/>
              </a:rPr>
              <a:t> COVIDiSTRESS Global Survey dataset on psychological and behavioural consequences of the COVID-19 outbreak.”</a:t>
            </a:r>
            <a:r>
              <a:rPr b="1" lang="en" sz="700">
                <a:solidFill>
                  <a:schemeClr val="dk1"/>
                </a:solidFill>
                <a:latin typeface="Calibri"/>
                <a:ea typeface="Calibri"/>
                <a:cs typeface="Calibri"/>
                <a:sym typeface="Calibri"/>
              </a:rPr>
              <a:t>, </a:t>
            </a:r>
            <a:r>
              <a:rPr lang="en" sz="700">
                <a:solidFill>
                  <a:schemeClr val="dk1"/>
                </a:solidFill>
                <a:latin typeface="Calibri"/>
                <a:ea typeface="Calibri"/>
                <a:cs typeface="Calibri"/>
                <a:sym typeface="Calibri"/>
              </a:rPr>
              <a:t>2021</a:t>
            </a:r>
            <a:endParaRPr sz="7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700">
                <a:solidFill>
                  <a:schemeClr val="dk1"/>
                </a:solidFill>
                <a:latin typeface="Calibri"/>
                <a:ea typeface="Calibri"/>
                <a:cs typeface="Calibri"/>
                <a:sym typeface="Calibri"/>
              </a:rPr>
              <a:t>[3] Sherman A. Lee, ” Coronavirus Anxiety Scale: A brief mental health screener for COVID-19 related anxiety, Death Studies”, 2020 </a:t>
            </a:r>
            <a:endParaRPr sz="700">
              <a:solidFill>
                <a:schemeClr val="dk1"/>
              </a:solidFill>
              <a:latin typeface="Calibri"/>
              <a:ea typeface="Calibri"/>
              <a:cs typeface="Calibri"/>
              <a:sym typeface="Calibri"/>
            </a:endParaRPr>
          </a:p>
        </p:txBody>
      </p:sp>
      <p:graphicFrame>
        <p:nvGraphicFramePr>
          <p:cNvPr id="76" name="Google Shape;76;p14"/>
          <p:cNvGraphicFramePr/>
          <p:nvPr/>
        </p:nvGraphicFramePr>
        <p:xfrm>
          <a:off x="6387085" y="994301"/>
          <a:ext cx="3000000" cy="3000000"/>
        </p:xfrm>
        <a:graphic>
          <a:graphicData uri="http://schemas.openxmlformats.org/drawingml/2006/table">
            <a:tbl>
              <a:tblPr bandRow="1" firstRow="1">
                <a:noFill/>
                <a:tableStyleId>{645D1783-FE1E-4971-BCF0-47A06F81C874}</a:tableStyleId>
              </a:tblPr>
              <a:tblGrid>
                <a:gridCol w="629625"/>
                <a:gridCol w="982925"/>
                <a:gridCol w="1083100"/>
              </a:tblGrid>
              <a:tr h="172125">
                <a:tc>
                  <a:txBody>
                    <a:bodyPr/>
                    <a:lstStyle/>
                    <a:p>
                      <a:pPr indent="0" lvl="0" marL="0" marR="0" rtl="0" algn="ctr">
                        <a:spcBef>
                          <a:spcPts val="0"/>
                        </a:spcBef>
                        <a:spcAft>
                          <a:spcPts val="0"/>
                        </a:spcAft>
                        <a:buNone/>
                      </a:pPr>
                      <a:r>
                        <a:rPr lang="en" sz="700" u="none" cap="none" strike="noStrike"/>
                        <a:t>Module No.</a:t>
                      </a:r>
                      <a:endParaRPr sz="700" u="none" cap="none" strike="noStrike"/>
                    </a:p>
                  </a:txBody>
                  <a:tcPr marT="7775" marB="7775" marR="19525" marL="19525"/>
                </a:tc>
                <a:tc gridSpan="2">
                  <a:txBody>
                    <a:bodyPr/>
                    <a:lstStyle/>
                    <a:p>
                      <a:pPr indent="0" lvl="0" marL="0" marR="0" rtl="0" algn="ctr">
                        <a:spcBef>
                          <a:spcPts val="0"/>
                        </a:spcBef>
                        <a:spcAft>
                          <a:spcPts val="0"/>
                        </a:spcAft>
                        <a:buNone/>
                      </a:pPr>
                      <a:r>
                        <a:rPr lang="en" sz="700" u="none" cap="none" strike="noStrike"/>
                        <a:t>Completion status</a:t>
                      </a:r>
                      <a:endParaRPr sz="700" u="none" cap="none" strike="noStrike"/>
                    </a:p>
                  </a:txBody>
                  <a:tcPr marT="7775" marB="7775" marR="19525" marL="19525"/>
                </a:tc>
                <a:tc hMerge="1"/>
              </a:tr>
              <a:tr h="333250">
                <a:tc>
                  <a:txBody>
                    <a:bodyPr/>
                    <a:lstStyle/>
                    <a:p>
                      <a:pPr indent="0" lvl="0" marL="0" marR="0" rtl="0" algn="ctr">
                        <a:spcBef>
                          <a:spcPts val="0"/>
                        </a:spcBef>
                        <a:spcAft>
                          <a:spcPts val="0"/>
                        </a:spcAft>
                        <a:buNone/>
                      </a:pPr>
                      <a:r>
                        <a:rPr lang="en" sz="700" u="none" cap="none" strike="noStrike"/>
                        <a:t>1</a:t>
                      </a:r>
                      <a:endParaRPr sz="700" u="none" cap="none" strike="noStrike"/>
                    </a:p>
                  </a:txBody>
                  <a:tcPr marT="7775" marB="7775" marR="19525" marL="19525"/>
                </a:tc>
                <a:tc>
                  <a:txBody>
                    <a:bodyPr/>
                    <a:lstStyle/>
                    <a:p>
                      <a:pPr indent="0" lvl="0" marL="0" marR="0" rtl="0" algn="ctr">
                        <a:spcBef>
                          <a:spcPts val="0"/>
                        </a:spcBef>
                        <a:spcAft>
                          <a:spcPts val="0"/>
                        </a:spcAft>
                        <a:buNone/>
                      </a:pPr>
                      <a:r>
                        <a:rPr lang="en" sz="700"/>
                        <a:t>Dataset Selection</a:t>
                      </a:r>
                      <a:endParaRPr sz="700" u="none" cap="none" strike="noStrike"/>
                    </a:p>
                  </a:txBody>
                  <a:tcPr marT="7775" marB="7775" marR="19525" marL="19525"/>
                </a:tc>
                <a:tc>
                  <a:txBody>
                    <a:bodyPr/>
                    <a:lstStyle/>
                    <a:p>
                      <a:pPr indent="0" lvl="0" marL="0" marR="0" rtl="0" algn="ctr">
                        <a:spcBef>
                          <a:spcPts val="0"/>
                        </a:spcBef>
                        <a:spcAft>
                          <a:spcPts val="0"/>
                        </a:spcAft>
                        <a:buNone/>
                      </a:pPr>
                      <a:r>
                        <a:rPr lang="en" sz="700"/>
                        <a:t>Dataset was taken from  COVIDiSTRESS Global Survey</a:t>
                      </a:r>
                      <a:endParaRPr sz="700"/>
                    </a:p>
                    <a:p>
                      <a:pPr indent="0" lvl="0" marL="0" marR="0" rtl="0" algn="ctr">
                        <a:spcBef>
                          <a:spcPts val="0"/>
                        </a:spcBef>
                        <a:spcAft>
                          <a:spcPts val="0"/>
                        </a:spcAft>
                        <a:buNone/>
                      </a:pPr>
                      <a:r>
                        <a:rPr lang="en" sz="700"/>
                        <a:t>   </a:t>
                      </a:r>
                      <a:endParaRPr sz="700" u="none" cap="none" strike="noStrike"/>
                    </a:p>
                  </a:txBody>
                  <a:tcPr marT="7775" marB="7775" marR="19525" marL="19525"/>
                </a:tc>
              </a:tr>
              <a:tr h="227325">
                <a:tc>
                  <a:txBody>
                    <a:bodyPr/>
                    <a:lstStyle/>
                    <a:p>
                      <a:pPr indent="0" lvl="0" marL="0" marR="0" rtl="0" algn="ctr">
                        <a:spcBef>
                          <a:spcPts val="0"/>
                        </a:spcBef>
                        <a:spcAft>
                          <a:spcPts val="0"/>
                        </a:spcAft>
                        <a:buNone/>
                      </a:pPr>
                      <a:r>
                        <a:rPr lang="en" sz="700" u="none" cap="none" strike="noStrike"/>
                        <a:t>2</a:t>
                      </a:r>
                      <a:endParaRPr sz="700" u="none" cap="none" strike="noStrike"/>
                    </a:p>
                  </a:txBody>
                  <a:tcPr marT="7775" marB="7775" marR="19525" marL="19525">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700"/>
                        <a:t>Data Exploration,</a:t>
                      </a:r>
                      <a:endParaRPr sz="700"/>
                    </a:p>
                    <a:p>
                      <a:pPr indent="0" lvl="0" marL="0" marR="0" rtl="0" algn="ctr">
                        <a:spcBef>
                          <a:spcPts val="0"/>
                        </a:spcBef>
                        <a:spcAft>
                          <a:spcPts val="0"/>
                        </a:spcAft>
                        <a:buNone/>
                      </a:pPr>
                      <a:r>
                        <a:rPr lang="en" sz="700"/>
                        <a:t>Cleaning</a:t>
                      </a:r>
                      <a:endParaRPr sz="700"/>
                    </a:p>
                  </a:txBody>
                  <a:tcPr marT="7775" marB="7775" marR="19525" marL="19525">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700"/>
                        <a:t>The Dataset was found to have 125306 rows.</a:t>
                      </a:r>
                      <a:endParaRPr sz="700"/>
                    </a:p>
                    <a:p>
                      <a:pPr indent="0" lvl="0" marL="0" rtl="0" algn="ctr">
                        <a:spcBef>
                          <a:spcPts val="0"/>
                        </a:spcBef>
                        <a:spcAft>
                          <a:spcPts val="0"/>
                        </a:spcAft>
                        <a:buNone/>
                      </a:pPr>
                      <a:r>
                        <a:rPr lang="en" sz="700"/>
                        <a:t>The Null Values were removed</a:t>
                      </a:r>
                      <a:endParaRPr sz="700"/>
                    </a:p>
                  </a:txBody>
                  <a:tcPr marT="7775" marB="7775" marR="19525" marL="19525">
                    <a:lnB cap="flat" cmpd="sng" w="12700">
                      <a:solidFill>
                        <a:schemeClr val="lt1"/>
                      </a:solidFill>
                      <a:prstDash val="solid"/>
                      <a:round/>
                      <a:headEnd len="sm" w="sm" type="none"/>
                      <a:tailEnd len="sm" w="sm" type="none"/>
                    </a:lnB>
                  </a:tcPr>
                </a:tc>
              </a:tr>
              <a:tr h="278875">
                <a:tc>
                  <a:txBody>
                    <a:bodyPr/>
                    <a:lstStyle/>
                    <a:p>
                      <a:pPr indent="0" lvl="0" marL="0" marR="0" rtl="0" algn="ctr">
                        <a:spcBef>
                          <a:spcPts val="0"/>
                        </a:spcBef>
                        <a:spcAft>
                          <a:spcPts val="0"/>
                        </a:spcAft>
                        <a:buNone/>
                      </a:pPr>
                      <a:r>
                        <a:rPr lang="en" sz="700"/>
                        <a:t>3</a:t>
                      </a:r>
                      <a:endParaRPr sz="700" u="none" cap="none" strike="noStrike"/>
                    </a:p>
                  </a:txBody>
                  <a:tcPr marT="7775" marB="7775" marR="19525" marL="195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700"/>
                        <a:t>Model training</a:t>
                      </a:r>
                      <a:endParaRPr sz="700" u="none" cap="none" strike="noStrike"/>
                    </a:p>
                  </a:txBody>
                  <a:tcPr marT="7775" marB="7775" marR="19525" marL="195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lang="en" sz="700"/>
                        <a:t>For Feature Selection -PCA</a:t>
                      </a:r>
                      <a:endParaRPr sz="700"/>
                    </a:p>
                    <a:p>
                      <a:pPr indent="0" lvl="0" marL="0" rtl="0" algn="ctr">
                        <a:spcBef>
                          <a:spcPts val="0"/>
                        </a:spcBef>
                        <a:spcAft>
                          <a:spcPts val="0"/>
                        </a:spcAft>
                        <a:buClr>
                          <a:schemeClr val="dk1"/>
                        </a:buClr>
                        <a:buFont typeface="Arial"/>
                        <a:buNone/>
                      </a:pPr>
                      <a:r>
                        <a:rPr lang="en" sz="700"/>
                        <a:t>For Model Training- NN</a:t>
                      </a:r>
                      <a:endParaRPr sz="700"/>
                    </a:p>
                  </a:txBody>
                  <a:tcPr marT="7775" marB="7775" marR="19525" marL="195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267700">
                <a:tc>
                  <a:txBody>
                    <a:bodyPr/>
                    <a:lstStyle/>
                    <a:p>
                      <a:pPr indent="0" lvl="0" marL="0" marR="0" rtl="0" algn="ctr">
                        <a:spcBef>
                          <a:spcPts val="0"/>
                        </a:spcBef>
                        <a:spcAft>
                          <a:spcPts val="0"/>
                        </a:spcAft>
                        <a:buNone/>
                      </a:pPr>
                      <a:r>
                        <a:rPr lang="en" sz="700"/>
                        <a:t>4</a:t>
                      </a:r>
                      <a:endParaRPr sz="700" u="none" cap="none" strike="noStrike"/>
                    </a:p>
                  </a:txBody>
                  <a:tcPr marT="7775" marB="7775" marR="19525" marL="195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lang="en" sz="700"/>
                        <a:t>Front end modules</a:t>
                      </a:r>
                      <a:endParaRPr/>
                    </a:p>
                  </a:txBody>
                  <a:tcPr marT="7775" marB="7775" marR="19525" marL="195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700"/>
                        <a:t>Quote</a:t>
                      </a:r>
                      <a:r>
                        <a:rPr lang="en" sz="700"/>
                        <a:t> generator, MRS, feedback, questionnaire</a:t>
                      </a:r>
                      <a:endParaRPr sz="700"/>
                    </a:p>
                  </a:txBody>
                  <a:tcPr marT="7775" marB="7775" marR="19525" marL="195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pic>
        <p:nvPicPr>
          <p:cNvPr id="77" name="Google Shape;77;p14"/>
          <p:cNvPicPr preferRelativeResize="0"/>
          <p:nvPr/>
        </p:nvPicPr>
        <p:blipFill rotWithShape="1">
          <a:blip r:embed="rId3">
            <a:alphaModFix/>
          </a:blip>
          <a:srcRect b="0" l="0" r="0" t="0"/>
          <a:stretch/>
        </p:blipFill>
        <p:spPr>
          <a:xfrm>
            <a:off x="67875" y="43950"/>
            <a:ext cx="719400" cy="714025"/>
          </a:xfrm>
          <a:prstGeom prst="rect">
            <a:avLst/>
          </a:prstGeom>
          <a:noFill/>
          <a:ln>
            <a:noFill/>
          </a:ln>
        </p:spPr>
      </p:pic>
      <p:sp>
        <p:nvSpPr>
          <p:cNvPr id="78" name="Google Shape;78;p14"/>
          <p:cNvSpPr txBox="1"/>
          <p:nvPr/>
        </p:nvSpPr>
        <p:spPr>
          <a:xfrm>
            <a:off x="578775" y="3116516"/>
            <a:ext cx="1432200" cy="172200"/>
          </a:xfrm>
          <a:prstGeom prst="rect">
            <a:avLst/>
          </a:prstGeom>
          <a:solidFill>
            <a:srgbClr val="8DA9DB"/>
          </a:solidFill>
          <a:ln cap="flat" cmpd="sng" w="9525">
            <a:solidFill>
              <a:schemeClr val="dk1"/>
            </a:solidFill>
            <a:prstDash val="solid"/>
            <a:round/>
            <a:headEnd len="sm" w="sm" type="none"/>
            <a:tailEnd len="sm" w="sm" type="none"/>
          </a:ln>
        </p:spPr>
        <p:txBody>
          <a:bodyPr anchorCtr="0" anchor="t" bIns="9100" lIns="18200" spcFirstLastPara="1" rIns="18200" wrap="square" tIns="9100">
            <a:spAutoFit/>
          </a:bodyPr>
          <a:lstStyle/>
          <a:p>
            <a:pPr indent="0" lvl="0" marL="0" marR="0" rtl="0" algn="ctr">
              <a:spcBef>
                <a:spcPts val="0"/>
              </a:spcBef>
              <a:spcAft>
                <a:spcPts val="0"/>
              </a:spcAft>
              <a:buNone/>
            </a:pPr>
            <a:r>
              <a:rPr b="1" lang="en" sz="1000">
                <a:solidFill>
                  <a:schemeClr val="dk1"/>
                </a:solidFill>
                <a:latin typeface="Calibri"/>
                <a:ea typeface="Calibri"/>
                <a:cs typeface="Calibri"/>
                <a:sym typeface="Calibri"/>
              </a:rPr>
              <a:t>Problem Statement</a:t>
            </a:r>
            <a:endParaRPr b="1" sz="1000">
              <a:solidFill>
                <a:schemeClr val="dk1"/>
              </a:solidFill>
              <a:latin typeface="Calibri"/>
              <a:ea typeface="Calibri"/>
              <a:cs typeface="Calibri"/>
              <a:sym typeface="Calibri"/>
            </a:endParaRPr>
          </a:p>
        </p:txBody>
      </p:sp>
      <p:sp>
        <p:nvSpPr>
          <p:cNvPr id="79" name="Google Shape;79;p14"/>
          <p:cNvSpPr txBox="1"/>
          <p:nvPr/>
        </p:nvSpPr>
        <p:spPr>
          <a:xfrm>
            <a:off x="935181" y="785093"/>
            <a:ext cx="719400" cy="172200"/>
          </a:xfrm>
          <a:prstGeom prst="rect">
            <a:avLst/>
          </a:prstGeom>
          <a:solidFill>
            <a:srgbClr val="8DA9DB"/>
          </a:solidFill>
          <a:ln cap="flat" cmpd="sng" w="9525">
            <a:solidFill>
              <a:schemeClr val="dk1"/>
            </a:solidFill>
            <a:prstDash val="solid"/>
            <a:round/>
            <a:headEnd len="sm" w="sm" type="none"/>
            <a:tailEnd len="sm" w="sm" type="none"/>
          </a:ln>
        </p:spPr>
        <p:txBody>
          <a:bodyPr anchorCtr="0" anchor="t" bIns="9100" lIns="18200" spcFirstLastPara="1" rIns="18200" wrap="square" tIns="9100">
            <a:spAutoFit/>
          </a:bodyPr>
          <a:lstStyle/>
          <a:p>
            <a:pPr indent="0" lvl="0" marL="0" marR="0" rtl="0" algn="ctr">
              <a:spcBef>
                <a:spcPts val="0"/>
              </a:spcBef>
              <a:spcAft>
                <a:spcPts val="0"/>
              </a:spcAft>
              <a:buNone/>
            </a:pPr>
            <a:r>
              <a:rPr b="1" lang="en" sz="1000">
                <a:solidFill>
                  <a:schemeClr val="dk1"/>
                </a:solidFill>
                <a:latin typeface="Calibri"/>
                <a:ea typeface="Calibri"/>
                <a:cs typeface="Calibri"/>
                <a:sym typeface="Calibri"/>
              </a:rPr>
              <a:t>Abstract</a:t>
            </a:r>
            <a:endParaRPr b="1" sz="1000">
              <a:solidFill>
                <a:schemeClr val="dk1"/>
              </a:solidFill>
              <a:latin typeface="Calibri"/>
              <a:ea typeface="Calibri"/>
              <a:cs typeface="Calibri"/>
              <a:sym typeface="Calibri"/>
            </a:endParaRPr>
          </a:p>
        </p:txBody>
      </p:sp>
      <p:sp>
        <p:nvSpPr>
          <p:cNvPr id="80" name="Google Shape;80;p14"/>
          <p:cNvSpPr txBox="1"/>
          <p:nvPr>
            <p:ph idx="1" type="body"/>
          </p:nvPr>
        </p:nvSpPr>
        <p:spPr>
          <a:xfrm>
            <a:off x="86475" y="3347225"/>
            <a:ext cx="2546700" cy="600300"/>
          </a:xfrm>
          <a:prstGeom prst="rect">
            <a:avLst/>
          </a:prstGeom>
          <a:solidFill>
            <a:srgbClr val="D8E2F3"/>
          </a:solidFill>
          <a:ln>
            <a:noFill/>
          </a:ln>
        </p:spPr>
        <p:txBody>
          <a:bodyPr anchorCtr="0" anchor="t" bIns="9100" lIns="18200" spcFirstLastPara="1" rIns="18200" wrap="square" tIns="9100">
            <a:spAutoFit/>
          </a:bodyPr>
          <a:lstStyle/>
          <a:p>
            <a:pPr indent="0" lvl="0" marL="0" rtl="0" algn="just">
              <a:lnSpc>
                <a:spcPct val="90000"/>
              </a:lnSpc>
              <a:spcBef>
                <a:spcPts val="0"/>
              </a:spcBef>
              <a:spcAft>
                <a:spcPts val="1200"/>
              </a:spcAft>
              <a:buClr>
                <a:schemeClr val="dk1"/>
              </a:buClr>
              <a:buSzPts val="800"/>
              <a:buNone/>
            </a:pPr>
            <a:r>
              <a:rPr lang="en" sz="700">
                <a:solidFill>
                  <a:schemeClr val="dk1"/>
                </a:solidFill>
                <a:latin typeface="Calibri"/>
                <a:ea typeface="Calibri"/>
                <a:cs typeface="Calibri"/>
                <a:sym typeface="Calibri"/>
              </a:rPr>
              <a:t>To create a companion system for an individual which helps to analyze the mental health of the being during Covid-19 pandemic and provides precise suggestions based on their mental condition. In cases where the users are found to have critical levels of anxiety and depression requiring professional help, the user will be given exclusive reference to a professional Psychiatric.</a:t>
            </a:r>
            <a:endParaRPr sz="700">
              <a:solidFill>
                <a:schemeClr val="dk1"/>
              </a:solidFill>
              <a:latin typeface="Calibri"/>
              <a:ea typeface="Calibri"/>
              <a:cs typeface="Calibri"/>
              <a:sym typeface="Calibri"/>
            </a:endParaRPr>
          </a:p>
        </p:txBody>
      </p:sp>
      <p:sp>
        <p:nvSpPr>
          <p:cNvPr id="81" name="Google Shape;81;p14"/>
          <p:cNvSpPr txBox="1"/>
          <p:nvPr>
            <p:ph idx="1" type="body"/>
          </p:nvPr>
        </p:nvSpPr>
        <p:spPr>
          <a:xfrm>
            <a:off x="2882550" y="3546650"/>
            <a:ext cx="3357000" cy="234000"/>
          </a:xfrm>
          <a:prstGeom prst="rect">
            <a:avLst/>
          </a:prstGeom>
          <a:solidFill>
            <a:srgbClr val="D8E2F3"/>
          </a:solidFill>
          <a:ln>
            <a:noFill/>
          </a:ln>
        </p:spPr>
        <p:txBody>
          <a:bodyPr anchorCtr="0" anchor="ctr" bIns="9100" lIns="18200" spcFirstLastPara="1" rIns="18200" wrap="square" tIns="9100">
            <a:noAutofit/>
          </a:bodyPr>
          <a:lstStyle/>
          <a:p>
            <a:pPr indent="0" lvl="0" marL="0" marR="418685" rtl="0" algn="just">
              <a:lnSpc>
                <a:spcPct val="100000"/>
              </a:lnSpc>
              <a:spcBef>
                <a:spcPts val="0"/>
              </a:spcBef>
              <a:spcAft>
                <a:spcPts val="0"/>
              </a:spcAft>
              <a:buNone/>
            </a:pPr>
            <a:r>
              <a:rPr lang="en" sz="700">
                <a:solidFill>
                  <a:schemeClr val="dk1"/>
                </a:solidFill>
                <a:latin typeface="Calibri"/>
                <a:ea typeface="Calibri"/>
                <a:cs typeface="Calibri"/>
                <a:sym typeface="Calibri"/>
              </a:rPr>
              <a:t>For Feature Selection PCA ( Principal Component Analysis) was used </a:t>
            </a:r>
            <a:r>
              <a:rPr lang="en" sz="700">
                <a:solidFill>
                  <a:schemeClr val="dk1"/>
                </a:solidFill>
                <a:latin typeface="Calibri"/>
                <a:ea typeface="Calibri"/>
                <a:cs typeface="Calibri"/>
                <a:sym typeface="Calibri"/>
              </a:rPr>
              <a:t>to train and to  help the model learn Neural Networks are  used .</a:t>
            </a:r>
            <a:r>
              <a:rPr lang="en" sz="700">
                <a:solidFill>
                  <a:schemeClr val="dk1"/>
                </a:solidFill>
                <a:latin typeface="Calibri"/>
                <a:ea typeface="Calibri"/>
                <a:cs typeface="Calibri"/>
                <a:sym typeface="Calibri"/>
              </a:rPr>
              <a:t>                                                    </a:t>
            </a:r>
            <a:endParaRPr i="1" sz="700">
              <a:latin typeface="Calibri"/>
              <a:ea typeface="Calibri"/>
              <a:cs typeface="Calibri"/>
              <a:sym typeface="Calibri"/>
            </a:endParaRPr>
          </a:p>
        </p:txBody>
      </p:sp>
      <p:sp>
        <p:nvSpPr>
          <p:cNvPr id="82" name="Google Shape;82;p14"/>
          <p:cNvSpPr/>
          <p:nvPr/>
        </p:nvSpPr>
        <p:spPr>
          <a:xfrm>
            <a:off x="857075" y="0"/>
            <a:ext cx="8286900" cy="329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9100" lIns="18200" spcFirstLastPara="1" rIns="18200" wrap="square" tIns="9100">
            <a:noAutofit/>
          </a:bodyPr>
          <a:lstStyle/>
          <a:p>
            <a:pPr indent="0" lvl="0" marL="0" marR="0" rtl="0" algn="ctr">
              <a:spcBef>
                <a:spcPts val="0"/>
              </a:spcBef>
              <a:spcAft>
                <a:spcPts val="0"/>
              </a:spcAft>
              <a:buNone/>
            </a:pPr>
            <a:r>
              <a:rPr b="1" lang="en" sz="1100">
                <a:solidFill>
                  <a:schemeClr val="dk1"/>
                </a:solidFill>
                <a:latin typeface="Calibri"/>
                <a:ea typeface="Calibri"/>
                <a:cs typeface="Calibri"/>
                <a:sym typeface="Calibri"/>
              </a:rPr>
              <a:t>St.Francis Institute of Technology , Department of Computer Engineering </a:t>
            </a:r>
            <a:endParaRPr b="1" sz="1100">
              <a:solidFill>
                <a:schemeClr val="dk1"/>
              </a:solidFill>
              <a:latin typeface="Calibri"/>
              <a:ea typeface="Calibri"/>
              <a:cs typeface="Calibri"/>
              <a:sym typeface="Calibri"/>
            </a:endParaRPr>
          </a:p>
          <a:p>
            <a:pPr indent="0" lvl="0" marL="0" marR="0" rtl="0" algn="ctr">
              <a:spcBef>
                <a:spcPts val="0"/>
              </a:spcBef>
              <a:spcAft>
                <a:spcPts val="0"/>
              </a:spcAft>
              <a:buNone/>
            </a:pPr>
            <a:r>
              <a:rPr b="1" lang="en" sz="1100">
                <a:solidFill>
                  <a:schemeClr val="dk1"/>
                </a:solidFill>
                <a:latin typeface="Calibri"/>
                <a:ea typeface="Calibri"/>
                <a:cs typeface="Calibri"/>
                <a:sym typeface="Calibri"/>
              </a:rPr>
              <a:t>Prakalp Competition</a:t>
            </a:r>
            <a:endParaRPr b="1" sz="1100">
              <a:solidFill>
                <a:schemeClr val="dk1"/>
              </a:solidFill>
              <a:latin typeface="Calibri"/>
              <a:ea typeface="Calibri"/>
              <a:cs typeface="Calibri"/>
              <a:sym typeface="Calibri"/>
            </a:endParaRPr>
          </a:p>
        </p:txBody>
      </p:sp>
      <p:sp>
        <p:nvSpPr>
          <p:cNvPr id="83" name="Google Shape;83;p14"/>
          <p:cNvSpPr txBox="1"/>
          <p:nvPr/>
        </p:nvSpPr>
        <p:spPr>
          <a:xfrm>
            <a:off x="7999636" y="363755"/>
            <a:ext cx="1069200" cy="172200"/>
          </a:xfrm>
          <a:prstGeom prst="rect">
            <a:avLst/>
          </a:prstGeom>
          <a:noFill/>
          <a:ln>
            <a:noFill/>
          </a:ln>
        </p:spPr>
        <p:txBody>
          <a:bodyPr anchorCtr="0" anchor="t" bIns="9100" lIns="18200" spcFirstLastPara="1" rIns="18200" wrap="square" tIns="9100">
            <a:spAutoFit/>
          </a:bodyPr>
          <a:lstStyle/>
          <a:p>
            <a:pPr indent="0" lvl="0" marL="0" marR="0" rtl="0" algn="l">
              <a:spcBef>
                <a:spcPts val="0"/>
              </a:spcBef>
              <a:spcAft>
                <a:spcPts val="0"/>
              </a:spcAft>
              <a:buNone/>
            </a:pPr>
            <a:r>
              <a:rPr b="1" lang="en" sz="1000">
                <a:solidFill>
                  <a:schemeClr val="dk1"/>
                </a:solidFill>
                <a:latin typeface="Calibri"/>
                <a:ea typeface="Calibri"/>
                <a:cs typeface="Calibri"/>
                <a:sym typeface="Calibri"/>
              </a:rPr>
              <a:t>Group no: 09</a:t>
            </a:r>
            <a:endParaRPr b="1" sz="1000">
              <a:solidFill>
                <a:schemeClr val="dk1"/>
              </a:solidFill>
              <a:latin typeface="Calibri"/>
              <a:ea typeface="Calibri"/>
              <a:cs typeface="Calibri"/>
              <a:sym typeface="Calibri"/>
            </a:endParaRPr>
          </a:p>
        </p:txBody>
      </p:sp>
      <p:sp>
        <p:nvSpPr>
          <p:cNvPr id="84" name="Google Shape;84;p14"/>
          <p:cNvSpPr txBox="1"/>
          <p:nvPr/>
        </p:nvSpPr>
        <p:spPr>
          <a:xfrm>
            <a:off x="170614" y="4006034"/>
            <a:ext cx="2248500" cy="172200"/>
          </a:xfrm>
          <a:prstGeom prst="rect">
            <a:avLst/>
          </a:prstGeom>
          <a:solidFill>
            <a:srgbClr val="8DA9DB"/>
          </a:solidFill>
          <a:ln cap="flat" cmpd="sng" w="9525">
            <a:solidFill>
              <a:schemeClr val="dk1"/>
            </a:solidFill>
            <a:prstDash val="solid"/>
            <a:round/>
            <a:headEnd len="sm" w="sm" type="none"/>
            <a:tailEnd len="sm" w="sm" type="none"/>
          </a:ln>
        </p:spPr>
        <p:txBody>
          <a:bodyPr anchorCtr="0" anchor="t" bIns="9100" lIns="18200" spcFirstLastPara="1" rIns="18200" wrap="square" tIns="9100">
            <a:spAutoFit/>
          </a:bodyPr>
          <a:lstStyle/>
          <a:p>
            <a:pPr indent="0" lvl="0" marL="0" marR="0" rtl="0" algn="ctr">
              <a:spcBef>
                <a:spcPts val="0"/>
              </a:spcBef>
              <a:spcAft>
                <a:spcPts val="0"/>
              </a:spcAft>
              <a:buNone/>
            </a:pPr>
            <a:r>
              <a:rPr b="1" lang="en" sz="1000" u="none">
                <a:solidFill>
                  <a:schemeClr val="dk1"/>
                </a:solidFill>
                <a:latin typeface="Calibri"/>
                <a:ea typeface="Calibri"/>
                <a:cs typeface="Calibri"/>
                <a:sym typeface="Calibri"/>
              </a:rPr>
              <a:t>Literature Survey</a:t>
            </a:r>
            <a:endParaRPr b="1" sz="1000" u="none">
              <a:solidFill>
                <a:schemeClr val="dk1"/>
              </a:solidFill>
              <a:latin typeface="Calibri"/>
              <a:ea typeface="Calibri"/>
              <a:cs typeface="Calibri"/>
              <a:sym typeface="Calibri"/>
            </a:endParaRPr>
          </a:p>
        </p:txBody>
      </p:sp>
      <p:sp>
        <p:nvSpPr>
          <p:cNvPr id="85" name="Google Shape;85;p14"/>
          <p:cNvSpPr txBox="1"/>
          <p:nvPr>
            <p:ph idx="1" type="body"/>
          </p:nvPr>
        </p:nvSpPr>
        <p:spPr>
          <a:xfrm>
            <a:off x="86475" y="4237372"/>
            <a:ext cx="2546700" cy="772500"/>
          </a:xfrm>
          <a:prstGeom prst="rect">
            <a:avLst/>
          </a:prstGeom>
          <a:solidFill>
            <a:srgbClr val="D8E2F3"/>
          </a:solidFill>
          <a:ln>
            <a:noFill/>
          </a:ln>
        </p:spPr>
        <p:txBody>
          <a:bodyPr anchorCtr="0" anchor="t" bIns="9100" lIns="18200" spcFirstLastPara="1" rIns="18200" wrap="square" tIns="9100">
            <a:spAutoFit/>
          </a:bodyPr>
          <a:lstStyle/>
          <a:p>
            <a:pPr indent="0" lvl="0" marL="0" rtl="0" algn="just">
              <a:lnSpc>
                <a:spcPct val="70000"/>
              </a:lnSpc>
              <a:spcBef>
                <a:spcPts val="0"/>
              </a:spcBef>
              <a:spcAft>
                <a:spcPts val="0"/>
              </a:spcAft>
              <a:buClr>
                <a:schemeClr val="dk1"/>
              </a:buClr>
              <a:buSzPts val="1100"/>
              <a:buFont typeface="Arial"/>
              <a:buNone/>
            </a:pPr>
            <a:r>
              <a:rPr b="1" lang="en" sz="700">
                <a:solidFill>
                  <a:schemeClr val="dk1"/>
                </a:solidFill>
                <a:latin typeface="Calibri"/>
                <a:ea typeface="Calibri"/>
                <a:cs typeface="Calibri"/>
                <a:sym typeface="Calibri"/>
              </a:rPr>
              <a:t>Paper 1:</a:t>
            </a:r>
            <a:r>
              <a:rPr lang="en" sz="700">
                <a:solidFill>
                  <a:schemeClr val="dk1"/>
                </a:solidFill>
                <a:latin typeface="Calibri"/>
                <a:ea typeface="Calibri"/>
                <a:cs typeface="Calibri"/>
                <a:sym typeface="Calibri"/>
              </a:rPr>
              <a:t>The algorithm used in this paper is logistic regression. Scale:SAS SDS</a:t>
            </a:r>
            <a:endParaRPr sz="700">
              <a:solidFill>
                <a:schemeClr val="dk1"/>
              </a:solidFill>
              <a:latin typeface="Calibri"/>
              <a:ea typeface="Calibri"/>
              <a:cs typeface="Calibri"/>
              <a:sym typeface="Calibri"/>
            </a:endParaRPr>
          </a:p>
          <a:p>
            <a:pPr indent="0" lvl="0" marL="0" rtl="0" algn="just">
              <a:lnSpc>
                <a:spcPct val="70000"/>
              </a:lnSpc>
              <a:spcBef>
                <a:spcPts val="0"/>
              </a:spcBef>
              <a:spcAft>
                <a:spcPts val="0"/>
              </a:spcAft>
              <a:buClr>
                <a:schemeClr val="dk1"/>
              </a:buClr>
              <a:buSzPts val="1100"/>
              <a:buFont typeface="Arial"/>
              <a:buNone/>
            </a:pPr>
            <a:r>
              <a:t/>
            </a:r>
            <a:endParaRPr b="1" sz="700">
              <a:solidFill>
                <a:schemeClr val="dk1"/>
              </a:solidFill>
              <a:latin typeface="Calibri"/>
              <a:ea typeface="Calibri"/>
              <a:cs typeface="Calibri"/>
              <a:sym typeface="Calibri"/>
            </a:endParaRPr>
          </a:p>
          <a:p>
            <a:pPr indent="0" lvl="0" marL="0" rtl="0" algn="just">
              <a:lnSpc>
                <a:spcPct val="70000"/>
              </a:lnSpc>
              <a:spcBef>
                <a:spcPts val="0"/>
              </a:spcBef>
              <a:spcAft>
                <a:spcPts val="0"/>
              </a:spcAft>
              <a:buClr>
                <a:schemeClr val="dk1"/>
              </a:buClr>
              <a:buSzPts val="1100"/>
              <a:buFont typeface="Arial"/>
              <a:buNone/>
            </a:pPr>
            <a:r>
              <a:rPr b="1" lang="en" sz="700">
                <a:solidFill>
                  <a:schemeClr val="dk1"/>
                </a:solidFill>
                <a:latin typeface="Calibri"/>
                <a:ea typeface="Calibri"/>
                <a:cs typeface="Calibri"/>
                <a:sym typeface="Calibri"/>
              </a:rPr>
              <a:t>Paper 2:</a:t>
            </a:r>
            <a:r>
              <a:rPr lang="en" sz="700">
                <a:solidFill>
                  <a:schemeClr val="dk1"/>
                </a:solidFill>
                <a:latin typeface="Calibri"/>
                <a:ea typeface="Calibri"/>
                <a:cs typeface="Calibri"/>
                <a:sym typeface="Calibri"/>
              </a:rPr>
              <a:t>This dataset probes into the psychiatric issues that migrant workers face and trauma that they underwent during the pandemic using Coronavirus Anxiety Scale (CAS). </a:t>
            </a:r>
            <a:endParaRPr sz="700">
              <a:solidFill>
                <a:schemeClr val="dk1"/>
              </a:solidFill>
              <a:latin typeface="Calibri"/>
              <a:ea typeface="Calibri"/>
              <a:cs typeface="Calibri"/>
              <a:sym typeface="Calibri"/>
            </a:endParaRPr>
          </a:p>
          <a:p>
            <a:pPr indent="0" lvl="0" marL="0" rtl="0" algn="l">
              <a:lnSpc>
                <a:spcPct val="70000"/>
              </a:lnSpc>
              <a:spcBef>
                <a:spcPts val="0"/>
              </a:spcBef>
              <a:spcAft>
                <a:spcPts val="0"/>
              </a:spcAft>
              <a:buClr>
                <a:schemeClr val="dk1"/>
              </a:buClr>
              <a:buSzPts val="1100"/>
              <a:buFont typeface="Arial"/>
              <a:buNone/>
            </a:pPr>
            <a:r>
              <a:t/>
            </a:r>
            <a:endParaRPr b="1" sz="700">
              <a:solidFill>
                <a:schemeClr val="dk1"/>
              </a:solidFill>
              <a:latin typeface="Calibri"/>
              <a:ea typeface="Calibri"/>
              <a:cs typeface="Calibri"/>
              <a:sym typeface="Calibri"/>
            </a:endParaRPr>
          </a:p>
          <a:p>
            <a:pPr indent="0" lvl="0" marL="0" rtl="0" algn="l">
              <a:lnSpc>
                <a:spcPct val="70000"/>
              </a:lnSpc>
              <a:spcBef>
                <a:spcPts val="0"/>
              </a:spcBef>
              <a:spcAft>
                <a:spcPts val="0"/>
              </a:spcAft>
              <a:buClr>
                <a:schemeClr val="dk1"/>
              </a:buClr>
              <a:buSzPts val="1100"/>
              <a:buFont typeface="Arial"/>
              <a:buNone/>
            </a:pPr>
            <a:r>
              <a:rPr b="1" lang="en" sz="700">
                <a:solidFill>
                  <a:schemeClr val="dk1"/>
                </a:solidFill>
                <a:latin typeface="Calibri"/>
                <a:ea typeface="Calibri"/>
                <a:cs typeface="Calibri"/>
                <a:sym typeface="Calibri"/>
              </a:rPr>
              <a:t>Paper 3: </a:t>
            </a:r>
            <a:r>
              <a:rPr lang="en" sz="700">
                <a:solidFill>
                  <a:schemeClr val="dk1"/>
                </a:solidFill>
                <a:latin typeface="Calibri"/>
                <a:ea typeface="Calibri"/>
                <a:cs typeface="Calibri"/>
                <a:sym typeface="Calibri"/>
              </a:rPr>
              <a:t>For each of the predicted variables (i.e., fear and health), they fit two types of machine learning models, one being a linear model (LASSO)  and one being a non-linear model (ERT]). </a:t>
            </a:r>
            <a:endParaRPr sz="800"/>
          </a:p>
        </p:txBody>
      </p:sp>
      <p:sp>
        <p:nvSpPr>
          <p:cNvPr id="86" name="Google Shape;86;p14"/>
          <p:cNvSpPr txBox="1"/>
          <p:nvPr>
            <p:ph idx="1" type="body"/>
          </p:nvPr>
        </p:nvSpPr>
        <p:spPr>
          <a:xfrm>
            <a:off x="2848650" y="4050650"/>
            <a:ext cx="3390900" cy="476400"/>
          </a:xfrm>
          <a:prstGeom prst="rect">
            <a:avLst/>
          </a:prstGeom>
          <a:solidFill>
            <a:srgbClr val="D8E2F3"/>
          </a:solidFill>
          <a:ln>
            <a:noFill/>
          </a:ln>
        </p:spPr>
        <p:txBody>
          <a:bodyPr anchorCtr="0" anchor="t" bIns="9100" lIns="18200" spcFirstLastPara="1" rIns="18200" wrap="square" tIns="9100">
            <a:noAutofit/>
          </a:bodyPr>
          <a:lstStyle/>
          <a:p>
            <a:pPr indent="-225425" lvl="1" marL="342900" rtl="0" algn="just">
              <a:lnSpc>
                <a:spcPct val="100000"/>
              </a:lnSpc>
              <a:spcBef>
                <a:spcPts val="1200"/>
              </a:spcBef>
              <a:spcAft>
                <a:spcPts val="0"/>
              </a:spcAft>
              <a:buSzPts val="700"/>
              <a:buFont typeface="Calibri"/>
              <a:buAutoNum type="alphaUcPeriod"/>
            </a:pPr>
            <a:r>
              <a:rPr lang="en" sz="700">
                <a:solidFill>
                  <a:schemeClr val="dk1"/>
                </a:solidFill>
                <a:latin typeface="Calibri"/>
                <a:ea typeface="Calibri"/>
                <a:cs typeface="Calibri"/>
                <a:sym typeface="Calibri"/>
              </a:rPr>
              <a:t>Operating System: Windows 10 and higher</a:t>
            </a:r>
            <a:endParaRPr sz="700">
              <a:solidFill>
                <a:schemeClr val="dk1"/>
              </a:solidFill>
              <a:latin typeface="Calibri"/>
              <a:ea typeface="Calibri"/>
              <a:cs typeface="Calibri"/>
              <a:sym typeface="Calibri"/>
            </a:endParaRPr>
          </a:p>
          <a:p>
            <a:pPr indent="-225425" lvl="1" marL="342900" marR="0" rtl="0" algn="just">
              <a:lnSpc>
                <a:spcPct val="100000"/>
              </a:lnSpc>
              <a:spcBef>
                <a:spcPts val="0"/>
              </a:spcBef>
              <a:spcAft>
                <a:spcPts val="0"/>
              </a:spcAft>
              <a:buSzPts val="700"/>
              <a:buFont typeface="Calibri"/>
              <a:buAutoNum type="alphaUcPeriod"/>
            </a:pPr>
            <a:r>
              <a:rPr lang="en" sz="700">
                <a:solidFill>
                  <a:schemeClr val="dk1"/>
                </a:solidFill>
                <a:latin typeface="Calibri"/>
                <a:ea typeface="Calibri"/>
                <a:cs typeface="Calibri"/>
                <a:sym typeface="Calibri"/>
              </a:rPr>
              <a:t>Application : Visual Studio Code, Colab Notebook</a:t>
            </a:r>
            <a:endParaRPr sz="700">
              <a:solidFill>
                <a:schemeClr val="dk1"/>
              </a:solidFill>
              <a:latin typeface="Calibri"/>
              <a:ea typeface="Calibri"/>
              <a:cs typeface="Calibri"/>
              <a:sym typeface="Calibri"/>
            </a:endParaRPr>
          </a:p>
          <a:p>
            <a:pPr indent="-225425" lvl="1" marL="342900" marR="0" rtl="0" algn="just">
              <a:lnSpc>
                <a:spcPct val="100000"/>
              </a:lnSpc>
              <a:spcBef>
                <a:spcPts val="0"/>
              </a:spcBef>
              <a:spcAft>
                <a:spcPts val="0"/>
              </a:spcAft>
              <a:buSzPts val="700"/>
              <a:buFont typeface="Calibri"/>
              <a:buAutoNum type="alphaUcPeriod"/>
            </a:pPr>
            <a:r>
              <a:rPr lang="en" sz="700">
                <a:solidFill>
                  <a:schemeClr val="dk1"/>
                </a:solidFill>
                <a:latin typeface="Calibri"/>
                <a:ea typeface="Calibri"/>
                <a:cs typeface="Calibri"/>
                <a:sym typeface="Calibri"/>
              </a:rPr>
              <a:t>Programming Language : Python &amp;  Anvil</a:t>
            </a:r>
            <a:endParaRPr sz="700">
              <a:solidFill>
                <a:schemeClr val="dk1"/>
              </a:solidFill>
              <a:latin typeface="Calibri"/>
              <a:ea typeface="Calibri"/>
              <a:cs typeface="Calibri"/>
              <a:sym typeface="Calibri"/>
            </a:endParaRPr>
          </a:p>
          <a:p>
            <a:pPr indent="-225425" lvl="1" marL="342900" marR="0" rtl="0" algn="just">
              <a:lnSpc>
                <a:spcPct val="100000"/>
              </a:lnSpc>
              <a:spcBef>
                <a:spcPts val="0"/>
              </a:spcBef>
              <a:spcAft>
                <a:spcPts val="0"/>
              </a:spcAft>
              <a:buClr>
                <a:schemeClr val="dk1"/>
              </a:buClr>
              <a:buSzPts val="700"/>
              <a:buFont typeface="Calibri"/>
              <a:buAutoNum type="alphaUcPeriod"/>
            </a:pPr>
            <a:r>
              <a:rPr lang="en" sz="700">
                <a:solidFill>
                  <a:schemeClr val="dk1"/>
                </a:solidFill>
                <a:latin typeface="Calibri"/>
                <a:ea typeface="Calibri"/>
                <a:cs typeface="Calibri"/>
                <a:sym typeface="Calibri"/>
              </a:rPr>
              <a:t>Dataset: </a:t>
            </a:r>
            <a:r>
              <a:rPr lang="en" sz="700">
                <a:solidFill>
                  <a:schemeClr val="dk1"/>
                </a:solidFill>
                <a:latin typeface="Calibri"/>
                <a:ea typeface="Calibri"/>
                <a:cs typeface="Calibri"/>
                <a:sym typeface="Calibri"/>
              </a:rPr>
              <a:t>COVIDiSTRESS Global Survey Dataset (125306 rows)</a:t>
            </a:r>
            <a:endParaRPr sz="700">
              <a:solidFill>
                <a:schemeClr val="dk1"/>
              </a:solidFill>
              <a:latin typeface="Calibri"/>
              <a:ea typeface="Calibri"/>
              <a:cs typeface="Calibri"/>
              <a:sym typeface="Calibri"/>
            </a:endParaRPr>
          </a:p>
          <a:p>
            <a:pPr indent="0" lvl="0" marL="0" marR="0" rtl="0" algn="just">
              <a:lnSpc>
                <a:spcPct val="100000"/>
              </a:lnSpc>
              <a:spcBef>
                <a:spcPts val="1200"/>
              </a:spcBef>
              <a:spcAft>
                <a:spcPts val="0"/>
              </a:spcAft>
              <a:buNone/>
            </a:pPr>
            <a:r>
              <a:t/>
            </a:r>
            <a:endParaRPr sz="700">
              <a:solidFill>
                <a:schemeClr val="dk1"/>
              </a:solidFill>
              <a:latin typeface="Calibri"/>
              <a:ea typeface="Calibri"/>
              <a:cs typeface="Calibri"/>
              <a:sym typeface="Calibri"/>
            </a:endParaRPr>
          </a:p>
          <a:p>
            <a:pPr indent="0" lvl="0" marL="342900" marR="0" rtl="0" algn="just">
              <a:lnSpc>
                <a:spcPct val="100000"/>
              </a:lnSpc>
              <a:spcBef>
                <a:spcPts val="1200"/>
              </a:spcBef>
              <a:spcAft>
                <a:spcPts val="1200"/>
              </a:spcAft>
              <a:buNone/>
            </a:pPr>
            <a:r>
              <a:t/>
            </a:r>
            <a:endParaRPr sz="700">
              <a:solidFill>
                <a:schemeClr val="dk1"/>
              </a:solidFill>
              <a:latin typeface="Calibri"/>
              <a:ea typeface="Calibri"/>
              <a:cs typeface="Calibri"/>
              <a:sym typeface="Calibri"/>
            </a:endParaRPr>
          </a:p>
        </p:txBody>
      </p:sp>
      <p:sp>
        <p:nvSpPr>
          <p:cNvPr id="87" name="Google Shape;87;p14"/>
          <p:cNvSpPr txBox="1"/>
          <p:nvPr/>
        </p:nvSpPr>
        <p:spPr>
          <a:xfrm>
            <a:off x="3324277" y="4583692"/>
            <a:ext cx="2248500" cy="172200"/>
          </a:xfrm>
          <a:prstGeom prst="rect">
            <a:avLst/>
          </a:prstGeom>
          <a:solidFill>
            <a:srgbClr val="8DA9DB"/>
          </a:solidFill>
          <a:ln cap="flat" cmpd="sng" w="9525">
            <a:solidFill>
              <a:schemeClr val="dk1"/>
            </a:solidFill>
            <a:prstDash val="solid"/>
            <a:round/>
            <a:headEnd len="sm" w="sm" type="none"/>
            <a:tailEnd len="sm" w="sm" type="none"/>
          </a:ln>
        </p:spPr>
        <p:txBody>
          <a:bodyPr anchorCtr="0" anchor="t" bIns="9100" lIns="18200" spcFirstLastPara="1" rIns="18200" wrap="square" tIns="9100">
            <a:spAutoFit/>
          </a:bodyPr>
          <a:lstStyle/>
          <a:p>
            <a:pPr indent="0" lvl="0" marL="0" marR="0" rtl="0" algn="ctr">
              <a:spcBef>
                <a:spcPts val="0"/>
              </a:spcBef>
              <a:spcAft>
                <a:spcPts val="0"/>
              </a:spcAft>
              <a:buNone/>
            </a:pPr>
            <a:r>
              <a:rPr b="1" lang="en" sz="1000">
                <a:solidFill>
                  <a:schemeClr val="dk1"/>
                </a:solidFill>
                <a:latin typeface="Calibri"/>
                <a:ea typeface="Calibri"/>
                <a:cs typeface="Calibri"/>
                <a:sym typeface="Calibri"/>
              </a:rPr>
              <a:t>Performance Parameters</a:t>
            </a:r>
            <a:endParaRPr b="1" sz="1000" u="none">
              <a:solidFill>
                <a:schemeClr val="dk1"/>
              </a:solidFill>
              <a:latin typeface="Calibri"/>
              <a:ea typeface="Calibri"/>
              <a:cs typeface="Calibri"/>
              <a:sym typeface="Calibri"/>
            </a:endParaRPr>
          </a:p>
        </p:txBody>
      </p:sp>
      <p:sp>
        <p:nvSpPr>
          <p:cNvPr id="88" name="Google Shape;88;p14"/>
          <p:cNvSpPr txBox="1"/>
          <p:nvPr>
            <p:ph idx="1" type="body"/>
          </p:nvPr>
        </p:nvSpPr>
        <p:spPr>
          <a:xfrm>
            <a:off x="2846175" y="4812550"/>
            <a:ext cx="3357000" cy="234000"/>
          </a:xfrm>
          <a:prstGeom prst="rect">
            <a:avLst/>
          </a:prstGeom>
          <a:solidFill>
            <a:srgbClr val="D8E2F3"/>
          </a:solidFill>
          <a:ln>
            <a:noFill/>
          </a:ln>
        </p:spPr>
        <p:txBody>
          <a:bodyPr anchorCtr="0" anchor="t" bIns="9100" lIns="18200" spcFirstLastPara="1" rIns="18200" wrap="square" tIns="9100">
            <a:spAutoFit/>
          </a:bodyPr>
          <a:lstStyle/>
          <a:p>
            <a:pPr indent="0" lvl="0" marL="0" rtl="0" algn="l">
              <a:lnSpc>
                <a:spcPct val="100000"/>
              </a:lnSpc>
              <a:spcBef>
                <a:spcPts val="1200"/>
              </a:spcBef>
              <a:spcAft>
                <a:spcPts val="1200"/>
              </a:spcAft>
              <a:buNone/>
            </a:pPr>
            <a:r>
              <a:rPr lang="en" sz="700">
                <a:solidFill>
                  <a:schemeClr val="dk1"/>
                </a:solidFill>
                <a:latin typeface="Calibri"/>
                <a:ea typeface="Calibri"/>
                <a:cs typeface="Calibri"/>
                <a:sym typeface="Calibri"/>
              </a:rPr>
              <a:t>For the performance evaluation of the project we have used Mean squared error loss and have got an accuracy of 69.8% so far.</a:t>
            </a:r>
            <a:endParaRPr sz="700">
              <a:solidFill>
                <a:schemeClr val="dk1"/>
              </a:solidFill>
              <a:latin typeface="Calibri"/>
              <a:ea typeface="Calibri"/>
              <a:cs typeface="Calibri"/>
              <a:sym typeface="Calibri"/>
            </a:endParaRPr>
          </a:p>
        </p:txBody>
      </p:sp>
      <p:sp>
        <p:nvSpPr>
          <p:cNvPr id="89" name="Google Shape;89;p14"/>
          <p:cNvSpPr txBox="1"/>
          <p:nvPr/>
        </p:nvSpPr>
        <p:spPr>
          <a:xfrm>
            <a:off x="3324277" y="3829542"/>
            <a:ext cx="2248500" cy="172200"/>
          </a:xfrm>
          <a:prstGeom prst="rect">
            <a:avLst/>
          </a:prstGeom>
          <a:solidFill>
            <a:srgbClr val="8DA9DB"/>
          </a:solidFill>
          <a:ln cap="flat" cmpd="sng" w="9525">
            <a:solidFill>
              <a:schemeClr val="dk1"/>
            </a:solidFill>
            <a:prstDash val="solid"/>
            <a:round/>
            <a:headEnd len="sm" w="sm" type="none"/>
            <a:tailEnd len="sm" w="sm" type="none"/>
          </a:ln>
        </p:spPr>
        <p:txBody>
          <a:bodyPr anchorCtr="0" anchor="t" bIns="9100" lIns="18200" spcFirstLastPara="1" rIns="18200" wrap="square" tIns="9100">
            <a:spAutoFit/>
          </a:bodyPr>
          <a:lstStyle/>
          <a:p>
            <a:pPr indent="0" lvl="0" marL="0" marR="0" rtl="0" algn="ctr">
              <a:spcBef>
                <a:spcPts val="0"/>
              </a:spcBef>
              <a:spcAft>
                <a:spcPts val="0"/>
              </a:spcAft>
              <a:buNone/>
            </a:pPr>
            <a:r>
              <a:rPr b="1" lang="en" sz="1000">
                <a:solidFill>
                  <a:schemeClr val="dk1"/>
                </a:solidFill>
                <a:latin typeface="Calibri"/>
                <a:ea typeface="Calibri"/>
                <a:cs typeface="Calibri"/>
                <a:sym typeface="Calibri"/>
              </a:rPr>
              <a:t>Experimental Setup</a:t>
            </a:r>
            <a:endParaRPr b="1" sz="1000" u="none">
              <a:solidFill>
                <a:schemeClr val="dk1"/>
              </a:solidFill>
              <a:latin typeface="Calibri"/>
              <a:ea typeface="Calibri"/>
              <a:cs typeface="Calibri"/>
              <a:sym typeface="Calibri"/>
            </a:endParaRPr>
          </a:p>
        </p:txBody>
      </p:sp>
      <p:pic>
        <p:nvPicPr>
          <p:cNvPr id="90" name="Google Shape;90;p14"/>
          <p:cNvPicPr preferRelativeResize="0"/>
          <p:nvPr/>
        </p:nvPicPr>
        <p:blipFill>
          <a:blip r:embed="rId4">
            <a:alphaModFix/>
          </a:blip>
          <a:stretch>
            <a:fillRect/>
          </a:stretch>
        </p:blipFill>
        <p:spPr>
          <a:xfrm>
            <a:off x="3486826" y="966439"/>
            <a:ext cx="2072076" cy="21497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