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9144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Libre Baskerville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2P+2QH2M2tpJiM1En02jEC/Nu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7B95EB-B57A-4FB4-B0DF-28F6F2768F77}">
  <a:tblStyle styleId="{8E7B95EB-B57A-4FB4-B0DF-28F6F2768F77}" styleName="Table_0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ibreBaskerville-bold.fntdata"/><Relationship Id="rId25" Type="http://schemas.openxmlformats.org/officeDocument/2006/relationships/font" Target="fonts/LibreBaskerville-regular.fntdata"/><Relationship Id="rId28" Type="http://customschemas.google.com/relationships/presentationmetadata" Target="metadata"/><Relationship Id="rId27" Type="http://schemas.openxmlformats.org/officeDocument/2006/relationships/font" Target="fonts/LibreBaskervill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•"/>
            </a:pPr>
            <a:r>
              <a:rPr i="1" lang="en-US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slide explanation)</a:t>
            </a:r>
            <a:endParaRPr sz="1900"/>
          </a:p>
          <a:p>
            <a:pPr indent="-26035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Char char="•"/>
            </a:pPr>
            <a:r>
              <a:rPr i="1" lang="en-US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result of the system</a:t>
            </a:r>
            <a:endParaRPr sz="1900"/>
          </a:p>
          <a:p>
            <a:pPr indent="-26035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Char char="•"/>
            </a:pPr>
            <a:r>
              <a:rPr i="1" lang="en-US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accuracy of the system compared to existing models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slide explanation)</a:t>
            </a:r>
            <a:endParaRPr/>
          </a:p>
        </p:txBody>
      </p:sp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[1] Petrie KJ, Mueller JT, Schirmbeck F, Donkin L, Broadbent E, Ellis CJ et al. “Effect of providing information about normal test results on patients’ reassurance: randomised controlled trial”. </a:t>
            </a:r>
            <a:r>
              <a:rPr i="1" lang="en-US" sz="1000">
                <a:latin typeface="Times New Roman"/>
                <a:ea typeface="Times New Roman"/>
                <a:cs typeface="Times New Roman"/>
                <a:sym typeface="Times New Roman"/>
              </a:rPr>
              <a:t>British Medical Journal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 [Online] 2007;334(7589): 352-354. Available from: doi: 10.1136/bmj.39093.464190.55  [Accessed 26</a:t>
            </a:r>
            <a:r>
              <a:rPr baseline="30000" lang="en-US" sz="10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 August 2011].</a:t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[2] Treloar, D 1999, “Grains of sense”, </a:t>
            </a:r>
            <a:r>
              <a:rPr i="1" lang="en-US" sz="1000">
                <a:latin typeface="Times New Roman"/>
                <a:ea typeface="Times New Roman"/>
                <a:cs typeface="Times New Roman"/>
                <a:sym typeface="Times New Roman"/>
              </a:rPr>
              <a:t>Australian Gourmet Traveller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, November, pp. 29-30, 64.</a:t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of 5 references </a:t>
            </a:r>
            <a:endParaRPr sz="400"/>
          </a:p>
        </p:txBody>
      </p:sp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Work done before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Objective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Scope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Comparison of techniques</a:t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800"/>
              <a:buChar char="•"/>
            </a:pPr>
            <a:r>
              <a:rPr i="1" lang="en-US" sz="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 to 3  slide explanation of Literature)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i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slide explanation – problem statement + proposed solution)</a:t>
            </a:r>
            <a:endParaRPr/>
          </a:p>
        </p:txBody>
      </p:sp>
      <p:sp>
        <p:nvSpPr>
          <p:cNvPr id="228" name="Google Shape;2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i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slide explanation – include block diagram / architecture diagram with explanation)</a:t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i="1" lang="en-US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slide explanation)</a:t>
            </a:r>
            <a:endParaRPr sz="2300"/>
          </a:p>
          <a:p>
            <a:pPr indent="-285750" lvl="0" marL="34290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i="1" lang="en-US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(1-2 slide explanation)</a:t>
            </a:r>
            <a:endParaRPr sz="2300"/>
          </a:p>
          <a:p>
            <a:pPr indent="-285750" lvl="0" marL="34290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i="1" lang="en-US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algorithm used along with explanation</a:t>
            </a:r>
            <a:endParaRPr sz="300"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•"/>
            </a:pPr>
            <a:r>
              <a:rPr i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information of Data set used ( add one or two samples of the dataset); input and output of the system</a:t>
            </a:r>
            <a:endParaRPr/>
          </a:p>
          <a:p>
            <a:pPr indent="-215900" lvl="1" marL="342900" rtl="0" algn="just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1200"/>
              <a:buChar char="•"/>
            </a:pPr>
            <a:r>
              <a:rPr i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parameters (definition and equations with ideal and worst case value should mentioned )</a:t>
            </a:r>
            <a:endParaRPr sz="100"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i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slide explanation)</a:t>
            </a:r>
            <a:endParaRPr sz="2200"/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i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screenshot of working model</a:t>
            </a:r>
            <a:endParaRPr sz="2200"/>
          </a:p>
          <a:p>
            <a:pPr indent="-279400" lvl="0" marL="34290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i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test cases to show the validation</a:t>
            </a:r>
            <a:endParaRPr sz="200"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3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15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1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" type="body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5486400" y="6248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8" name="Google Shape;16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2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29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29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29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1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34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34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4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5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35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35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35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>
            <p:ph idx="1" type="subTitle"/>
          </p:nvPr>
        </p:nvSpPr>
        <p:spPr>
          <a:xfrm>
            <a:off x="914400" y="3159575"/>
            <a:ext cx="76200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Guided by- </a:t>
            </a:r>
            <a:r>
              <a:rPr b="1" lang="en-US" sz="2000">
                <a:solidFill>
                  <a:schemeClr val="dk1"/>
                </a:solidFill>
              </a:rPr>
              <a:t>Mrs. Jayashri Mittal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Group Members</a:t>
            </a:r>
            <a:endParaRPr/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/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.</a:t>
            </a:r>
            <a:endParaRPr/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</p:txBody>
      </p:sp>
      <p:sp>
        <p:nvSpPr>
          <p:cNvPr id="192" name="Google Shape;192;p1"/>
          <p:cNvSpPr txBox="1"/>
          <p:nvPr>
            <p:ph type="ctrTitle"/>
          </p:nvPr>
        </p:nvSpPr>
        <p:spPr>
          <a:xfrm>
            <a:off x="762000" y="1600200"/>
            <a:ext cx="7772400" cy="1165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Covid Companion</a:t>
            </a:r>
            <a:endParaRPr/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1201695" cy="1128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1"/>
          <p:cNvGraphicFramePr/>
          <p:nvPr/>
        </p:nvGraphicFramePr>
        <p:xfrm>
          <a:off x="1981200" y="4015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{8E7B95EB-B57A-4FB4-B0DF-28F6F2768F77}</a:tableStyleId>
              </a:tblPr>
              <a:tblGrid>
                <a:gridCol w="3994150"/>
                <a:gridCol w="1187450"/>
              </a:tblGrid>
              <a:tr h="3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  Roll No.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4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Rishika Ahuja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02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404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Ann Zachariah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07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404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Aishwarya John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404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Anashwara Kurien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1"/>
          <p:cNvSpPr txBox="1"/>
          <p:nvPr/>
        </p:nvSpPr>
        <p:spPr>
          <a:xfrm>
            <a:off x="1981200" y="200975"/>
            <a:ext cx="5501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Baskerville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St. Francis Institute of Technology</a:t>
            </a:r>
            <a:endParaRPr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bre Baskerville"/>
              <a:buNone/>
            </a:pPr>
            <a:r>
              <a:rPr b="0" i="1" lang="en-US" sz="2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Department of Computer Engineering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6" name="Google Shape;196;p1"/>
          <p:cNvSpPr txBox="1"/>
          <p:nvPr>
            <p:ph idx="11" type="ftr"/>
          </p:nvPr>
        </p:nvSpPr>
        <p:spPr>
          <a:xfrm>
            <a:off x="3124200" y="6210300"/>
            <a:ext cx="193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Font typeface="Libre Baskerville"/>
              <a:buNone/>
            </a:pPr>
            <a:r>
              <a:rPr lang="en-US">
                <a:solidFill>
                  <a:srgbClr val="1F497D"/>
                </a:solidFill>
              </a:rPr>
              <a:t>Covid Companion</a:t>
            </a:r>
            <a:endParaRPr/>
          </a:p>
        </p:txBody>
      </p:sp>
      <p:sp>
        <p:nvSpPr>
          <p:cNvPr id="197" name="Google Shape;197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Font typeface="Libre Baskerville"/>
              <a:buNone/>
            </a:pPr>
            <a:r>
              <a:rPr b="0" i="0" lang="en-US" sz="1400" u="none" cap="none" strike="noStrike">
                <a:solidFill>
                  <a:srgbClr val="1F497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4/4/2021</a:t>
            </a:r>
            <a:endParaRPr b="0" i="0" sz="1400" u="none" cap="none" strike="noStrike">
              <a:solidFill>
                <a:srgbClr val="1F497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Discussions</a:t>
            </a:r>
            <a:endParaRPr/>
          </a:p>
        </p:txBody>
      </p:sp>
      <p:sp>
        <p:nvSpPr>
          <p:cNvPr id="276" name="Google Shape;276;p10"/>
          <p:cNvSpPr txBox="1"/>
          <p:nvPr>
            <p:ph idx="1" type="body"/>
          </p:nvPr>
        </p:nvSpPr>
        <p:spPr>
          <a:xfrm>
            <a:off x="457200" y="1524000"/>
            <a:ext cx="8229600" cy="46021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78" name="Google Shape;27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  <p:sp>
        <p:nvSpPr>
          <p:cNvPr id="279" name="Google Shape;279;p10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4320" lvl="0" marL="27432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85" name="Google Shape;285;p11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87" name="Google Shape;287;p11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 txBox="1"/>
          <p:nvPr>
            <p:ph type="title"/>
          </p:nvPr>
        </p:nvSpPr>
        <p:spPr>
          <a:xfrm>
            <a:off x="457200" y="1524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94" name="Google Shape;294;p12"/>
          <p:cNvSpPr txBox="1"/>
          <p:nvPr>
            <p:ph idx="1" type="body"/>
          </p:nvPr>
        </p:nvSpPr>
        <p:spPr>
          <a:xfrm>
            <a:off x="457200" y="1371600"/>
            <a:ext cx="8458200" cy="4754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5" name="Google Shape;29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96" name="Google Shape;296;p12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303" name="Google Shape;303;p13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  <p:sp>
        <p:nvSpPr>
          <p:cNvPr id="305" name="Google Shape;305;p13"/>
          <p:cNvSpPr txBox="1"/>
          <p:nvPr>
            <p:ph idx="1" type="body"/>
          </p:nvPr>
        </p:nvSpPr>
        <p:spPr>
          <a:xfrm>
            <a:off x="457200" y="457200"/>
            <a:ext cx="8229600" cy="566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1828800" y="2667000"/>
            <a:ext cx="5029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 !!!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 &amp; A 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"/>
          <p:cNvSpPr txBox="1"/>
          <p:nvPr>
            <p:ph type="title"/>
          </p:nvPr>
        </p:nvSpPr>
        <p:spPr>
          <a:xfrm>
            <a:off x="5334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</p:txBody>
      </p:sp>
      <p:sp>
        <p:nvSpPr>
          <p:cNvPr id="204" name="Google Shape;204;p2"/>
          <p:cNvSpPr txBox="1"/>
          <p:nvPr>
            <p:ph idx="1" type="body"/>
          </p:nvPr>
        </p:nvSpPr>
        <p:spPr>
          <a:xfrm>
            <a:off x="533400" y="1066800"/>
            <a:ext cx="8229600" cy="510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47158" lvl="0" marL="274320" rtl="0" algn="l">
              <a:spcBef>
                <a:spcPts val="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  <a:p>
            <a:pPr indent="-247158" lvl="0" marL="274320" rtl="0" algn="l">
              <a:spcBef>
                <a:spcPts val="58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endParaRPr/>
          </a:p>
          <a:p>
            <a:pPr indent="-247158" lvl="0" marL="274320" rtl="0" algn="l">
              <a:spcBef>
                <a:spcPts val="58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247158" lvl="1" marL="674370" rtl="0" algn="l">
              <a:spcBef>
                <a:spcPts val="580"/>
              </a:spcBef>
              <a:spcAft>
                <a:spcPts val="0"/>
              </a:spcAft>
              <a:buSzPct val="101843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/>
          </a:p>
          <a:p>
            <a:pPr indent="-247158" lvl="0" marL="274320" rtl="0" algn="l">
              <a:spcBef>
                <a:spcPts val="58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 Flow of the system </a:t>
            </a:r>
            <a:endParaRPr/>
          </a:p>
          <a:p>
            <a:pPr indent="-247158" lvl="0" marL="274320" rtl="0" algn="l">
              <a:spcBef>
                <a:spcPts val="58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Algorithm with Implementation details</a:t>
            </a:r>
            <a:endParaRPr/>
          </a:p>
          <a:p>
            <a:pPr indent="-247158" lvl="0" marL="274320" rtl="0" algn="l">
              <a:spcBef>
                <a:spcPts val="58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Experimental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Setup</a:t>
            </a:r>
            <a:endParaRPr/>
          </a:p>
          <a:p>
            <a:pPr indent="-247158" lvl="1" marL="674370" rtl="0" algn="l">
              <a:spcBef>
                <a:spcPts val="580"/>
              </a:spcBef>
              <a:spcAft>
                <a:spcPts val="0"/>
              </a:spcAft>
              <a:buSzPct val="101843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Set </a:t>
            </a:r>
            <a:endParaRPr/>
          </a:p>
          <a:p>
            <a:pPr indent="-247158" lvl="1" marL="674370" rtl="0" algn="l">
              <a:spcBef>
                <a:spcPts val="580"/>
              </a:spcBef>
              <a:spcAft>
                <a:spcPts val="0"/>
              </a:spcAft>
              <a:buSzPct val="101843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Performance Evaluation Parameters</a:t>
            </a:r>
            <a:endParaRPr/>
          </a:p>
          <a:p>
            <a:pPr indent="-247158" lvl="0" marL="274320" rtl="0" algn="l">
              <a:spcBef>
                <a:spcPts val="58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Validation with Test Cases</a:t>
            </a:r>
            <a:endParaRPr/>
          </a:p>
          <a:p>
            <a:pPr indent="-247158" lvl="0" marL="274320" rtl="0" algn="l">
              <a:spcBef>
                <a:spcPts val="58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 &amp; Discussion</a:t>
            </a:r>
            <a:endParaRPr/>
          </a:p>
          <a:p>
            <a:pPr indent="-247158" lvl="0" marL="274320" rtl="0" algn="l">
              <a:spcBef>
                <a:spcPts val="58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247158" lvl="0" marL="274320" rtl="0" algn="l">
              <a:spcBef>
                <a:spcPts val="580"/>
              </a:spcBef>
              <a:spcAft>
                <a:spcPts val="0"/>
              </a:spcAft>
              <a:buSzPct val="89112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9112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5" name="Google Shape;205;p2"/>
          <p:cNvSpPr txBox="1"/>
          <p:nvPr>
            <p:ph idx="12" type="sldNum"/>
          </p:nvPr>
        </p:nvSpPr>
        <p:spPr>
          <a:xfrm>
            <a:off x="69342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07" name="Google Shape;20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13" name="Google Shape;213;p3"/>
          <p:cNvSpPr txBox="1"/>
          <p:nvPr>
            <p:ph idx="1" type="body"/>
          </p:nvPr>
        </p:nvSpPr>
        <p:spPr>
          <a:xfrm>
            <a:off x="457200" y="1524001"/>
            <a:ext cx="8229600" cy="44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0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The COVID-19 outbreak, which first emerged in China, has been declared as a pandemic by the World Health Organization (WHO)  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0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As the coronavirus pandemic rapidly sweeps across the world, it is inducing a considerable degree of fear, worry and concern in the population at large.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0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COVID-19 is putting our mental health at risk since it has been proven stressful for plenty of people.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0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Therefore, our project aims to judge the effect of COVID-19 on the mental health of the users and then suggest to them some basic ways to help them cope with it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5415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5415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15" name="Google Shape;215;p3"/>
          <p:cNvSpPr txBox="1"/>
          <p:nvPr>
            <p:ph idx="12" type="sldNum"/>
          </p:nvPr>
        </p:nvSpPr>
        <p:spPr>
          <a:xfrm>
            <a:off x="6858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4320" lvl="0" marL="27432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</a:t>
            </a:r>
            <a:endParaRPr/>
          </a:p>
        </p:txBody>
      </p:sp>
      <p:sp>
        <p:nvSpPr>
          <p:cNvPr id="222" name="Google Shape;222;p4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25" name="Google Shape;2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231" name="Google Shape;23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32" name="Google Shape;2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33" name="Google Shape;233;p5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Flow of the system</a:t>
            </a:r>
            <a:endParaRPr/>
          </a:p>
        </p:txBody>
      </p:sp>
      <p:sp>
        <p:nvSpPr>
          <p:cNvPr id="240" name="Google Shape;24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42" name="Google Shape;242;p6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with Implementation Details</a:t>
            </a:r>
            <a:endParaRPr/>
          </a:p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50" name="Google Shape;2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51" name="Google Shape;251;p7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Setup</a:t>
            </a:r>
            <a:endParaRPr/>
          </a:p>
        </p:txBody>
      </p:sp>
      <p:sp>
        <p:nvSpPr>
          <p:cNvPr id="258" name="Google Shape;258;p8"/>
          <p:cNvSpPr txBox="1"/>
          <p:nvPr>
            <p:ph idx="1" type="body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with Test cases</a:t>
            </a:r>
            <a:endParaRPr/>
          </a:p>
        </p:txBody>
      </p:sp>
      <p:sp>
        <p:nvSpPr>
          <p:cNvPr id="267" name="Google Shape;26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4/4/2021</a:t>
            </a:r>
            <a:endParaRPr/>
          </a:p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Covid Companion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PC-4</dc:creator>
</cp:coreProperties>
</file>