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7SHYooFnqf10H2M28E/7mB1Q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1EC52-2EE3-449D-B77B-18FEC7050909}">
  <a:tblStyle styleId="{4E11EC52-2EE3-449D-B77B-18FEC705090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LibreBaskervill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333dd5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333dd5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d371fe881_1_9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dd371fe881_1_9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dd371fe881_1_9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371fe881_1_9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dd371fe881_1_9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gdd371fe881_1_9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gdd371fe881_1_9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dd371fe881_1_9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371fe881_1_97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gdd371fe881_1_9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d371fe881_1_9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gdd371fe881_1_9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gdd371fe881_1_9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d371fe881_1_9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d371fe881_1_9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d371fe881_1_98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gdd371fe881_1_98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dd371fe881_1_98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dd371fe881_1_98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gdd371fe881_1_9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4657334"/>
            <a:ext cx="516255" cy="39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d371fe881_1_9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dd371fe881_1_99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gdd371fe881_1_99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gdd371fe881_1_99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dd371fe881_1_99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dd371fe881_1_99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gdd371fe881_1_9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47124" y="4657334"/>
            <a:ext cx="516255" cy="39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d371fe881_1_9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gdd371fe881_1_9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dd371fe881_1_9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gdd371fe881_1_9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dd371fe881_1_9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d371fe881_1_9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dd371fe881_1_9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dd371fe881_1_9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dd371fe881_1_9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dd371fe881_1_9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dd371fe881_1_9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d371fe881_1_9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gdd371fe881_1_9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dd371fe881_1_9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d371fe881_1_9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dd371fe881_1_9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d371fe881_1_9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dd371fe881_1_9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dd371fe881_1_9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1905000" y="348850"/>
            <a:ext cx="6553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St. Francis Institute of Technology</a:t>
            </a:r>
            <a:b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4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307975" y="1657350"/>
            <a:ext cx="8531225" cy="61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b="1" i="1" lang="en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Maximization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t/>
            </a:r>
            <a:endParaRPr/>
          </a:p>
        </p:txBody>
      </p:sp>
      <p:sp>
        <p:nvSpPr>
          <p:cNvPr descr="Image result for sfit logo" id="73" name="Google Shape;73;p1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fit logo" id="74" name="Google Shape;74;p1"/>
          <p:cNvSpPr/>
          <p:nvPr/>
        </p:nvSpPr>
        <p:spPr>
          <a:xfrm>
            <a:off x="307975" y="5953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fit logo" id="75" name="Google Shape;75;p1"/>
          <p:cNvSpPr/>
          <p:nvPr/>
        </p:nvSpPr>
        <p:spPr>
          <a:xfrm>
            <a:off x="460375" y="120253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sfit logo" id="76" name="Google Shape;76;p1"/>
          <p:cNvSpPr/>
          <p:nvPr/>
        </p:nvSpPr>
        <p:spPr>
          <a:xfrm>
            <a:off x="612775" y="234553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33" y="78190"/>
            <a:ext cx="1478973" cy="10167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"/>
          <p:cNvSpPr txBox="1"/>
          <p:nvPr/>
        </p:nvSpPr>
        <p:spPr>
          <a:xfrm>
            <a:off x="1220787" y="2423782"/>
            <a:ext cx="6705600" cy="38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 cap="none" strike="noStrik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 the guidance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1" lang="en" sz="2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Mrs. Vincy Joseph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1"/>
          <p:cNvGraphicFramePr/>
          <p:nvPr/>
        </p:nvGraphicFramePr>
        <p:xfrm>
          <a:off x="2374106" y="28460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{4E11EC52-2EE3-449D-B77B-18FEC7050909}</a:tableStyleId>
              </a:tblPr>
              <a:tblGrid>
                <a:gridCol w="439897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Aishwarya John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Anashwara Kurien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/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Sherwin Lobo</a:t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457200" y="1200150"/>
            <a:ext cx="8305800" cy="33944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dataset consists of various attributes like- ticker symbol, opening price, close price, trading volume and adjacent close.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 calculating the percentage change in returns and volatility we have made use of the close price attribute.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Sharpe Ratio was used as a parameter to measure the risk adjusted return of a portfolio which should be above 1.0</a:t>
            </a:r>
            <a:endParaRPr sz="2000"/>
          </a:p>
        </p:txBody>
      </p:sp>
      <p:sp>
        <p:nvSpPr>
          <p:cNvPr id="158" name="Google Shape;1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38" y="805975"/>
            <a:ext cx="3832525" cy="32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idx="2" type="body"/>
          </p:nvPr>
        </p:nvSpPr>
        <p:spPr>
          <a:xfrm>
            <a:off x="4648200" y="22570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25700"/>
            <a:ext cx="4038601" cy="33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/>
        </p:nvSpPr>
        <p:spPr>
          <a:xfrm>
            <a:off x="371675" y="4594650"/>
            <a:ext cx="1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2722450" y="4594650"/>
            <a:ext cx="36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Profit Maximization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-1607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457200" y="1143000"/>
            <a:ext cx="8229600" cy="34516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7" name="Google Shape;1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78" name="Google Shape;1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68580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79888"/>
            <a:ext cx="8229691" cy="41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457200" y="183700"/>
            <a:ext cx="8229600" cy="4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user can choose one of the three market capitalizations: - Nasdaq (first 100), large cap (101 to 250) and the mid cap (others).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user will be displayed the expected returns, balance and volatility according to which he/she can make the choice.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optimized portfolio is obtained.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366775" y="459460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3130350" y="4594600"/>
            <a:ext cx="28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Profit Maximization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74320" lvl="0" marL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Through this project, we learnt about portfolio diversification and optimization.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function PyPortfolioOpt was use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to optimize the portfolio according to the user’s investment amount.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method is highly efficient and can be used in various fields like finance, healthcare, business, etc.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95" name="Google Shape;195;p14"/>
          <p:cNvSpPr txBox="1"/>
          <p:nvPr>
            <p:ph idx="12" type="sldNum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457200" y="70325"/>
            <a:ext cx="8458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57200" y="764975"/>
            <a:ext cx="8458200" cy="36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R.A. Haugen, N.L. Baker, Dedicated stock portfolios, Journal of Portfolio Management, 16 (1990), 17-22.</a:t>
            </a:r>
            <a:endParaRPr sz="5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T-J Chang, Nigel Meade, John E Beasley, and Yazid M Sharaiha. 2000. Heuristics for Cardinality Constrained Portfolio Optimisation. </a:t>
            </a:r>
            <a:r>
              <a:rPr i="1"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Computers &amp; Operations Research</a:t>
            </a: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27, 13, 1271--1302.</a:t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P. Xidonas, G. Mavrotas, J. Psarras, Portfolio construction on the Athens Stock Exchange: A multiobjective optimization approach, Optimization, 59 (2010), 1211-1229.</a:t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Francesco Cesarone, Andrea Scozzari, and Fabio Tardella. 2009. Efficient Algorithms for Mean-Variance Portfolio Optimization With Hard Real-World Constraints. </a:t>
            </a:r>
            <a:r>
              <a:rPr i="1"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Giornale dell'Istituto Italiano degli Attuari</a:t>
            </a: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72, 37--56</a:t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[5] R. Mansini, W. Ogryczak, M.G. Speranza, Portfolio optimization and transaction costs. In Quantitative financial risk management: Theory and practice, Oxford: Wiley (2015), 212-241.</a:t>
            </a:r>
            <a:endParaRPr sz="5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333dd5db_0_1"/>
          <p:cNvSpPr txBox="1"/>
          <p:nvPr/>
        </p:nvSpPr>
        <p:spPr>
          <a:xfrm>
            <a:off x="2159850" y="1336125"/>
            <a:ext cx="4701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 !!!</a:t>
            </a:r>
            <a:endParaRPr b="1"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 ??</a:t>
            </a:r>
            <a:endParaRPr b="1" sz="5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33400" y="114300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533400" y="800100"/>
            <a:ext cx="8229600" cy="38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7334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1" marL="67437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of the system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with Implementation details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Set Up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1" marL="67437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1" marL="67437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 Parameters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 &amp; Discussion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7334" lvl="0" marL="27432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852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1395"/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69342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88" name="Google Shape;88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57200" y="1155300"/>
            <a:ext cx="8229600" cy="351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Profit maximization is the process of selecting the best portfolio out of the set of all portfolios being considered.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is based on maximizing returns and minimizing profits.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Societal Impact: -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 will benefit business, finance, small and large scale sectors greatly as it will help the users to make wise investment choices.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96" name="Google Shape;96;p3"/>
          <p:cNvSpPr txBox="1"/>
          <p:nvPr>
            <p:ph idx="12" type="sldNum"/>
          </p:nvPr>
        </p:nvSpPr>
        <p:spPr>
          <a:xfrm>
            <a:off x="6858000" y="48006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143001"/>
            <a:ext cx="8229600" cy="33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6225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Char char="•"/>
            </a:pPr>
            <a:r>
              <a:rPr lang="en" sz="21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</a:t>
            </a:r>
            <a:r>
              <a:rPr lang="en" sz="2150">
                <a:latin typeface="Times New Roman"/>
                <a:ea typeface="Times New Roman"/>
                <a:cs typeface="Times New Roman"/>
                <a:sym typeface="Times New Roman"/>
              </a:rPr>
              <a:t> Banking sector, finance, healthcare, IT, foreign exchange, etc.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Font typeface="Times New Roman"/>
              <a:buChar char="•"/>
            </a:pPr>
            <a:r>
              <a:rPr lang="en" sz="215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Research: </a:t>
            </a:r>
            <a:r>
              <a:rPr lang="en" sz="2150">
                <a:latin typeface="Times New Roman"/>
                <a:ea typeface="Times New Roman"/>
                <a:cs typeface="Times New Roman"/>
                <a:sym typeface="Times New Roman"/>
              </a:rPr>
              <a:t>All the researches that have been conducted till date follow the Modern Portfolio Theory. </a:t>
            </a:r>
            <a:endParaRPr sz="2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50"/>
              <a:buFont typeface="Times New Roman"/>
              <a:buChar char="•"/>
            </a:pPr>
            <a:r>
              <a:rPr lang="en" sz="2150">
                <a:latin typeface="Times New Roman"/>
                <a:ea typeface="Times New Roman"/>
                <a:cs typeface="Times New Roman"/>
                <a:sym typeface="Times New Roman"/>
              </a:rPr>
              <a:t>However this project integrates classical mean-variance optimization techniques and Black-Litterman allocation, as well as sample covariance matrices.</a:t>
            </a:r>
            <a:endParaRPr sz="215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6858000" y="48006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914400"/>
            <a:ext cx="8130600" cy="369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maximise profits and at the same time reduce risks during investment. Strongly correlated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contribute to a weak portfolio.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Hence, the portfolio should be maximised  by having a negative correlation among its components to guarantee maximum returns.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Use the PyPortfolioOpt function, which uses mean-variance technique to optimize user’s portfolio.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69775" y="10076"/>
            <a:ext cx="8229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of the system</a:t>
            </a:r>
            <a:endParaRPr/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50" y="650075"/>
            <a:ext cx="4004400" cy="4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>
            <p:ph idx="2" type="body"/>
          </p:nvPr>
        </p:nvSpPr>
        <p:spPr>
          <a:xfrm>
            <a:off x="4648200" y="904000"/>
            <a:ext cx="4038600" cy="3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 scraping the dataset.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ompute sample_covariance,sharpe ratio returns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volatility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 stock information.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Enter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investment amount and capitalization category.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isplay optimized portfolio along with the balance amount.</a:t>
            </a:r>
            <a:endParaRPr sz="1800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24" name="Google Shape;124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0633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    Get historical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    Calculate expected returns and covariance matrix(Risk model)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    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alculate sharpe ratio and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Optimise portfolio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4.     Diversified portfolio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457200" y="4651050"/>
            <a:ext cx="18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5/29/2021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2712400" y="4651050"/>
            <a:ext cx="35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Profit Maximization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with Implementation Details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57200" y="1063225"/>
            <a:ext cx="8229600" cy="355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For optimizing the portfolio, a function called PyPortfolioOpt is used.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PyPortfolioOpt is a library that implements portfolio optimization methods, including mean-variance optimization techniques and Black-Litterman allocation.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first computes the mean- variance (MV) and the sample covariance.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Then the sharpe ratio is calculated and based on all these parameters the portfolio is optimized.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68580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is extensive yet easily extensible, and can be useful for both the casual investor and the serious practitioner.</a:t>
            </a:r>
            <a:endParaRPr sz="2000"/>
          </a:p>
          <a:p>
            <a:pPr indent="-4318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Exponentially weighted mean historical returns</a:t>
            </a:r>
            <a:endParaRPr sz="2000"/>
          </a:p>
          <a:p>
            <a:pPr indent="-4318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Minimum Covariance Determinant</a:t>
            </a:r>
            <a:endParaRPr sz="2000"/>
          </a:p>
          <a:p>
            <a:pPr indent="-4318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Sample covariance matrix</a:t>
            </a:r>
            <a:endParaRPr sz="2000"/>
          </a:p>
        </p:txBody>
      </p:sp>
      <p:sp>
        <p:nvSpPr>
          <p:cNvPr id="148" name="Google Shape;14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5/29/2021</a:t>
            </a:r>
            <a:endParaRPr/>
          </a:p>
        </p:txBody>
      </p:sp>
      <p:sp>
        <p:nvSpPr>
          <p:cNvPr id="149" name="Google Shape;14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Profit Maximization</a:t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PyPortfolioOpt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Aishwarya John</dc:creator>
</cp:coreProperties>
</file>