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09F0B-130E-47C3-8140-273BE825652D}" v="75" dt="2025-09-28T19:12:25.5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57625" y="4381799"/>
            <a:ext cx="166115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DD8FC-5E50-E46B-D48B-9521BF8030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7710488" y="47447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2200">
                <a:solidFill>
                  <a:srgbClr val="FF8939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8750" y="3572354"/>
            <a:ext cx="732125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Team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Details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 dirty="0">
              <a:latin typeface="Arial"/>
              <a:cs typeface="Arial"/>
            </a:endParaRPr>
          </a:p>
          <a:p>
            <a:pPr marL="926465" indent="-402590">
              <a:lnSpc>
                <a:spcPct val="100000"/>
              </a:lnSpc>
              <a:buAutoNum type="alphaLcPeriod"/>
              <a:tabLst>
                <a:tab pos="926465" algn="l"/>
              </a:tabLst>
            </a:pPr>
            <a:r>
              <a:rPr sz="1500" b="1" dirty="0">
                <a:latin typeface="Arial"/>
                <a:cs typeface="Arial"/>
              </a:rPr>
              <a:t>Team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name:</a:t>
            </a:r>
            <a:r>
              <a:rPr lang="en-IN" sz="1500" b="1" spc="-10" dirty="0">
                <a:latin typeface="Arial"/>
                <a:cs typeface="Arial"/>
              </a:rPr>
              <a:t> Ice Breakers</a:t>
            </a:r>
            <a:endParaRPr sz="1500" dirty="0">
              <a:latin typeface="Arial"/>
              <a:cs typeface="Arial"/>
            </a:endParaRPr>
          </a:p>
          <a:p>
            <a:pPr marL="926465" indent="-409575">
              <a:lnSpc>
                <a:spcPct val="100000"/>
              </a:lnSpc>
              <a:buAutoNum type="alphaLcPeriod"/>
              <a:tabLst>
                <a:tab pos="926465" algn="l"/>
              </a:tabLst>
            </a:pPr>
            <a:r>
              <a:rPr sz="1500" b="1" dirty="0">
                <a:latin typeface="Arial"/>
                <a:cs typeface="Arial"/>
              </a:rPr>
              <a:t>Team</a:t>
            </a:r>
            <a:r>
              <a:rPr sz="1500" b="1" spc="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leader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name:</a:t>
            </a:r>
            <a:r>
              <a:rPr lang="en-IN" sz="1500" b="1" spc="-10" dirty="0">
                <a:latin typeface="Arial"/>
                <a:cs typeface="Arial"/>
              </a:rPr>
              <a:t> Mangipudi V N S Aishwarya</a:t>
            </a:r>
            <a:endParaRPr sz="1500" dirty="0">
              <a:latin typeface="Arial"/>
              <a:cs typeface="Arial"/>
            </a:endParaRPr>
          </a:p>
          <a:p>
            <a:pPr marL="926465" indent="-390525">
              <a:lnSpc>
                <a:spcPct val="100000"/>
              </a:lnSpc>
              <a:buAutoNum type="alphaLcPeriod"/>
              <a:tabLst>
                <a:tab pos="926465" algn="l"/>
              </a:tabLst>
            </a:pPr>
            <a:r>
              <a:rPr sz="1500" b="1" dirty="0">
                <a:latin typeface="Arial"/>
                <a:cs typeface="Arial"/>
              </a:rPr>
              <a:t>Problem</a:t>
            </a:r>
            <a:r>
              <a:rPr sz="1500" b="1" spc="2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Statement:</a:t>
            </a:r>
            <a:r>
              <a:rPr lang="en-IN" sz="1500" b="1" spc="-10" dirty="0">
                <a:latin typeface="Arial"/>
                <a:cs typeface="Arial"/>
              </a:rPr>
              <a:t> </a:t>
            </a:r>
            <a:r>
              <a:rPr lang="en-US" sz="1600" b="1" dirty="0"/>
              <a:t>Signal Extraction from Market &amp; News Data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2727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Snapshots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the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prototype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4B14F-3EF5-67C9-E827-91A57CC6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93448"/>
            <a:ext cx="3395425" cy="2104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FAF37-ACF5-3B30-CEF7-099AB5831489}"/>
              </a:ext>
            </a:extLst>
          </p:cNvPr>
          <p:cNvSpPr txBox="1"/>
          <p:nvPr/>
        </p:nvSpPr>
        <p:spPr>
          <a:xfrm>
            <a:off x="152400" y="1347227"/>
            <a:ext cx="46250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000" b="1" dirty="0">
                <a:latin typeface="Arial"/>
                <a:cs typeface="Arial"/>
              </a:rPr>
              <a:t>Data ingestion into snowflake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B0A399-FFF2-ACE6-58BF-0168FC08AD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99" y="1198234"/>
            <a:ext cx="3816521" cy="1670412"/>
          </a:xfrm>
          <a:prstGeom prst="rect">
            <a:avLst/>
          </a:prstGeom>
        </p:spPr>
      </p:pic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28693E2-89D9-380E-9E5C-A7893F12A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27" y="3009474"/>
            <a:ext cx="2573233" cy="19611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80BC5A-DA2E-AA1C-728E-EFAD6DB6B7E4}"/>
              </a:ext>
            </a:extLst>
          </p:cNvPr>
          <p:cNvSpPr txBox="1"/>
          <p:nvPr/>
        </p:nvSpPr>
        <p:spPr>
          <a:xfrm>
            <a:off x="2869207" y="4152054"/>
            <a:ext cx="3816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000" b="1" dirty="0">
                <a:latin typeface="Arial"/>
                <a:cs typeface="Arial"/>
              </a:rPr>
              <a:t>Creating table schema in </a:t>
            </a:r>
            <a:r>
              <a:rPr lang="en-IN" sz="1000" b="1" dirty="0" err="1">
                <a:latin typeface="Arial"/>
                <a:cs typeface="Arial"/>
              </a:rPr>
              <a:t>snowsight</a:t>
            </a:r>
            <a:endParaRPr lang="en-IN" sz="1000" b="1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45254-C83C-B3DD-6275-0344B7C55AF4}"/>
              </a:ext>
            </a:extLst>
          </p:cNvPr>
          <p:cNvSpPr txBox="1"/>
          <p:nvPr/>
        </p:nvSpPr>
        <p:spPr>
          <a:xfrm>
            <a:off x="3760899" y="830235"/>
            <a:ext cx="49924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000" b="1" dirty="0">
                <a:latin typeface="Arial"/>
                <a:cs typeface="Arial"/>
              </a:rPr>
              <a:t>Creating database and accessing tables inside them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4578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Prototype</a:t>
            </a:r>
            <a:r>
              <a:rPr sz="1600" b="1" spc="3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Performance</a:t>
            </a:r>
            <a:r>
              <a:rPr sz="1600" b="1" spc="3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report/Benchmarking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4F18541-F6CE-CFD5-2098-672446F2F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52550"/>
            <a:ext cx="5710356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D921C-67A7-E8ED-C9FF-103AC4783269}"/>
              </a:ext>
            </a:extLst>
          </p:cNvPr>
          <p:cNvSpPr txBox="1"/>
          <p:nvPr/>
        </p:nvSpPr>
        <p:spPr>
          <a:xfrm>
            <a:off x="6477000" y="2038350"/>
            <a:ext cx="23125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Since for now, cortex access is not given and this has been done using the trail account, connected snowflake locally and used Snowpark to do the sentiment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46824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0" dirty="0">
                <a:latin typeface="Arial"/>
                <a:cs typeface="Arial"/>
              </a:rPr>
              <a:t>Additional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20" dirty="0">
                <a:latin typeface="Arial"/>
                <a:cs typeface="Arial"/>
              </a:rPr>
              <a:t>Details/Future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20" dirty="0">
                <a:latin typeface="Arial"/>
                <a:cs typeface="Arial"/>
              </a:rPr>
              <a:t>Development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(if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any)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78896-ED98-5DEA-C605-DD36F54EF066}"/>
              </a:ext>
            </a:extLst>
          </p:cNvPr>
          <p:cNvSpPr txBox="1"/>
          <p:nvPr/>
        </p:nvSpPr>
        <p:spPr>
          <a:xfrm>
            <a:off x="152400" y="4165535"/>
            <a:ext cx="723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So far worked on sentiment analysis &amp; creating feature sets without the Cortex AI. Further would want to carry out the analysis with cortex and product advanced &amp; accurate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775456-44B8-6272-1A28-20B2AF4D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8713"/>
            <a:ext cx="8077200" cy="2550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895143"/>
            <a:ext cx="2707005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Provide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links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55" dirty="0">
                <a:latin typeface="Arial"/>
                <a:cs typeface="Arial"/>
              </a:rPr>
              <a:t>to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your: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8ED66FE-2E44-43FF-6A1A-595E40C31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9" y="2038350"/>
            <a:ext cx="4056171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7949-1446-5AAB-66DB-0DEFC2FAE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28965"/>
            <a:ext cx="2819011" cy="3133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59CA3A-B17B-553C-88B8-DFB10B760B1F}"/>
              </a:ext>
            </a:extLst>
          </p:cNvPr>
          <p:cNvSpPr txBox="1"/>
          <p:nvPr/>
        </p:nvSpPr>
        <p:spPr>
          <a:xfrm>
            <a:off x="228600" y="1413234"/>
            <a:ext cx="3276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Process of given datasets ingestion into snowflake using their </a:t>
            </a:r>
            <a:r>
              <a:rPr lang="en-IN" sz="1100" b="1" dirty="0" err="1"/>
              <a:t>resp</a:t>
            </a:r>
            <a:r>
              <a:rPr lang="en-IN" sz="1100" b="1" dirty="0"/>
              <a:t>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E3D6A-F827-2714-527B-4B74782C3A39}"/>
              </a:ext>
            </a:extLst>
          </p:cNvPr>
          <p:cNvSpPr txBox="1"/>
          <p:nvPr/>
        </p:nvSpPr>
        <p:spPr>
          <a:xfrm>
            <a:off x="4876800" y="936180"/>
            <a:ext cx="388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File structure created in each step and the results are stored locally in the csv files as for trail account, there was no access to create a new 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D17B7-8C0F-9CFF-EF6F-F9B14F88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3950"/>
            <a:ext cx="7162800" cy="107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39BA6-B536-9785-D13C-35B83FD8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544387"/>
            <a:ext cx="3733800" cy="2264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FA2B8-5368-11D3-A9C8-1F620EB56B39}"/>
              </a:ext>
            </a:extLst>
          </p:cNvPr>
          <p:cNvSpPr txBox="1"/>
          <p:nvPr/>
        </p:nvSpPr>
        <p:spPr>
          <a:xfrm>
            <a:off x="838200" y="2876549"/>
            <a:ext cx="24384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These are the references of the outputs produced which are still under process, but in the first analysis using the sentiment analysis &amp; creating feature sets for signal extraction.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Thank</a:t>
            </a:r>
            <a:r>
              <a:rPr spc="-114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1998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Brief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about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the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idea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FB43B-011A-8D2D-AA4E-B49DAE0DD560}"/>
              </a:ext>
            </a:extLst>
          </p:cNvPr>
          <p:cNvSpPr txBox="1"/>
          <p:nvPr/>
        </p:nvSpPr>
        <p:spPr>
          <a:xfrm>
            <a:off x="2259466" y="2387084"/>
            <a:ext cx="4625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4ADB0-FBA7-E3D2-9B58-FB6E3F56AFC6}"/>
              </a:ext>
            </a:extLst>
          </p:cNvPr>
          <p:cNvSpPr txBox="1"/>
          <p:nvPr/>
        </p:nvSpPr>
        <p:spPr>
          <a:xfrm>
            <a:off x="311161" y="1581150"/>
            <a:ext cx="82296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Unifying Data Streams: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Ingesting high-velocity, structured market data (stock prices) and high-volume, unstructured news data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Extracting AI-Powered Signals: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Snowflake Cortex AI for Natural Language Processing (NLP) and sentiment analysis on the news to generate new, predictive features ("AI-derived market sentiment").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Rigorous Validation (Back testing):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sophisticated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Snowpark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framework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trading strategies based on the combined technical and AI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Enabling Explainability: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a clear data lineage that links every executed trade signal back to the specific market pattern or news article that triggered it, moving from a "black box" to a transparent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375" y="953346"/>
            <a:ext cx="1432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0000"/>
                </a:solidFill>
              </a:rPr>
              <a:t>Opportunities</a:t>
            </a:r>
            <a:endParaRPr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C928A5-BDDC-8F10-F722-489DD0662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504950"/>
            <a:ext cx="86487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different is it from any of the other existing ideas?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unifies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AI/NLP processing with high-performance financial computation entirely within a single data platform (Snowflake),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moving beyond fragmented, latency-prone systems that separate data analysis from strategy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will it be able to solve the problem?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solves the problem of information overload and black-box trading by converting two previously separate, complex data streams (market prices and news text) into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coherent, actionable, and quantifiable signal, which is then linked directly to its source for Explainable AI (XAI).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USP of the proposed solution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Selling Proposition (USP) is its Audit-Ready, Explainable Trading (XAI) capability,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end-to-end transparency by linking every simulated trade back to the specific news headline or market event that triggered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38087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List of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features oﬀered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by </a:t>
            </a:r>
            <a:r>
              <a:rPr sz="1600" b="1" spc="70" dirty="0">
                <a:latin typeface="Arial"/>
                <a:cs typeface="Arial"/>
              </a:rPr>
              <a:t>the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solution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882732-43CC-B5EB-E552-25992B23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87" y="1504950"/>
            <a:ext cx="8555713" cy="305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300" b="1" dirty="0"/>
              <a:t>Advanced Portfolio Risk Metrics: </a:t>
            </a:r>
            <a:r>
              <a:rPr lang="en-US" sz="1300" dirty="0"/>
              <a:t>The Snowpark </a:t>
            </a:r>
            <a:r>
              <a:rPr lang="en-US" sz="1300" dirty="0" err="1"/>
              <a:t>backtesting</a:t>
            </a:r>
            <a:r>
              <a:rPr lang="en-US" sz="1300" dirty="0"/>
              <a:t> framework is extended to calculate and report sophisticated, portfolio-level risk metrics like Value-at-Risk (</a:t>
            </a:r>
            <a:r>
              <a:rPr lang="en-US" sz="1300" dirty="0" err="1"/>
              <a:t>VaR</a:t>
            </a:r>
            <a:r>
              <a:rPr lang="en-US" sz="1300" dirty="0"/>
              <a:t>) and CVaR.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300" b="1" dirty="0"/>
              <a:t>Mock Real-Time Trading: </a:t>
            </a:r>
            <a:r>
              <a:rPr lang="en-US" sz="1300" dirty="0"/>
              <a:t>A Snowflake External Function is set up to enable a paper-trading mode, streaming mock execution results back into the system for near-real-time performance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Snowpark ML-Based Anomaly Detection: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 Snowpark ML to cluster news and detect sudden, atypical shifts in market narrative using sentiment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Time-Constraint Enforcement: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Snowflake Dynamic Tables are utilized to automatically enforce strict time-travel logic, mitigating look-ahead bias during feature generation for accurate </a:t>
            </a:r>
            <a:r>
              <a:rPr kumimoji="0" lang="en-US" altLang="en-US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backtesting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Cortex News Summarization: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Snowflake Cortex SUMMARIZE() function generates a concise, readable summary of the triggering news articles, dramatically improving the explainability feature.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4228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latin typeface="Arial"/>
                <a:cs typeface="Arial"/>
              </a:rPr>
              <a:t>Process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55" dirty="0">
                <a:latin typeface="Arial"/>
                <a:cs typeface="Arial"/>
              </a:rPr>
              <a:t>fiow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diagram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Use-</a:t>
            </a:r>
            <a:r>
              <a:rPr sz="1600" b="1" spc="-10" dirty="0">
                <a:latin typeface="Arial"/>
                <a:cs typeface="Arial"/>
              </a:rPr>
              <a:t>case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diagram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4072D-A0EC-8E53-6F2E-DC3F8782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81150"/>
            <a:ext cx="4228465" cy="3352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6288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0" dirty="0">
                <a:latin typeface="Arial"/>
                <a:cs typeface="Arial"/>
              </a:rPr>
              <a:t>Wireframes/Mock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10" dirty="0">
                <a:latin typeface="Arial"/>
                <a:cs typeface="Arial"/>
              </a:rPr>
              <a:t>diagrams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10" dirty="0">
                <a:latin typeface="Arial"/>
                <a:cs typeface="Arial"/>
              </a:rPr>
              <a:t>of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the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10" dirty="0">
                <a:latin typeface="Arial"/>
                <a:cs typeface="Arial"/>
              </a:rPr>
              <a:t>proposed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10" dirty="0">
                <a:latin typeface="Arial"/>
                <a:cs typeface="Arial"/>
              </a:rPr>
              <a:t>solution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(optional)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DF211-5BC3-3CBC-A6A8-67FE571B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7223"/>
            <a:ext cx="3657600" cy="32895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4632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Architecture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diagram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70" dirty="0">
                <a:latin typeface="Arial"/>
                <a:cs typeface="Arial"/>
              </a:rPr>
              <a:t> the </a:t>
            </a:r>
            <a:r>
              <a:rPr sz="1600" b="1" dirty="0">
                <a:latin typeface="Arial"/>
                <a:cs typeface="Arial"/>
              </a:rPr>
              <a:t>proposed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1A1DD-9E9E-0A5C-464A-FCD68859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76350"/>
            <a:ext cx="5181600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39046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Technologies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55" dirty="0">
                <a:latin typeface="Arial"/>
                <a:cs typeface="Arial"/>
              </a:rPr>
              <a:t>to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used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the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solution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E0C528-2127-FA51-58B5-6BA4F086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2" y="1504950"/>
            <a:ext cx="807720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Snowflake Core Platform: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single, secure, and infinitely scalable environment for all data and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Snowpipe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Streaming: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the low-latency loading of all stock and news data from external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Snowflake Cortex AI: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native, scalable NLP and SENTIMENT() analysis directly on news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Tables: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feature set refresh and enforces data governance to mitigate look-ahead bias.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Snowpark for Python: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framework for building and executing the complex </a:t>
            </a:r>
            <a:r>
              <a:rPr kumimoji="0" lang="en-US" altLang="en-US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backtesting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financial models inside the warehouse.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Snowpark ML (Advanced):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advanced analysis like clustering news themes and detecting sentiment anomalies.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75" y="953346"/>
            <a:ext cx="4185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Estimated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55" dirty="0">
                <a:latin typeface="Arial"/>
                <a:cs typeface="Arial"/>
              </a:rPr>
              <a:t>implementation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cost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(optional)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9AA8C-0EC7-3F6D-4647-95C127CA4832}"/>
              </a:ext>
            </a:extLst>
          </p:cNvPr>
          <p:cNvSpPr txBox="1"/>
          <p:nvPr/>
        </p:nvSpPr>
        <p:spPr>
          <a:xfrm>
            <a:off x="533400" y="1581150"/>
            <a:ext cx="7162800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dirty="0"/>
              <a:t>The overall estimated monthly cost for a Production Proof-of-Concept (POC) ranges from $1,060 to $1,560, primarily driven by compute usage in Snowflake : </a:t>
            </a:r>
          </a:p>
          <a:p>
            <a:pPr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Snowflake Compute Costs: $710 per month. This covers the variable cost of running the Snowpark back testing engine and the consumption-based charges for Snowflake Cortex AI to analyze news sentiment.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External API Subscriptions: $350 – $850 per month. This covers the monthly fees for high-volume, real-time data access from APIs like News API and Alpha Vantage.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863</Words>
  <Application>Microsoft Office PowerPoint</Application>
  <PresentationFormat>On-screen Show (16:9)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 PREMIER (LEAGUE) | Idea Submission Template</dc:title>
  <cp:lastModifiedBy>Mangipudi V N S Aishwarya</cp:lastModifiedBy>
  <cp:revision>1</cp:revision>
  <dcterms:created xsi:type="dcterms:W3CDTF">2025-09-28T18:16:36Z</dcterms:created>
  <dcterms:modified xsi:type="dcterms:W3CDTF">2025-09-28T19:14:01Z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2025-09-28T00:00:00Z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2025-09-28T00:00:00Z</vt:filetime>
  </property>
  <property fmtid="{D5CDD505-2E9C-101B-9397-08002B2CF9AE}" pid="5" name="MSIP_Label_2c76c141-ac86-40e5-abf2-c6f60e474cee_Enabled">
    <vt:lpwstr>true</vt:lpwstr>
  </property>
  <property fmtid="{D5CDD505-2E9C-101B-9397-08002B2CF9AE}" pid="6" name="MSIP_Label_2c76c141-ac86-40e5-abf2-c6f60e474cee_SetDate">
    <vt:lpwstr>2025-09-28T18:18:11Z</vt:lpwstr>
  </property>
  <property fmtid="{D5CDD505-2E9C-101B-9397-08002B2CF9AE}" pid="7" name="MSIP_Label_2c76c141-ac86-40e5-abf2-c6f60e474cee_Method">
    <vt:lpwstr>Standard</vt:lpwstr>
  </property>
  <property fmtid="{D5CDD505-2E9C-101B-9397-08002B2CF9AE}" pid="8" name="MSIP_Label_2c76c141-ac86-40e5-abf2-c6f60e474cee_Name">
    <vt:lpwstr>2c76c141-ac86-40e5-abf2-c6f60e474cee</vt:lpwstr>
  </property>
  <property fmtid="{D5CDD505-2E9C-101B-9397-08002B2CF9AE}" pid="9" name="MSIP_Label_2c76c141-ac86-40e5-abf2-c6f60e474cee_SiteId">
    <vt:lpwstr>fcb2b37b-5da0-466b-9b83-0014b67a7c78</vt:lpwstr>
  </property>
  <property fmtid="{D5CDD505-2E9C-101B-9397-08002B2CF9AE}" pid="10" name="MSIP_Label_2c76c141-ac86-40e5-abf2-c6f60e474cee_ActionId">
    <vt:lpwstr>369ca57b-c25b-428b-9d23-3ad0895070dd</vt:lpwstr>
  </property>
  <property fmtid="{D5CDD505-2E9C-101B-9397-08002B2CF9AE}" pid="11" name="MSIP_Label_2c76c141-ac86-40e5-abf2-c6f60e474cee_ContentBits">
    <vt:lpwstr>2</vt:lpwstr>
  </property>
  <property fmtid="{D5CDD505-2E9C-101B-9397-08002B2CF9AE}" pid="12" name="MSIP_Label_2c76c141-ac86-40e5-abf2-c6f60e474cee_Tag">
    <vt:lpwstr>10, 3, 0, 1</vt:lpwstr>
  </property>
  <property fmtid="{D5CDD505-2E9C-101B-9397-08002B2CF9AE}" pid="13" name="ClassificationContentMarkingFooterLocations">
    <vt:lpwstr>Office Theme:8</vt:lpwstr>
  </property>
  <property fmtid="{D5CDD505-2E9C-101B-9397-08002B2CF9AE}" pid="14" name="ClassificationContentMarkingFooterText">
    <vt:lpwstr>RESTRICTED</vt:lpwstr>
  </property>
</Properties>
</file>