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593" r:id="rId2"/>
    <p:sldId id="595" r:id="rId3"/>
    <p:sldId id="600" r:id="rId4"/>
    <p:sldId id="596" r:id="rId5"/>
    <p:sldId id="597" r:id="rId6"/>
    <p:sldId id="598" r:id="rId7"/>
    <p:sldId id="601" r:id="rId8"/>
    <p:sldId id="599" r:id="rId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A8725-353F-68FF-7ADA-806BA957385F}" v="1" dt="2025-04-23T10:53:41.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717" autoAdjust="0"/>
  </p:normalViewPr>
  <p:slideViewPr>
    <p:cSldViewPr snapToGrid="0">
      <p:cViewPr>
        <p:scale>
          <a:sx n="75" d="100"/>
          <a:sy n="75" d="100"/>
        </p:scale>
        <p:origin x="946" y="1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OK SANTOSH MENON" userId="S::ashok.menon@iitg.ac.in::59dd76a5-79a0-4c3f-8834-e4951765ce0b" providerId="AD" clId="Web-{D9DA8725-353F-68FF-7ADA-806BA957385F}"/>
    <pc:docChg chg="modSld">
      <pc:chgData name="ASHOK SANTOSH MENON" userId="S::ashok.menon@iitg.ac.in::59dd76a5-79a0-4c3f-8834-e4951765ce0b" providerId="AD" clId="Web-{D9DA8725-353F-68FF-7ADA-806BA957385F}" dt="2025-04-23T10:53:41.045" v="0" actId="1076"/>
      <pc:docMkLst>
        <pc:docMk/>
      </pc:docMkLst>
      <pc:sldChg chg="modSp">
        <pc:chgData name="ASHOK SANTOSH MENON" userId="S::ashok.menon@iitg.ac.in::59dd76a5-79a0-4c3f-8834-e4951765ce0b" providerId="AD" clId="Web-{D9DA8725-353F-68FF-7ADA-806BA957385F}" dt="2025-04-23T10:53:41.045" v="0" actId="1076"/>
        <pc:sldMkLst>
          <pc:docMk/>
          <pc:sldMk cId="2049481133" sldId="597"/>
        </pc:sldMkLst>
        <pc:picChg chg="mod">
          <ac:chgData name="ASHOK SANTOSH MENON" userId="S::ashok.menon@iitg.ac.in::59dd76a5-79a0-4c3f-8834-e4951765ce0b" providerId="AD" clId="Web-{D9DA8725-353F-68FF-7ADA-806BA957385F}" dt="2025-04-23T10:53:41.045" v="0" actId="1076"/>
          <ac:picMkLst>
            <pc:docMk/>
            <pc:sldMk cId="2049481133" sldId="597"/>
            <ac:picMk id="11" creationId="{A0066822-9885-99A4-91E8-3AB4A401BF3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C21EA7-648A-7B25-CED9-47864C93B20A}"/>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BD6D17B5-0B02-9AE8-BBD3-C3B94D5FE5A1}"/>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1102BDD9-44B1-4F4C-BB58-B67AA7E43643}" type="datetimeFigureOut">
              <a:rPr lang="en-US" smtClean="0"/>
              <a:t>4/23/2025</a:t>
            </a:fld>
            <a:endParaRPr lang="en-US"/>
          </a:p>
        </p:txBody>
      </p:sp>
      <p:sp>
        <p:nvSpPr>
          <p:cNvPr id="4" name="Footer Placeholder 3">
            <a:extLst>
              <a:ext uri="{FF2B5EF4-FFF2-40B4-BE49-F238E27FC236}">
                <a16:creationId xmlns:a16="http://schemas.microsoft.com/office/drawing/2014/main" id="{80691278-C079-CB81-8620-14E9500D275B}"/>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0204B5BC-797A-F862-0D50-58FCEAA6870E}"/>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6B1F4BD-AB44-4541-B9CB-31A804FA4D72}" type="slidenum">
              <a:rPr lang="en-US" smtClean="0"/>
              <a:t>‹#›</a:t>
            </a:fld>
            <a:endParaRPr lang="en-US"/>
          </a:p>
        </p:txBody>
      </p:sp>
    </p:spTree>
    <p:extLst>
      <p:ext uri="{BB962C8B-B14F-4D97-AF65-F5344CB8AC3E}">
        <p14:creationId xmlns:p14="http://schemas.microsoft.com/office/powerpoint/2010/main" val="3184883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59D6322-F40E-4537-8922-E85527CE63D3}" type="datetimeFigureOut">
              <a:rPr lang="en-IN" smtClean="0"/>
              <a:t>23-04-2025</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2889CA6-7542-47AF-8BC4-B0EC6600E812}" type="slidenum">
              <a:rPr lang="en-IN" smtClean="0"/>
              <a:t>‹#›</a:t>
            </a:fld>
            <a:endParaRPr lang="en-IN"/>
          </a:p>
        </p:txBody>
      </p:sp>
    </p:spTree>
    <p:extLst>
      <p:ext uri="{BB962C8B-B14F-4D97-AF65-F5344CB8AC3E}">
        <p14:creationId xmlns:p14="http://schemas.microsoft.com/office/powerpoint/2010/main" val="2782647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889CA6-7542-47AF-8BC4-B0EC6600E812}" type="slidenum">
              <a:rPr lang="en-IN" smtClean="0"/>
              <a:t>1</a:t>
            </a:fld>
            <a:endParaRPr lang="en-IN"/>
          </a:p>
        </p:txBody>
      </p:sp>
    </p:spTree>
    <p:extLst>
      <p:ext uri="{BB962C8B-B14F-4D97-AF65-F5344CB8AC3E}">
        <p14:creationId xmlns:p14="http://schemas.microsoft.com/office/powerpoint/2010/main" val="316168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889CA6-7542-47AF-8BC4-B0EC6600E812}" type="slidenum">
              <a:rPr lang="en-IN" smtClean="0"/>
              <a:t>2</a:t>
            </a:fld>
            <a:endParaRPr lang="en-IN"/>
          </a:p>
        </p:txBody>
      </p:sp>
    </p:spTree>
    <p:extLst>
      <p:ext uri="{BB962C8B-B14F-4D97-AF65-F5344CB8AC3E}">
        <p14:creationId xmlns:p14="http://schemas.microsoft.com/office/powerpoint/2010/main" val="941578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906C5-239C-19BE-EF77-33784FA96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5524A-95CB-57BF-2779-1F745A6A07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3EDBB0-A07D-3A03-8EBB-C57F9254F2F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1E3677-6100-3146-9CB1-C64FF69B63DF}"/>
              </a:ext>
            </a:extLst>
          </p:cNvPr>
          <p:cNvSpPr>
            <a:spLocks noGrp="1"/>
          </p:cNvSpPr>
          <p:nvPr>
            <p:ph type="sldNum" sz="quarter" idx="5"/>
          </p:nvPr>
        </p:nvSpPr>
        <p:spPr/>
        <p:txBody>
          <a:bodyPr/>
          <a:lstStyle/>
          <a:p>
            <a:fld id="{E2889CA6-7542-47AF-8BC4-B0EC6600E812}" type="slidenum">
              <a:rPr lang="en-IN" smtClean="0"/>
              <a:t>3</a:t>
            </a:fld>
            <a:endParaRPr lang="en-IN"/>
          </a:p>
        </p:txBody>
      </p:sp>
    </p:spTree>
    <p:extLst>
      <p:ext uri="{BB962C8B-B14F-4D97-AF65-F5344CB8AC3E}">
        <p14:creationId xmlns:p14="http://schemas.microsoft.com/office/powerpoint/2010/main" val="540018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A13E-383B-413F-837B-F05B9C25AA9E}"/>
              </a:ext>
            </a:extLst>
          </p:cNvPr>
          <p:cNvSpPr>
            <a:spLocks noGrp="1"/>
          </p:cNvSpPr>
          <p:nvPr>
            <p:ph type="ctrTitle"/>
          </p:nvPr>
        </p:nvSpPr>
        <p:spPr>
          <a:xfrm>
            <a:off x="971910" y="136525"/>
            <a:ext cx="10248180" cy="1899154"/>
          </a:xfrm>
        </p:spPr>
        <p:txBody>
          <a:bodyPr anchor="b"/>
          <a:lstStyle>
            <a:lvl1pPr algn="ctr">
              <a:defRPr sz="6000" b="1">
                <a:solidFill>
                  <a:srgbClr val="FF0000"/>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93B78377-C8DF-4F7B-951B-4BEFC18DD7F5}"/>
              </a:ext>
            </a:extLst>
          </p:cNvPr>
          <p:cNvSpPr>
            <a:spLocks noGrp="1"/>
          </p:cNvSpPr>
          <p:nvPr>
            <p:ph type="subTitle" idx="1"/>
          </p:nvPr>
        </p:nvSpPr>
        <p:spPr>
          <a:xfrm>
            <a:off x="1524000" y="2359833"/>
            <a:ext cx="9144000" cy="2315683"/>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399992ED-FB6E-4FCD-9C3E-06023C12994A}"/>
              </a:ext>
            </a:extLst>
          </p:cNvPr>
          <p:cNvSpPr>
            <a:spLocks noGrp="1"/>
          </p:cNvSpPr>
          <p:nvPr>
            <p:ph type="sldNum" sz="quarter" idx="12"/>
          </p:nvPr>
        </p:nvSpPr>
        <p:spPr/>
        <p:txBody>
          <a:bodyPr/>
          <a:lstStyle/>
          <a:p>
            <a:fld id="{63C9B255-78B1-466A-8712-0AD17215C20C}" type="slidenum">
              <a:rPr lang="en-IN" smtClean="0"/>
              <a:t>‹#›</a:t>
            </a:fld>
            <a:endParaRPr lang="en-IN"/>
          </a:p>
        </p:txBody>
      </p:sp>
      <p:pic>
        <p:nvPicPr>
          <p:cNvPr id="8" name="Picture 7" descr="Diagram, logo&#10;&#10;Description automatically generated">
            <a:extLst>
              <a:ext uri="{FF2B5EF4-FFF2-40B4-BE49-F238E27FC236}">
                <a16:creationId xmlns:a16="http://schemas.microsoft.com/office/drawing/2014/main" id="{ED297099-4720-4BDE-B4BB-616155C691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0019" y="4888714"/>
            <a:ext cx="1461113" cy="1467636"/>
          </a:xfrm>
          <a:prstGeom prst="rect">
            <a:avLst/>
          </a:prstGeom>
        </p:spPr>
      </p:pic>
    </p:spTree>
    <p:extLst>
      <p:ext uri="{BB962C8B-B14F-4D97-AF65-F5344CB8AC3E}">
        <p14:creationId xmlns:p14="http://schemas.microsoft.com/office/powerpoint/2010/main" val="60363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D1116306-98B3-46BC-944A-DDD33FE9D7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05300F63-97EE-4006-9DE8-5C8E68BFD10E}"/>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7" name="Straight Connector 6">
            <a:extLst>
              <a:ext uri="{FF2B5EF4-FFF2-40B4-BE49-F238E27FC236}">
                <a16:creationId xmlns:a16="http://schemas.microsoft.com/office/drawing/2014/main" id="{F38ED6AC-7A34-248C-A01D-57A5198E82CD}"/>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Diagram, logo&#10;&#10;Description automatically generated">
            <a:extLst>
              <a:ext uri="{FF2B5EF4-FFF2-40B4-BE49-F238E27FC236}">
                <a16:creationId xmlns:a16="http://schemas.microsoft.com/office/drawing/2014/main" id="{D5B646FC-0562-F291-3B36-77A7DECCAE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9" name="Title 1">
            <a:extLst>
              <a:ext uri="{FF2B5EF4-FFF2-40B4-BE49-F238E27FC236}">
                <a16:creationId xmlns:a16="http://schemas.microsoft.com/office/drawing/2014/main" id="{CA4DF505-354D-BD6B-404C-671EF0739A68}"/>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126003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D6AD4-50D6-470B-AF47-6512505FD7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ADA51-7111-47E5-8B64-5E8FE4CF22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10FAA735-3288-4009-8695-26400B92AA99}"/>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3038992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772551" y="233264"/>
            <a:ext cx="10972800" cy="864096"/>
          </a:xfrm>
        </p:spPr>
        <p:txBody>
          <a:bodyPr/>
          <a:lstStyle/>
          <a:p>
            <a:r>
              <a:rPr lang="en-US"/>
              <a:t>Click to edit Master title style</a:t>
            </a:r>
            <a:endParaRPr lang="en-IN"/>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19DE7D2-B7BF-4E10-A707-36721BA1B8E5}" type="slidenum">
              <a:rPr lang="en-IN" smtClean="0"/>
              <a:t>‹#›</a:t>
            </a:fld>
            <a:endParaRPr lang="en-IN"/>
          </a:p>
        </p:txBody>
      </p:sp>
      <p:cxnSp>
        <p:nvCxnSpPr>
          <p:cNvPr id="7" name="Straight Connector 6"/>
          <p:cNvCxnSpPr/>
          <p:nvPr userDrawn="1"/>
        </p:nvCxnSpPr>
        <p:spPr>
          <a:xfrm>
            <a:off x="0" y="1196752"/>
            <a:ext cx="12192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9351" y="260648"/>
            <a:ext cx="1052604" cy="792088"/>
          </a:xfrm>
          <a:prstGeom prst="rect">
            <a:avLst/>
          </a:prstGeom>
        </p:spPr>
      </p:pic>
    </p:spTree>
    <p:extLst>
      <p:ext uri="{BB962C8B-B14F-4D97-AF65-F5344CB8AC3E}">
        <p14:creationId xmlns:p14="http://schemas.microsoft.com/office/powerpoint/2010/main" val="341362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E269D-2D70-4778-ABFC-9F1F073026A1}"/>
              </a:ext>
            </a:extLst>
          </p:cNvPr>
          <p:cNvSpPr>
            <a:spLocks noGrp="1"/>
          </p:cNvSpPr>
          <p:nvPr>
            <p:ph idx="1"/>
          </p:nvPr>
        </p:nvSpPr>
        <p:spPr>
          <a:xfrm>
            <a:off x="838200" y="1383654"/>
            <a:ext cx="10515600" cy="45361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a:extLst>
              <a:ext uri="{FF2B5EF4-FFF2-40B4-BE49-F238E27FC236}">
                <a16:creationId xmlns:a16="http://schemas.microsoft.com/office/drawing/2014/main" id="{782C6D7D-38E2-44D8-B503-244F0FE1A7BB}"/>
              </a:ext>
            </a:extLst>
          </p:cNvPr>
          <p:cNvSpPr>
            <a:spLocks noGrp="1"/>
          </p:cNvSpPr>
          <p:nvPr>
            <p:ph type="sldNum" sz="quarter" idx="12"/>
          </p:nvPr>
        </p:nvSpPr>
        <p:spPr/>
        <p:txBody>
          <a:bodyPr/>
          <a:lstStyle/>
          <a:p>
            <a:fld id="{63C9B255-78B1-466A-8712-0AD17215C20C}" type="slidenum">
              <a:rPr lang="en-IN" smtClean="0"/>
              <a:t>‹#›</a:t>
            </a:fld>
            <a:endParaRPr lang="en-IN" dirty="0"/>
          </a:p>
        </p:txBody>
      </p:sp>
      <p:cxnSp>
        <p:nvCxnSpPr>
          <p:cNvPr id="5" name="Straight Connector 4">
            <a:extLst>
              <a:ext uri="{FF2B5EF4-FFF2-40B4-BE49-F238E27FC236}">
                <a16:creationId xmlns:a16="http://schemas.microsoft.com/office/drawing/2014/main" id="{DE21277B-383B-8D0E-58D8-CB139D48B1E9}"/>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Diagram, logo&#10;&#10;Description automatically generated">
            <a:extLst>
              <a:ext uri="{FF2B5EF4-FFF2-40B4-BE49-F238E27FC236}">
                <a16:creationId xmlns:a16="http://schemas.microsoft.com/office/drawing/2014/main" id="{55E488B1-DEFB-AC34-A7A5-DED45BF194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8" name="Title 1">
            <a:extLst>
              <a:ext uri="{FF2B5EF4-FFF2-40B4-BE49-F238E27FC236}">
                <a16:creationId xmlns:a16="http://schemas.microsoft.com/office/drawing/2014/main" id="{95C359DE-08AB-AAE9-FA85-B97BE4993EFE}"/>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94032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463A7-2EB5-404C-A850-BC79CDB811CC}"/>
              </a:ext>
            </a:extLst>
          </p:cNvPr>
          <p:cNvSpPr>
            <a:spLocks noGrp="1"/>
          </p:cNvSpPr>
          <p:nvPr>
            <p:ph type="title"/>
          </p:nvPr>
        </p:nvSpPr>
        <p:spPr>
          <a:xfrm>
            <a:off x="831850" y="1709738"/>
            <a:ext cx="10515600" cy="1390909"/>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E3BDC272-D02C-4447-BC9B-66B3C9A32C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040B9318-87DC-483D-8AC7-63125FDDABB8}"/>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183310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696DD-ECDE-448C-9208-073E0BE206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1CAD63-6CCF-4607-8805-9B8F7D739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86AD416A-ADA1-4E63-9FEB-8A6DA454A976}"/>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9" name="Straight Connector 8">
            <a:extLst>
              <a:ext uri="{FF2B5EF4-FFF2-40B4-BE49-F238E27FC236}">
                <a16:creationId xmlns:a16="http://schemas.microsoft.com/office/drawing/2014/main" id="{F397E4E5-CB5A-2BF1-509D-F7271794649C}"/>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Diagram, logo&#10;&#10;Description automatically generated">
            <a:extLst>
              <a:ext uri="{FF2B5EF4-FFF2-40B4-BE49-F238E27FC236}">
                <a16:creationId xmlns:a16="http://schemas.microsoft.com/office/drawing/2014/main" id="{60DF96E1-7261-BAD5-7469-3A5E0FD01D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
        <p:nvSpPr>
          <p:cNvPr id="12" name="Title 1">
            <a:extLst>
              <a:ext uri="{FF2B5EF4-FFF2-40B4-BE49-F238E27FC236}">
                <a16:creationId xmlns:a16="http://schemas.microsoft.com/office/drawing/2014/main" id="{14469A67-D7C8-65CF-7EFE-805205718817}"/>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Tree>
    <p:extLst>
      <p:ext uri="{BB962C8B-B14F-4D97-AF65-F5344CB8AC3E}">
        <p14:creationId xmlns:p14="http://schemas.microsoft.com/office/powerpoint/2010/main" val="205477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DA84-6F43-4777-BF23-1B18BAC35747}"/>
              </a:ext>
            </a:extLst>
          </p:cNvPr>
          <p:cNvSpPr>
            <a:spLocks noGrp="1"/>
          </p:cNvSpPr>
          <p:nvPr>
            <p:ph type="title"/>
          </p:nvPr>
        </p:nvSpPr>
        <p:spPr>
          <a:xfrm>
            <a:off x="839788" y="365125"/>
            <a:ext cx="10515600" cy="1325563"/>
          </a:xfrm>
        </p:spPr>
        <p:txBody>
          <a:bodyPr/>
          <a:lstStyle>
            <a:lvl1pPr>
              <a:defRPr b="1">
                <a:solidFill>
                  <a:srgbClr val="C00000"/>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184FB55-8479-470F-872D-9CFBBF07F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5164B-13BA-438F-9A75-9149D4504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0AF0E0-3A7E-4FDC-AEB9-58443A852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2D30A3-4480-41B7-A6B5-9535105FE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Slide Number Placeholder 8">
            <a:extLst>
              <a:ext uri="{FF2B5EF4-FFF2-40B4-BE49-F238E27FC236}">
                <a16:creationId xmlns:a16="http://schemas.microsoft.com/office/drawing/2014/main" id="{A751B9F6-9035-4F9F-97DE-710D18EDA09F}"/>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306629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798C-F9DF-4639-9FB4-DFF4B6085D3D}"/>
              </a:ext>
            </a:extLst>
          </p:cNvPr>
          <p:cNvSpPr>
            <a:spLocks noGrp="1"/>
          </p:cNvSpPr>
          <p:nvPr>
            <p:ph type="title"/>
          </p:nvPr>
        </p:nvSpPr>
        <p:spPr>
          <a:xfrm>
            <a:off x="1196340" y="330934"/>
            <a:ext cx="9799319" cy="686974"/>
          </a:xfrm>
        </p:spPr>
        <p:txBody>
          <a:bodyPr/>
          <a:lstStyle>
            <a:lvl1pPr>
              <a:defRPr b="1">
                <a:solidFill>
                  <a:srgbClr val="C00000"/>
                </a:solidFill>
              </a:defRPr>
            </a:lvl1p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F6940E46-286C-4A3D-A5FC-C61967283F9D}"/>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6" name="Straight Connector 5">
            <a:extLst>
              <a:ext uri="{FF2B5EF4-FFF2-40B4-BE49-F238E27FC236}">
                <a16:creationId xmlns:a16="http://schemas.microsoft.com/office/drawing/2014/main" id="{DB752319-2C87-9290-CF5A-8C1627209BB5}"/>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Diagram, logo&#10;&#10;Description automatically generated">
            <a:extLst>
              <a:ext uri="{FF2B5EF4-FFF2-40B4-BE49-F238E27FC236}">
                <a16:creationId xmlns:a16="http://schemas.microsoft.com/office/drawing/2014/main" id="{E7ECBE22-B256-8B1F-97C6-C7283815AB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Tree>
    <p:extLst>
      <p:ext uri="{BB962C8B-B14F-4D97-AF65-F5344CB8AC3E}">
        <p14:creationId xmlns:p14="http://schemas.microsoft.com/office/powerpoint/2010/main" val="1209378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3899FB-0BB3-4465-8247-CE376453B1AD}"/>
              </a:ext>
            </a:extLst>
          </p:cNvPr>
          <p:cNvSpPr>
            <a:spLocks noGrp="1"/>
          </p:cNvSpPr>
          <p:nvPr>
            <p:ph type="sldNum" sz="quarter" idx="12"/>
          </p:nvPr>
        </p:nvSpPr>
        <p:spPr/>
        <p:txBody>
          <a:bodyPr/>
          <a:lstStyle/>
          <a:p>
            <a:fld id="{63C9B255-78B1-466A-8712-0AD17215C20C}" type="slidenum">
              <a:rPr lang="en-IN" smtClean="0"/>
              <a:t>‹#›</a:t>
            </a:fld>
            <a:endParaRPr lang="en-IN"/>
          </a:p>
        </p:txBody>
      </p:sp>
      <p:cxnSp>
        <p:nvCxnSpPr>
          <p:cNvPr id="5" name="Straight Connector 4">
            <a:extLst>
              <a:ext uri="{FF2B5EF4-FFF2-40B4-BE49-F238E27FC236}">
                <a16:creationId xmlns:a16="http://schemas.microsoft.com/office/drawing/2014/main" id="{5F66DB9C-07AB-A8DC-5D70-3C45183E6FB3}"/>
              </a:ext>
            </a:extLst>
          </p:cNvPr>
          <p:cNvCxnSpPr/>
          <p:nvPr userDrawn="1"/>
        </p:nvCxnSpPr>
        <p:spPr>
          <a:xfrm>
            <a:off x="0" y="1083861"/>
            <a:ext cx="12192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descr="Diagram, logo&#10;&#10;Description automatically generated">
            <a:extLst>
              <a:ext uri="{FF2B5EF4-FFF2-40B4-BE49-F238E27FC236}">
                <a16:creationId xmlns:a16="http://schemas.microsoft.com/office/drawing/2014/main" id="{48489945-5B30-DEE2-4C54-37944556AA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116" y="73598"/>
            <a:ext cx="940113" cy="944310"/>
          </a:xfrm>
          <a:prstGeom prst="rect">
            <a:avLst/>
          </a:prstGeom>
        </p:spPr>
      </p:pic>
    </p:spTree>
    <p:extLst>
      <p:ext uri="{BB962C8B-B14F-4D97-AF65-F5344CB8AC3E}">
        <p14:creationId xmlns:p14="http://schemas.microsoft.com/office/powerpoint/2010/main" val="416353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8F70-C9ED-4D56-83BF-965D231AC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5F8FFE-8F37-4C43-A76F-A56326B58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78083D-1485-4B69-9D02-4C96C96FC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AC12D947-5E78-4378-83B8-C42816CEA7C2}"/>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127733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2524-6215-4632-9661-31C336E5AD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00B3B8-94D4-4C08-839E-F1A5246DF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002011-B01D-471B-9792-B91842C87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66C587B4-1228-4620-95FF-3A36D3140685}"/>
              </a:ext>
            </a:extLst>
          </p:cNvPr>
          <p:cNvSpPr>
            <a:spLocks noGrp="1"/>
          </p:cNvSpPr>
          <p:nvPr>
            <p:ph type="sldNum" sz="quarter" idx="12"/>
          </p:nvPr>
        </p:nvSpPr>
        <p:spPr/>
        <p:txBody>
          <a:bodyPr/>
          <a:lstStyle/>
          <a:p>
            <a:fld id="{63C9B255-78B1-466A-8712-0AD17215C20C}" type="slidenum">
              <a:rPr lang="en-IN" smtClean="0"/>
              <a:t>‹#›</a:t>
            </a:fld>
            <a:endParaRPr lang="en-IN"/>
          </a:p>
        </p:txBody>
      </p:sp>
    </p:spTree>
    <p:extLst>
      <p:ext uri="{BB962C8B-B14F-4D97-AF65-F5344CB8AC3E}">
        <p14:creationId xmlns:p14="http://schemas.microsoft.com/office/powerpoint/2010/main" val="203935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8FBE82-3461-44C6-8604-D693F753C4D6}"/>
              </a:ext>
            </a:extLst>
          </p:cNvPr>
          <p:cNvSpPr>
            <a:spLocks noGrp="1"/>
          </p:cNvSpPr>
          <p:nvPr>
            <p:ph type="title"/>
          </p:nvPr>
        </p:nvSpPr>
        <p:spPr>
          <a:xfrm>
            <a:off x="838200" y="337550"/>
            <a:ext cx="10515600" cy="686974"/>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F634292-01DA-434E-89EF-1D14D97882A1}"/>
              </a:ext>
            </a:extLst>
          </p:cNvPr>
          <p:cNvSpPr>
            <a:spLocks noGrp="1"/>
          </p:cNvSpPr>
          <p:nvPr>
            <p:ph type="body" idx="1"/>
          </p:nvPr>
        </p:nvSpPr>
        <p:spPr>
          <a:xfrm>
            <a:off x="838200" y="1332831"/>
            <a:ext cx="10515600" cy="46130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7747E27E-963C-4315-BFA4-F09A606A97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9B255-78B1-466A-8712-0AD17215C20C}" type="slidenum">
              <a:rPr lang="en-IN" smtClean="0"/>
              <a:t>‹#›</a:t>
            </a:fld>
            <a:endParaRPr lang="en-IN"/>
          </a:p>
        </p:txBody>
      </p:sp>
      <p:sp>
        <p:nvSpPr>
          <p:cNvPr id="8" name="TextBox 7">
            <a:extLst>
              <a:ext uri="{FF2B5EF4-FFF2-40B4-BE49-F238E27FC236}">
                <a16:creationId xmlns:a16="http://schemas.microsoft.com/office/drawing/2014/main" id="{1F81AEBD-B55E-49EE-8375-65A6E355E47D}"/>
              </a:ext>
            </a:extLst>
          </p:cNvPr>
          <p:cNvSpPr txBox="1"/>
          <p:nvPr userDrawn="1"/>
        </p:nvSpPr>
        <p:spPr>
          <a:xfrm>
            <a:off x="3047288" y="6520450"/>
            <a:ext cx="6097424" cy="338554"/>
          </a:xfrm>
          <a:prstGeom prst="rect">
            <a:avLst/>
          </a:prstGeom>
          <a:noFill/>
        </p:spPr>
        <p:txBody>
          <a:bodyPr wrap="square">
            <a:spAutoFit/>
          </a:bodyPr>
          <a:lstStyle/>
          <a:p>
            <a:pPr algn="ctr"/>
            <a:r>
              <a:rPr lang="en-US" sz="1600" b="1" dirty="0">
                <a:solidFill>
                  <a:srgbClr val="0070C0"/>
                </a:solidFill>
              </a:rPr>
              <a:t>ME623: Dynamics of Machining Processes</a:t>
            </a:r>
          </a:p>
        </p:txBody>
      </p:sp>
    </p:spTree>
    <p:extLst>
      <p:ext uri="{BB962C8B-B14F-4D97-AF65-F5344CB8AC3E}">
        <p14:creationId xmlns:p14="http://schemas.microsoft.com/office/powerpoint/2010/main" val="2713749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ctr"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08D852-90D1-A8A9-08F0-3A31FF115813}"/>
              </a:ext>
            </a:extLst>
          </p:cNvPr>
          <p:cNvSpPr>
            <a:spLocks noGrp="1"/>
          </p:cNvSpPr>
          <p:nvPr>
            <p:ph type="ctrTitle"/>
          </p:nvPr>
        </p:nvSpPr>
        <p:spPr/>
        <p:txBody>
          <a:bodyPr>
            <a:normAutofit fontScale="90000"/>
          </a:bodyPr>
          <a:lstStyle/>
          <a:p>
            <a:r>
              <a:rPr lang="en-US" dirty="0"/>
              <a:t>ME623</a:t>
            </a:r>
            <a:br>
              <a:rPr lang="en-US" dirty="0"/>
            </a:br>
            <a:r>
              <a:rPr lang="en-US" dirty="0"/>
              <a:t>Dynamics of Machining Processes</a:t>
            </a:r>
          </a:p>
        </p:txBody>
      </p:sp>
      <p:sp>
        <p:nvSpPr>
          <p:cNvPr id="5" name="Subtitle 4">
            <a:extLst>
              <a:ext uri="{FF2B5EF4-FFF2-40B4-BE49-F238E27FC236}">
                <a16:creationId xmlns:a16="http://schemas.microsoft.com/office/drawing/2014/main" id="{DD6854CD-933F-511D-A2D6-A703AE142B87}"/>
              </a:ext>
            </a:extLst>
          </p:cNvPr>
          <p:cNvSpPr>
            <a:spLocks noGrp="1"/>
          </p:cNvSpPr>
          <p:nvPr>
            <p:ph type="subTitle" idx="1"/>
          </p:nvPr>
        </p:nvSpPr>
        <p:spPr/>
        <p:txBody>
          <a:bodyPr>
            <a:normAutofit/>
          </a:bodyPr>
          <a:lstStyle/>
          <a:p>
            <a:r>
              <a:rPr lang="en-US" dirty="0">
                <a:solidFill>
                  <a:schemeClr val="tx1"/>
                </a:solidFill>
              </a:rPr>
              <a:t>Group No: 13</a:t>
            </a:r>
          </a:p>
          <a:p>
            <a:r>
              <a:rPr lang="en-US" dirty="0"/>
              <a:t>Ashok Santosh Menon</a:t>
            </a:r>
            <a:r>
              <a:rPr lang="en-US" dirty="0">
                <a:solidFill>
                  <a:schemeClr val="tx1"/>
                </a:solidFill>
              </a:rPr>
              <a:t> - Roll No. 220103023</a:t>
            </a:r>
          </a:p>
          <a:p>
            <a:r>
              <a:rPr lang="en-US" dirty="0"/>
              <a:t>Aditya Singh</a:t>
            </a:r>
            <a:r>
              <a:rPr lang="en-US" dirty="0">
                <a:solidFill>
                  <a:schemeClr val="tx1"/>
                </a:solidFill>
              </a:rPr>
              <a:t> - Roll No. </a:t>
            </a:r>
            <a:r>
              <a:rPr lang="en-US" dirty="0"/>
              <a:t>220103003</a:t>
            </a:r>
            <a:endParaRPr lang="en-US" dirty="0">
              <a:solidFill>
                <a:schemeClr val="tx1"/>
              </a:solidFill>
            </a:endParaRPr>
          </a:p>
          <a:p>
            <a:r>
              <a:rPr lang="en-US" dirty="0"/>
              <a:t>Amit</a:t>
            </a:r>
            <a:r>
              <a:rPr lang="en-US" dirty="0">
                <a:solidFill>
                  <a:schemeClr val="tx1"/>
                </a:solidFill>
              </a:rPr>
              <a:t> - Roll No. 220103010</a:t>
            </a:r>
            <a:endParaRPr lang="en-IN" dirty="0">
              <a:solidFill>
                <a:schemeClr val="tx1"/>
              </a:solidFill>
            </a:endParaRPr>
          </a:p>
          <a:p>
            <a:endParaRPr lang="en-IN" dirty="0">
              <a:solidFill>
                <a:schemeClr val="tx1"/>
              </a:solidFill>
            </a:endParaRPr>
          </a:p>
          <a:p>
            <a:endParaRPr lang="en-IN" dirty="0">
              <a:solidFill>
                <a:schemeClr val="tx1"/>
              </a:solidFill>
            </a:endParaRPr>
          </a:p>
          <a:p>
            <a:endParaRPr lang="en-US" dirty="0"/>
          </a:p>
        </p:txBody>
      </p:sp>
      <p:sp>
        <p:nvSpPr>
          <p:cNvPr id="2" name="Slide Number Placeholder 1">
            <a:extLst>
              <a:ext uri="{FF2B5EF4-FFF2-40B4-BE49-F238E27FC236}">
                <a16:creationId xmlns:a16="http://schemas.microsoft.com/office/drawing/2014/main" id="{958B6FA7-274C-9100-D239-1E3AA7F6645B}"/>
              </a:ext>
            </a:extLst>
          </p:cNvPr>
          <p:cNvSpPr>
            <a:spLocks noGrp="1"/>
          </p:cNvSpPr>
          <p:nvPr>
            <p:ph type="sldNum" sz="quarter" idx="12"/>
          </p:nvPr>
        </p:nvSpPr>
        <p:spPr/>
        <p:txBody>
          <a:bodyPr/>
          <a:lstStyle/>
          <a:p>
            <a:fld id="{63C9B255-78B1-466A-8712-0AD17215C20C}" type="slidenum">
              <a:rPr lang="en-IN" smtClean="0"/>
              <a:t>1</a:t>
            </a:fld>
            <a:endParaRPr lang="en-IN"/>
          </a:p>
        </p:txBody>
      </p:sp>
    </p:spTree>
    <p:extLst>
      <p:ext uri="{BB962C8B-B14F-4D97-AF65-F5344CB8AC3E}">
        <p14:creationId xmlns:p14="http://schemas.microsoft.com/office/powerpoint/2010/main" val="322396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3B2B7-7A7E-DDE2-E261-C55F5274D2E5}"/>
              </a:ext>
            </a:extLst>
          </p:cNvPr>
          <p:cNvSpPr>
            <a:spLocks noGrp="1"/>
          </p:cNvSpPr>
          <p:nvPr>
            <p:ph idx="1"/>
          </p:nvPr>
        </p:nvSpPr>
        <p:spPr/>
        <p:txBody>
          <a:bodyPr>
            <a:normAutofit/>
          </a:bodyPr>
          <a:lstStyle/>
          <a:p>
            <a:pPr marL="0" indent="0">
              <a:buNone/>
            </a:pPr>
            <a:r>
              <a:rPr lang="en-US" u="sng" dirty="0"/>
              <a:t>Objective</a:t>
            </a:r>
          </a:p>
          <a:p>
            <a:pPr marL="0" indent="0">
              <a:buNone/>
            </a:pPr>
            <a:r>
              <a:rPr lang="en-US" sz="1600" dirty="0"/>
              <a:t>This project leverages machine learning to build a robust chatter detection system using acceleration signals from the turning process.</a:t>
            </a:r>
          </a:p>
          <a:p>
            <a:pPr marL="0" indent="0">
              <a:buNone/>
            </a:pPr>
            <a:r>
              <a:rPr lang="en-US" u="sng" dirty="0"/>
              <a:t>Introduction to Chatter</a:t>
            </a:r>
          </a:p>
          <a:p>
            <a:pPr marL="0" indent="0">
              <a:buNone/>
            </a:pPr>
            <a:r>
              <a:rPr lang="en-US" sz="1600" dirty="0"/>
              <a:t>Chatter is a form of self-excited vibration during machining operations such as turning, milling, or drilling. It is typically caused by the interaction between the cutting tool and the workpiece, leading to unstable cutting forces. These vibrations are often regenerative, meaning the waviness from one tool pass affects the next.</a:t>
            </a:r>
          </a:p>
          <a:p>
            <a:pPr>
              <a:buNone/>
            </a:pPr>
            <a:r>
              <a:rPr lang="en-US" u="sng" dirty="0"/>
              <a:t>Need for Machine Learning-Based Detection</a:t>
            </a:r>
          </a:p>
          <a:p>
            <a:pPr>
              <a:buNone/>
            </a:pPr>
            <a:r>
              <a:rPr lang="en-US" sz="1600" dirty="0"/>
              <a:t>With the growing adoption of Industry 4.0, there's a shift towards:</a:t>
            </a:r>
          </a:p>
          <a:p>
            <a:pPr>
              <a:buFont typeface="Arial" panose="020B0604020202020204" pitchFamily="34" charset="0"/>
              <a:buChar char="•"/>
            </a:pPr>
            <a:r>
              <a:rPr lang="en-US" sz="1600" dirty="0"/>
              <a:t>Automated, data-driven monitoring systems</a:t>
            </a:r>
          </a:p>
          <a:p>
            <a:pPr>
              <a:buFont typeface="Arial" panose="020B0604020202020204" pitchFamily="34" charset="0"/>
              <a:buChar char="•"/>
            </a:pPr>
            <a:r>
              <a:rPr lang="en-US" sz="1600" dirty="0"/>
              <a:t>Real-time feedback for process control</a:t>
            </a:r>
          </a:p>
          <a:p>
            <a:pPr>
              <a:buFont typeface="Arial" panose="020B0604020202020204" pitchFamily="34" charset="0"/>
              <a:buChar char="•"/>
            </a:pPr>
            <a:r>
              <a:rPr lang="en-US" sz="1600" dirty="0"/>
              <a:t>Robustness across variable machining conditions</a:t>
            </a:r>
          </a:p>
          <a:p>
            <a:pPr marL="0" indent="0">
              <a:buNone/>
            </a:pPr>
            <a:endParaRPr lang="en-US" sz="1600" u="sng" dirty="0"/>
          </a:p>
        </p:txBody>
      </p:sp>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2</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Introduction, Objectives and Methodology</a:t>
            </a:r>
          </a:p>
        </p:txBody>
      </p:sp>
    </p:spTree>
    <p:extLst>
      <p:ext uri="{BB962C8B-B14F-4D97-AF65-F5344CB8AC3E}">
        <p14:creationId xmlns:p14="http://schemas.microsoft.com/office/powerpoint/2010/main" val="251613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E10C-4B13-B23F-D15B-19460A22BDB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634CE4-8C1D-1AB6-8149-71FFFF19F97B}"/>
              </a:ext>
            </a:extLst>
          </p:cNvPr>
          <p:cNvSpPr>
            <a:spLocks noGrp="1"/>
          </p:cNvSpPr>
          <p:nvPr>
            <p:ph idx="1"/>
          </p:nvPr>
        </p:nvSpPr>
        <p:spPr>
          <a:xfrm>
            <a:off x="838200" y="1383653"/>
            <a:ext cx="10515600" cy="4893321"/>
          </a:xfrm>
        </p:spPr>
        <p:txBody>
          <a:bodyPr>
            <a:normAutofit fontScale="92500" lnSpcReduction="10000"/>
          </a:bodyPr>
          <a:lstStyle/>
          <a:p>
            <a:pPr marL="0" indent="0">
              <a:buNone/>
            </a:pPr>
            <a:r>
              <a:rPr lang="en-IN" u="sng" dirty="0"/>
              <a:t>Experimental Setup</a:t>
            </a:r>
          </a:p>
          <a:p>
            <a:r>
              <a:rPr lang="en-IN" sz="1600" dirty="0"/>
              <a:t>Machine tool: Lathe/Turning machine</a:t>
            </a:r>
          </a:p>
          <a:p>
            <a:r>
              <a:rPr lang="en-IN" sz="1600" dirty="0"/>
              <a:t>Work piece: Mild Steel</a:t>
            </a:r>
          </a:p>
          <a:p>
            <a:r>
              <a:rPr lang="en-IN" sz="1600" dirty="0"/>
              <a:t>Cutting tool: Single-point cutting tool </a:t>
            </a:r>
          </a:p>
          <a:p>
            <a:r>
              <a:rPr lang="en-IN" sz="1600" dirty="0"/>
              <a:t>Sensors: Force sensors, INVH app[accelerometer]</a:t>
            </a:r>
          </a:p>
          <a:p>
            <a:pPr marL="0" indent="0">
              <a:buNone/>
            </a:pPr>
            <a:r>
              <a:rPr lang="en-IN" u="sng" dirty="0"/>
              <a:t>Methodology</a:t>
            </a: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Data Collection</a:t>
            </a:r>
          </a:p>
          <a:p>
            <a:pPr lvl="1" eaLnBrk="0" fontAlgn="base" hangingPunct="0">
              <a:lnSpc>
                <a:spcPct val="100000"/>
              </a:lnSpc>
              <a:spcBef>
                <a:spcPct val="0"/>
              </a:spcBef>
              <a:spcAft>
                <a:spcPct val="0"/>
              </a:spcAft>
            </a:pPr>
            <a:r>
              <a:rPr lang="en-US" altLang="en-US" sz="1500" dirty="0">
                <a:latin typeface="Arial" panose="020B0604020202020204" pitchFamily="34" charset="0"/>
              </a:rPr>
              <a:t> Acceleration vs time data for three axes using BOSCH INVH app for turning process at varying spindle speed and depth of cut.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Preprocessing &amp; Segmentation</a:t>
            </a:r>
          </a:p>
          <a:p>
            <a:pPr lvl="1"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Segmenting data into 1-second windows and sampling frequency of 407Hz</a:t>
            </a:r>
          </a:p>
          <a:p>
            <a:pPr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Feature Extraction</a:t>
            </a:r>
          </a:p>
          <a:p>
            <a:pPr lvl="1" eaLnBrk="0" fontAlgn="base" hangingPunct="0">
              <a:lnSpc>
                <a:spcPct val="100000"/>
              </a:lnSpc>
              <a:spcBef>
                <a:spcPct val="0"/>
              </a:spcBef>
              <a:spcAft>
                <a:spcPct val="0"/>
              </a:spcAft>
            </a:pPr>
            <a:r>
              <a:rPr lang="en-US" altLang="en-US" sz="1500" b="1" dirty="0">
                <a:latin typeface="Arial" panose="020B0604020202020204" pitchFamily="34" charset="0"/>
              </a:rPr>
              <a:t> </a:t>
            </a:r>
            <a:r>
              <a:rPr lang="en-US" altLang="en-US" sz="1500" dirty="0">
                <a:latin typeface="Arial" panose="020B0604020202020204" pitchFamily="34" charset="0"/>
              </a:rPr>
              <a:t>Time domain – rms, std, peak-to-peak, skew, time kurtosis</a:t>
            </a:r>
          </a:p>
          <a:p>
            <a:pPr lvl="1" eaLnBrk="0" fontAlgn="base" hangingPunct="0">
              <a:lnSpc>
                <a:spcPct val="100000"/>
              </a:lnSpc>
              <a:spcBef>
                <a:spcPct val="0"/>
              </a:spcBef>
              <a:spcAft>
                <a:spcPct val="0"/>
              </a:spcAft>
            </a:pPr>
            <a:r>
              <a:rPr lang="en-US" altLang="en-US" sz="1500" dirty="0">
                <a:latin typeface="Arial" panose="020B0604020202020204" pitchFamily="34" charset="0"/>
              </a:rPr>
              <a:t> FFT – energy band ratio, dominant frequency, spectral centroid, peak count, spectral kurtosis </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Semi-Automated Labelling </a:t>
            </a:r>
          </a:p>
          <a:p>
            <a:pPr lvl="1" eaLnBrk="0" fontAlgn="base" hangingPunct="0">
              <a:lnSpc>
                <a:spcPct val="100000"/>
              </a:lnSpc>
              <a:spcBef>
                <a:spcPct val="0"/>
              </a:spcBef>
              <a:spcAft>
                <a:spcPct val="0"/>
              </a:spcAft>
            </a:pPr>
            <a:r>
              <a:rPr lang="en-US" altLang="en-US" sz="1500" dirty="0">
                <a:latin typeface="Arial" panose="020B0604020202020204" pitchFamily="34" charset="0"/>
              </a:rPr>
              <a:t> Use of K-means clustering to classify data into two clusters as per the features, and then labeling accordingly</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Supervised Model Training</a:t>
            </a:r>
          </a:p>
          <a:p>
            <a:pPr lvl="1" eaLnBrk="0" fontAlgn="base" hangingPunct="0">
              <a:lnSpc>
                <a:spcPct val="100000"/>
              </a:lnSpc>
              <a:spcBef>
                <a:spcPct val="0"/>
              </a:spcBef>
              <a:spcAft>
                <a:spcPct val="0"/>
              </a:spcAft>
            </a:pPr>
            <a:r>
              <a:rPr lang="en-US" altLang="en-US" sz="1500" dirty="0">
                <a:latin typeface="Arial" panose="020B0604020202020204" pitchFamily="34" charset="0"/>
              </a:rPr>
              <a:t> Use of Random Forest, </a:t>
            </a:r>
            <a:r>
              <a:rPr lang="en-US" altLang="en-US" sz="1500" dirty="0" err="1">
                <a:latin typeface="Arial" panose="020B0604020202020204" pitchFamily="34" charset="0"/>
              </a:rPr>
              <a:t>XGboost</a:t>
            </a:r>
            <a:r>
              <a:rPr lang="en-US" altLang="en-US" sz="1500" dirty="0">
                <a:latin typeface="Arial" panose="020B0604020202020204" pitchFamily="34" charset="0"/>
              </a:rPr>
              <a:t>, SVM, and KNN models for training</a:t>
            </a:r>
          </a:p>
          <a:p>
            <a:pPr lvl="1"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 Combining the predictions of these models to create an Ensemble Model [Voting Classifier] to boost performance.</a:t>
            </a:r>
          </a:p>
          <a:p>
            <a:pPr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 </a:t>
            </a:r>
            <a:r>
              <a:rPr kumimoji="0" lang="en-US" altLang="en-US" sz="1500" b="1" i="0" u="none" strike="noStrike" cap="none" normalizeH="0" baseline="0" dirty="0">
                <a:ln>
                  <a:noFill/>
                </a:ln>
                <a:solidFill>
                  <a:schemeClr val="tx1"/>
                </a:solidFill>
                <a:effectLst/>
                <a:latin typeface="Arial" panose="020B0604020202020204" pitchFamily="34" charset="0"/>
              </a:rPr>
              <a:t>Evaluation &amp; Visualization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US" sz="1600" u="sng" dirty="0"/>
          </a:p>
        </p:txBody>
      </p:sp>
      <p:sp>
        <p:nvSpPr>
          <p:cNvPr id="3" name="Slide Number Placeholder 2">
            <a:extLst>
              <a:ext uri="{FF2B5EF4-FFF2-40B4-BE49-F238E27FC236}">
                <a16:creationId xmlns:a16="http://schemas.microsoft.com/office/drawing/2014/main" id="{209C7E84-A6B1-759A-1DF9-C50CC66AB867}"/>
              </a:ext>
            </a:extLst>
          </p:cNvPr>
          <p:cNvSpPr>
            <a:spLocks noGrp="1"/>
          </p:cNvSpPr>
          <p:nvPr>
            <p:ph type="sldNum" sz="quarter" idx="12"/>
          </p:nvPr>
        </p:nvSpPr>
        <p:spPr/>
        <p:txBody>
          <a:bodyPr/>
          <a:lstStyle/>
          <a:p>
            <a:fld id="{63C9B255-78B1-466A-8712-0AD17215C20C}" type="slidenum">
              <a:rPr lang="en-IN" smtClean="0"/>
              <a:t>3</a:t>
            </a:fld>
            <a:endParaRPr lang="en-IN" dirty="0"/>
          </a:p>
        </p:txBody>
      </p:sp>
      <p:sp>
        <p:nvSpPr>
          <p:cNvPr id="4" name="Title 3">
            <a:extLst>
              <a:ext uri="{FF2B5EF4-FFF2-40B4-BE49-F238E27FC236}">
                <a16:creationId xmlns:a16="http://schemas.microsoft.com/office/drawing/2014/main" id="{D47598AC-F1E4-D7DB-A9E5-53C581157A82}"/>
              </a:ext>
            </a:extLst>
          </p:cNvPr>
          <p:cNvSpPr>
            <a:spLocks noGrp="1"/>
          </p:cNvSpPr>
          <p:nvPr>
            <p:ph type="title"/>
          </p:nvPr>
        </p:nvSpPr>
        <p:spPr/>
        <p:txBody>
          <a:bodyPr/>
          <a:lstStyle/>
          <a:p>
            <a:r>
              <a:rPr lang="en-US" dirty="0"/>
              <a:t>Introduction, Objectives and Methodology</a:t>
            </a:r>
          </a:p>
        </p:txBody>
      </p:sp>
    </p:spTree>
    <p:extLst>
      <p:ext uri="{BB962C8B-B14F-4D97-AF65-F5344CB8AC3E}">
        <p14:creationId xmlns:p14="http://schemas.microsoft.com/office/powerpoint/2010/main" val="44182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C56EEE-0EF4-830F-7655-8CFE7E970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301869"/>
            <a:ext cx="10515600" cy="1418723"/>
          </a:xfrm>
        </p:spPr>
      </p:pic>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4</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Results and Discussions</a:t>
            </a:r>
          </a:p>
        </p:txBody>
      </p:sp>
      <p:sp>
        <p:nvSpPr>
          <p:cNvPr id="7" name="TextBox 6">
            <a:extLst>
              <a:ext uri="{FF2B5EF4-FFF2-40B4-BE49-F238E27FC236}">
                <a16:creationId xmlns:a16="http://schemas.microsoft.com/office/drawing/2014/main" id="{FECF33EC-A468-2B81-18D2-B8BAD65DE8AA}"/>
              </a:ext>
            </a:extLst>
          </p:cNvPr>
          <p:cNvSpPr txBox="1"/>
          <p:nvPr/>
        </p:nvSpPr>
        <p:spPr>
          <a:xfrm>
            <a:off x="3152775" y="2819887"/>
            <a:ext cx="5314950" cy="369332"/>
          </a:xfrm>
          <a:prstGeom prst="rect">
            <a:avLst/>
          </a:prstGeom>
          <a:noFill/>
        </p:spPr>
        <p:txBody>
          <a:bodyPr wrap="square" rtlCol="0">
            <a:spAutoFit/>
          </a:bodyPr>
          <a:lstStyle/>
          <a:p>
            <a:pPr algn="ctr"/>
            <a:r>
              <a:rPr lang="en-US" dirty="0"/>
              <a:t>The first five rows showing the extracted features</a:t>
            </a:r>
            <a:endParaRPr lang="en-IN" dirty="0"/>
          </a:p>
        </p:txBody>
      </p:sp>
      <p:pic>
        <p:nvPicPr>
          <p:cNvPr id="17" name="Picture 16">
            <a:extLst>
              <a:ext uri="{FF2B5EF4-FFF2-40B4-BE49-F238E27FC236}">
                <a16:creationId xmlns:a16="http://schemas.microsoft.com/office/drawing/2014/main" id="{A99631B6-0EFF-51A2-273B-C09E9BF73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89218"/>
            <a:ext cx="12192000" cy="2716281"/>
          </a:xfrm>
          <a:prstGeom prst="rect">
            <a:avLst/>
          </a:prstGeom>
        </p:spPr>
      </p:pic>
      <p:sp>
        <p:nvSpPr>
          <p:cNvPr id="18" name="TextBox 17">
            <a:extLst>
              <a:ext uri="{FF2B5EF4-FFF2-40B4-BE49-F238E27FC236}">
                <a16:creationId xmlns:a16="http://schemas.microsoft.com/office/drawing/2014/main" id="{708183D4-B9AE-3556-BAD7-5B2B73979972}"/>
              </a:ext>
            </a:extLst>
          </p:cNvPr>
          <p:cNvSpPr txBox="1"/>
          <p:nvPr/>
        </p:nvSpPr>
        <p:spPr>
          <a:xfrm>
            <a:off x="3152776" y="6004793"/>
            <a:ext cx="5543550" cy="646331"/>
          </a:xfrm>
          <a:prstGeom prst="rect">
            <a:avLst/>
          </a:prstGeom>
          <a:noFill/>
        </p:spPr>
        <p:txBody>
          <a:bodyPr wrap="square" rtlCol="0">
            <a:spAutoFit/>
          </a:bodyPr>
          <a:lstStyle/>
          <a:p>
            <a:pPr algn="ctr"/>
            <a:r>
              <a:rPr lang="en-US" dirty="0"/>
              <a:t>Cluster showing the top two features and their relationship with the remaining features</a:t>
            </a:r>
            <a:endParaRPr lang="en-IN" dirty="0"/>
          </a:p>
        </p:txBody>
      </p:sp>
    </p:spTree>
    <p:extLst>
      <p:ext uri="{BB962C8B-B14F-4D97-AF65-F5344CB8AC3E}">
        <p14:creationId xmlns:p14="http://schemas.microsoft.com/office/powerpoint/2010/main" val="275629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E85D73-2051-82A9-307A-E5220D1A8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89" y="1154585"/>
            <a:ext cx="5394971" cy="3566167"/>
          </a:xfrm>
        </p:spPr>
      </p:pic>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5</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Results and Discussions</a:t>
            </a:r>
          </a:p>
        </p:txBody>
      </p:sp>
      <p:sp>
        <p:nvSpPr>
          <p:cNvPr id="7" name="TextBox 6">
            <a:extLst>
              <a:ext uri="{FF2B5EF4-FFF2-40B4-BE49-F238E27FC236}">
                <a16:creationId xmlns:a16="http://schemas.microsoft.com/office/drawing/2014/main" id="{0A5908D0-C790-0A20-7016-F8BE0D29F831}"/>
              </a:ext>
            </a:extLst>
          </p:cNvPr>
          <p:cNvSpPr txBox="1"/>
          <p:nvPr/>
        </p:nvSpPr>
        <p:spPr>
          <a:xfrm>
            <a:off x="942975" y="4625502"/>
            <a:ext cx="4591049" cy="646331"/>
          </a:xfrm>
          <a:prstGeom prst="rect">
            <a:avLst/>
          </a:prstGeom>
          <a:noFill/>
        </p:spPr>
        <p:txBody>
          <a:bodyPr wrap="square" rtlCol="0">
            <a:spAutoFit/>
          </a:bodyPr>
          <a:lstStyle/>
          <a:p>
            <a:pPr algn="ctr"/>
            <a:r>
              <a:rPr lang="en-US" dirty="0"/>
              <a:t>Violin plot showing the clear distinction between the two clusters</a:t>
            </a:r>
            <a:endParaRPr lang="en-IN" dirty="0"/>
          </a:p>
        </p:txBody>
      </p:sp>
      <p:pic>
        <p:nvPicPr>
          <p:cNvPr id="9" name="Picture 8">
            <a:extLst>
              <a:ext uri="{FF2B5EF4-FFF2-40B4-BE49-F238E27FC236}">
                <a16:creationId xmlns:a16="http://schemas.microsoft.com/office/drawing/2014/main" id="{029B4739-2774-A5AC-BCCF-5DE827B67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344" y="1245866"/>
            <a:ext cx="6107907" cy="2516509"/>
          </a:xfrm>
          <a:prstGeom prst="rect">
            <a:avLst/>
          </a:prstGeom>
        </p:spPr>
      </p:pic>
      <p:pic>
        <p:nvPicPr>
          <p:cNvPr id="11" name="Picture 10">
            <a:extLst>
              <a:ext uri="{FF2B5EF4-FFF2-40B4-BE49-F238E27FC236}">
                <a16:creationId xmlns:a16="http://schemas.microsoft.com/office/drawing/2014/main" id="{A0066822-9885-99A4-91E8-3AB4A401BF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4720" y="3771168"/>
            <a:ext cx="6424391" cy="2516509"/>
          </a:xfrm>
          <a:prstGeom prst="rect">
            <a:avLst/>
          </a:prstGeom>
        </p:spPr>
      </p:pic>
    </p:spTree>
    <p:extLst>
      <p:ext uri="{BB962C8B-B14F-4D97-AF65-F5344CB8AC3E}">
        <p14:creationId xmlns:p14="http://schemas.microsoft.com/office/powerpoint/2010/main" val="204948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9D9219-F2ED-DC6B-857C-495FC5EBA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75" y="1188239"/>
            <a:ext cx="3450691" cy="2703041"/>
          </a:xfrm>
        </p:spPr>
      </p:pic>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6</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Results and Discussions</a:t>
            </a:r>
          </a:p>
        </p:txBody>
      </p:sp>
      <p:pic>
        <p:nvPicPr>
          <p:cNvPr id="8" name="Picture 7">
            <a:extLst>
              <a:ext uri="{FF2B5EF4-FFF2-40B4-BE49-F238E27FC236}">
                <a16:creationId xmlns:a16="http://schemas.microsoft.com/office/drawing/2014/main" id="{19388E9D-51AC-5AFA-63B1-C53BBF40A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0034" y="1188239"/>
            <a:ext cx="3450691" cy="2703042"/>
          </a:xfrm>
          <a:prstGeom prst="rect">
            <a:avLst/>
          </a:prstGeom>
        </p:spPr>
      </p:pic>
      <p:pic>
        <p:nvPicPr>
          <p:cNvPr id="10" name="Picture 9">
            <a:extLst>
              <a:ext uri="{FF2B5EF4-FFF2-40B4-BE49-F238E27FC236}">
                <a16:creationId xmlns:a16="http://schemas.microsoft.com/office/drawing/2014/main" id="{284BB6EE-C8C4-926D-231C-E1E5BA5EBE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034" y="3891280"/>
            <a:ext cx="3531966" cy="2766707"/>
          </a:xfrm>
          <a:prstGeom prst="rect">
            <a:avLst/>
          </a:prstGeom>
        </p:spPr>
      </p:pic>
      <p:pic>
        <p:nvPicPr>
          <p:cNvPr id="12" name="Picture 11">
            <a:extLst>
              <a:ext uri="{FF2B5EF4-FFF2-40B4-BE49-F238E27FC236}">
                <a16:creationId xmlns:a16="http://schemas.microsoft.com/office/drawing/2014/main" id="{ADCD2BE8-F298-E2B5-8BFB-8C94A0C38F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274" y="3835870"/>
            <a:ext cx="3450692" cy="2703042"/>
          </a:xfrm>
          <a:prstGeom prst="rect">
            <a:avLst/>
          </a:prstGeom>
        </p:spPr>
      </p:pic>
      <p:pic>
        <p:nvPicPr>
          <p:cNvPr id="14" name="Picture 13">
            <a:extLst>
              <a:ext uri="{FF2B5EF4-FFF2-40B4-BE49-F238E27FC236}">
                <a16:creationId xmlns:a16="http://schemas.microsoft.com/office/drawing/2014/main" id="{B887BD85-3E31-53F1-F170-968EB05974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2242" y="1376798"/>
            <a:ext cx="3863675" cy="1546994"/>
          </a:xfrm>
          <a:prstGeom prst="rect">
            <a:avLst/>
          </a:prstGeom>
        </p:spPr>
      </p:pic>
      <p:sp>
        <p:nvSpPr>
          <p:cNvPr id="15" name="TextBox 14">
            <a:extLst>
              <a:ext uri="{FF2B5EF4-FFF2-40B4-BE49-F238E27FC236}">
                <a16:creationId xmlns:a16="http://schemas.microsoft.com/office/drawing/2014/main" id="{2481F2AF-649F-543B-99A5-DE228D875C95}"/>
              </a:ext>
            </a:extLst>
          </p:cNvPr>
          <p:cNvSpPr txBox="1"/>
          <p:nvPr/>
        </p:nvSpPr>
        <p:spPr>
          <a:xfrm>
            <a:off x="4185920" y="3282681"/>
            <a:ext cx="4053839"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Although </a:t>
            </a:r>
            <a:r>
              <a:rPr kumimoji="0" lang="en-US" altLang="en-US" sz="1400" b="1" i="0" u="none" strike="noStrike" cap="none" normalizeH="0" baseline="0" dirty="0">
                <a:ln>
                  <a:noFill/>
                </a:ln>
                <a:solidFill>
                  <a:schemeClr val="tx1"/>
                </a:solidFill>
                <a:effectLst/>
                <a:latin typeface="Arial" panose="020B0604020202020204" pitchFamily="34" charset="0"/>
              </a:rPr>
              <a:t>SVM</a:t>
            </a:r>
            <a:r>
              <a:rPr kumimoji="0" lang="en-US" altLang="en-US" sz="1400" b="0" i="0" u="none" strike="noStrike" cap="none" normalizeH="0" baseline="0" dirty="0">
                <a:ln>
                  <a:noFill/>
                </a:ln>
                <a:solidFill>
                  <a:schemeClr val="tx1"/>
                </a:solidFill>
                <a:effectLst/>
                <a:latin typeface="Arial" panose="020B0604020202020204" pitchFamily="34" charset="0"/>
              </a:rPr>
              <a:t> achieved perfect precision, it underperformed in recall, indicating </a:t>
            </a:r>
            <a:r>
              <a:rPr kumimoji="0" lang="en-US" altLang="en-US" sz="1400" b="1" i="0" u="none" strike="noStrike" cap="none" normalizeH="0" baseline="0" dirty="0">
                <a:ln>
                  <a:noFill/>
                </a:ln>
                <a:solidFill>
                  <a:schemeClr val="tx1"/>
                </a:solidFill>
                <a:effectLst/>
                <a:latin typeface="Arial" panose="020B0604020202020204" pitchFamily="34" charset="0"/>
              </a:rPr>
              <a:t>more false negatives</a:t>
            </a:r>
            <a:r>
              <a:rPr kumimoji="0" lang="en-US" altLang="en-US" sz="1400" b="0" i="0" u="none" strike="noStrike" cap="none" normalizeH="0" baseline="0" dirty="0">
                <a:ln>
                  <a:noFill/>
                </a:ln>
                <a:solidFill>
                  <a:schemeClr val="tx1"/>
                </a:solidFill>
                <a:effectLst/>
                <a:latin typeface="Arial" panose="020B0604020202020204" pitchFamily="34" charset="0"/>
              </a:rPr>
              <a:t>, which could be critical in real-world manufacturing, where missing chatter can lead to damage.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KNN</a:t>
            </a:r>
            <a:r>
              <a:rPr kumimoji="0" lang="en-US" altLang="en-US" sz="1400" b="0" i="0" u="none" strike="noStrike" cap="none" normalizeH="0" baseline="0" dirty="0">
                <a:ln>
                  <a:noFill/>
                </a:ln>
                <a:solidFill>
                  <a:schemeClr val="tx1"/>
                </a:solidFill>
                <a:effectLst/>
                <a:latin typeface="Arial" panose="020B0604020202020204" pitchFamily="34" charset="0"/>
              </a:rPr>
              <a:t> performed reasonably well but had higher variability, especially in ROC AUC, suggesting </a:t>
            </a:r>
            <a:r>
              <a:rPr kumimoji="0" lang="en-US" altLang="en-US" sz="1400" b="1" i="0" u="none" strike="noStrike" cap="none" normalizeH="0" baseline="0" dirty="0">
                <a:ln>
                  <a:noFill/>
                </a:ln>
                <a:solidFill>
                  <a:schemeClr val="tx1"/>
                </a:solidFill>
                <a:effectLst/>
                <a:latin typeface="Arial" panose="020B0604020202020204" pitchFamily="34" charset="0"/>
              </a:rPr>
              <a:t>sensitivity to the feature space and sample density</a:t>
            </a:r>
            <a:r>
              <a:rPr kumimoji="0" lang="en-US" altLang="en-US" sz="1400" b="0" i="0" u="none" strike="noStrike" cap="none" normalizeH="0" baseline="0" dirty="0">
                <a:ln>
                  <a:noFill/>
                </a:ln>
                <a:solidFill>
                  <a:schemeClr val="tx1"/>
                </a:solidFill>
                <a:effectLst/>
                <a:latin typeface="Arial" panose="020B0604020202020204" pitchFamily="34" charset="0"/>
              </a:rPr>
              <a:t>.</a:t>
            </a:r>
          </a:p>
        </p:txBody>
      </p:sp>
      <p:sp>
        <p:nvSpPr>
          <p:cNvPr id="16" name="TextBox 15">
            <a:extLst>
              <a:ext uri="{FF2B5EF4-FFF2-40B4-BE49-F238E27FC236}">
                <a16:creationId xmlns:a16="http://schemas.microsoft.com/office/drawing/2014/main" id="{FE57A145-F68B-777A-7E3F-52286572C83D}"/>
              </a:ext>
            </a:extLst>
          </p:cNvPr>
          <p:cNvSpPr txBox="1"/>
          <p:nvPr/>
        </p:nvSpPr>
        <p:spPr>
          <a:xfrm>
            <a:off x="4185920" y="5274633"/>
            <a:ext cx="3921760" cy="1169551"/>
          </a:xfrm>
          <a:prstGeom prst="rect">
            <a:avLst/>
          </a:prstGeom>
          <a:noFill/>
        </p:spPr>
        <p:txBody>
          <a:bodyPr wrap="square" rtlCol="0">
            <a:sp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Among all the individual classifiers tested, </a:t>
            </a:r>
            <a:r>
              <a:rPr lang="en-US" sz="1400" b="1" dirty="0">
                <a:latin typeface="Arial" panose="020B0604020202020204" pitchFamily="34" charset="0"/>
                <a:cs typeface="Arial" panose="020B0604020202020204" pitchFamily="34" charset="0"/>
              </a:rPr>
              <a:t>Random Forest</a:t>
            </a:r>
            <a:r>
              <a:rPr lang="en-US" sz="1400" dirty="0">
                <a:latin typeface="Arial" panose="020B0604020202020204" pitchFamily="34" charset="0"/>
                <a:cs typeface="Arial" panose="020B0604020202020204" pitchFamily="34" charset="0"/>
              </a:rPr>
              <a:t> and </a:t>
            </a:r>
            <a:r>
              <a:rPr lang="en-US" sz="1400" b="1" dirty="0" err="1">
                <a:latin typeface="Arial" panose="020B0604020202020204" pitchFamily="34" charset="0"/>
                <a:cs typeface="Arial" panose="020B0604020202020204" pitchFamily="34" charset="0"/>
              </a:rPr>
              <a:t>XGBoost</a:t>
            </a:r>
            <a:r>
              <a:rPr lang="en-US" sz="1400" dirty="0">
                <a:latin typeface="Arial" panose="020B0604020202020204" pitchFamily="34" charset="0"/>
                <a:cs typeface="Arial" panose="020B0604020202020204" pitchFamily="34" charset="0"/>
              </a:rPr>
              <a:t> delivered the best performance with </a:t>
            </a:r>
            <a:r>
              <a:rPr lang="en-US" sz="1400" b="1" dirty="0">
                <a:latin typeface="Arial" panose="020B0604020202020204" pitchFamily="34" charset="0"/>
                <a:cs typeface="Arial" panose="020B0604020202020204" pitchFamily="34" charset="0"/>
              </a:rPr>
              <a:t>&gt;99% accuracy</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high F1-scores</a:t>
            </a:r>
            <a:r>
              <a:rPr lang="en-US" sz="1400" dirty="0">
                <a:latin typeface="Arial" panose="020B0604020202020204" pitchFamily="34" charset="0"/>
                <a:cs typeface="Arial" panose="020B0604020202020204" pitchFamily="34" charset="0"/>
              </a:rPr>
              <a:t>, and near-perfect </a:t>
            </a:r>
            <a:r>
              <a:rPr lang="en-US" sz="1400" b="1" dirty="0">
                <a:latin typeface="Arial" panose="020B0604020202020204" pitchFamily="34" charset="0"/>
                <a:cs typeface="Arial" panose="020B0604020202020204" pitchFamily="34" charset="0"/>
              </a:rPr>
              <a:t>ROC AUC (~0.9995)</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8552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A41E9-9297-BEB2-EAED-989288BEB15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204132-FE61-E264-2D3C-2779EC059F73}"/>
              </a:ext>
            </a:extLst>
          </p:cNvPr>
          <p:cNvSpPr>
            <a:spLocks noGrp="1"/>
          </p:cNvSpPr>
          <p:nvPr>
            <p:ph type="sldNum" sz="quarter" idx="12"/>
          </p:nvPr>
        </p:nvSpPr>
        <p:spPr/>
        <p:txBody>
          <a:bodyPr/>
          <a:lstStyle/>
          <a:p>
            <a:fld id="{63C9B255-78B1-466A-8712-0AD17215C20C}" type="slidenum">
              <a:rPr lang="en-IN" smtClean="0"/>
              <a:t>7</a:t>
            </a:fld>
            <a:endParaRPr lang="en-IN" dirty="0"/>
          </a:p>
        </p:txBody>
      </p:sp>
      <p:sp>
        <p:nvSpPr>
          <p:cNvPr id="4" name="Title 3">
            <a:extLst>
              <a:ext uri="{FF2B5EF4-FFF2-40B4-BE49-F238E27FC236}">
                <a16:creationId xmlns:a16="http://schemas.microsoft.com/office/drawing/2014/main" id="{01DAF453-D671-54D7-57DD-D8414D94F2F3}"/>
              </a:ext>
            </a:extLst>
          </p:cNvPr>
          <p:cNvSpPr>
            <a:spLocks noGrp="1"/>
          </p:cNvSpPr>
          <p:nvPr>
            <p:ph type="title"/>
          </p:nvPr>
        </p:nvSpPr>
        <p:spPr/>
        <p:txBody>
          <a:bodyPr/>
          <a:lstStyle/>
          <a:p>
            <a:r>
              <a:rPr lang="en-US" dirty="0"/>
              <a:t>Results and Discussions</a:t>
            </a:r>
          </a:p>
        </p:txBody>
      </p:sp>
      <p:pic>
        <p:nvPicPr>
          <p:cNvPr id="13" name="Picture 12">
            <a:extLst>
              <a:ext uri="{FF2B5EF4-FFF2-40B4-BE49-F238E27FC236}">
                <a16:creationId xmlns:a16="http://schemas.microsoft.com/office/drawing/2014/main" id="{1502155A-087A-AA54-CAA1-B94D6555D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1252434"/>
            <a:ext cx="7573375" cy="1744766"/>
          </a:xfrm>
          <a:prstGeom prst="rect">
            <a:avLst/>
          </a:prstGeom>
        </p:spPr>
      </p:pic>
      <p:pic>
        <p:nvPicPr>
          <p:cNvPr id="18" name="Picture 17">
            <a:extLst>
              <a:ext uri="{FF2B5EF4-FFF2-40B4-BE49-F238E27FC236}">
                <a16:creationId xmlns:a16="http://schemas.microsoft.com/office/drawing/2014/main" id="{FDEB7BB6-C5B8-3104-9C64-D068AA47E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 y="2997200"/>
            <a:ext cx="7619096" cy="1755299"/>
          </a:xfrm>
          <a:prstGeom prst="rect">
            <a:avLst/>
          </a:prstGeom>
        </p:spPr>
      </p:pic>
      <p:pic>
        <p:nvPicPr>
          <p:cNvPr id="20" name="Picture 19">
            <a:extLst>
              <a:ext uri="{FF2B5EF4-FFF2-40B4-BE49-F238E27FC236}">
                <a16:creationId xmlns:a16="http://schemas.microsoft.com/office/drawing/2014/main" id="{F7555062-DF0B-39C3-0350-F0A362CF2A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3771" y="1562167"/>
            <a:ext cx="2171888" cy="838273"/>
          </a:xfrm>
          <a:prstGeom prst="rect">
            <a:avLst/>
          </a:prstGeom>
        </p:spPr>
      </p:pic>
      <p:pic>
        <p:nvPicPr>
          <p:cNvPr id="22" name="Picture 21">
            <a:extLst>
              <a:ext uri="{FF2B5EF4-FFF2-40B4-BE49-F238E27FC236}">
                <a16:creationId xmlns:a16="http://schemas.microsoft.com/office/drawing/2014/main" id="{89221103-3C40-5E03-7922-A91658E960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8718" y="2871251"/>
            <a:ext cx="4171585" cy="2734315"/>
          </a:xfrm>
          <a:prstGeom prst="rect">
            <a:avLst/>
          </a:prstGeom>
        </p:spPr>
      </p:pic>
      <p:sp>
        <p:nvSpPr>
          <p:cNvPr id="23" name="TextBox 22">
            <a:extLst>
              <a:ext uri="{FF2B5EF4-FFF2-40B4-BE49-F238E27FC236}">
                <a16:creationId xmlns:a16="http://schemas.microsoft.com/office/drawing/2014/main" id="{38300DA4-E728-0B09-8986-E5F26D7D869F}"/>
              </a:ext>
            </a:extLst>
          </p:cNvPr>
          <p:cNvSpPr txBox="1"/>
          <p:nvPr/>
        </p:nvSpPr>
        <p:spPr>
          <a:xfrm>
            <a:off x="1645920" y="4809700"/>
            <a:ext cx="5171440" cy="369332"/>
          </a:xfrm>
          <a:prstGeom prst="rect">
            <a:avLst/>
          </a:prstGeom>
          <a:noFill/>
        </p:spPr>
        <p:txBody>
          <a:bodyPr wrap="square" rtlCol="0">
            <a:spAutoFit/>
          </a:bodyPr>
          <a:lstStyle/>
          <a:p>
            <a:pPr algn="ctr"/>
            <a:r>
              <a:rPr lang="en-US" dirty="0"/>
              <a:t>Individual feature importance for each model</a:t>
            </a:r>
            <a:endParaRPr lang="en-IN" dirty="0"/>
          </a:p>
        </p:txBody>
      </p:sp>
      <p:sp>
        <p:nvSpPr>
          <p:cNvPr id="24" name="TextBox 23">
            <a:extLst>
              <a:ext uri="{FF2B5EF4-FFF2-40B4-BE49-F238E27FC236}">
                <a16:creationId xmlns:a16="http://schemas.microsoft.com/office/drawing/2014/main" id="{B0D3163E-F00B-A29B-4C7B-851D1F01DCE0}"/>
              </a:ext>
            </a:extLst>
          </p:cNvPr>
          <p:cNvSpPr txBox="1"/>
          <p:nvPr/>
        </p:nvSpPr>
        <p:spPr>
          <a:xfrm>
            <a:off x="7578718" y="5662767"/>
            <a:ext cx="4729052" cy="369332"/>
          </a:xfrm>
          <a:prstGeom prst="rect">
            <a:avLst/>
          </a:prstGeom>
          <a:noFill/>
        </p:spPr>
        <p:txBody>
          <a:bodyPr wrap="none" rtlCol="0">
            <a:spAutoFit/>
          </a:bodyPr>
          <a:lstStyle/>
          <a:p>
            <a:pPr algn="ctr"/>
            <a:r>
              <a:rPr lang="en-US" dirty="0"/>
              <a:t>Feature importance of the final ensemble model</a:t>
            </a:r>
            <a:endParaRPr lang="en-IN" dirty="0"/>
          </a:p>
        </p:txBody>
      </p:sp>
    </p:spTree>
    <p:extLst>
      <p:ext uri="{BB962C8B-B14F-4D97-AF65-F5344CB8AC3E}">
        <p14:creationId xmlns:p14="http://schemas.microsoft.com/office/powerpoint/2010/main" val="186738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53B2B7-7A7E-DDE2-E261-C55F5274D2E5}"/>
              </a:ext>
            </a:extLst>
          </p:cNvPr>
          <p:cNvSpPr>
            <a:spLocks noGrp="1"/>
          </p:cNvSpPr>
          <p:nvPr>
            <p:ph idx="1"/>
          </p:nvPr>
        </p:nvSpPr>
        <p:spPr/>
        <p:txBody>
          <a:bodyPr>
            <a:normAutofit fontScale="92500"/>
          </a:bodyPr>
          <a:lstStyle/>
          <a:p>
            <a:pPr>
              <a:buNone/>
            </a:pPr>
            <a:r>
              <a:rPr lang="en-US" sz="1600" b="1" dirty="0"/>
              <a:t>Time Domain:</a:t>
            </a:r>
            <a:endParaRPr lang="en-US" sz="1600" dirty="0"/>
          </a:p>
          <a:p>
            <a:pPr>
              <a:buFont typeface="Arial" panose="020B0604020202020204" pitchFamily="34" charset="0"/>
              <a:buChar char="•"/>
            </a:pPr>
            <a:r>
              <a:rPr lang="en-US" sz="1600" dirty="0"/>
              <a:t>Chatter signals demonstrated a </a:t>
            </a:r>
            <a:r>
              <a:rPr lang="en-US" sz="1600" b="1" dirty="0"/>
              <a:t>notably higher RMS</a:t>
            </a:r>
            <a:r>
              <a:rPr lang="en-US" sz="1600" dirty="0"/>
              <a:t>, </a:t>
            </a:r>
            <a:r>
              <a:rPr lang="en-US" sz="1600" b="1" dirty="0"/>
              <a:t>peak-to-peak amplitude</a:t>
            </a:r>
            <a:r>
              <a:rPr lang="en-US" sz="1600" dirty="0"/>
              <a:t>, and </a:t>
            </a:r>
            <a:r>
              <a:rPr lang="en-US" sz="1600" b="1" dirty="0"/>
              <a:t>standard deviation</a:t>
            </a:r>
            <a:r>
              <a:rPr lang="en-US" sz="1600" dirty="0"/>
              <a:t>, highlighting the </a:t>
            </a:r>
            <a:r>
              <a:rPr lang="en-US" sz="1600" b="1" dirty="0"/>
              <a:t>larger energy content and oscillation amplitude</a:t>
            </a:r>
            <a:r>
              <a:rPr lang="en-US" sz="1600" dirty="0"/>
              <a:t> compared to stable cuts.</a:t>
            </a:r>
          </a:p>
          <a:p>
            <a:pPr>
              <a:buFont typeface="Arial" panose="020B0604020202020204" pitchFamily="34" charset="0"/>
              <a:buChar char="•"/>
            </a:pPr>
            <a:r>
              <a:rPr lang="en-US" sz="1600" b="1" dirty="0"/>
              <a:t>Time skewness</a:t>
            </a:r>
            <a:r>
              <a:rPr lang="en-US" sz="1600" dirty="0"/>
              <a:t> varied, suggesting an asymmetry in signal shape, which could correspond to unbalanced or irregular force patterns during chatter</a:t>
            </a:r>
          </a:p>
          <a:p>
            <a:pPr>
              <a:buNone/>
            </a:pPr>
            <a:r>
              <a:rPr lang="en-US" sz="1600" b="1" dirty="0"/>
              <a:t>Frequency Domain:</a:t>
            </a:r>
            <a:endParaRPr lang="en-US" sz="1600" dirty="0"/>
          </a:p>
          <a:p>
            <a:pPr>
              <a:buFont typeface="Arial" panose="020B0604020202020204" pitchFamily="34" charset="0"/>
              <a:buChar char="•"/>
            </a:pPr>
            <a:r>
              <a:rPr lang="en-US" sz="1600" dirty="0"/>
              <a:t>Chatter signals exhibited:</a:t>
            </a:r>
          </a:p>
          <a:p>
            <a:pPr marL="742950" lvl="1" indent="-285750">
              <a:buFont typeface="Arial" panose="020B0604020202020204" pitchFamily="34" charset="0"/>
              <a:buChar char="•"/>
            </a:pPr>
            <a:r>
              <a:rPr lang="en-US" sz="1600" b="1" dirty="0"/>
              <a:t>Higher spectral kurtosis</a:t>
            </a:r>
            <a:r>
              <a:rPr lang="en-US" sz="1600" dirty="0"/>
              <a:t> – indicative of sharp, isolated peaks in the frequency spectrum, often due to resonance or impulsive behavior.</a:t>
            </a:r>
          </a:p>
          <a:p>
            <a:pPr marL="742950" lvl="1" indent="-285750">
              <a:buFont typeface="Arial" panose="020B0604020202020204" pitchFamily="34" charset="0"/>
              <a:buChar char="•"/>
            </a:pPr>
            <a:r>
              <a:rPr lang="en-US" sz="1600" b="1" dirty="0"/>
              <a:t>More spectral peaks</a:t>
            </a:r>
            <a:r>
              <a:rPr lang="en-US" sz="1600" dirty="0"/>
              <a:t> – pointing to multiple harmonic components and complex vibration modes.</a:t>
            </a:r>
          </a:p>
          <a:p>
            <a:pPr marL="742950" lvl="1" indent="-285750">
              <a:buFont typeface="Arial" panose="020B0604020202020204" pitchFamily="34" charset="0"/>
              <a:buChar char="•"/>
            </a:pPr>
            <a:r>
              <a:rPr lang="en-US" sz="1600" b="1" dirty="0"/>
              <a:t>Elevated band energy ratio</a:t>
            </a:r>
            <a:r>
              <a:rPr lang="en-US" sz="1600" dirty="0"/>
              <a:t> – reflecting energy concentration in specific frequency bands typical of regenerative chatter</a:t>
            </a:r>
          </a:p>
          <a:p>
            <a:pPr>
              <a:buNone/>
            </a:pPr>
            <a:r>
              <a:rPr lang="en-US" sz="1700" b="1" dirty="0"/>
              <a:t>Model Performance:</a:t>
            </a:r>
            <a:endParaRPr lang="en-US" sz="1700" dirty="0"/>
          </a:p>
          <a:p>
            <a:r>
              <a:rPr lang="en-US" sz="1700" dirty="0"/>
              <a:t>The ensemble model consistently </a:t>
            </a:r>
            <a:r>
              <a:rPr lang="en-US" sz="1700" b="1" dirty="0"/>
              <a:t>associated chatter with higher energy, more chaotic frequency distributions, and abrupt signal characteristics. </a:t>
            </a:r>
          </a:p>
          <a:p>
            <a:r>
              <a:rPr lang="en-US" sz="1700" dirty="0"/>
              <a:t>Chatter occurrence increases with higher depths of cut and certain spindle speeds, where machining enters unstable zones due to amplified vibrations characterized by higher energy.</a:t>
            </a:r>
          </a:p>
        </p:txBody>
      </p:sp>
      <p:sp>
        <p:nvSpPr>
          <p:cNvPr id="3" name="Slide Number Placeholder 2">
            <a:extLst>
              <a:ext uri="{FF2B5EF4-FFF2-40B4-BE49-F238E27FC236}">
                <a16:creationId xmlns:a16="http://schemas.microsoft.com/office/drawing/2014/main" id="{AF5A2FD7-6F7D-677D-8DB0-6D04AEC7B248}"/>
              </a:ext>
            </a:extLst>
          </p:cNvPr>
          <p:cNvSpPr>
            <a:spLocks noGrp="1"/>
          </p:cNvSpPr>
          <p:nvPr>
            <p:ph type="sldNum" sz="quarter" idx="12"/>
          </p:nvPr>
        </p:nvSpPr>
        <p:spPr/>
        <p:txBody>
          <a:bodyPr/>
          <a:lstStyle/>
          <a:p>
            <a:fld id="{63C9B255-78B1-466A-8712-0AD17215C20C}" type="slidenum">
              <a:rPr lang="en-IN" smtClean="0"/>
              <a:t>8</a:t>
            </a:fld>
            <a:endParaRPr lang="en-IN" dirty="0"/>
          </a:p>
        </p:txBody>
      </p:sp>
      <p:sp>
        <p:nvSpPr>
          <p:cNvPr id="4" name="Title 3">
            <a:extLst>
              <a:ext uri="{FF2B5EF4-FFF2-40B4-BE49-F238E27FC236}">
                <a16:creationId xmlns:a16="http://schemas.microsoft.com/office/drawing/2014/main" id="{1D5924D8-D479-19A8-6A1A-8F3F603400FA}"/>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1901304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22434</TotalTime>
  <Words>646</Words>
  <Application>Microsoft Office PowerPoint</Application>
  <PresentationFormat>Widescreen</PresentationFormat>
  <Paragraphs>71</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ME623 Dynamics of Machining Processes</vt:lpstr>
      <vt:lpstr>Introduction, Objectives and Methodology</vt:lpstr>
      <vt:lpstr>Introduction, Objectives and Methodology</vt:lpstr>
      <vt:lpstr>Results and Discussions</vt:lpstr>
      <vt:lpstr>Results and Discussions</vt:lpstr>
      <vt:lpstr>Results and Discussions</vt:lpstr>
      <vt:lpstr>Results and 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RINKU KUMAR MITTAL</dc:creator>
  <cp:lastModifiedBy>Ashok menon</cp:lastModifiedBy>
  <cp:revision>135</cp:revision>
  <cp:lastPrinted>2022-08-02T06:47:28Z</cp:lastPrinted>
  <dcterms:created xsi:type="dcterms:W3CDTF">2021-12-02T08:56:59Z</dcterms:created>
  <dcterms:modified xsi:type="dcterms:W3CDTF">2025-04-23T10:53:41Z</dcterms:modified>
</cp:coreProperties>
</file>