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2" r:id="rId6"/>
    <p:sldId id="263" r:id="rId7"/>
    <p:sldId id="264" r:id="rId8"/>
    <p:sldId id="265" r:id="rId9"/>
    <p:sldId id="266" r:id="rId10"/>
    <p:sldId id="268" r:id="rId11"/>
    <p:sldId id="267"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F7B3A1B-24E2-46E3-ABCF-0C9FE6323895}"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6959F-4333-453B-A96F-5BD0FDDF6310}"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7B3A1B-24E2-46E3-ABCF-0C9FE6323895}"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6959F-4333-453B-A96F-5BD0FDDF63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7B3A1B-24E2-46E3-ABCF-0C9FE6323895}" type="datetimeFigureOut">
              <a:rPr lang="en-US" smtClean="0"/>
              <a:t>2/6/2020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9E6959F-4333-453B-A96F-5BD0FDDF63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7B3A1B-24E2-46E3-ABCF-0C9FE6323895}"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6959F-4333-453B-A96F-5BD0FDDF63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7B3A1B-24E2-46E3-ABCF-0C9FE6323895}"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6959F-4333-453B-A96F-5BD0FDDF631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7B3A1B-24E2-46E3-ABCF-0C9FE6323895}"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6959F-4333-453B-A96F-5BD0FDDF63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7B3A1B-24E2-46E3-ABCF-0C9FE6323895}"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E6959F-4333-453B-A96F-5BD0FDDF63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7B3A1B-24E2-46E3-ABCF-0C9FE6323895}"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E6959F-4333-453B-A96F-5BD0FDDF63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B3A1B-24E2-46E3-ABCF-0C9FE6323895}"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E6959F-4333-453B-A96F-5BD0FDDF63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7B3A1B-24E2-46E3-ABCF-0C9FE6323895}"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6959F-4333-453B-A96F-5BD0FDDF6310}"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8F7B3A1B-24E2-46E3-ABCF-0C9FE6323895}" type="datetimeFigureOut">
              <a:rPr lang="en-US" smtClean="0"/>
              <a:t>2/6/2020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E6959F-4333-453B-A96F-5BD0FDDF631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F7B3A1B-24E2-46E3-ABCF-0C9FE6323895}" type="datetimeFigureOut">
              <a:rPr lang="en-US" smtClean="0"/>
              <a:t>2/6/2020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9E6959F-4333-453B-A96F-5BD0FDDF63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8077200" cy="1447800"/>
          </a:xfrm>
        </p:spPr>
        <p:txBody>
          <a:bodyPr>
            <a:normAutofit fontScale="90000"/>
          </a:bodyPr>
          <a:lstStyle/>
          <a:p>
            <a:r>
              <a:rPr lang="en-US" dirty="0"/>
              <a:t>Capstone Project - The Battle of Neighborhoods (Week 2)</a:t>
            </a:r>
            <a:br>
              <a:rPr lang="en-US" dirty="0"/>
            </a:br>
            <a:endParaRPr lang="en-US" dirty="0"/>
          </a:p>
        </p:txBody>
      </p:sp>
      <p:sp>
        <p:nvSpPr>
          <p:cNvPr id="3" name="Subtitle 2"/>
          <p:cNvSpPr>
            <a:spLocks noGrp="1"/>
          </p:cNvSpPr>
          <p:nvPr>
            <p:ph type="subTitle" idx="1"/>
          </p:nvPr>
        </p:nvSpPr>
        <p:spPr/>
        <p:txBody>
          <a:bodyPr/>
          <a:lstStyle/>
          <a:p>
            <a:r>
              <a:rPr lang="en-US" dirty="0"/>
              <a:t/>
            </a:r>
            <a:br>
              <a:rPr lang="en-US" dirty="0"/>
            </a:br>
            <a:endParaRPr lang="en-US" dirty="0"/>
          </a:p>
        </p:txBody>
      </p:sp>
    </p:spTree>
    <p:extLst>
      <p:ext uri="{BB962C8B-B14F-4D97-AF65-F5344CB8AC3E}">
        <p14:creationId xmlns:p14="http://schemas.microsoft.com/office/powerpoint/2010/main" val="2894013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sz="2600" dirty="0" smtClean="0"/>
              <a:t>Using  the final data set containing the neighborhood in </a:t>
            </a:r>
            <a:r>
              <a:rPr lang="en-US" sz="2600" dirty="0" err="1" smtClean="0"/>
              <a:t>kingston</a:t>
            </a:r>
            <a:r>
              <a:rPr lang="en-US" sz="2600" dirty="0" smtClean="0"/>
              <a:t> upon the themes along with the latitude and longitude, we can find all venues within 500 m radius of each neighborhood by connecting it to the foursquare API</a:t>
            </a:r>
            <a:r>
              <a:rPr lang="en-US" sz="2400" dirty="0" smtClean="0"/>
              <a:t>.</a:t>
            </a:r>
          </a:p>
          <a:p>
            <a:pPr marL="118872" indent="0">
              <a:buNone/>
            </a:pPr>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a:p>
            <a:r>
              <a:rPr lang="en-US" sz="2600" dirty="0" smtClean="0"/>
              <a:t>Using One Hot Encoder Grouping </a:t>
            </a:r>
            <a:r>
              <a:rPr lang="en-US" sz="2600" dirty="0"/>
              <a:t>rows by neighborhood and by taking the mean of the frequency of occurrence of each </a:t>
            </a:r>
            <a:r>
              <a:rPr lang="en-US" sz="2600" dirty="0" smtClean="0"/>
              <a:t>category, Finally the 10 common venues are calculated for the neighborhoods.</a:t>
            </a:r>
            <a:endParaRPr lang="en-US" sz="2600" dirty="0"/>
          </a:p>
          <a:p>
            <a:endParaRPr lang="en-US" dirty="0"/>
          </a:p>
        </p:txBody>
      </p:sp>
      <p:pic>
        <p:nvPicPr>
          <p:cNvPr id="5122" name="Picture 2" descr="C:\Users\LENOVO\Pictures\Screenshots\Screenshot (1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103418"/>
            <a:ext cx="8382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448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911352"/>
          </a:xfrm>
        </p:spPr>
        <p:txBody>
          <a:bodyPr/>
          <a:lstStyle/>
          <a:p>
            <a:r>
              <a:rPr lang="en-US" dirty="0" smtClean="0"/>
              <a:t>Results</a:t>
            </a:r>
            <a:endParaRPr lang="en-US" dirty="0"/>
          </a:p>
        </p:txBody>
      </p:sp>
      <p:sp>
        <p:nvSpPr>
          <p:cNvPr id="3" name="Content Placeholder 2"/>
          <p:cNvSpPr>
            <a:spLocks noGrp="1"/>
          </p:cNvSpPr>
          <p:nvPr>
            <p:ph idx="1"/>
          </p:nvPr>
        </p:nvSpPr>
        <p:spPr>
          <a:xfrm>
            <a:off x="457200" y="1775191"/>
            <a:ext cx="8229600" cy="5006609"/>
          </a:xfrm>
        </p:spPr>
        <p:txBody>
          <a:bodyPr>
            <a:normAutofit fontScale="3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sz="4200" dirty="0" smtClean="0"/>
          </a:p>
          <a:p>
            <a:endParaRPr lang="en-US" sz="4200" dirty="0" smtClean="0"/>
          </a:p>
          <a:p>
            <a:endParaRPr lang="en-US" sz="4200" dirty="0"/>
          </a:p>
          <a:p>
            <a:endParaRPr lang="en-US" sz="4200" dirty="0" smtClean="0"/>
          </a:p>
          <a:p>
            <a:endParaRPr lang="en-US" sz="4200" dirty="0"/>
          </a:p>
          <a:p>
            <a:endParaRPr lang="en-US" sz="4200" dirty="0" smtClean="0"/>
          </a:p>
          <a:p>
            <a:endParaRPr lang="en-US" sz="4200" dirty="0"/>
          </a:p>
          <a:p>
            <a:r>
              <a:rPr lang="en-US" sz="6200" dirty="0" smtClean="0"/>
              <a:t>Each </a:t>
            </a:r>
            <a:r>
              <a:rPr lang="en-US" sz="6200" dirty="0"/>
              <a:t>cluster is color coded for the ease of presentation, we can see that majority of the neighborhood falls in the red cluster which is the first cluster. Three neighborhoods have their own cluster (Blue, Purple and Yellow), these are clusters two three and five. The green cluster consists of two neighborhoods which is the </a:t>
            </a:r>
            <a:r>
              <a:rPr lang="en-US" sz="6200" dirty="0" smtClean="0"/>
              <a:t>4th </a:t>
            </a:r>
            <a:r>
              <a:rPr lang="en-US" sz="6200" dirty="0"/>
              <a:t>cluster</a:t>
            </a:r>
            <a:r>
              <a:rPr lang="en-US" sz="5500" dirty="0"/>
              <a:t>.</a:t>
            </a:r>
            <a:endParaRPr lang="en-US" sz="5500" dirty="0"/>
          </a:p>
        </p:txBody>
      </p:sp>
      <p:pic>
        <p:nvPicPr>
          <p:cNvPr id="6146" name="Picture 2" descr="C:\Users\LENOVO\Pictures\Screenshots\Screenshot (18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458201" cy="393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549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55845"/>
            <a:ext cx="2908168" cy="369332"/>
          </a:xfrm>
          <a:prstGeom prst="rect">
            <a:avLst/>
          </a:prstGeom>
        </p:spPr>
        <p:txBody>
          <a:bodyPr wrap="none">
            <a:spAutoFit/>
          </a:bodyPr>
          <a:lstStyle/>
          <a:p>
            <a:r>
              <a:rPr lang="en-US" b="1" dirty="0"/>
              <a:t>Examine the second cluster</a:t>
            </a:r>
          </a:p>
        </p:txBody>
      </p:sp>
      <p:sp>
        <p:nvSpPr>
          <p:cNvPr id="3" name="Rectangle 2"/>
          <p:cNvSpPr/>
          <p:nvPr/>
        </p:nvSpPr>
        <p:spPr>
          <a:xfrm>
            <a:off x="394854" y="2362200"/>
            <a:ext cx="8278092" cy="923330"/>
          </a:xfrm>
          <a:prstGeom prst="rect">
            <a:avLst/>
          </a:prstGeom>
        </p:spPr>
        <p:txBody>
          <a:bodyPr wrap="square">
            <a:spAutoFit/>
          </a:bodyPr>
          <a:lstStyle/>
          <a:p>
            <a:r>
              <a:rPr lang="en-US" dirty="0"/>
              <a:t>In second cluster, these neighborhoods have common venues such as Construction &amp; Landscaping, Parks, Gym/Fitness centers, Bus Stops, Restaurants, Electronics Stores and Soccer fields .</a:t>
            </a:r>
          </a:p>
        </p:txBody>
      </p:sp>
      <p:sp>
        <p:nvSpPr>
          <p:cNvPr id="4" name="Rectangle 3"/>
          <p:cNvSpPr/>
          <p:nvPr/>
        </p:nvSpPr>
        <p:spPr>
          <a:xfrm>
            <a:off x="367145" y="3292228"/>
            <a:ext cx="4572000" cy="646331"/>
          </a:xfrm>
          <a:prstGeom prst="rect">
            <a:avLst/>
          </a:prstGeom>
        </p:spPr>
        <p:txBody>
          <a:bodyPr>
            <a:spAutoFit/>
          </a:bodyPr>
          <a:lstStyle/>
          <a:p>
            <a:r>
              <a:rPr lang="en-US" b="1" dirty="0"/>
              <a:t>Examine the third </a:t>
            </a:r>
            <a:r>
              <a:rPr lang="en-US" b="1" dirty="0" smtClean="0"/>
              <a:t>cluster</a:t>
            </a:r>
            <a:r>
              <a:rPr lang="en-US" dirty="0"/>
              <a:t/>
            </a:r>
            <a:br>
              <a:rPr lang="en-US" dirty="0"/>
            </a:br>
            <a:endParaRPr lang="en-US" dirty="0"/>
          </a:p>
        </p:txBody>
      </p:sp>
      <p:pic>
        <p:nvPicPr>
          <p:cNvPr id="7" name="Picture 2" descr="C:\Users\LENOVO\Pictures\Screenshots\Screenshot (19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3650029"/>
            <a:ext cx="9067800" cy="1295399"/>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LENOVO\Pictures\Screenshots\Screenshot (1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 y="838200"/>
            <a:ext cx="9137074" cy="1247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19544" y="5033619"/>
            <a:ext cx="8153402" cy="923330"/>
          </a:xfrm>
          <a:prstGeom prst="rect">
            <a:avLst/>
          </a:prstGeom>
        </p:spPr>
        <p:txBody>
          <a:bodyPr wrap="square">
            <a:spAutoFit/>
          </a:bodyPr>
          <a:lstStyle/>
          <a:p>
            <a:r>
              <a:rPr lang="en-US" dirty="0"/>
              <a:t>In third cluster, these neighborhoods have common venues such as Parks, Gym/Fitness centers, Bus Stops, </a:t>
            </a:r>
            <a:r>
              <a:rPr lang="en-US" dirty="0" err="1"/>
              <a:t>Restaurants,Departmental</a:t>
            </a:r>
            <a:r>
              <a:rPr lang="en-US" dirty="0"/>
              <a:t> </a:t>
            </a:r>
            <a:r>
              <a:rPr lang="en-US" dirty="0" err="1"/>
              <a:t>strors</a:t>
            </a:r>
            <a:r>
              <a:rPr lang="en-US" dirty="0"/>
              <a:t>, Electronics Stores and train station </a:t>
            </a:r>
            <a:r>
              <a:rPr lang="en-US" dirty="0" err="1"/>
              <a:t>etc</a:t>
            </a:r>
            <a:endParaRPr lang="en-US" dirty="0"/>
          </a:p>
        </p:txBody>
      </p:sp>
    </p:spTree>
    <p:extLst>
      <p:ext uri="{BB962C8B-B14F-4D97-AF65-F5344CB8AC3E}">
        <p14:creationId xmlns:p14="http://schemas.microsoft.com/office/powerpoint/2010/main" val="3648072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LENOVO\Pictures\Screenshots\Screenshot (1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6305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LENOVO\Pictures\Screenshots\Screenshot (1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36868"/>
            <a:ext cx="9163050" cy="1562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1000" y="540327"/>
            <a:ext cx="2707793" cy="369332"/>
          </a:xfrm>
          <a:prstGeom prst="rect">
            <a:avLst/>
          </a:prstGeom>
        </p:spPr>
        <p:txBody>
          <a:bodyPr wrap="none">
            <a:spAutoFit/>
          </a:bodyPr>
          <a:lstStyle/>
          <a:p>
            <a:r>
              <a:rPr lang="en-US" b="1" dirty="0"/>
              <a:t>Examine the forth cluster</a:t>
            </a:r>
          </a:p>
        </p:txBody>
      </p:sp>
      <p:sp>
        <p:nvSpPr>
          <p:cNvPr id="5" name="Rectangle 4"/>
          <p:cNvSpPr/>
          <p:nvPr/>
        </p:nvSpPr>
        <p:spPr>
          <a:xfrm>
            <a:off x="381000" y="2505941"/>
            <a:ext cx="8458200" cy="646331"/>
          </a:xfrm>
          <a:prstGeom prst="rect">
            <a:avLst/>
          </a:prstGeom>
        </p:spPr>
        <p:txBody>
          <a:bodyPr wrap="square">
            <a:spAutoFit/>
          </a:bodyPr>
          <a:lstStyle/>
          <a:p>
            <a:r>
              <a:rPr lang="en-US" dirty="0"/>
              <a:t>The forth cluster has one neighborhood which consists of Venues such as Grocery shops, Bars, Restaurants, Furniture shops, and Department </a:t>
            </a:r>
            <a:r>
              <a:rPr lang="en-US" dirty="0" smtClean="0"/>
              <a:t>stores.</a:t>
            </a:r>
            <a:endParaRPr lang="en-US" dirty="0"/>
          </a:p>
        </p:txBody>
      </p:sp>
      <p:sp>
        <p:nvSpPr>
          <p:cNvPr id="6" name="Rectangle 5"/>
          <p:cNvSpPr/>
          <p:nvPr/>
        </p:nvSpPr>
        <p:spPr>
          <a:xfrm>
            <a:off x="394855" y="3583587"/>
            <a:ext cx="2632452" cy="369332"/>
          </a:xfrm>
          <a:prstGeom prst="rect">
            <a:avLst/>
          </a:prstGeom>
        </p:spPr>
        <p:txBody>
          <a:bodyPr wrap="none">
            <a:spAutoFit/>
          </a:bodyPr>
          <a:lstStyle/>
          <a:p>
            <a:r>
              <a:rPr lang="en-US" b="1" dirty="0"/>
              <a:t>Examine the fifth cluster</a:t>
            </a:r>
          </a:p>
        </p:txBody>
      </p:sp>
      <p:sp>
        <p:nvSpPr>
          <p:cNvPr id="7" name="Rectangle 6"/>
          <p:cNvSpPr/>
          <p:nvPr/>
        </p:nvSpPr>
        <p:spPr>
          <a:xfrm>
            <a:off x="394854" y="5582651"/>
            <a:ext cx="8444345" cy="646331"/>
          </a:xfrm>
          <a:prstGeom prst="rect">
            <a:avLst/>
          </a:prstGeom>
        </p:spPr>
        <p:txBody>
          <a:bodyPr wrap="square">
            <a:spAutoFit/>
          </a:bodyPr>
          <a:lstStyle/>
          <a:p>
            <a:r>
              <a:rPr lang="en-US" dirty="0"/>
              <a:t>The Fifth cluster has one neighborhood which consists of Venues such as Train stations, Restaurants, and Furniture shops.</a:t>
            </a:r>
          </a:p>
        </p:txBody>
      </p:sp>
    </p:spTree>
    <p:extLst>
      <p:ext uri="{BB962C8B-B14F-4D97-AF65-F5344CB8AC3E}">
        <p14:creationId xmlns:p14="http://schemas.microsoft.com/office/powerpoint/2010/main" val="3147152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457200" y="1219200"/>
            <a:ext cx="8229600" cy="5638800"/>
          </a:xfrm>
        </p:spPr>
        <p:txBody>
          <a:bodyPr>
            <a:noAutofit/>
          </a:bodyPr>
          <a:lstStyle/>
          <a:p>
            <a:r>
              <a:rPr lang="en-US" sz="2300" dirty="0"/>
              <a:t>The aim of this project is to help people who want to relocate to the safest borough in London, expats can chose the neighborhoods to which they want to relocate based on the most common venues in it</a:t>
            </a:r>
            <a:r>
              <a:rPr lang="en-US" sz="2300" dirty="0" smtClean="0"/>
              <a:t>.</a:t>
            </a:r>
          </a:p>
          <a:p>
            <a:r>
              <a:rPr lang="en-US" sz="2300" dirty="0" smtClean="0"/>
              <a:t> </a:t>
            </a:r>
            <a:r>
              <a:rPr lang="en-US" sz="2300" dirty="0"/>
              <a:t>For example if a person is looking for a neighborhood with good connectivity and public transportation we can see that Clusters 3 and 4 have Train stations and Bus stops as the most common venues. </a:t>
            </a:r>
            <a:endParaRPr lang="en-US" sz="2300" dirty="0" smtClean="0"/>
          </a:p>
          <a:p>
            <a:r>
              <a:rPr lang="en-US" sz="2300" dirty="0" smtClean="0"/>
              <a:t>If </a:t>
            </a:r>
            <a:r>
              <a:rPr lang="en-US" sz="2300" dirty="0"/>
              <a:t>a person is looking for a neighborhood with stores and restaurants in a close proximity then the neighborhoods in the first cluster is suitable. </a:t>
            </a:r>
            <a:endParaRPr lang="en-US" sz="2300" dirty="0" smtClean="0"/>
          </a:p>
          <a:p>
            <a:r>
              <a:rPr lang="en-US" sz="2300" dirty="0" smtClean="0"/>
              <a:t>For </a:t>
            </a:r>
            <a:r>
              <a:rPr lang="en-US" sz="2300" dirty="0"/>
              <a:t>a family I feel that the neighborhoods in Cluster 4 are more suitable dues to the common venues in that cluster, these neighborhoods have common venues such as Parks, Gym/Fitness centers, Bus Stops, Restaurants, Electronics Stores and Soccer fields which is ideal for a family.</a:t>
            </a:r>
            <a:endParaRPr lang="en-US" sz="2300" dirty="0"/>
          </a:p>
        </p:txBody>
      </p:sp>
    </p:spTree>
    <p:extLst>
      <p:ext uri="{BB962C8B-B14F-4D97-AF65-F5344CB8AC3E}">
        <p14:creationId xmlns:p14="http://schemas.microsoft.com/office/powerpoint/2010/main" val="906167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400" dirty="0"/>
              <a:t>This project helps a person get a better understanding of the neighborhoods with respect to the most common venues in that neighborhood. </a:t>
            </a:r>
            <a:endParaRPr lang="en-US" sz="2400" dirty="0" smtClean="0"/>
          </a:p>
          <a:p>
            <a:r>
              <a:rPr lang="en-US" sz="2400" dirty="0" smtClean="0"/>
              <a:t>It </a:t>
            </a:r>
            <a:r>
              <a:rPr lang="en-US" sz="2400" dirty="0"/>
              <a:t>is always helpful to make use of technology to stay one step ahead i.e. finding out more about places before moving into a neighborhood. </a:t>
            </a:r>
            <a:endParaRPr lang="en-US" sz="2400" dirty="0" smtClean="0"/>
          </a:p>
          <a:p>
            <a:r>
              <a:rPr lang="en-US" sz="2400" dirty="0" smtClean="0"/>
              <a:t>We </a:t>
            </a:r>
            <a:r>
              <a:rPr lang="en-US" sz="2400" dirty="0"/>
              <a:t>have just taken safety as a primary concern to shortlist the borough of London. The future of this project includes taking other factors such as cost of living in the areas into consideration to shortlist the borough based on safety and a predefined budget</a:t>
            </a:r>
          </a:p>
          <a:p>
            <a:pPr marL="118872" indent="0">
              <a:buNone/>
            </a:pPr>
            <a:endParaRPr lang="en-US" sz="2400" dirty="0"/>
          </a:p>
          <a:p>
            <a:pPr marL="118872" indent="0">
              <a:buNone/>
            </a:pPr>
            <a:endParaRPr lang="en-US" sz="2400" dirty="0"/>
          </a:p>
          <a:p>
            <a:endParaRPr lang="en-US" sz="2400" dirty="0"/>
          </a:p>
        </p:txBody>
      </p:sp>
    </p:spTree>
    <p:extLst>
      <p:ext uri="{BB962C8B-B14F-4D97-AF65-F5344CB8AC3E}">
        <p14:creationId xmlns:p14="http://schemas.microsoft.com/office/powerpoint/2010/main" val="2267430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1.Introduction</a:t>
            </a:r>
            <a:endParaRPr lang="en-US" dirty="0"/>
          </a:p>
        </p:txBody>
      </p:sp>
      <p:sp>
        <p:nvSpPr>
          <p:cNvPr id="3" name="Content Placeholder 2"/>
          <p:cNvSpPr>
            <a:spLocks noGrp="1"/>
          </p:cNvSpPr>
          <p:nvPr>
            <p:ph idx="1"/>
          </p:nvPr>
        </p:nvSpPr>
        <p:spPr/>
        <p:txBody>
          <a:bodyPr>
            <a:normAutofit/>
          </a:bodyPr>
          <a:lstStyle/>
          <a:p>
            <a:r>
              <a:rPr lang="en-US" sz="2400" dirty="0"/>
              <a:t>This project aims to select the safest borough in London based on the total crimes, explore the neighborhoods of that borough to find the 10 most common venues in each neighborhood and finally cluster the neighborhoods using k-mean clustering</a:t>
            </a:r>
            <a:r>
              <a:rPr lang="en-US" sz="2400" dirty="0" smtClean="0"/>
              <a:t>.</a:t>
            </a:r>
          </a:p>
          <a:p>
            <a:r>
              <a:rPr lang="en-US" sz="2400" dirty="0"/>
              <a:t>We will focus on the safest borough and explore its neighborhoods and the 10 most common venues in each neighborhood so that the best neighborhood suited to an individual's needs can be selected.</a:t>
            </a:r>
            <a:endParaRPr lang="en-US" sz="2400" dirty="0"/>
          </a:p>
        </p:txBody>
      </p:sp>
    </p:spTree>
    <p:extLst>
      <p:ext uri="{BB962C8B-B14F-4D97-AF65-F5344CB8AC3E}">
        <p14:creationId xmlns:p14="http://schemas.microsoft.com/office/powerpoint/2010/main" val="2534431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Acquisition </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dirty="0" smtClean="0"/>
              <a:t>Data Acquisition-Data acquired for this project is a combination of data from three sources:</a:t>
            </a:r>
          </a:p>
          <a:p>
            <a:pPr>
              <a:buFont typeface="Wingdings" pitchFamily="2" charset="2"/>
              <a:buChar char="§"/>
            </a:pPr>
            <a:r>
              <a:rPr lang="en-US" dirty="0" smtClean="0"/>
              <a:t>The first data source of this project uses a London </a:t>
            </a:r>
            <a:r>
              <a:rPr lang="en-US" dirty="0"/>
              <a:t>C</a:t>
            </a:r>
            <a:r>
              <a:rPr lang="en-US" dirty="0" smtClean="0"/>
              <a:t>rime Data  that shows a crime per borough in London.</a:t>
            </a:r>
          </a:p>
          <a:p>
            <a:pPr>
              <a:buFont typeface="Wingdings" pitchFamily="2" charset="2"/>
              <a:buChar char="§"/>
            </a:pPr>
            <a:r>
              <a:rPr lang="en-US" dirty="0" smtClean="0"/>
              <a:t>The second source of data scraped from </a:t>
            </a:r>
            <a:r>
              <a:rPr lang="en-US" dirty="0"/>
              <a:t>W</a:t>
            </a:r>
            <a:r>
              <a:rPr lang="en-US" dirty="0" smtClean="0"/>
              <a:t>ikipedia page that contain list of London Boroughs.</a:t>
            </a:r>
          </a:p>
          <a:p>
            <a:pPr>
              <a:buFont typeface="Wingdings" pitchFamily="2" charset="2"/>
              <a:buChar char="§"/>
            </a:pPr>
            <a:r>
              <a:rPr lang="en-US" dirty="0" smtClean="0"/>
              <a:t>The third source is the list of neighborhood in Royal Boroughs of </a:t>
            </a:r>
            <a:r>
              <a:rPr lang="en-US" dirty="0"/>
              <a:t>K</a:t>
            </a:r>
            <a:r>
              <a:rPr lang="en-US" dirty="0" smtClean="0"/>
              <a:t>ingston upon Thames as found on </a:t>
            </a:r>
            <a:r>
              <a:rPr lang="en-US" dirty="0"/>
              <a:t>W</a:t>
            </a:r>
            <a:r>
              <a:rPr lang="en-US" dirty="0" smtClean="0"/>
              <a:t>ikipedia page</a:t>
            </a:r>
          </a:p>
          <a:p>
            <a:pPr>
              <a:buFont typeface="Wingdings" pitchFamily="2" charset="2"/>
              <a:buChar char="§"/>
            </a:pPr>
            <a:endParaRPr lang="en-US" dirty="0"/>
          </a:p>
        </p:txBody>
      </p:sp>
    </p:spTree>
    <p:extLst>
      <p:ext uri="{BB962C8B-B14F-4D97-AF65-F5344CB8AC3E}">
        <p14:creationId xmlns:p14="http://schemas.microsoft.com/office/powerpoint/2010/main" val="2469813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3.Data Cleaning</a:t>
            </a:r>
            <a:endParaRPr lang="en-US" dirty="0"/>
          </a:p>
        </p:txBody>
      </p:sp>
      <p:sp>
        <p:nvSpPr>
          <p:cNvPr id="3" name="Content Placeholder 2"/>
          <p:cNvSpPr>
            <a:spLocks noGrp="1"/>
          </p:cNvSpPr>
          <p:nvPr>
            <p:ph idx="1"/>
          </p:nvPr>
        </p:nvSpPr>
        <p:spPr>
          <a:xfrm>
            <a:off x="457200" y="1371601"/>
            <a:ext cx="8229600" cy="5486399"/>
          </a:xfrm>
        </p:spPr>
        <p:txBody>
          <a:bodyPr>
            <a:normAutofit lnSpcReduction="10000"/>
          </a:bodyPr>
          <a:lstStyle/>
          <a:p>
            <a:pPr marL="118872" indent="0">
              <a:buNone/>
            </a:pPr>
            <a:r>
              <a:rPr lang="en-US" sz="2600" dirty="0" smtClean="0"/>
              <a:t>Data Cleaning- These process is different for each of the three source.</a:t>
            </a:r>
          </a:p>
          <a:p>
            <a:pPr>
              <a:buFont typeface="Wingdings" pitchFamily="2" charset="2"/>
              <a:buChar char="§"/>
            </a:pPr>
            <a:r>
              <a:rPr lang="en-US" sz="2600" dirty="0"/>
              <a:t>The total number of crimes </a:t>
            </a:r>
            <a:r>
              <a:rPr lang="en-US" sz="2600" dirty="0" err="1"/>
              <a:t>commited</a:t>
            </a:r>
            <a:r>
              <a:rPr lang="en-US" sz="2600" dirty="0"/>
              <a:t> in each of the borough during the last year. The most common venues in each of the neighborhood in the safest borough selected. </a:t>
            </a:r>
            <a:endParaRPr lang="en-US" sz="2600" dirty="0"/>
          </a:p>
          <a:p>
            <a:pPr>
              <a:buFont typeface="Wingdings" pitchFamily="2" charset="2"/>
              <a:buChar char="§"/>
            </a:pPr>
            <a:r>
              <a:rPr lang="en-US" sz="2600" dirty="0"/>
              <a:t> Scraping additional information of the different Boroughs in London from a Wikipedia </a:t>
            </a:r>
            <a:r>
              <a:rPr lang="en-US" sz="2600" dirty="0" smtClean="0"/>
              <a:t>page. More </a:t>
            </a:r>
            <a:r>
              <a:rPr lang="en-US" sz="2600" dirty="0"/>
              <a:t>information regarding the boroughs of London is scraped using the </a:t>
            </a:r>
            <a:r>
              <a:rPr lang="en-US" sz="2600" dirty="0" err="1"/>
              <a:t>Beautifulsoup</a:t>
            </a:r>
            <a:r>
              <a:rPr lang="en-US" sz="2600" dirty="0"/>
              <a:t> library</a:t>
            </a:r>
            <a:r>
              <a:rPr lang="en-US" sz="2600" dirty="0" smtClean="0"/>
              <a:t>.</a:t>
            </a:r>
          </a:p>
          <a:p>
            <a:pPr>
              <a:buFont typeface="Wingdings" pitchFamily="2" charset="2"/>
              <a:buChar char="§"/>
            </a:pPr>
            <a:r>
              <a:rPr lang="en-US" sz="2600" dirty="0"/>
              <a:t> Creating a new dataset of the Neighborhoods of the safest borough in London and generating their co-ordinates.: Co-ordinate of neighborhood will be obtained using Google Maps API geocoding.</a:t>
            </a:r>
            <a:endParaRPr lang="en-US" sz="2600" dirty="0"/>
          </a:p>
        </p:txBody>
      </p:sp>
    </p:spTree>
    <p:extLst>
      <p:ext uri="{BB962C8B-B14F-4D97-AF65-F5344CB8AC3E}">
        <p14:creationId xmlns:p14="http://schemas.microsoft.com/office/powerpoint/2010/main" val="2953634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4.Methodology</a:t>
            </a:r>
            <a:endParaRPr lang="en-US" dirty="0"/>
          </a:p>
        </p:txBody>
      </p:sp>
      <p:sp>
        <p:nvSpPr>
          <p:cNvPr id="3" name="Content Placeholder 2"/>
          <p:cNvSpPr>
            <a:spLocks noGrp="1"/>
          </p:cNvSpPr>
          <p:nvPr>
            <p:ph idx="1"/>
          </p:nvPr>
        </p:nvSpPr>
        <p:spPr>
          <a:xfrm>
            <a:off x="228601" y="1775191"/>
            <a:ext cx="8458199" cy="4930409"/>
          </a:xfrm>
        </p:spPr>
        <p:txBody>
          <a:bodyPr>
            <a:normAutofit fontScale="40000" lnSpcReduction="20000"/>
          </a:bodyPr>
          <a:lstStyle/>
          <a:p>
            <a:pPr marL="118872" indent="0">
              <a:buNone/>
            </a:pPr>
            <a:r>
              <a:rPr lang="en-US" sz="5900" dirty="0" smtClean="0"/>
              <a:t>Exploratory Data Analysis:</a:t>
            </a:r>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smtClean="0"/>
          </a:p>
          <a:p>
            <a:pPr marL="118872" indent="0">
              <a:buNone/>
            </a:pPr>
            <a:endParaRPr lang="en-US" dirty="0" smtClean="0"/>
          </a:p>
          <a:p>
            <a:pPr marL="118872" indent="0">
              <a:buNone/>
            </a:pPr>
            <a:r>
              <a:rPr lang="en-US" sz="4200" dirty="0" smtClean="0"/>
              <a:t>Visualize </a:t>
            </a:r>
            <a:r>
              <a:rPr lang="en-US" sz="4200" dirty="0"/>
              <a:t>the crime rates in the London boroughs to </a:t>
            </a:r>
            <a:r>
              <a:rPr lang="en-US" sz="4200" dirty="0" smtClean="0"/>
              <a:t>identify </a:t>
            </a:r>
            <a:r>
              <a:rPr lang="en-US" sz="4200" dirty="0"/>
              <a:t>the safest borough and extract the neighborhoods in that borough to find the 10 most common venues in each neighborhood</a:t>
            </a:r>
            <a:r>
              <a:rPr lang="en-US" dirty="0"/>
              <a:t>.</a:t>
            </a: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endParaRPr lang="en-US" dirty="0"/>
          </a:p>
        </p:txBody>
      </p:sp>
      <p:pic>
        <p:nvPicPr>
          <p:cNvPr id="1026" name="Picture 2" descr="C:\Users\LENOVO\Pictures\Screenshots\Screenshot (17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514600"/>
            <a:ext cx="8077200" cy="333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093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0" dirty="0"/>
              <a:t>The borough City of London has the lowest no. of crimes recorded for the year 2016, Looking into the details of the </a:t>
            </a:r>
            <a:r>
              <a:rPr lang="en-US" sz="2400" b="0" dirty="0" smtClean="0"/>
              <a:t>borough:</a:t>
            </a:r>
            <a:endParaRPr lang="en-US" sz="2400" dirty="0"/>
          </a:p>
        </p:txBody>
      </p:sp>
      <p:pic>
        <p:nvPicPr>
          <p:cNvPr id="2050" name="Picture 2" descr="C:\Users\LENOVO\Pictures\Screenshots\Screenshot (176).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4800" y="2819400"/>
            <a:ext cx="4423029" cy="244985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LENOVO\Pictures\Screenshots\Screenshot (177).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831112"/>
            <a:ext cx="4038600" cy="2508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286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We can conclude that Kingston upon Thames is the safest borough when compared to the other boroughs in London.</a:t>
            </a:r>
          </a:p>
        </p:txBody>
      </p:sp>
      <p:pic>
        <p:nvPicPr>
          <p:cNvPr id="3075" name="Picture 3" descr="C:\Users\LENOVO\Pictures\Screenshots\Screenshot (18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315200" cy="4292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643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Neighbors in Kingston upon Thames</a:t>
            </a:r>
            <a:endParaRPr lang="en-US" sz="2400" dirty="0"/>
          </a:p>
        </p:txBody>
      </p:sp>
      <p:sp>
        <p:nvSpPr>
          <p:cNvPr id="3" name="Content Placeholder 2"/>
          <p:cNvSpPr>
            <a:spLocks noGrp="1"/>
          </p:cNvSpPr>
          <p:nvPr>
            <p:ph idx="1"/>
          </p:nvPr>
        </p:nvSpPr>
        <p:spPr/>
        <p:txBody>
          <a:bodyPr>
            <a:normAutofit fontScale="70000" lnSpcReduction="20000"/>
          </a:bodyPr>
          <a:lstStyle/>
          <a:p>
            <a:pPr marL="118872"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r>
              <a:rPr lang="en-US" sz="3400" dirty="0" smtClean="0"/>
              <a:t>There are 15 Neighborhoods in Royal borough of Kingston upon Thames, they are visualize on map using Folium </a:t>
            </a:r>
            <a:r>
              <a:rPr lang="en-US" sz="3400" dirty="0"/>
              <a:t>o</a:t>
            </a:r>
            <a:r>
              <a:rPr lang="en-US" sz="3400" dirty="0" smtClean="0"/>
              <a:t>n python.</a:t>
            </a:r>
            <a:endParaRPr lang="en-US" sz="3400" dirty="0"/>
          </a:p>
        </p:txBody>
      </p:sp>
      <p:pic>
        <p:nvPicPr>
          <p:cNvPr id="4098" name="Picture 2" descr="C:\Users\LENOVO\Pictures\Screenshots\Screenshot (18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382000" cy="402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19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Modelling</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To help people find similar neighborhoods in the safest borough we will be clustering similar neighborhoods using K - means clustering which is a form of unsupervised machine learning algorithm that clusters data based on predefined cluster size</a:t>
            </a:r>
            <a:r>
              <a:rPr lang="en-US" dirty="0" smtClean="0"/>
              <a:t>.</a:t>
            </a:r>
          </a:p>
          <a:p>
            <a:r>
              <a:rPr lang="en-US" dirty="0" smtClean="0"/>
              <a:t> </a:t>
            </a:r>
            <a:r>
              <a:rPr lang="en-US" dirty="0"/>
              <a:t>We will use a cluster size of 5 for this project that will cluster the 15 neighborhoods into 5 clusters. </a:t>
            </a:r>
            <a:endParaRPr lang="en-US" dirty="0" smtClean="0"/>
          </a:p>
          <a:p>
            <a:r>
              <a:rPr lang="en-US" dirty="0" smtClean="0"/>
              <a:t>The </a:t>
            </a:r>
            <a:r>
              <a:rPr lang="en-US" dirty="0"/>
              <a:t>reason to conduct a K- means clustering is to cluster neighborhoods with similar venues together so that people can shortlist the area of their interests based on the venues/amenities around each neighborhood.</a:t>
            </a:r>
            <a:endParaRPr lang="en-US" dirty="0"/>
          </a:p>
        </p:txBody>
      </p:sp>
    </p:spTree>
    <p:extLst>
      <p:ext uri="{BB962C8B-B14F-4D97-AF65-F5344CB8AC3E}">
        <p14:creationId xmlns:p14="http://schemas.microsoft.com/office/powerpoint/2010/main" val="15905483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267</TotalTime>
  <Words>926</Words>
  <Application>Microsoft Office PowerPoint</Application>
  <PresentationFormat>On-screen Show (4:3)</PresentationFormat>
  <Paragraphs>139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Module</vt:lpstr>
      <vt:lpstr>Capstone Project - The Battle of Neighborhoods (Week 2) </vt:lpstr>
      <vt:lpstr>1.Introduction</vt:lpstr>
      <vt:lpstr>2. Data Acquisition </vt:lpstr>
      <vt:lpstr>3.Data Cleaning</vt:lpstr>
      <vt:lpstr>4.Methodology</vt:lpstr>
      <vt:lpstr>The borough City of London has the lowest no. of crimes recorded for the year 2016, Looking into the details of the borough:</vt:lpstr>
      <vt:lpstr>We can conclude that Kingston upon Thames is the safest borough when compared to the other boroughs in London.</vt:lpstr>
      <vt:lpstr>Neighbors in Kingston upon Thames</vt:lpstr>
      <vt:lpstr> Modelling </vt:lpstr>
      <vt:lpstr>PowerPoint Presentation</vt:lpstr>
      <vt:lpstr>Results</vt:lpstr>
      <vt:lpstr>PowerPoint Presentation</vt:lpstr>
      <vt:lpstr>PowerPoint Presentation</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19</cp:revision>
  <dcterms:created xsi:type="dcterms:W3CDTF">2020-02-06T09:07:16Z</dcterms:created>
  <dcterms:modified xsi:type="dcterms:W3CDTF">2020-02-06T13:35:13Z</dcterms:modified>
</cp:coreProperties>
</file>