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8" r:id="rId2"/>
  </p:sldMasterIdLst>
  <p:notesMasterIdLst>
    <p:notesMasterId r:id="rId12"/>
  </p:notesMasterIdLst>
  <p:sldIdLst>
    <p:sldId id="256" r:id="rId3"/>
    <p:sldId id="510" r:id="rId4"/>
    <p:sldId id="523" r:id="rId5"/>
    <p:sldId id="525" r:id="rId6"/>
    <p:sldId id="528" r:id="rId7"/>
    <p:sldId id="529" r:id="rId8"/>
    <p:sldId id="526" r:id="rId9"/>
    <p:sldId id="52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20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73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ma Pant" initials="MP" lastIdx="52" clrIdx="0">
    <p:extLst/>
  </p:cmAuthor>
  <p:cmAuthor id="2" name="Vikas Dhyani" initials="VD" lastIdx="2" clrIdx="1"/>
  <p:cmAuthor id="3" name="Rajith Kumar Nuthalapati" initials="RKN" lastIdx="1" clrIdx="2">
    <p:extLst/>
  </p:cmAuthor>
  <p:cmAuthor id="4" name="LENOVO" initials="L" lastIdx="10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CAAE2"/>
    <a:srgbClr val="00B0F0"/>
    <a:srgbClr val="D2F0D0"/>
    <a:srgbClr val="41B638"/>
    <a:srgbClr val="5F3CE0"/>
    <a:srgbClr val="99CCFF"/>
    <a:srgbClr val="F9F9F9"/>
    <a:srgbClr val="FBFADD"/>
    <a:srgbClr val="002560"/>
    <a:srgbClr val="FBB6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3316" autoAdjust="0"/>
    <p:restoredTop sz="93827" autoAdjust="0"/>
  </p:normalViewPr>
  <p:slideViewPr>
    <p:cSldViewPr>
      <p:cViewPr varScale="1">
        <p:scale>
          <a:sx n="85" d="100"/>
          <a:sy n="85" d="100"/>
        </p:scale>
        <p:origin x="-348" y="-96"/>
      </p:cViewPr>
      <p:guideLst>
        <p:guide orient="horz" pos="720"/>
        <p:guide pos="528"/>
        <p:guide pos="73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A6E3A-12D7-4C99-A5D4-44913CFEE956}" type="doc">
      <dgm:prSet loTypeId="urn:microsoft.com/office/officeart/2011/layout/CircleProcess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34AD2317-A0FE-42E0-B210-CA1A1CEA438F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Larger files are </a:t>
          </a:r>
          <a:r>
            <a:rPr lang="en-US" sz="1400" dirty="0" smtClean="0">
              <a:latin typeface="Gisha" panose="020B0502040204020203" pitchFamily="34" charset="-79"/>
              <a:cs typeface="Gisha" panose="020B0502040204020203" pitchFamily="34" charset="-79"/>
            </a:rPr>
            <a:t>split into blocks, and stored in data nodes in the cluster</a:t>
          </a:r>
          <a:endParaRPr lang="en-US" sz="1400" dirty="0"/>
        </a:p>
      </dgm:t>
    </dgm:pt>
    <dgm:pt modelId="{E14EEDF2-4033-40F8-AFEB-CE93D4671DEF}" type="parTrans" cxnId="{7CB22537-AA3E-490F-9CEB-1A8B2AD7FF3C}">
      <dgm:prSet/>
      <dgm:spPr/>
      <dgm:t>
        <a:bodyPr/>
        <a:lstStyle/>
        <a:p>
          <a:endParaRPr lang="en-US" sz="1400"/>
        </a:p>
      </dgm:t>
    </dgm:pt>
    <dgm:pt modelId="{930B3335-2997-4E17-B7EE-ED035F5351F2}" type="sibTrans" cxnId="{7CB22537-AA3E-490F-9CEB-1A8B2AD7FF3C}">
      <dgm:prSet/>
      <dgm:spPr/>
      <dgm:t>
        <a:bodyPr/>
        <a:lstStyle/>
        <a:p>
          <a:endParaRPr lang="en-US" sz="1400"/>
        </a:p>
      </dgm:t>
    </dgm:pt>
    <dgm:pt modelId="{52CB665D-9CC7-4F2C-8F86-695384F9F994}">
      <dgm:prSet phldrT="[Text]" custT="1"/>
      <dgm:spPr/>
      <dgm:t>
        <a:bodyPr/>
        <a:lstStyle/>
        <a:p>
          <a:r>
            <a:rPr lang="en-US" sz="1400" dirty="0" smtClean="0">
              <a:latin typeface="Gisha" panose="020B0502040204020203" pitchFamily="34" charset="-79"/>
              <a:cs typeface="Gisha" panose="020B0502040204020203" pitchFamily="34" charset="-79"/>
            </a:rPr>
            <a:t>Each block is replicated on multiple nodes (Block replication)</a:t>
          </a:r>
          <a:endParaRPr lang="en-US" sz="1400" dirty="0"/>
        </a:p>
      </dgm:t>
    </dgm:pt>
    <dgm:pt modelId="{ACBDC27F-4D9C-4DA1-94DB-ABA04FBFC974}" type="parTrans" cxnId="{60BB8E3F-54BA-4645-B463-DA1ED9964E22}">
      <dgm:prSet/>
      <dgm:spPr/>
      <dgm:t>
        <a:bodyPr/>
        <a:lstStyle/>
        <a:p>
          <a:endParaRPr lang="en-US" sz="1400"/>
        </a:p>
      </dgm:t>
    </dgm:pt>
    <dgm:pt modelId="{43D341D8-998A-4075-83BA-452F54C9BF69}" type="sibTrans" cxnId="{60BB8E3F-54BA-4645-B463-DA1ED9964E22}">
      <dgm:prSet/>
      <dgm:spPr/>
      <dgm:t>
        <a:bodyPr/>
        <a:lstStyle/>
        <a:p>
          <a:endParaRPr lang="en-US" sz="1400"/>
        </a:p>
      </dgm:t>
    </dgm:pt>
    <dgm:pt modelId="{C2DD64F2-6D81-4A40-8A37-F893124FA8EB}">
      <dgm:prSet phldrT="[Text]" custT="1"/>
      <dgm:spPr/>
      <dgm:t>
        <a:bodyPr/>
        <a:lstStyle/>
        <a:p>
          <a:r>
            <a:rPr lang="en-US" sz="1400" dirty="0" smtClean="0">
              <a:latin typeface="Gisha" panose="020B0502040204020203" pitchFamily="34" charset="-79"/>
              <a:cs typeface="Gisha" panose="020B0502040204020203" pitchFamily="34" charset="-79"/>
            </a:rPr>
            <a:t>Number of replications is defined in </a:t>
          </a:r>
          <a:r>
            <a:rPr lang="en-US" sz="1400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rPr>
            <a:t>Replication</a:t>
          </a:r>
          <a:r>
            <a:rPr lang="en-US" sz="1400" dirty="0" smtClean="0">
              <a:solidFill>
                <a:schemeClr val="accent1"/>
              </a:solidFill>
              <a:latin typeface="Gisha" panose="020B0502040204020203" pitchFamily="34" charset="-79"/>
              <a:cs typeface="Gisha" panose="020B0502040204020203" pitchFamily="34" charset="-79"/>
            </a:rPr>
            <a:t> </a:t>
          </a:r>
          <a:r>
            <a:rPr lang="en-US" sz="1400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rPr>
            <a:t>Factor</a:t>
          </a:r>
          <a:r>
            <a:rPr lang="en-US" sz="1400" dirty="0" smtClean="0">
              <a:latin typeface="Gisha" panose="020B0502040204020203" pitchFamily="34" charset="-79"/>
              <a:cs typeface="Gisha" panose="020B0502040204020203" pitchFamily="34" charset="-79"/>
            </a:rPr>
            <a:t> </a:t>
          </a:r>
          <a:endParaRPr lang="en-US" sz="1400" dirty="0"/>
        </a:p>
      </dgm:t>
    </dgm:pt>
    <dgm:pt modelId="{9AD03998-5BDB-4E9C-AC67-16B4D50C4A92}" type="parTrans" cxnId="{4E9E69B7-A125-4861-A9F9-9939C377FBDE}">
      <dgm:prSet/>
      <dgm:spPr/>
      <dgm:t>
        <a:bodyPr/>
        <a:lstStyle/>
        <a:p>
          <a:endParaRPr lang="en-US" sz="1400"/>
        </a:p>
      </dgm:t>
    </dgm:pt>
    <dgm:pt modelId="{2EEFC0B2-F575-480C-95B9-FC1063617E1B}" type="sibTrans" cxnId="{4E9E69B7-A125-4861-A9F9-9939C377FBDE}">
      <dgm:prSet/>
      <dgm:spPr/>
      <dgm:t>
        <a:bodyPr/>
        <a:lstStyle/>
        <a:p>
          <a:endParaRPr lang="en-US" sz="1400"/>
        </a:p>
      </dgm:t>
    </dgm:pt>
    <dgm:pt modelId="{734EBBEC-AA84-4F38-B641-BABF1F1B7532}">
      <dgm:prSet custT="1"/>
      <dgm:spPr/>
      <dgm:t>
        <a:bodyPr/>
        <a:lstStyle/>
        <a:p>
          <a:r>
            <a:rPr lang="en-US" sz="1400" dirty="0" smtClean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rPr>
            <a:t>Blocks are distributed across cluster in rack aware manner, to achieve data availability and fault tolerance</a:t>
          </a:r>
          <a:endParaRPr lang="en-US" sz="1400" dirty="0"/>
        </a:p>
      </dgm:t>
    </dgm:pt>
    <dgm:pt modelId="{6A6E1F07-4A59-4F1C-8CB1-679AD6F9BC13}" type="parTrans" cxnId="{6B1D1A2D-389A-4F9E-A49B-7DE8D9DA07B5}">
      <dgm:prSet/>
      <dgm:spPr/>
      <dgm:t>
        <a:bodyPr/>
        <a:lstStyle/>
        <a:p>
          <a:endParaRPr lang="en-US" sz="1400"/>
        </a:p>
      </dgm:t>
    </dgm:pt>
    <dgm:pt modelId="{CA108818-23DD-4639-920D-2A004DF537E7}" type="sibTrans" cxnId="{6B1D1A2D-389A-4F9E-A49B-7DE8D9DA07B5}">
      <dgm:prSet/>
      <dgm:spPr/>
      <dgm:t>
        <a:bodyPr/>
        <a:lstStyle/>
        <a:p>
          <a:endParaRPr lang="en-US" sz="1400"/>
        </a:p>
      </dgm:t>
    </dgm:pt>
    <dgm:pt modelId="{2008CCB5-95AE-4D5B-8972-92158ED9AE8D}">
      <dgm:prSet custT="1"/>
      <dgm:spPr/>
      <dgm:t>
        <a:bodyPr/>
        <a:lstStyle/>
        <a:p>
          <a:r>
            <a:rPr lang="en-US" sz="1400" dirty="0" smtClean="0">
              <a:latin typeface="Gisha" panose="020B0502040204020203" pitchFamily="34" charset="-79"/>
              <a:cs typeface="Gisha" panose="020B0502040204020203" pitchFamily="34" charset="-79"/>
            </a:rPr>
            <a:t>Metadata information is stored in </a:t>
          </a:r>
          <a:r>
            <a:rPr lang="en-US" sz="1400" dirty="0" err="1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rPr>
            <a:t>NameNode</a:t>
          </a:r>
          <a:r>
            <a:rPr lang="en-US" sz="1400" dirty="0" smtClean="0">
              <a:latin typeface="Gisha" panose="020B0502040204020203" pitchFamily="34" charset="-79"/>
              <a:cs typeface="Gisha" panose="020B0502040204020203" pitchFamily="34" charset="-79"/>
            </a:rPr>
            <a:t>, it is the master service</a:t>
          </a:r>
          <a:endParaRPr lang="en-US" sz="1400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A5ACC468-EF66-48E3-892A-75ADCEF99FE7}" type="parTrans" cxnId="{47D97883-9FE2-42B2-A709-ED1B60DA450C}">
      <dgm:prSet/>
      <dgm:spPr/>
      <dgm:t>
        <a:bodyPr/>
        <a:lstStyle/>
        <a:p>
          <a:endParaRPr lang="en-US" sz="1400"/>
        </a:p>
      </dgm:t>
    </dgm:pt>
    <dgm:pt modelId="{F0006478-1FFB-43F6-BA08-E3D3BB67CC14}" type="sibTrans" cxnId="{47D97883-9FE2-42B2-A709-ED1B60DA450C}">
      <dgm:prSet/>
      <dgm:spPr/>
      <dgm:t>
        <a:bodyPr/>
        <a:lstStyle/>
        <a:p>
          <a:endParaRPr lang="en-US" sz="1400"/>
        </a:p>
      </dgm:t>
    </dgm:pt>
    <dgm:pt modelId="{11122AC9-13CB-4771-B0EA-77623CA70B9E}" type="pres">
      <dgm:prSet presAssocID="{216A6E3A-12D7-4C99-A5D4-44913CFEE956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E5699BE-0A72-49E1-9A93-2A95A1A482C2}" type="pres">
      <dgm:prSet presAssocID="{2008CCB5-95AE-4D5B-8972-92158ED9AE8D}" presName="Accent5" presStyleCnt="0"/>
      <dgm:spPr/>
    </dgm:pt>
    <dgm:pt modelId="{EAABDD41-0AC5-4D44-9FA2-C84492331A93}" type="pres">
      <dgm:prSet presAssocID="{2008CCB5-95AE-4D5B-8972-92158ED9AE8D}" presName="Accent" presStyleLbl="node1" presStyleIdx="0" presStyleCnt="5"/>
      <dgm:spPr/>
    </dgm:pt>
    <dgm:pt modelId="{C8C06CFC-39E3-4F4D-819A-8C9B37BC839B}" type="pres">
      <dgm:prSet presAssocID="{2008CCB5-95AE-4D5B-8972-92158ED9AE8D}" presName="ParentBackground5" presStyleCnt="0"/>
      <dgm:spPr/>
    </dgm:pt>
    <dgm:pt modelId="{D4042CE6-0026-4CC5-B612-036ED5CE964F}" type="pres">
      <dgm:prSet presAssocID="{2008CCB5-95AE-4D5B-8972-92158ED9AE8D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033DFF0F-6A54-473D-BCB0-8BE5BB29E1C3}" type="pres">
      <dgm:prSet presAssocID="{2008CCB5-95AE-4D5B-8972-92158ED9AE8D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C16AD-DA9D-4A5B-ABF6-3DEDAF8DE025}" type="pres">
      <dgm:prSet presAssocID="{734EBBEC-AA84-4F38-B641-BABF1F1B7532}" presName="Accent4" presStyleCnt="0"/>
      <dgm:spPr/>
    </dgm:pt>
    <dgm:pt modelId="{DC58E55E-038C-41D4-9973-4119940AEE04}" type="pres">
      <dgm:prSet presAssocID="{734EBBEC-AA84-4F38-B641-BABF1F1B7532}" presName="Accent" presStyleLbl="node1" presStyleIdx="1" presStyleCnt="5"/>
      <dgm:spPr/>
    </dgm:pt>
    <dgm:pt modelId="{EDB169E4-5247-4C75-8846-3E555CB6C237}" type="pres">
      <dgm:prSet presAssocID="{734EBBEC-AA84-4F38-B641-BABF1F1B7532}" presName="ParentBackground4" presStyleCnt="0"/>
      <dgm:spPr/>
    </dgm:pt>
    <dgm:pt modelId="{B2D18A01-FB05-4AD7-A5E0-53759DCD99EC}" type="pres">
      <dgm:prSet presAssocID="{734EBBEC-AA84-4F38-B641-BABF1F1B7532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A5DAD8CF-1E75-4A05-900F-C4A9AA387306}" type="pres">
      <dgm:prSet presAssocID="{734EBBEC-AA84-4F38-B641-BABF1F1B753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56E6D-357B-4CC0-B166-13E98A7C7627}" type="pres">
      <dgm:prSet presAssocID="{C2DD64F2-6D81-4A40-8A37-F893124FA8EB}" presName="Accent3" presStyleCnt="0"/>
      <dgm:spPr/>
    </dgm:pt>
    <dgm:pt modelId="{2F3607C4-413D-4E6B-8F34-46866570F038}" type="pres">
      <dgm:prSet presAssocID="{C2DD64F2-6D81-4A40-8A37-F893124FA8EB}" presName="Accent" presStyleLbl="node1" presStyleIdx="2" presStyleCnt="5"/>
      <dgm:spPr/>
    </dgm:pt>
    <dgm:pt modelId="{22131049-8F60-44E9-8D56-A0E1DB089B73}" type="pres">
      <dgm:prSet presAssocID="{C2DD64F2-6D81-4A40-8A37-F893124FA8EB}" presName="ParentBackground3" presStyleCnt="0"/>
      <dgm:spPr/>
    </dgm:pt>
    <dgm:pt modelId="{6DF57A55-15D2-41C7-BE0B-08249089E7C1}" type="pres">
      <dgm:prSet presAssocID="{C2DD64F2-6D81-4A40-8A37-F893124FA8EB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1F56CDD-0D44-41F3-B68D-B32DA1DDC2C9}" type="pres">
      <dgm:prSet presAssocID="{C2DD64F2-6D81-4A40-8A37-F893124FA8E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24C68-68E1-4691-830E-449E5776C430}" type="pres">
      <dgm:prSet presAssocID="{52CB665D-9CC7-4F2C-8F86-695384F9F994}" presName="Accent2" presStyleCnt="0"/>
      <dgm:spPr/>
    </dgm:pt>
    <dgm:pt modelId="{E185CCAB-F303-420D-96C4-126132AB06E0}" type="pres">
      <dgm:prSet presAssocID="{52CB665D-9CC7-4F2C-8F86-695384F9F994}" presName="Accent" presStyleLbl="node1" presStyleIdx="3" presStyleCnt="5"/>
      <dgm:spPr/>
    </dgm:pt>
    <dgm:pt modelId="{7B09F2E1-B62F-444E-90E9-2D223B292F58}" type="pres">
      <dgm:prSet presAssocID="{52CB665D-9CC7-4F2C-8F86-695384F9F994}" presName="ParentBackground2" presStyleCnt="0"/>
      <dgm:spPr/>
    </dgm:pt>
    <dgm:pt modelId="{3FCBCB57-6AEA-4200-8DD3-2B1BCEE9E8D1}" type="pres">
      <dgm:prSet presAssocID="{52CB665D-9CC7-4F2C-8F86-695384F9F994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1B30E7AB-6146-487A-AD4C-EC9B9EA32F99}" type="pres">
      <dgm:prSet presAssocID="{52CB665D-9CC7-4F2C-8F86-695384F9F99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EEE01-5D66-445B-861A-20164F708F48}" type="pres">
      <dgm:prSet presAssocID="{34AD2317-A0FE-42E0-B210-CA1A1CEA438F}" presName="Accent1" presStyleCnt="0"/>
      <dgm:spPr/>
    </dgm:pt>
    <dgm:pt modelId="{442429BB-29D7-4E24-A1AE-C3378B03F377}" type="pres">
      <dgm:prSet presAssocID="{34AD2317-A0FE-42E0-B210-CA1A1CEA438F}" presName="Accent" presStyleLbl="node1" presStyleIdx="4" presStyleCnt="5"/>
      <dgm:spPr/>
    </dgm:pt>
    <dgm:pt modelId="{A8F909FA-F68D-433B-AD90-145CE75602A1}" type="pres">
      <dgm:prSet presAssocID="{34AD2317-A0FE-42E0-B210-CA1A1CEA438F}" presName="ParentBackground1" presStyleCnt="0"/>
      <dgm:spPr/>
    </dgm:pt>
    <dgm:pt modelId="{7FA0E21A-C453-475B-A60B-D25F41FBA1A3}" type="pres">
      <dgm:prSet presAssocID="{34AD2317-A0FE-42E0-B210-CA1A1CEA438F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64F2A707-47E0-42E7-A0DE-132883344979}" type="pres">
      <dgm:prSet presAssocID="{34AD2317-A0FE-42E0-B210-CA1A1CEA438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14A6AC-1F61-C346-9688-838DE71882BE}" type="presOf" srcId="{52CB665D-9CC7-4F2C-8F86-695384F9F994}" destId="{1B30E7AB-6146-487A-AD4C-EC9B9EA32F99}" srcOrd="1" destOrd="0" presId="urn:microsoft.com/office/officeart/2011/layout/CircleProcess"/>
    <dgm:cxn modelId="{232FB570-246A-6A45-9699-7786EA20F53C}" type="presOf" srcId="{C2DD64F2-6D81-4A40-8A37-F893124FA8EB}" destId="{21F56CDD-0D44-41F3-B68D-B32DA1DDC2C9}" srcOrd="1" destOrd="0" presId="urn:microsoft.com/office/officeart/2011/layout/CircleProcess"/>
    <dgm:cxn modelId="{ADB3B4FE-9DF1-324F-BFE0-AD09BFD6CB56}" type="presOf" srcId="{734EBBEC-AA84-4F38-B641-BABF1F1B7532}" destId="{A5DAD8CF-1E75-4A05-900F-C4A9AA387306}" srcOrd="1" destOrd="0" presId="urn:microsoft.com/office/officeart/2011/layout/CircleProcess"/>
    <dgm:cxn modelId="{7964A403-7E5B-1743-B51F-E8539E8FE71A}" type="presOf" srcId="{734EBBEC-AA84-4F38-B641-BABF1F1B7532}" destId="{B2D18A01-FB05-4AD7-A5E0-53759DCD99EC}" srcOrd="0" destOrd="0" presId="urn:microsoft.com/office/officeart/2011/layout/CircleProcess"/>
    <dgm:cxn modelId="{0D156FC7-5D0F-524F-AE85-13C37B52B94D}" type="presOf" srcId="{52CB665D-9CC7-4F2C-8F86-695384F9F994}" destId="{3FCBCB57-6AEA-4200-8DD3-2B1BCEE9E8D1}" srcOrd="0" destOrd="0" presId="urn:microsoft.com/office/officeart/2011/layout/CircleProcess"/>
    <dgm:cxn modelId="{439D6C01-8C40-2E4D-98D1-ACC90CCA1F33}" type="presOf" srcId="{216A6E3A-12D7-4C99-A5D4-44913CFEE956}" destId="{11122AC9-13CB-4771-B0EA-77623CA70B9E}" srcOrd="0" destOrd="0" presId="urn:microsoft.com/office/officeart/2011/layout/CircleProcess"/>
    <dgm:cxn modelId="{47D97883-9FE2-42B2-A709-ED1B60DA450C}" srcId="{216A6E3A-12D7-4C99-A5D4-44913CFEE956}" destId="{2008CCB5-95AE-4D5B-8972-92158ED9AE8D}" srcOrd="4" destOrd="0" parTransId="{A5ACC468-EF66-48E3-892A-75ADCEF99FE7}" sibTransId="{F0006478-1FFB-43F6-BA08-E3D3BB67CC14}"/>
    <dgm:cxn modelId="{EC81266F-516A-5041-80E8-53DBCEBFE147}" type="presOf" srcId="{C2DD64F2-6D81-4A40-8A37-F893124FA8EB}" destId="{6DF57A55-15D2-41C7-BE0B-08249089E7C1}" srcOrd="0" destOrd="0" presId="urn:microsoft.com/office/officeart/2011/layout/CircleProcess"/>
    <dgm:cxn modelId="{60BB8E3F-54BA-4645-B463-DA1ED9964E22}" srcId="{216A6E3A-12D7-4C99-A5D4-44913CFEE956}" destId="{52CB665D-9CC7-4F2C-8F86-695384F9F994}" srcOrd="1" destOrd="0" parTransId="{ACBDC27F-4D9C-4DA1-94DB-ABA04FBFC974}" sibTransId="{43D341D8-998A-4075-83BA-452F54C9BF69}"/>
    <dgm:cxn modelId="{0BE83C01-3E2B-9644-9615-BA0891F0612C}" type="presOf" srcId="{34AD2317-A0FE-42E0-B210-CA1A1CEA438F}" destId="{7FA0E21A-C453-475B-A60B-D25F41FBA1A3}" srcOrd="0" destOrd="0" presId="urn:microsoft.com/office/officeart/2011/layout/CircleProcess"/>
    <dgm:cxn modelId="{BCA292EC-D7E1-0B42-8805-6D2BA80B938F}" type="presOf" srcId="{2008CCB5-95AE-4D5B-8972-92158ED9AE8D}" destId="{D4042CE6-0026-4CC5-B612-036ED5CE964F}" srcOrd="0" destOrd="0" presId="urn:microsoft.com/office/officeart/2011/layout/CircleProcess"/>
    <dgm:cxn modelId="{43037805-7EE3-EE4C-8583-3AE110B71834}" type="presOf" srcId="{34AD2317-A0FE-42E0-B210-CA1A1CEA438F}" destId="{64F2A707-47E0-42E7-A0DE-132883344979}" srcOrd="1" destOrd="0" presId="urn:microsoft.com/office/officeart/2011/layout/CircleProcess"/>
    <dgm:cxn modelId="{4E9E69B7-A125-4861-A9F9-9939C377FBDE}" srcId="{216A6E3A-12D7-4C99-A5D4-44913CFEE956}" destId="{C2DD64F2-6D81-4A40-8A37-F893124FA8EB}" srcOrd="2" destOrd="0" parTransId="{9AD03998-5BDB-4E9C-AC67-16B4D50C4A92}" sibTransId="{2EEFC0B2-F575-480C-95B9-FC1063617E1B}"/>
    <dgm:cxn modelId="{7CB22537-AA3E-490F-9CEB-1A8B2AD7FF3C}" srcId="{216A6E3A-12D7-4C99-A5D4-44913CFEE956}" destId="{34AD2317-A0FE-42E0-B210-CA1A1CEA438F}" srcOrd="0" destOrd="0" parTransId="{E14EEDF2-4033-40F8-AFEB-CE93D4671DEF}" sibTransId="{930B3335-2997-4E17-B7EE-ED035F5351F2}"/>
    <dgm:cxn modelId="{6B1D1A2D-389A-4F9E-A49B-7DE8D9DA07B5}" srcId="{216A6E3A-12D7-4C99-A5D4-44913CFEE956}" destId="{734EBBEC-AA84-4F38-B641-BABF1F1B7532}" srcOrd="3" destOrd="0" parTransId="{6A6E1F07-4A59-4F1C-8CB1-679AD6F9BC13}" sibTransId="{CA108818-23DD-4639-920D-2A004DF537E7}"/>
    <dgm:cxn modelId="{99DEB4F1-F8F9-6146-BC86-1BCD9FFBD707}" type="presOf" srcId="{2008CCB5-95AE-4D5B-8972-92158ED9AE8D}" destId="{033DFF0F-6A54-473D-BCB0-8BE5BB29E1C3}" srcOrd="1" destOrd="0" presId="urn:microsoft.com/office/officeart/2011/layout/CircleProcess"/>
    <dgm:cxn modelId="{7CC25EA3-8323-124C-BDF9-A98543E702C7}" type="presParOf" srcId="{11122AC9-13CB-4771-B0EA-77623CA70B9E}" destId="{9E5699BE-0A72-49E1-9A93-2A95A1A482C2}" srcOrd="0" destOrd="0" presId="urn:microsoft.com/office/officeart/2011/layout/CircleProcess"/>
    <dgm:cxn modelId="{FCAAEE16-EA5B-644E-9B72-091D18B589FC}" type="presParOf" srcId="{9E5699BE-0A72-49E1-9A93-2A95A1A482C2}" destId="{EAABDD41-0AC5-4D44-9FA2-C84492331A93}" srcOrd="0" destOrd="0" presId="urn:microsoft.com/office/officeart/2011/layout/CircleProcess"/>
    <dgm:cxn modelId="{49E04C91-B020-6044-9B06-06C8E3454ABE}" type="presParOf" srcId="{11122AC9-13CB-4771-B0EA-77623CA70B9E}" destId="{C8C06CFC-39E3-4F4D-819A-8C9B37BC839B}" srcOrd="1" destOrd="0" presId="urn:microsoft.com/office/officeart/2011/layout/CircleProcess"/>
    <dgm:cxn modelId="{A06F5199-ADF4-D54E-9F29-6E4DA01C99DE}" type="presParOf" srcId="{C8C06CFC-39E3-4F4D-819A-8C9B37BC839B}" destId="{D4042CE6-0026-4CC5-B612-036ED5CE964F}" srcOrd="0" destOrd="0" presId="urn:microsoft.com/office/officeart/2011/layout/CircleProcess"/>
    <dgm:cxn modelId="{0715C859-CF5E-7B49-90B7-54A2F0704E27}" type="presParOf" srcId="{11122AC9-13CB-4771-B0EA-77623CA70B9E}" destId="{033DFF0F-6A54-473D-BCB0-8BE5BB29E1C3}" srcOrd="2" destOrd="0" presId="urn:microsoft.com/office/officeart/2011/layout/CircleProcess"/>
    <dgm:cxn modelId="{8F5C7EF2-69F7-A546-AF0F-EAC6C9B10E11}" type="presParOf" srcId="{11122AC9-13CB-4771-B0EA-77623CA70B9E}" destId="{AD1C16AD-DA9D-4A5B-ABF6-3DEDAF8DE025}" srcOrd="3" destOrd="0" presId="urn:microsoft.com/office/officeart/2011/layout/CircleProcess"/>
    <dgm:cxn modelId="{9D7B490E-5767-974B-A8B3-C3C4CEBE2695}" type="presParOf" srcId="{AD1C16AD-DA9D-4A5B-ABF6-3DEDAF8DE025}" destId="{DC58E55E-038C-41D4-9973-4119940AEE04}" srcOrd="0" destOrd="0" presId="urn:microsoft.com/office/officeart/2011/layout/CircleProcess"/>
    <dgm:cxn modelId="{750CB813-1F89-2243-9088-DB9EB6F99535}" type="presParOf" srcId="{11122AC9-13CB-4771-B0EA-77623CA70B9E}" destId="{EDB169E4-5247-4C75-8846-3E555CB6C237}" srcOrd="4" destOrd="0" presId="urn:microsoft.com/office/officeart/2011/layout/CircleProcess"/>
    <dgm:cxn modelId="{99FC2A0C-EDF7-DF4F-A7BD-769BCD218B81}" type="presParOf" srcId="{EDB169E4-5247-4C75-8846-3E555CB6C237}" destId="{B2D18A01-FB05-4AD7-A5E0-53759DCD99EC}" srcOrd="0" destOrd="0" presId="urn:microsoft.com/office/officeart/2011/layout/CircleProcess"/>
    <dgm:cxn modelId="{F19BAB3B-EE48-C749-8B3E-88071B371238}" type="presParOf" srcId="{11122AC9-13CB-4771-B0EA-77623CA70B9E}" destId="{A5DAD8CF-1E75-4A05-900F-C4A9AA387306}" srcOrd="5" destOrd="0" presId="urn:microsoft.com/office/officeart/2011/layout/CircleProcess"/>
    <dgm:cxn modelId="{7609284C-9827-F446-8E39-DF2FEAE57245}" type="presParOf" srcId="{11122AC9-13CB-4771-B0EA-77623CA70B9E}" destId="{FC656E6D-357B-4CC0-B166-13E98A7C7627}" srcOrd="6" destOrd="0" presId="urn:microsoft.com/office/officeart/2011/layout/CircleProcess"/>
    <dgm:cxn modelId="{C7F00DE3-52DC-1944-B4AD-3E8F90E0271C}" type="presParOf" srcId="{FC656E6D-357B-4CC0-B166-13E98A7C7627}" destId="{2F3607C4-413D-4E6B-8F34-46866570F038}" srcOrd="0" destOrd="0" presId="urn:microsoft.com/office/officeart/2011/layout/CircleProcess"/>
    <dgm:cxn modelId="{4F3B111B-8AD7-FC46-B356-77CF067C5EFE}" type="presParOf" srcId="{11122AC9-13CB-4771-B0EA-77623CA70B9E}" destId="{22131049-8F60-44E9-8D56-A0E1DB089B73}" srcOrd="7" destOrd="0" presId="urn:microsoft.com/office/officeart/2011/layout/CircleProcess"/>
    <dgm:cxn modelId="{26C103C9-F2CD-FF40-8114-2BECD2FC09FC}" type="presParOf" srcId="{22131049-8F60-44E9-8D56-A0E1DB089B73}" destId="{6DF57A55-15D2-41C7-BE0B-08249089E7C1}" srcOrd="0" destOrd="0" presId="urn:microsoft.com/office/officeart/2011/layout/CircleProcess"/>
    <dgm:cxn modelId="{48FE0DD8-B7E3-7640-88DE-BA5AB7A821D5}" type="presParOf" srcId="{11122AC9-13CB-4771-B0EA-77623CA70B9E}" destId="{21F56CDD-0D44-41F3-B68D-B32DA1DDC2C9}" srcOrd="8" destOrd="0" presId="urn:microsoft.com/office/officeart/2011/layout/CircleProcess"/>
    <dgm:cxn modelId="{5D2DF2D7-0EB4-9F4A-A7B6-B40601CA9390}" type="presParOf" srcId="{11122AC9-13CB-4771-B0EA-77623CA70B9E}" destId="{3F224C68-68E1-4691-830E-449E5776C430}" srcOrd="9" destOrd="0" presId="urn:microsoft.com/office/officeart/2011/layout/CircleProcess"/>
    <dgm:cxn modelId="{BDDDB4A5-C072-DF4F-85EB-0FE1AF9968D8}" type="presParOf" srcId="{3F224C68-68E1-4691-830E-449E5776C430}" destId="{E185CCAB-F303-420D-96C4-126132AB06E0}" srcOrd="0" destOrd="0" presId="urn:microsoft.com/office/officeart/2011/layout/CircleProcess"/>
    <dgm:cxn modelId="{38EC1A8F-275A-E546-B175-DCBD070EB592}" type="presParOf" srcId="{11122AC9-13CB-4771-B0EA-77623CA70B9E}" destId="{7B09F2E1-B62F-444E-90E9-2D223B292F58}" srcOrd="10" destOrd="0" presId="urn:microsoft.com/office/officeart/2011/layout/CircleProcess"/>
    <dgm:cxn modelId="{1B7786D1-CD9A-4C49-A425-9B8DDABDC30F}" type="presParOf" srcId="{7B09F2E1-B62F-444E-90E9-2D223B292F58}" destId="{3FCBCB57-6AEA-4200-8DD3-2B1BCEE9E8D1}" srcOrd="0" destOrd="0" presId="urn:microsoft.com/office/officeart/2011/layout/CircleProcess"/>
    <dgm:cxn modelId="{6E6BEA99-BC55-6C49-B84C-6A407D2DC2A4}" type="presParOf" srcId="{11122AC9-13CB-4771-B0EA-77623CA70B9E}" destId="{1B30E7AB-6146-487A-AD4C-EC9B9EA32F99}" srcOrd="11" destOrd="0" presId="urn:microsoft.com/office/officeart/2011/layout/CircleProcess"/>
    <dgm:cxn modelId="{9669C4A9-7B5C-1541-81C1-46A666A8A473}" type="presParOf" srcId="{11122AC9-13CB-4771-B0EA-77623CA70B9E}" destId="{A54EEE01-5D66-445B-861A-20164F708F48}" srcOrd="12" destOrd="0" presId="urn:microsoft.com/office/officeart/2011/layout/CircleProcess"/>
    <dgm:cxn modelId="{C0950C1E-E285-E24B-8DFC-8D6689379066}" type="presParOf" srcId="{A54EEE01-5D66-445B-861A-20164F708F48}" destId="{442429BB-29D7-4E24-A1AE-C3378B03F377}" srcOrd="0" destOrd="0" presId="urn:microsoft.com/office/officeart/2011/layout/CircleProcess"/>
    <dgm:cxn modelId="{07556467-9BB8-7A4C-B989-AAC39ACCFC70}" type="presParOf" srcId="{11122AC9-13CB-4771-B0EA-77623CA70B9E}" destId="{A8F909FA-F68D-433B-AD90-145CE75602A1}" srcOrd="13" destOrd="0" presId="urn:microsoft.com/office/officeart/2011/layout/CircleProcess"/>
    <dgm:cxn modelId="{235B675C-3ADB-344A-B10F-84ACFFDE0494}" type="presParOf" srcId="{A8F909FA-F68D-433B-AD90-145CE75602A1}" destId="{7FA0E21A-C453-475B-A60B-D25F41FBA1A3}" srcOrd="0" destOrd="0" presId="urn:microsoft.com/office/officeart/2011/layout/CircleProcess"/>
    <dgm:cxn modelId="{9F832BD3-8088-7B43-BEEC-C888AB641A3B}" type="presParOf" srcId="{11122AC9-13CB-4771-B0EA-77623CA70B9E}" destId="{64F2A707-47E0-42E7-A0DE-132883344979}" srcOrd="14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BDD41-0AC5-4D44-9FA2-C84492331A93}">
      <dsp:nvSpPr>
        <dsp:cNvPr id="0" name=""/>
        <dsp:cNvSpPr/>
      </dsp:nvSpPr>
      <dsp:spPr>
        <a:xfrm>
          <a:off x="9785278" y="2331898"/>
          <a:ext cx="2231202" cy="2231567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42CE6-0026-4CC5-B612-036ED5CE964F}">
      <dsp:nvSpPr>
        <dsp:cNvPr id="0" name=""/>
        <dsp:cNvSpPr/>
      </dsp:nvSpPr>
      <dsp:spPr>
        <a:xfrm>
          <a:off x="9858900" y="2406297"/>
          <a:ext cx="2082772" cy="2082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isha" panose="020B0502040204020203" pitchFamily="34" charset="-79"/>
              <a:cs typeface="Gisha" panose="020B0502040204020203" pitchFamily="34" charset="-79"/>
            </a:rPr>
            <a:t>Metadata information is stored in </a:t>
          </a:r>
          <a:r>
            <a:rPr lang="en-US" sz="1400" kern="1200" dirty="0" err="1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rPr>
            <a:t>NameNode</a:t>
          </a:r>
          <a:r>
            <a:rPr lang="en-US" sz="1400" kern="1200" dirty="0" smtClean="0">
              <a:latin typeface="Gisha" panose="020B0502040204020203" pitchFamily="34" charset="-79"/>
              <a:cs typeface="Gisha" panose="020B0502040204020203" pitchFamily="34" charset="-79"/>
            </a:rPr>
            <a:t>, it is the master service</a:t>
          </a:r>
          <a:endParaRPr lang="en-US" sz="14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0156947" y="2703892"/>
        <a:ext cx="1487864" cy="1487581"/>
      </dsp:txXfrm>
    </dsp:sp>
    <dsp:sp modelId="{DC58E55E-038C-41D4-9973-4119940AEE04}">
      <dsp:nvSpPr>
        <dsp:cNvPr id="0" name=""/>
        <dsp:cNvSpPr/>
      </dsp:nvSpPr>
      <dsp:spPr>
        <a:xfrm rot="2700000">
          <a:off x="7478208" y="2332014"/>
          <a:ext cx="2230944" cy="2230944"/>
        </a:xfrm>
        <a:prstGeom prst="teardrop">
          <a:avLst>
            <a:gd name="adj" fmla="val 100000"/>
          </a:avLst>
        </a:prstGeom>
        <a:solidFill>
          <a:schemeClr val="accent3">
            <a:shade val="50000"/>
            <a:hueOff val="-236678"/>
            <a:satOff val="-3853"/>
            <a:lumOff val="180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18A01-FB05-4AD7-A5E0-53759DCD99EC}">
      <dsp:nvSpPr>
        <dsp:cNvPr id="0" name=""/>
        <dsp:cNvSpPr/>
      </dsp:nvSpPr>
      <dsp:spPr>
        <a:xfrm>
          <a:off x="7554076" y="2406297"/>
          <a:ext cx="2082772" cy="2082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-236678"/>
              <a:satOff val="-3853"/>
              <a:lumOff val="180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rPr>
            <a:t>Blocks are distributed across cluster in rack aware manner, to achieve data availability and fault tolerance</a:t>
          </a:r>
          <a:endParaRPr lang="en-US" sz="1400" kern="1200" dirty="0"/>
        </a:p>
      </dsp:txBody>
      <dsp:txXfrm>
        <a:off x="7850936" y="2703892"/>
        <a:ext cx="1487864" cy="1487581"/>
      </dsp:txXfrm>
    </dsp:sp>
    <dsp:sp modelId="{2F3607C4-413D-4E6B-8F34-46866570F038}">
      <dsp:nvSpPr>
        <dsp:cNvPr id="0" name=""/>
        <dsp:cNvSpPr/>
      </dsp:nvSpPr>
      <dsp:spPr>
        <a:xfrm rot="2700000">
          <a:off x="5173385" y="2332014"/>
          <a:ext cx="2230944" cy="2230944"/>
        </a:xfrm>
        <a:prstGeom prst="teardrop">
          <a:avLst>
            <a:gd name="adj" fmla="val 100000"/>
          </a:avLst>
        </a:prstGeom>
        <a:solidFill>
          <a:schemeClr val="accent3">
            <a:shade val="50000"/>
            <a:hueOff val="-473355"/>
            <a:satOff val="-7706"/>
            <a:lumOff val="3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7A55-15D2-41C7-BE0B-08249089E7C1}">
      <dsp:nvSpPr>
        <dsp:cNvPr id="0" name=""/>
        <dsp:cNvSpPr/>
      </dsp:nvSpPr>
      <dsp:spPr>
        <a:xfrm>
          <a:off x="5248064" y="2406297"/>
          <a:ext cx="2082772" cy="2082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-473355"/>
              <a:satOff val="-7706"/>
              <a:lumOff val="361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isha" panose="020B0502040204020203" pitchFamily="34" charset="-79"/>
              <a:cs typeface="Gisha" panose="020B0502040204020203" pitchFamily="34" charset="-79"/>
            </a:rPr>
            <a:t>Number of replications is defined in </a:t>
          </a:r>
          <a:r>
            <a:rPr lang="en-US" sz="1400" kern="1200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rPr>
            <a:t>Replication</a:t>
          </a:r>
          <a:r>
            <a:rPr lang="en-US" sz="1400" kern="1200" dirty="0" smtClean="0">
              <a:solidFill>
                <a:schemeClr val="accent1"/>
              </a:solidFill>
              <a:latin typeface="Gisha" panose="020B0502040204020203" pitchFamily="34" charset="-79"/>
              <a:cs typeface="Gisha" panose="020B0502040204020203" pitchFamily="34" charset="-79"/>
            </a:rPr>
            <a:t> </a:t>
          </a:r>
          <a:r>
            <a:rPr lang="en-US" sz="1400" kern="1200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rPr>
            <a:t>Factor</a:t>
          </a:r>
          <a:r>
            <a:rPr lang="en-US" sz="1400" kern="1200" dirty="0" smtClean="0">
              <a:latin typeface="Gisha" panose="020B0502040204020203" pitchFamily="34" charset="-79"/>
              <a:cs typeface="Gisha" panose="020B0502040204020203" pitchFamily="34" charset="-79"/>
            </a:rPr>
            <a:t> </a:t>
          </a:r>
          <a:endParaRPr lang="en-US" sz="1400" kern="1200" dirty="0"/>
        </a:p>
      </dsp:txBody>
      <dsp:txXfrm>
        <a:off x="5544925" y="2703892"/>
        <a:ext cx="1487864" cy="1487581"/>
      </dsp:txXfrm>
    </dsp:sp>
    <dsp:sp modelId="{E185CCAB-F303-420D-96C4-126132AB06E0}">
      <dsp:nvSpPr>
        <dsp:cNvPr id="0" name=""/>
        <dsp:cNvSpPr/>
      </dsp:nvSpPr>
      <dsp:spPr>
        <a:xfrm rot="2700000">
          <a:off x="2867373" y="2332014"/>
          <a:ext cx="2230944" cy="2230944"/>
        </a:xfrm>
        <a:prstGeom prst="teardrop">
          <a:avLst>
            <a:gd name="adj" fmla="val 100000"/>
          </a:avLst>
        </a:prstGeom>
        <a:solidFill>
          <a:schemeClr val="accent3">
            <a:shade val="50000"/>
            <a:hueOff val="-473355"/>
            <a:satOff val="-7706"/>
            <a:lumOff val="3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BCB57-6AEA-4200-8DD3-2B1BCEE9E8D1}">
      <dsp:nvSpPr>
        <dsp:cNvPr id="0" name=""/>
        <dsp:cNvSpPr/>
      </dsp:nvSpPr>
      <dsp:spPr>
        <a:xfrm>
          <a:off x="2942053" y="2406297"/>
          <a:ext cx="2082772" cy="2082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-473355"/>
              <a:satOff val="-7706"/>
              <a:lumOff val="361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isha" panose="020B0502040204020203" pitchFamily="34" charset="-79"/>
              <a:cs typeface="Gisha" panose="020B0502040204020203" pitchFamily="34" charset="-79"/>
            </a:rPr>
            <a:t>Each block is replicated on multiple nodes (Block replication)</a:t>
          </a:r>
          <a:endParaRPr lang="en-US" sz="1400" kern="1200" dirty="0"/>
        </a:p>
      </dsp:txBody>
      <dsp:txXfrm>
        <a:off x="3240101" y="2703892"/>
        <a:ext cx="1487864" cy="1487581"/>
      </dsp:txXfrm>
    </dsp:sp>
    <dsp:sp modelId="{442429BB-29D7-4E24-A1AE-C3378B03F377}">
      <dsp:nvSpPr>
        <dsp:cNvPr id="0" name=""/>
        <dsp:cNvSpPr/>
      </dsp:nvSpPr>
      <dsp:spPr>
        <a:xfrm rot="2700000">
          <a:off x="561362" y="2332014"/>
          <a:ext cx="2230944" cy="2230944"/>
        </a:xfrm>
        <a:prstGeom prst="teardrop">
          <a:avLst>
            <a:gd name="adj" fmla="val 100000"/>
          </a:avLst>
        </a:prstGeom>
        <a:solidFill>
          <a:schemeClr val="accent3">
            <a:shade val="50000"/>
            <a:hueOff val="-236678"/>
            <a:satOff val="-3853"/>
            <a:lumOff val="180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0E21A-C453-475B-A60B-D25F41FBA1A3}">
      <dsp:nvSpPr>
        <dsp:cNvPr id="0" name=""/>
        <dsp:cNvSpPr/>
      </dsp:nvSpPr>
      <dsp:spPr>
        <a:xfrm>
          <a:off x="636042" y="2406297"/>
          <a:ext cx="2082772" cy="2082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-236678"/>
              <a:satOff val="-3853"/>
              <a:lumOff val="180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Larger files are </a:t>
          </a:r>
          <a:r>
            <a:rPr lang="en-US" sz="1400" kern="1200" dirty="0" smtClean="0">
              <a:latin typeface="Gisha" panose="020B0502040204020203" pitchFamily="34" charset="-79"/>
              <a:cs typeface="Gisha" panose="020B0502040204020203" pitchFamily="34" charset="-79"/>
            </a:rPr>
            <a:t>split into blocks, and stored in data nodes in the cluster</a:t>
          </a:r>
          <a:endParaRPr lang="en-US" sz="1400" kern="1200" dirty="0"/>
        </a:p>
      </dsp:txBody>
      <dsp:txXfrm>
        <a:off x="934090" y="2703892"/>
        <a:ext cx="1487864" cy="1487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66D1-FC4D-4E97-B5B5-AF5A84771088}" type="datetimeFigureOut">
              <a:rPr lang="en-IN" smtClean="0"/>
              <a:pPr/>
              <a:t>29-04-2016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905E-B8D1-4395-A652-E8EEA19F017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2901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class. 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now enter the module on – Hadoop Distributed File System. 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we start lets do a quick recap on the last module.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7233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 is a Java based file system responsible for all data-storage activities in Hadoop. Its primary objective is to provide a distributed architecture for large-scale storage, which can easily be extended by scaling out. As this is a very crucial concept, I will repeat again - all the data is stored &amp; accessed via the HDFS.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its distributed architecture, it is able to scalable data storage solutions via clusters of commodity servers.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go one level deeper in HDFS now. </a:t>
            </a:r>
          </a:p>
        </p:txBody>
      </p:sp>
    </p:spTree>
    <p:extLst>
      <p:ext uri="{BB962C8B-B14F-4D97-AF65-F5344CB8AC3E}">
        <p14:creationId xmlns="" xmlns:p14="http://schemas.microsoft.com/office/powerpoint/2010/main" val="188466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HDFS is a Java based file system which follows a master-slave</a:t>
            </a:r>
            <a:r>
              <a:rPr lang="en-US" baseline="0" dirty="0" smtClean="0"/>
              <a:t> architecture. The name-node is the master service whereas the data-node is the slave service.</a:t>
            </a:r>
          </a:p>
          <a:p>
            <a:endParaRPr lang="en-US" baseline="0" dirty="0" smtClean="0"/>
          </a:p>
          <a:p>
            <a:r>
              <a:rPr lang="en-IN" baseline="0" dirty="0" smtClean="0"/>
              <a:t>The name node is responsible for all file read &amp; write requests ordered by the client; it keeps track of all the system meta-data. 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data node is responsible for storage; data is broken down into multiple blocks and stored in a distributed manner across the data nodes. As it is the slave; it reports to the name node by sending across periodic notifications. 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secondary name-node does not play an active role in data-storage. It acts as a back-up for the </a:t>
            </a:r>
            <a:r>
              <a:rPr lang="en-IN" baseline="0" dirty="0" err="1" smtClean="0"/>
              <a:t>namenode</a:t>
            </a:r>
            <a:r>
              <a:rPr lang="en-IN" baseline="0" dirty="0" smtClean="0"/>
              <a:t> wherein it periodically copies all the meta-data to its own internal storage.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9570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Please understand</a:t>
            </a:r>
            <a:r>
              <a:rPr lang="en-IN" baseline="0" dirty="0" smtClean="0"/>
              <a:t> these 3 services very carefully as they’re essential to Hadoop. Just for extra emphasis; I will repeat them again. </a:t>
            </a:r>
          </a:p>
          <a:p>
            <a:endParaRPr lang="en-IN" baseline="0" dirty="0" smtClean="0"/>
          </a:p>
          <a:p>
            <a:r>
              <a:rPr lang="en-IN" baseline="0" dirty="0" smtClean="0"/>
              <a:t>Name Node: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Runs in Master Node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Manages File Metadata </a:t>
            </a:r>
            <a:r>
              <a:rPr lang="en-IN" baseline="0" dirty="0" err="1" smtClean="0"/>
              <a:t>ie</a:t>
            </a:r>
            <a:r>
              <a:rPr lang="en-IN" baseline="0" dirty="0" smtClean="0"/>
              <a:t> Where exactly is the file stored &amp; how is it distributed across data-nodes.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All read &amp; write requests from the client are processed via the name-node</a:t>
            </a:r>
          </a:p>
          <a:p>
            <a:pPr marL="228600" indent="-228600">
              <a:buAutoNum type="arabicPeriod"/>
            </a:pPr>
            <a:endParaRPr lang="en-IN" baseline="0" dirty="0" smtClean="0"/>
          </a:p>
          <a:p>
            <a:pPr marL="0" indent="0">
              <a:buNone/>
            </a:pPr>
            <a:r>
              <a:rPr lang="en-IN" baseline="0" dirty="0" smtClean="0"/>
              <a:t>Data Node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Runs is all slave nodes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Data files are stored in a distributed manner on the data-nodes local storage.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It periodically reports to the name-node with local meta-data. </a:t>
            </a:r>
          </a:p>
          <a:p>
            <a:pPr marL="228600" indent="-228600">
              <a:buAutoNum type="arabicPeriod"/>
            </a:pPr>
            <a:endParaRPr lang="en-IN" baseline="0" dirty="0" smtClean="0"/>
          </a:p>
          <a:p>
            <a:pPr marL="0" indent="0">
              <a:buNone/>
            </a:pPr>
            <a:r>
              <a:rPr lang="en-IN" baseline="0" dirty="0" smtClean="0"/>
              <a:t>Secondary Name Node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It is a back-up for the </a:t>
            </a:r>
            <a:r>
              <a:rPr lang="en-IN" baseline="0" dirty="0" err="1" smtClean="0"/>
              <a:t>NameNode</a:t>
            </a:r>
            <a:endParaRPr lang="en-IN" baseline="0" dirty="0" smtClean="0"/>
          </a:p>
          <a:p>
            <a:pPr marL="228600" indent="-228600">
              <a:buAutoNum type="arabicPeriod"/>
            </a:pPr>
            <a:r>
              <a:rPr lang="en-IN" baseline="0" dirty="0" smtClean="0"/>
              <a:t>It periodically copies meta-data from the name-node; this is stored in its local storage. If the name-node fails; this information can be pulled to restore the system.</a:t>
            </a:r>
          </a:p>
          <a:p>
            <a:pPr marL="228600" indent="-228600">
              <a:buAutoNum type="arabicPeriod"/>
            </a:pPr>
            <a:endParaRPr lang="en-IN" baseline="0" dirty="0" smtClean="0"/>
          </a:p>
          <a:p>
            <a:pPr marL="0" indent="0">
              <a:buNone/>
            </a:pPr>
            <a:r>
              <a:rPr lang="en-IN" baseline="0" dirty="0" smtClean="0"/>
              <a:t>Now lets see how all these connect together.</a:t>
            </a:r>
          </a:p>
          <a:p>
            <a:pPr marL="0" indent="0">
              <a:buNone/>
            </a:pPr>
            <a:endParaRPr lang="en-IN" baseline="0" dirty="0" smtClean="0"/>
          </a:p>
          <a:p>
            <a:pPr marL="0" indent="0">
              <a:buNone/>
            </a:pPr>
            <a:endParaRPr lang="en-IN" baseline="0" dirty="0" smtClean="0"/>
          </a:p>
          <a:p>
            <a:pPr marL="0" indent="0">
              <a:buNone/>
            </a:pPr>
            <a:endParaRPr lang="en-IN" baseline="0" dirty="0" smtClean="0"/>
          </a:p>
          <a:p>
            <a:pPr marL="0" indent="0">
              <a:buNone/>
            </a:pPr>
            <a:endParaRPr lang="en-IN" baseline="0" dirty="0" smtClean="0"/>
          </a:p>
          <a:p>
            <a:pPr marL="0" indent="0">
              <a:buNone/>
            </a:pPr>
            <a:endParaRPr lang="en-IN" baseline="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0590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start; the file is broken down into blocks. The default size of each block is 128MB. However, changes can be made to accommodate any variations. Then each block is replicated; the no. of times that happens is based on the replication factor; 3 is the default replication factor. 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this; it is stored in a distributed rack-aware manner across the cluster in different servers in multiple racks. All this information is stored in meta-data. 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what decides where exactly each file will be stored? This decision is taken by the name-node as it is the master service.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0105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graphical explanation featuring all the steps via which a file is stored in the HDFS. 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clearly see; it is first split into blocks. Then it is replicated. Then it is stored in a rack-aware manner across data-nodes. After that, this information is transferred to meta-data; which is stored in the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said earlier, the name-node decides where exactly in a cluster the file must be stored. Based on available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will distribute the blocks amongst available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DataNodes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rack-aware manner.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exact process of how a file is stored in the HDFS.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8367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steps are involved: 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client wants to store a file in the HDFS; he communicates with the name-node by sending a request. </a:t>
            </a: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name-node checks the following </a:t>
            </a:r>
          </a:p>
          <a:p>
            <a:pPr marL="0" indent="0">
              <a:buNone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Does this file exist or not? If yes, an error command is sent back to the client. </a:t>
            </a:r>
          </a:p>
          <a:p>
            <a:pPr marL="171450" indent="-171450">
              <a:buFontTx/>
              <a:buChar char="-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client have permission to write? If no, an error command is sent back to the client. </a:t>
            </a:r>
          </a:p>
          <a:p>
            <a:pPr marL="171450" indent="-171450">
              <a:buFontTx/>
              <a:buChar char="-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a space-check in the system </a:t>
            </a:r>
          </a:p>
          <a:p>
            <a:pPr marL="171450" indent="-171450">
              <a:buFontTx/>
              <a:buChar char="-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replication factor</a:t>
            </a:r>
          </a:p>
          <a:p>
            <a:pPr marL="171450" indent="-171450">
              <a:buFontTx/>
              <a:buChar char="-"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everything is approved, then the file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loading process commences. </a:t>
            </a:r>
          </a:p>
          <a:p>
            <a:pPr marL="0" indent="0">
              <a:buFontTx/>
              <a:buNone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this the following steps occur:</a:t>
            </a:r>
          </a:p>
          <a:p>
            <a:pPr marL="0" indent="0">
              <a:buFontTx/>
              <a:buNone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name-node provides the available list of data-nodes in a rack-aware distribution. </a:t>
            </a:r>
          </a:p>
          <a:p>
            <a:pPr marL="228600" indent="-228600">
              <a:buFontTx/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breaks down the file into blocks which are then allocated to the data-nodes; Replication occurs in sequence.</a:t>
            </a:r>
          </a:p>
          <a:p>
            <a:pPr marL="228600" indent="-228600">
              <a:buFontTx/>
              <a:buAutoNum type="arabicPeriod"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this means is; once a block is stored in a specific data-node, it initiates the replication process. After it is done in the next data-node; that data-node again initiates the next replication process. In this scenario, 3 is the replication factor. Once this process is complete; a notification is passed to the client. </a:t>
            </a:r>
          </a:p>
          <a:p>
            <a:pPr marL="0" indent="0">
              <a:buFontTx/>
              <a:buNone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cycle repeats until all blocks are written to the HDFS.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3699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move on to the decoding the file-read process. At the start, we’ll show you a high-level process. This will be followed by a deeper explanation.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file read process; the following steps are involved;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please note this can only take place after a file has been written.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gives a read command to HDFS client. </a:t>
            </a: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HDFS client communicates with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block meta-data information for the required file. </a:t>
            </a: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gets list of data-nodes for each file-block. </a:t>
            </a: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rack with maximum blocks is supplied first; followed by others racks with lesser blocks in a descending order. </a:t>
            </a:r>
          </a:p>
          <a:p>
            <a:pPr marL="0" indent="0">
              <a:buNone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the client has complete information regarding the file distribution across data-nodes.</a:t>
            </a:r>
          </a:p>
          <a:p>
            <a:pPr marL="0" indent="0">
              <a:buNone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Next. </a:t>
            </a:r>
          </a:p>
          <a:p>
            <a:pPr marL="0" indent="0">
              <a:buNone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picks up the first data-node for each block. In this diagram; for B1 it is DN1. </a:t>
            </a: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decides which data-node is DN1, DN2 and so on. </a:t>
            </a: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reads the complete file in a parallel manner from all the data-nodes. </a:t>
            </a:r>
          </a:p>
          <a:p>
            <a:pPr marL="228600" indent="-228600">
              <a:buAutoNum type="arabicPeriod"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it will read B1 from DN1, B2 from DN2 and B3 from DN3.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529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See you in the next lesson. Thank you.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060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522134" y="2466975"/>
            <a:ext cx="8185151" cy="1843088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 sz="4000" b="1" dirty="0">
              <a:solidFill>
                <a:srgbClr val="00B0F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="" xmlns:p14="http://schemas.microsoft.com/office/powerpoint/2010/main" val="280289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7176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24" y="5062330"/>
            <a:ext cx="2566176" cy="139720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61179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08" y="4601472"/>
            <a:ext cx="1852217" cy="1980304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7384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Q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Frequently Asked Questions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18" y="4781244"/>
            <a:ext cx="2332383" cy="186311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16038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74030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18437" y="3151464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8437" y="41094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8437" y="4980313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18437" y="58366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pic>
        <p:nvPicPr>
          <p:cNvPr id="15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18947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989385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4491508"/>
            <a:ext cx="4919595" cy="196802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here to add Title</a:t>
            </a:r>
            <a:endParaRPr lang="en-US" dirty="0"/>
          </a:p>
        </p:txBody>
      </p:sp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9987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s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342900" indent="-342900"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46" y="4877010"/>
            <a:ext cx="2090945" cy="1659283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62987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809E36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2pPr>
            <a:lvl3pPr>
              <a:buClr>
                <a:srgbClr val="7F9E36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809E36"/>
              </a:buClr>
              <a:buFont typeface="Arial" pitchFamily="34" charset="0"/>
              <a:buChar char="›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62" y="5022574"/>
            <a:ext cx="2161137" cy="1376639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81909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Any Questions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60" y="1954119"/>
            <a:ext cx="2874480" cy="400201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182105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5585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049" y="4749333"/>
            <a:ext cx="2342137" cy="2132588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</p:spTree>
    <p:extLst>
      <p:ext uri="{BB962C8B-B14F-4D97-AF65-F5344CB8AC3E}">
        <p14:creationId xmlns="" xmlns:p14="http://schemas.microsoft.com/office/powerpoint/2010/main" val="3606116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Pre-Reading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79" y="4555622"/>
            <a:ext cx="1802296" cy="1952106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78527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Advance Organizer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6497" y="1722226"/>
            <a:ext cx="6600292" cy="4922307"/>
            <a:chOff x="3700017" y="1660918"/>
            <a:chExt cx="2920875" cy="2656372"/>
          </a:xfrm>
        </p:grpSpPr>
        <p:sp>
          <p:nvSpPr>
            <p:cNvPr id="11" name="Freeform 10"/>
            <p:cNvSpPr/>
            <p:nvPr/>
          </p:nvSpPr>
          <p:spPr>
            <a:xfrm>
              <a:off x="4187090" y="166091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00017" y="2484381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80218" y="3328222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175729" y="332008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64852" y="2491237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86832" y="1660918"/>
              <a:ext cx="956040" cy="989069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90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Isosceles Triangle 15"/>
          <p:cNvSpPr/>
          <p:nvPr userDrawn="1"/>
        </p:nvSpPr>
        <p:spPr>
          <a:xfrm rot="20046794">
            <a:off x="2393857" y="3128869"/>
            <a:ext cx="1086355" cy="27898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04896 h 304896"/>
              <a:gd name="connsiteX1" fmla="*/ 677349 w 814766"/>
              <a:gd name="connsiteY1" fmla="*/ 0 h 304896"/>
              <a:gd name="connsiteX2" fmla="*/ 814766 w 814766"/>
              <a:gd name="connsiteY2" fmla="*/ 304896 h 304896"/>
              <a:gd name="connsiteX3" fmla="*/ 0 w 814766"/>
              <a:gd name="connsiteY3" fmla="*/ 304896 h 304896"/>
              <a:gd name="connsiteX0" fmla="*/ 0 w 814766"/>
              <a:gd name="connsiteY0" fmla="*/ 278982 h 278982"/>
              <a:gd name="connsiteX1" fmla="*/ 647449 w 814766"/>
              <a:gd name="connsiteY1" fmla="*/ 0 h 278982"/>
              <a:gd name="connsiteX2" fmla="*/ 814766 w 814766"/>
              <a:gd name="connsiteY2" fmla="*/ 278982 h 278982"/>
              <a:gd name="connsiteX3" fmla="*/ 0 w 814766"/>
              <a:gd name="connsiteY3" fmla="*/ 278982 h 27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766" h="278982">
                <a:moveTo>
                  <a:pt x="0" y="278982"/>
                </a:moveTo>
                <a:lnTo>
                  <a:pt x="647449" y="0"/>
                </a:lnTo>
                <a:lnTo>
                  <a:pt x="814766" y="278982"/>
                </a:lnTo>
                <a:lnTo>
                  <a:pt x="0" y="278982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8" name="Isosceles Triangle 15"/>
          <p:cNvSpPr/>
          <p:nvPr userDrawn="1"/>
        </p:nvSpPr>
        <p:spPr>
          <a:xfrm rot="8973235">
            <a:off x="3042263" y="2245792"/>
            <a:ext cx="864339" cy="832336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832336">
                <a:moveTo>
                  <a:pt x="0" y="832336"/>
                </a:moveTo>
                <a:lnTo>
                  <a:pt x="500044" y="0"/>
                </a:lnTo>
                <a:lnTo>
                  <a:pt x="648254" y="272835"/>
                </a:lnTo>
                <a:lnTo>
                  <a:pt x="0" y="832336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9" name="Isosceles Triangle 15"/>
          <p:cNvSpPr/>
          <p:nvPr userDrawn="1"/>
        </p:nvSpPr>
        <p:spPr>
          <a:xfrm rot="4039211">
            <a:off x="5025266" y="1431783"/>
            <a:ext cx="620501" cy="89242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08508"/>
              <a:gd name="connsiteY0" fmla="*/ 640620 h 640620"/>
              <a:gd name="connsiteX1" fmla="*/ 345768 w 608508"/>
              <a:gd name="connsiteY1" fmla="*/ 0 h 640620"/>
              <a:gd name="connsiteX2" fmla="*/ 608508 w 608508"/>
              <a:gd name="connsiteY2" fmla="*/ 111702 h 640620"/>
              <a:gd name="connsiteX3" fmla="*/ 0 w 608508"/>
              <a:gd name="connsiteY3" fmla="*/ 640620 h 640620"/>
              <a:gd name="connsiteX0" fmla="*/ 0 w 620501"/>
              <a:gd name="connsiteY0" fmla="*/ 669318 h 669318"/>
              <a:gd name="connsiteX1" fmla="*/ 357761 w 620501"/>
              <a:gd name="connsiteY1" fmla="*/ 0 h 669318"/>
              <a:gd name="connsiteX2" fmla="*/ 620501 w 620501"/>
              <a:gd name="connsiteY2" fmla="*/ 111702 h 669318"/>
              <a:gd name="connsiteX3" fmla="*/ 0 w 620501"/>
              <a:gd name="connsiteY3" fmla="*/ 669318 h 6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501" h="669318">
                <a:moveTo>
                  <a:pt x="0" y="669318"/>
                </a:moveTo>
                <a:lnTo>
                  <a:pt x="357761" y="0"/>
                </a:lnTo>
                <a:lnTo>
                  <a:pt x="620501" y="111702"/>
                </a:lnTo>
                <a:lnTo>
                  <a:pt x="0" y="66931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0" name="Isosceles Triangle 15"/>
          <p:cNvSpPr/>
          <p:nvPr userDrawn="1"/>
        </p:nvSpPr>
        <p:spPr>
          <a:xfrm rot="6638192" flipV="1">
            <a:off x="5997913" y="1400411"/>
            <a:ext cx="632908" cy="930288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32908"/>
              <a:gd name="connsiteY0" fmla="*/ 634167 h 634167"/>
              <a:gd name="connsiteX1" fmla="*/ 370168 w 632908"/>
              <a:gd name="connsiteY1" fmla="*/ 0 h 634167"/>
              <a:gd name="connsiteX2" fmla="*/ 632908 w 632908"/>
              <a:gd name="connsiteY2" fmla="*/ 111702 h 634167"/>
              <a:gd name="connsiteX3" fmla="*/ 0 w 632908"/>
              <a:gd name="connsiteY3" fmla="*/ 634167 h 6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908" h="634167">
                <a:moveTo>
                  <a:pt x="0" y="634167"/>
                </a:moveTo>
                <a:lnTo>
                  <a:pt x="370168" y="0"/>
                </a:lnTo>
                <a:lnTo>
                  <a:pt x="632908" y="111702"/>
                </a:lnTo>
                <a:lnTo>
                  <a:pt x="0" y="63416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1" name="Isosceles Triangle 15"/>
          <p:cNvSpPr/>
          <p:nvPr userDrawn="1"/>
        </p:nvSpPr>
        <p:spPr>
          <a:xfrm rot="7839739">
            <a:off x="7790795" y="2161908"/>
            <a:ext cx="724048" cy="99835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668568">
                <a:moveTo>
                  <a:pt x="0" y="668568"/>
                </a:moveTo>
                <a:lnTo>
                  <a:pt x="415776" y="0"/>
                </a:lnTo>
                <a:lnTo>
                  <a:pt x="648254" y="109067"/>
                </a:lnTo>
                <a:lnTo>
                  <a:pt x="0" y="66856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2" name="Isosceles Triangle 15"/>
          <p:cNvSpPr/>
          <p:nvPr userDrawn="1"/>
        </p:nvSpPr>
        <p:spPr>
          <a:xfrm rot="15833941">
            <a:off x="8346582" y="2912411"/>
            <a:ext cx="544885" cy="94445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478059"/>
              <a:gd name="connsiteY0" fmla="*/ 668568 h 668568"/>
              <a:gd name="connsiteX1" fmla="*/ 415776 w 478059"/>
              <a:gd name="connsiteY1" fmla="*/ 0 h 668568"/>
              <a:gd name="connsiteX2" fmla="*/ 478059 w 478059"/>
              <a:gd name="connsiteY2" fmla="*/ 246393 h 668568"/>
              <a:gd name="connsiteX3" fmla="*/ 0 w 478059"/>
              <a:gd name="connsiteY3" fmla="*/ 668568 h 668568"/>
              <a:gd name="connsiteX0" fmla="*/ 0 w 495099"/>
              <a:gd name="connsiteY0" fmla="*/ 668568 h 668568"/>
              <a:gd name="connsiteX1" fmla="*/ 415776 w 495099"/>
              <a:gd name="connsiteY1" fmla="*/ 0 h 668568"/>
              <a:gd name="connsiteX2" fmla="*/ 495099 w 495099"/>
              <a:gd name="connsiteY2" fmla="*/ 237489 h 668568"/>
              <a:gd name="connsiteX3" fmla="*/ 0 w 495099"/>
              <a:gd name="connsiteY3" fmla="*/ 668568 h 668568"/>
              <a:gd name="connsiteX0" fmla="*/ 0 w 467089"/>
              <a:gd name="connsiteY0" fmla="*/ 607210 h 607210"/>
              <a:gd name="connsiteX1" fmla="*/ 387766 w 467089"/>
              <a:gd name="connsiteY1" fmla="*/ 0 h 607210"/>
              <a:gd name="connsiteX2" fmla="*/ 467089 w 467089"/>
              <a:gd name="connsiteY2" fmla="*/ 237489 h 607210"/>
              <a:gd name="connsiteX3" fmla="*/ 0 w 467089"/>
              <a:gd name="connsiteY3" fmla="*/ 607210 h 60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89" h="607210">
                <a:moveTo>
                  <a:pt x="0" y="607210"/>
                </a:moveTo>
                <a:lnTo>
                  <a:pt x="387766" y="0"/>
                </a:lnTo>
                <a:lnTo>
                  <a:pt x="467089" y="237489"/>
                </a:lnTo>
                <a:lnTo>
                  <a:pt x="0" y="60721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3" name="Isosceles Triangle 15"/>
          <p:cNvSpPr/>
          <p:nvPr userDrawn="1"/>
        </p:nvSpPr>
        <p:spPr>
          <a:xfrm rot="11731264">
            <a:off x="8179190" y="4650916"/>
            <a:ext cx="847057" cy="63716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790" h="568919">
                <a:moveTo>
                  <a:pt x="0" y="568919"/>
                </a:moveTo>
                <a:lnTo>
                  <a:pt x="308138" y="0"/>
                </a:lnTo>
                <a:lnTo>
                  <a:pt x="568790" y="59361"/>
                </a:lnTo>
                <a:lnTo>
                  <a:pt x="0" y="56891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4" name="Isosceles Triangle 15"/>
          <p:cNvSpPr/>
          <p:nvPr userDrawn="1"/>
        </p:nvSpPr>
        <p:spPr>
          <a:xfrm rot="19725705">
            <a:off x="7688281" y="5268974"/>
            <a:ext cx="908976" cy="824137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28786"/>
              <a:gd name="connsiteY0" fmla="*/ 568919 h 568919"/>
              <a:gd name="connsiteX1" fmla="*/ 308138 w 428786"/>
              <a:gd name="connsiteY1" fmla="*/ 0 h 568919"/>
              <a:gd name="connsiteX2" fmla="*/ 428786 w 428786"/>
              <a:gd name="connsiteY2" fmla="*/ 204685 h 568919"/>
              <a:gd name="connsiteX3" fmla="*/ 0 w 428786"/>
              <a:gd name="connsiteY3" fmla="*/ 568919 h 568919"/>
              <a:gd name="connsiteX0" fmla="*/ 0 w 515342"/>
              <a:gd name="connsiteY0" fmla="*/ 705678 h 705678"/>
              <a:gd name="connsiteX1" fmla="*/ 394694 w 515342"/>
              <a:gd name="connsiteY1" fmla="*/ 0 h 705678"/>
              <a:gd name="connsiteX2" fmla="*/ 515342 w 515342"/>
              <a:gd name="connsiteY2" fmla="*/ 204685 h 705678"/>
              <a:gd name="connsiteX3" fmla="*/ 0 w 515342"/>
              <a:gd name="connsiteY3" fmla="*/ 705678 h 7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42" h="705678">
                <a:moveTo>
                  <a:pt x="0" y="705678"/>
                </a:moveTo>
                <a:lnTo>
                  <a:pt x="394694" y="0"/>
                </a:lnTo>
                <a:lnTo>
                  <a:pt x="515342" y="204685"/>
                </a:lnTo>
                <a:lnTo>
                  <a:pt x="0" y="70567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5" name="Isosceles Triangle 15"/>
          <p:cNvSpPr/>
          <p:nvPr userDrawn="1"/>
        </p:nvSpPr>
        <p:spPr>
          <a:xfrm rot="2092401">
            <a:off x="4974979" y="6152747"/>
            <a:ext cx="743019" cy="72772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34" h="564463">
                <a:moveTo>
                  <a:pt x="0" y="564463"/>
                </a:moveTo>
                <a:lnTo>
                  <a:pt x="301733" y="0"/>
                </a:lnTo>
                <a:lnTo>
                  <a:pt x="432934" y="187436"/>
                </a:lnTo>
                <a:lnTo>
                  <a:pt x="0" y="56446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6" name="Isosceles Triangle 15"/>
          <p:cNvSpPr/>
          <p:nvPr userDrawn="1"/>
        </p:nvSpPr>
        <p:spPr>
          <a:xfrm rot="20166776" flipH="1">
            <a:off x="5852742" y="6155799"/>
            <a:ext cx="916380" cy="66051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63700 h 563700"/>
              <a:gd name="connsiteX1" fmla="*/ 289393 w 432934"/>
              <a:gd name="connsiteY1" fmla="*/ 0 h 563700"/>
              <a:gd name="connsiteX2" fmla="*/ 432934 w 432934"/>
              <a:gd name="connsiteY2" fmla="*/ 186673 h 563700"/>
              <a:gd name="connsiteX3" fmla="*/ 0 w 432934"/>
              <a:gd name="connsiteY3" fmla="*/ 563700 h 563700"/>
              <a:gd name="connsiteX0" fmla="*/ 0 w 354223"/>
              <a:gd name="connsiteY0" fmla="*/ 563700 h 563700"/>
              <a:gd name="connsiteX1" fmla="*/ 289393 w 354223"/>
              <a:gd name="connsiteY1" fmla="*/ 0 h 563700"/>
              <a:gd name="connsiteX2" fmla="*/ 354223 w 354223"/>
              <a:gd name="connsiteY2" fmla="*/ 211821 h 563700"/>
              <a:gd name="connsiteX3" fmla="*/ 0 w 354223"/>
              <a:gd name="connsiteY3" fmla="*/ 563700 h 563700"/>
              <a:gd name="connsiteX0" fmla="*/ 0 w 343740"/>
              <a:gd name="connsiteY0" fmla="*/ 563700 h 563700"/>
              <a:gd name="connsiteX1" fmla="*/ 289393 w 343740"/>
              <a:gd name="connsiteY1" fmla="*/ 0 h 563700"/>
              <a:gd name="connsiteX2" fmla="*/ 343740 w 343740"/>
              <a:gd name="connsiteY2" fmla="*/ 219712 h 563700"/>
              <a:gd name="connsiteX3" fmla="*/ 0 w 343740"/>
              <a:gd name="connsiteY3" fmla="*/ 563700 h 563700"/>
              <a:gd name="connsiteX0" fmla="*/ 0 w 347933"/>
              <a:gd name="connsiteY0" fmla="*/ 563700 h 563700"/>
              <a:gd name="connsiteX1" fmla="*/ 289393 w 347933"/>
              <a:gd name="connsiteY1" fmla="*/ 0 h 563700"/>
              <a:gd name="connsiteX2" fmla="*/ 347933 w 347933"/>
              <a:gd name="connsiteY2" fmla="*/ 216555 h 563700"/>
              <a:gd name="connsiteX3" fmla="*/ 0 w 347933"/>
              <a:gd name="connsiteY3" fmla="*/ 563700 h 563700"/>
              <a:gd name="connsiteX0" fmla="*/ 0 w 295040"/>
              <a:gd name="connsiteY0" fmla="*/ 506839 h 506839"/>
              <a:gd name="connsiteX1" fmla="*/ 236500 w 295040"/>
              <a:gd name="connsiteY1" fmla="*/ 0 h 506839"/>
              <a:gd name="connsiteX2" fmla="*/ 295040 w 295040"/>
              <a:gd name="connsiteY2" fmla="*/ 216555 h 506839"/>
              <a:gd name="connsiteX3" fmla="*/ 0 w 295040"/>
              <a:gd name="connsiteY3" fmla="*/ 506839 h 506839"/>
              <a:gd name="connsiteX0" fmla="*/ 0 w 313669"/>
              <a:gd name="connsiteY0" fmla="*/ 512337 h 512337"/>
              <a:gd name="connsiteX1" fmla="*/ 255129 w 313669"/>
              <a:gd name="connsiteY1" fmla="*/ 0 h 512337"/>
              <a:gd name="connsiteX2" fmla="*/ 313669 w 313669"/>
              <a:gd name="connsiteY2" fmla="*/ 216555 h 512337"/>
              <a:gd name="connsiteX3" fmla="*/ 0 w 313669"/>
              <a:gd name="connsiteY3" fmla="*/ 512337 h 51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69" h="512337">
                <a:moveTo>
                  <a:pt x="0" y="512337"/>
                </a:moveTo>
                <a:lnTo>
                  <a:pt x="255129" y="0"/>
                </a:lnTo>
                <a:lnTo>
                  <a:pt x="313669" y="216555"/>
                </a:lnTo>
                <a:lnTo>
                  <a:pt x="0" y="51233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7" name="Isosceles Triangle 15"/>
          <p:cNvSpPr/>
          <p:nvPr userDrawn="1"/>
        </p:nvSpPr>
        <p:spPr>
          <a:xfrm rot="5238109">
            <a:off x="2777892" y="4481042"/>
            <a:ext cx="504179" cy="982535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93" h="571583">
                <a:moveTo>
                  <a:pt x="0" y="571583"/>
                </a:moveTo>
                <a:lnTo>
                  <a:pt x="302070" y="0"/>
                </a:lnTo>
                <a:lnTo>
                  <a:pt x="391693" y="235433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8" name="Isosceles Triangle 15"/>
          <p:cNvSpPr/>
          <p:nvPr userDrawn="1"/>
        </p:nvSpPr>
        <p:spPr>
          <a:xfrm rot="13273026" flipV="1">
            <a:off x="2980232" y="5316110"/>
            <a:ext cx="1025697" cy="72069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  <a:gd name="connsiteX0" fmla="*/ 0 w 377662"/>
              <a:gd name="connsiteY0" fmla="*/ 571583 h 571583"/>
              <a:gd name="connsiteX1" fmla="*/ 302070 w 377662"/>
              <a:gd name="connsiteY1" fmla="*/ 0 h 571583"/>
              <a:gd name="connsiteX2" fmla="*/ 377662 w 377662"/>
              <a:gd name="connsiteY2" fmla="*/ 195652 h 571583"/>
              <a:gd name="connsiteX3" fmla="*/ 0 w 377662"/>
              <a:gd name="connsiteY3" fmla="*/ 571583 h 571583"/>
              <a:gd name="connsiteX0" fmla="*/ 0 w 367536"/>
              <a:gd name="connsiteY0" fmla="*/ 571583 h 571583"/>
              <a:gd name="connsiteX1" fmla="*/ 302070 w 367536"/>
              <a:gd name="connsiteY1" fmla="*/ 0 h 571583"/>
              <a:gd name="connsiteX2" fmla="*/ 367536 w 367536"/>
              <a:gd name="connsiteY2" fmla="*/ 214841 h 571583"/>
              <a:gd name="connsiteX3" fmla="*/ 0 w 367536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36" h="571583">
                <a:moveTo>
                  <a:pt x="0" y="571583"/>
                </a:moveTo>
                <a:lnTo>
                  <a:pt x="302070" y="0"/>
                </a:lnTo>
                <a:lnTo>
                  <a:pt x="367536" y="214841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pic>
        <p:nvPicPr>
          <p:cNvPr id="2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6372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280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16168"/>
            <a:ext cx="10972800" cy="1864354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Write the question stem here?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09600" y="3562649"/>
            <a:ext cx="10972800" cy="1864354"/>
          </a:xfrm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lphaLcParenR"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r>
              <a:rPr lang="en-US" dirty="0" smtClean="0"/>
              <a:t>Option 2</a:t>
            </a:r>
          </a:p>
          <a:p>
            <a:pPr lvl="0"/>
            <a:r>
              <a:rPr lang="en-US" dirty="0" smtClean="0"/>
              <a:t>Option 3</a:t>
            </a:r>
          </a:p>
          <a:p>
            <a:pPr lvl="0"/>
            <a:r>
              <a:rPr lang="en-US" dirty="0" smtClean="0"/>
              <a:t>Option 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25" y="4334933"/>
            <a:ext cx="1473575" cy="2064280"/>
          </a:xfrm>
          <a:prstGeom prst="rect">
            <a:avLst/>
          </a:prstGeom>
        </p:spPr>
      </p:pic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32959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7" descr="imag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186822" y="1316038"/>
            <a:ext cx="5818357" cy="50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676908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621792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46567" y="6471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7801"/>
            <a:ext cx="22860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494872" y="6406253"/>
            <a:ext cx="4714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07027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621792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46567" y="6471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7801"/>
            <a:ext cx="22860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494872" y="6406253"/>
            <a:ext cx="4714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8866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621792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46567" y="6471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7801"/>
            <a:ext cx="22860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494872" y="6406253"/>
            <a:ext cx="4714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76185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522134" y="2466975"/>
            <a:ext cx="8185151" cy="1843088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endParaRPr lang="en-US" altLang="en-US" sz="4000" b="1" dirty="0">
              <a:solidFill>
                <a:srgbClr val="00B0F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="" xmlns:p14="http://schemas.microsoft.com/office/powerpoint/2010/main" val="29273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4313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316038"/>
            <a:ext cx="5698067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  <a:lvl2pPr marL="742950" indent="-285750">
              <a:buClr>
                <a:srgbClr val="00B0F0"/>
              </a:buClr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Clr>
                <a:srgbClr val="00B0F0"/>
              </a:buClr>
              <a:buFont typeface="Calibri" panose="020F0502020204030204" pitchFamily="34" charset="0"/>
              <a:buChar char="-"/>
              <a:defRPr sz="1600"/>
            </a:lvl3pPr>
            <a:lvl4pPr>
              <a:buClr>
                <a:srgbClr val="00B0F0"/>
              </a:buClr>
              <a:defRPr sz="1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466418" y="1316038"/>
            <a:ext cx="5115983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047374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10" y="4579704"/>
            <a:ext cx="1786325" cy="164455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83866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pos="6221">
          <p15:clr>
            <a:srgbClr val="FBAE40"/>
          </p15:clr>
        </p15:guide>
        <p15:guide id="2" orient="horz" pos="281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63" y="4770545"/>
            <a:ext cx="1933437" cy="1871556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609600" y="1316735"/>
            <a:ext cx="10972800" cy="4866579"/>
          </a:xfrm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Ø"/>
              <a:tabLst>
                <a:tab pos="622300" algn="l"/>
              </a:tabLst>
              <a:defRPr baseline="0"/>
            </a:lvl1pPr>
            <a:lvl2pPr marL="542925" indent="-450850">
              <a:spcBef>
                <a:spcPts val="600"/>
              </a:spcBef>
              <a:spcAft>
                <a:spcPts val="600"/>
              </a:spcAft>
              <a:buClr>
                <a:schemeClr val="tx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 Topic 1</a:t>
            </a:r>
          </a:p>
          <a:p>
            <a:pPr lvl="1"/>
            <a:r>
              <a:rPr lang="en-US" dirty="0" smtClean="0"/>
              <a:t>Topic 2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332279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316038"/>
            <a:ext cx="5698067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  <a:lvl2pPr marL="742950" indent="-285750">
              <a:buClr>
                <a:srgbClr val="00B0F0"/>
              </a:buClr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Clr>
                <a:srgbClr val="00B0F0"/>
              </a:buClr>
              <a:buFont typeface="Calibri" panose="020F0502020204030204" pitchFamily="34" charset="0"/>
              <a:buChar char="-"/>
              <a:defRPr sz="1600"/>
            </a:lvl3pPr>
            <a:lvl4pPr>
              <a:buClr>
                <a:srgbClr val="00B0F0"/>
              </a:buClr>
              <a:defRPr sz="1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466418" y="1316038"/>
            <a:ext cx="5115983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54238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270000" y="1600200"/>
            <a:ext cx="9499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4051" y="3194051"/>
            <a:ext cx="10964333" cy="1033463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b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Topic Number: Topic Name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" y="1139688"/>
            <a:ext cx="11651700" cy="531985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80750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at Is This Session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What is this Session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30" y="4833938"/>
            <a:ext cx="2595721" cy="162560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4A983-8166-412F-AD4C-E6E00EFC0E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474493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  <p15:guide id="3" pos="599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73" y="4851127"/>
            <a:ext cx="1758628" cy="1608412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65527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s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Let’s Watch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1842" y="1689101"/>
            <a:ext cx="6095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41" y="5232401"/>
            <a:ext cx="2207759" cy="122713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23648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24" y="5062330"/>
            <a:ext cx="2566176" cy="139720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43484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83" y="4654887"/>
            <a:ext cx="1852217" cy="1980304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203097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Q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Frequently Asked Questions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18" y="4781244"/>
            <a:ext cx="2332383" cy="186311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16038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74030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18437" y="3151464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8437" y="41094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8437" y="4980313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18437" y="58366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408617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989385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4491508"/>
            <a:ext cx="4919595" cy="196802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here to add Title</a:t>
            </a:r>
            <a:endParaRPr lang="en-US" dirty="0"/>
          </a:p>
        </p:txBody>
      </p:sp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8329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s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342900" indent="-342900"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55" y="4812956"/>
            <a:ext cx="2090945" cy="165928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37746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809E36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2pPr>
            <a:lvl3pPr>
              <a:buClr>
                <a:srgbClr val="7F9E36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809E36"/>
              </a:buClr>
              <a:buFont typeface="Arial" pitchFamily="34" charset="0"/>
              <a:buChar char="›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31962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10" y="4579704"/>
            <a:ext cx="1786325" cy="1644553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3811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pos="6221">
          <p15:clr>
            <a:srgbClr val="FBAE40"/>
          </p15:clr>
        </p15:guide>
        <p15:guide id="2" orient="horz" pos="281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Any Questions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96" y="4558747"/>
            <a:ext cx="1500204" cy="197396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06119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049" y="4749333"/>
            <a:ext cx="2342137" cy="2132588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623071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Pre-Reading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04" y="4790967"/>
            <a:ext cx="1802296" cy="1952106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00621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Advance Organizer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6497" y="1722226"/>
            <a:ext cx="6600292" cy="4922307"/>
            <a:chOff x="3700017" y="1660918"/>
            <a:chExt cx="2920875" cy="2656372"/>
          </a:xfrm>
        </p:grpSpPr>
        <p:sp>
          <p:nvSpPr>
            <p:cNvPr id="11" name="Freeform 10"/>
            <p:cNvSpPr/>
            <p:nvPr/>
          </p:nvSpPr>
          <p:spPr>
            <a:xfrm>
              <a:off x="4187090" y="166091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00017" y="2484381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80218" y="3328222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175729" y="332008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64852" y="2491237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86832" y="1660918"/>
              <a:ext cx="956040" cy="989069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90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Isosceles Triangle 15"/>
          <p:cNvSpPr/>
          <p:nvPr userDrawn="1"/>
        </p:nvSpPr>
        <p:spPr>
          <a:xfrm rot="20046794">
            <a:off x="2393857" y="3128869"/>
            <a:ext cx="1086355" cy="27898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04896 h 304896"/>
              <a:gd name="connsiteX1" fmla="*/ 677349 w 814766"/>
              <a:gd name="connsiteY1" fmla="*/ 0 h 304896"/>
              <a:gd name="connsiteX2" fmla="*/ 814766 w 814766"/>
              <a:gd name="connsiteY2" fmla="*/ 304896 h 304896"/>
              <a:gd name="connsiteX3" fmla="*/ 0 w 814766"/>
              <a:gd name="connsiteY3" fmla="*/ 304896 h 304896"/>
              <a:gd name="connsiteX0" fmla="*/ 0 w 814766"/>
              <a:gd name="connsiteY0" fmla="*/ 278982 h 278982"/>
              <a:gd name="connsiteX1" fmla="*/ 647449 w 814766"/>
              <a:gd name="connsiteY1" fmla="*/ 0 h 278982"/>
              <a:gd name="connsiteX2" fmla="*/ 814766 w 814766"/>
              <a:gd name="connsiteY2" fmla="*/ 278982 h 278982"/>
              <a:gd name="connsiteX3" fmla="*/ 0 w 814766"/>
              <a:gd name="connsiteY3" fmla="*/ 278982 h 27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766" h="278982">
                <a:moveTo>
                  <a:pt x="0" y="278982"/>
                </a:moveTo>
                <a:lnTo>
                  <a:pt x="647449" y="0"/>
                </a:lnTo>
                <a:lnTo>
                  <a:pt x="814766" y="278982"/>
                </a:lnTo>
                <a:lnTo>
                  <a:pt x="0" y="278982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" name="Isosceles Triangle 15"/>
          <p:cNvSpPr/>
          <p:nvPr userDrawn="1"/>
        </p:nvSpPr>
        <p:spPr>
          <a:xfrm rot="8973235">
            <a:off x="3042263" y="2245792"/>
            <a:ext cx="864339" cy="832336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832336">
                <a:moveTo>
                  <a:pt x="0" y="832336"/>
                </a:moveTo>
                <a:lnTo>
                  <a:pt x="500044" y="0"/>
                </a:lnTo>
                <a:lnTo>
                  <a:pt x="648254" y="272835"/>
                </a:lnTo>
                <a:lnTo>
                  <a:pt x="0" y="832336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" name="Isosceles Triangle 15"/>
          <p:cNvSpPr/>
          <p:nvPr userDrawn="1"/>
        </p:nvSpPr>
        <p:spPr>
          <a:xfrm rot="4039211">
            <a:off x="5025266" y="1431783"/>
            <a:ext cx="620501" cy="89242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08508"/>
              <a:gd name="connsiteY0" fmla="*/ 640620 h 640620"/>
              <a:gd name="connsiteX1" fmla="*/ 345768 w 608508"/>
              <a:gd name="connsiteY1" fmla="*/ 0 h 640620"/>
              <a:gd name="connsiteX2" fmla="*/ 608508 w 608508"/>
              <a:gd name="connsiteY2" fmla="*/ 111702 h 640620"/>
              <a:gd name="connsiteX3" fmla="*/ 0 w 608508"/>
              <a:gd name="connsiteY3" fmla="*/ 640620 h 640620"/>
              <a:gd name="connsiteX0" fmla="*/ 0 w 620501"/>
              <a:gd name="connsiteY0" fmla="*/ 669318 h 669318"/>
              <a:gd name="connsiteX1" fmla="*/ 357761 w 620501"/>
              <a:gd name="connsiteY1" fmla="*/ 0 h 669318"/>
              <a:gd name="connsiteX2" fmla="*/ 620501 w 620501"/>
              <a:gd name="connsiteY2" fmla="*/ 111702 h 669318"/>
              <a:gd name="connsiteX3" fmla="*/ 0 w 620501"/>
              <a:gd name="connsiteY3" fmla="*/ 669318 h 6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501" h="669318">
                <a:moveTo>
                  <a:pt x="0" y="669318"/>
                </a:moveTo>
                <a:lnTo>
                  <a:pt x="357761" y="0"/>
                </a:lnTo>
                <a:lnTo>
                  <a:pt x="620501" y="111702"/>
                </a:lnTo>
                <a:lnTo>
                  <a:pt x="0" y="66931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" name="Isosceles Triangle 15"/>
          <p:cNvSpPr/>
          <p:nvPr userDrawn="1"/>
        </p:nvSpPr>
        <p:spPr>
          <a:xfrm rot="6638192" flipV="1">
            <a:off x="5997913" y="1400411"/>
            <a:ext cx="632908" cy="930288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32908"/>
              <a:gd name="connsiteY0" fmla="*/ 634167 h 634167"/>
              <a:gd name="connsiteX1" fmla="*/ 370168 w 632908"/>
              <a:gd name="connsiteY1" fmla="*/ 0 h 634167"/>
              <a:gd name="connsiteX2" fmla="*/ 632908 w 632908"/>
              <a:gd name="connsiteY2" fmla="*/ 111702 h 634167"/>
              <a:gd name="connsiteX3" fmla="*/ 0 w 632908"/>
              <a:gd name="connsiteY3" fmla="*/ 634167 h 6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908" h="634167">
                <a:moveTo>
                  <a:pt x="0" y="634167"/>
                </a:moveTo>
                <a:lnTo>
                  <a:pt x="370168" y="0"/>
                </a:lnTo>
                <a:lnTo>
                  <a:pt x="632908" y="111702"/>
                </a:lnTo>
                <a:lnTo>
                  <a:pt x="0" y="63416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1" name="Isosceles Triangle 15"/>
          <p:cNvSpPr/>
          <p:nvPr userDrawn="1"/>
        </p:nvSpPr>
        <p:spPr>
          <a:xfrm rot="7839739">
            <a:off x="7790795" y="2161908"/>
            <a:ext cx="724048" cy="99835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668568">
                <a:moveTo>
                  <a:pt x="0" y="668568"/>
                </a:moveTo>
                <a:lnTo>
                  <a:pt x="415776" y="0"/>
                </a:lnTo>
                <a:lnTo>
                  <a:pt x="648254" y="109067"/>
                </a:lnTo>
                <a:lnTo>
                  <a:pt x="0" y="66856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2" name="Isosceles Triangle 15"/>
          <p:cNvSpPr/>
          <p:nvPr userDrawn="1"/>
        </p:nvSpPr>
        <p:spPr>
          <a:xfrm rot="15833941">
            <a:off x="8346582" y="2912411"/>
            <a:ext cx="544885" cy="94445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478059"/>
              <a:gd name="connsiteY0" fmla="*/ 668568 h 668568"/>
              <a:gd name="connsiteX1" fmla="*/ 415776 w 478059"/>
              <a:gd name="connsiteY1" fmla="*/ 0 h 668568"/>
              <a:gd name="connsiteX2" fmla="*/ 478059 w 478059"/>
              <a:gd name="connsiteY2" fmla="*/ 246393 h 668568"/>
              <a:gd name="connsiteX3" fmla="*/ 0 w 478059"/>
              <a:gd name="connsiteY3" fmla="*/ 668568 h 668568"/>
              <a:gd name="connsiteX0" fmla="*/ 0 w 495099"/>
              <a:gd name="connsiteY0" fmla="*/ 668568 h 668568"/>
              <a:gd name="connsiteX1" fmla="*/ 415776 w 495099"/>
              <a:gd name="connsiteY1" fmla="*/ 0 h 668568"/>
              <a:gd name="connsiteX2" fmla="*/ 495099 w 495099"/>
              <a:gd name="connsiteY2" fmla="*/ 237489 h 668568"/>
              <a:gd name="connsiteX3" fmla="*/ 0 w 495099"/>
              <a:gd name="connsiteY3" fmla="*/ 668568 h 668568"/>
              <a:gd name="connsiteX0" fmla="*/ 0 w 467089"/>
              <a:gd name="connsiteY0" fmla="*/ 607210 h 607210"/>
              <a:gd name="connsiteX1" fmla="*/ 387766 w 467089"/>
              <a:gd name="connsiteY1" fmla="*/ 0 h 607210"/>
              <a:gd name="connsiteX2" fmla="*/ 467089 w 467089"/>
              <a:gd name="connsiteY2" fmla="*/ 237489 h 607210"/>
              <a:gd name="connsiteX3" fmla="*/ 0 w 467089"/>
              <a:gd name="connsiteY3" fmla="*/ 607210 h 60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89" h="607210">
                <a:moveTo>
                  <a:pt x="0" y="607210"/>
                </a:moveTo>
                <a:lnTo>
                  <a:pt x="387766" y="0"/>
                </a:lnTo>
                <a:lnTo>
                  <a:pt x="467089" y="237489"/>
                </a:lnTo>
                <a:lnTo>
                  <a:pt x="0" y="60721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3" name="Isosceles Triangle 15"/>
          <p:cNvSpPr/>
          <p:nvPr userDrawn="1"/>
        </p:nvSpPr>
        <p:spPr>
          <a:xfrm rot="11731264">
            <a:off x="8179190" y="4650916"/>
            <a:ext cx="847057" cy="63716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790" h="568919">
                <a:moveTo>
                  <a:pt x="0" y="568919"/>
                </a:moveTo>
                <a:lnTo>
                  <a:pt x="308138" y="0"/>
                </a:lnTo>
                <a:lnTo>
                  <a:pt x="568790" y="59361"/>
                </a:lnTo>
                <a:lnTo>
                  <a:pt x="0" y="56891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" name="Isosceles Triangle 15"/>
          <p:cNvSpPr/>
          <p:nvPr userDrawn="1"/>
        </p:nvSpPr>
        <p:spPr>
          <a:xfrm rot="19725705">
            <a:off x="7688281" y="5268974"/>
            <a:ext cx="908976" cy="824137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28786"/>
              <a:gd name="connsiteY0" fmla="*/ 568919 h 568919"/>
              <a:gd name="connsiteX1" fmla="*/ 308138 w 428786"/>
              <a:gd name="connsiteY1" fmla="*/ 0 h 568919"/>
              <a:gd name="connsiteX2" fmla="*/ 428786 w 428786"/>
              <a:gd name="connsiteY2" fmla="*/ 204685 h 568919"/>
              <a:gd name="connsiteX3" fmla="*/ 0 w 428786"/>
              <a:gd name="connsiteY3" fmla="*/ 568919 h 568919"/>
              <a:gd name="connsiteX0" fmla="*/ 0 w 515342"/>
              <a:gd name="connsiteY0" fmla="*/ 705678 h 705678"/>
              <a:gd name="connsiteX1" fmla="*/ 394694 w 515342"/>
              <a:gd name="connsiteY1" fmla="*/ 0 h 705678"/>
              <a:gd name="connsiteX2" fmla="*/ 515342 w 515342"/>
              <a:gd name="connsiteY2" fmla="*/ 204685 h 705678"/>
              <a:gd name="connsiteX3" fmla="*/ 0 w 515342"/>
              <a:gd name="connsiteY3" fmla="*/ 705678 h 7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42" h="705678">
                <a:moveTo>
                  <a:pt x="0" y="705678"/>
                </a:moveTo>
                <a:lnTo>
                  <a:pt x="394694" y="0"/>
                </a:lnTo>
                <a:lnTo>
                  <a:pt x="515342" y="204685"/>
                </a:lnTo>
                <a:lnTo>
                  <a:pt x="0" y="70567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" name="Isosceles Triangle 15"/>
          <p:cNvSpPr/>
          <p:nvPr userDrawn="1"/>
        </p:nvSpPr>
        <p:spPr>
          <a:xfrm rot="2092401">
            <a:off x="4974979" y="6152747"/>
            <a:ext cx="743019" cy="72772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34" h="564463">
                <a:moveTo>
                  <a:pt x="0" y="564463"/>
                </a:moveTo>
                <a:lnTo>
                  <a:pt x="301733" y="0"/>
                </a:lnTo>
                <a:lnTo>
                  <a:pt x="432934" y="187436"/>
                </a:lnTo>
                <a:lnTo>
                  <a:pt x="0" y="56446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6" name="Isosceles Triangle 15"/>
          <p:cNvSpPr/>
          <p:nvPr userDrawn="1"/>
        </p:nvSpPr>
        <p:spPr>
          <a:xfrm rot="20166776" flipH="1">
            <a:off x="5852742" y="6155799"/>
            <a:ext cx="916380" cy="66051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63700 h 563700"/>
              <a:gd name="connsiteX1" fmla="*/ 289393 w 432934"/>
              <a:gd name="connsiteY1" fmla="*/ 0 h 563700"/>
              <a:gd name="connsiteX2" fmla="*/ 432934 w 432934"/>
              <a:gd name="connsiteY2" fmla="*/ 186673 h 563700"/>
              <a:gd name="connsiteX3" fmla="*/ 0 w 432934"/>
              <a:gd name="connsiteY3" fmla="*/ 563700 h 563700"/>
              <a:gd name="connsiteX0" fmla="*/ 0 w 354223"/>
              <a:gd name="connsiteY0" fmla="*/ 563700 h 563700"/>
              <a:gd name="connsiteX1" fmla="*/ 289393 w 354223"/>
              <a:gd name="connsiteY1" fmla="*/ 0 h 563700"/>
              <a:gd name="connsiteX2" fmla="*/ 354223 w 354223"/>
              <a:gd name="connsiteY2" fmla="*/ 211821 h 563700"/>
              <a:gd name="connsiteX3" fmla="*/ 0 w 354223"/>
              <a:gd name="connsiteY3" fmla="*/ 563700 h 563700"/>
              <a:gd name="connsiteX0" fmla="*/ 0 w 343740"/>
              <a:gd name="connsiteY0" fmla="*/ 563700 h 563700"/>
              <a:gd name="connsiteX1" fmla="*/ 289393 w 343740"/>
              <a:gd name="connsiteY1" fmla="*/ 0 h 563700"/>
              <a:gd name="connsiteX2" fmla="*/ 343740 w 343740"/>
              <a:gd name="connsiteY2" fmla="*/ 219712 h 563700"/>
              <a:gd name="connsiteX3" fmla="*/ 0 w 343740"/>
              <a:gd name="connsiteY3" fmla="*/ 563700 h 563700"/>
              <a:gd name="connsiteX0" fmla="*/ 0 w 347933"/>
              <a:gd name="connsiteY0" fmla="*/ 563700 h 563700"/>
              <a:gd name="connsiteX1" fmla="*/ 289393 w 347933"/>
              <a:gd name="connsiteY1" fmla="*/ 0 h 563700"/>
              <a:gd name="connsiteX2" fmla="*/ 347933 w 347933"/>
              <a:gd name="connsiteY2" fmla="*/ 216555 h 563700"/>
              <a:gd name="connsiteX3" fmla="*/ 0 w 347933"/>
              <a:gd name="connsiteY3" fmla="*/ 563700 h 563700"/>
              <a:gd name="connsiteX0" fmla="*/ 0 w 295040"/>
              <a:gd name="connsiteY0" fmla="*/ 506839 h 506839"/>
              <a:gd name="connsiteX1" fmla="*/ 236500 w 295040"/>
              <a:gd name="connsiteY1" fmla="*/ 0 h 506839"/>
              <a:gd name="connsiteX2" fmla="*/ 295040 w 295040"/>
              <a:gd name="connsiteY2" fmla="*/ 216555 h 506839"/>
              <a:gd name="connsiteX3" fmla="*/ 0 w 295040"/>
              <a:gd name="connsiteY3" fmla="*/ 506839 h 506839"/>
              <a:gd name="connsiteX0" fmla="*/ 0 w 313669"/>
              <a:gd name="connsiteY0" fmla="*/ 512337 h 512337"/>
              <a:gd name="connsiteX1" fmla="*/ 255129 w 313669"/>
              <a:gd name="connsiteY1" fmla="*/ 0 h 512337"/>
              <a:gd name="connsiteX2" fmla="*/ 313669 w 313669"/>
              <a:gd name="connsiteY2" fmla="*/ 216555 h 512337"/>
              <a:gd name="connsiteX3" fmla="*/ 0 w 313669"/>
              <a:gd name="connsiteY3" fmla="*/ 512337 h 51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69" h="512337">
                <a:moveTo>
                  <a:pt x="0" y="512337"/>
                </a:moveTo>
                <a:lnTo>
                  <a:pt x="255129" y="0"/>
                </a:lnTo>
                <a:lnTo>
                  <a:pt x="313669" y="216555"/>
                </a:lnTo>
                <a:lnTo>
                  <a:pt x="0" y="51233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7" name="Isosceles Triangle 15"/>
          <p:cNvSpPr/>
          <p:nvPr userDrawn="1"/>
        </p:nvSpPr>
        <p:spPr>
          <a:xfrm rot="5238109">
            <a:off x="2777892" y="4481042"/>
            <a:ext cx="504179" cy="982535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93" h="571583">
                <a:moveTo>
                  <a:pt x="0" y="571583"/>
                </a:moveTo>
                <a:lnTo>
                  <a:pt x="302070" y="0"/>
                </a:lnTo>
                <a:lnTo>
                  <a:pt x="391693" y="235433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8" name="Isosceles Triangle 15"/>
          <p:cNvSpPr/>
          <p:nvPr userDrawn="1"/>
        </p:nvSpPr>
        <p:spPr>
          <a:xfrm rot="13273026" flipV="1">
            <a:off x="2980232" y="5316110"/>
            <a:ext cx="1025697" cy="72069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  <a:gd name="connsiteX0" fmla="*/ 0 w 377662"/>
              <a:gd name="connsiteY0" fmla="*/ 571583 h 571583"/>
              <a:gd name="connsiteX1" fmla="*/ 302070 w 377662"/>
              <a:gd name="connsiteY1" fmla="*/ 0 h 571583"/>
              <a:gd name="connsiteX2" fmla="*/ 377662 w 377662"/>
              <a:gd name="connsiteY2" fmla="*/ 195652 h 571583"/>
              <a:gd name="connsiteX3" fmla="*/ 0 w 377662"/>
              <a:gd name="connsiteY3" fmla="*/ 571583 h 571583"/>
              <a:gd name="connsiteX0" fmla="*/ 0 w 367536"/>
              <a:gd name="connsiteY0" fmla="*/ 571583 h 571583"/>
              <a:gd name="connsiteX1" fmla="*/ 302070 w 367536"/>
              <a:gd name="connsiteY1" fmla="*/ 0 h 571583"/>
              <a:gd name="connsiteX2" fmla="*/ 367536 w 367536"/>
              <a:gd name="connsiteY2" fmla="*/ 214841 h 571583"/>
              <a:gd name="connsiteX3" fmla="*/ 0 w 367536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36" h="571583">
                <a:moveTo>
                  <a:pt x="0" y="571583"/>
                </a:moveTo>
                <a:lnTo>
                  <a:pt x="302070" y="0"/>
                </a:lnTo>
                <a:lnTo>
                  <a:pt x="367536" y="214841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2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059817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16168"/>
            <a:ext cx="10972800" cy="1864354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Write the question stem here?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09600" y="3562649"/>
            <a:ext cx="10972800" cy="1864354"/>
          </a:xfrm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lphaLcParenR"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r>
              <a:rPr lang="en-US" dirty="0" smtClean="0"/>
              <a:t>Option 2</a:t>
            </a:r>
          </a:p>
          <a:p>
            <a:pPr lvl="0"/>
            <a:r>
              <a:rPr lang="en-US" dirty="0" smtClean="0"/>
              <a:t>Option 3</a:t>
            </a:r>
          </a:p>
          <a:p>
            <a:pPr lvl="0"/>
            <a:r>
              <a:rPr lang="en-US" dirty="0" smtClean="0"/>
              <a:t>Option 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25" y="4334933"/>
            <a:ext cx="1473575" cy="2064280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84550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7" descr="imag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186822" y="1316038"/>
            <a:ext cx="5818357" cy="50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855019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77" y="4694451"/>
            <a:ext cx="1933437" cy="1871556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609600" y="1316735"/>
            <a:ext cx="10972800" cy="4866579"/>
          </a:xfrm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Ø"/>
              <a:tabLst>
                <a:tab pos="622300" algn="l"/>
              </a:tabLst>
              <a:defRPr baseline="0"/>
            </a:lvl1pPr>
            <a:lvl2pPr marL="542925" indent="-450850">
              <a:spcBef>
                <a:spcPts val="600"/>
              </a:spcBef>
              <a:spcAft>
                <a:spcPts val="600"/>
              </a:spcAft>
              <a:buClr>
                <a:schemeClr val="tx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 Topic 1</a:t>
            </a:r>
          </a:p>
          <a:p>
            <a:pPr lvl="1"/>
            <a:r>
              <a:rPr lang="en-US" dirty="0" smtClean="0"/>
              <a:t>Topic 2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70655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270000" y="1600200"/>
            <a:ext cx="9499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  <a:latin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4051" y="3194051"/>
            <a:ext cx="10964333" cy="1033463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b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Topic Number: Topic Name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" y="1139688"/>
            <a:ext cx="11651700" cy="5319851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492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at Is This Session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What is this Session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30" y="4833938"/>
            <a:ext cx="2595721" cy="162560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4A983-8166-412F-AD4C-E6E00EFC0E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7310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  <p15:guide id="3" pos="59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72" y="4827877"/>
            <a:ext cx="1758628" cy="1608412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5521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s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Let’s Watch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1842" y="1689101"/>
            <a:ext cx="6095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41" y="5232401"/>
            <a:ext cx="2207759" cy="122713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01742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784A983-8166-412F-AD4C-E6E00EFC0E7A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6" descr="ppt_coverpage.jp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406400" y="274638"/>
            <a:ext cx="3691467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382499"/>
            <a:ext cx="2733206" cy="912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634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50" r:id="rId22"/>
    <p:sldLayoutId id="2147483751" r:id="rId23"/>
    <p:sldLayoutId id="2147483752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784A983-8166-412F-AD4C-E6E00EFC0E7A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6" descr="ppt_coverpage.jp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406400" y="274638"/>
            <a:ext cx="3691467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382499"/>
            <a:ext cx="2733206" cy="912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83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057400" y="4724400"/>
            <a:ext cx="7772400" cy="1456578"/>
          </a:xfrm>
        </p:spPr>
        <p:txBody>
          <a:bodyPr/>
          <a:lstStyle/>
          <a:p>
            <a:r>
              <a:rPr lang="en-US" sz="3000" b="1" dirty="0" smtClean="0">
                <a:solidFill>
                  <a:prstClr val="black"/>
                </a:solidFill>
                <a:latin typeface="Helvetica"/>
                <a:cs typeface="Helvetica"/>
              </a:rPr>
              <a:t>Big Data and Hadoop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Lesson 1:</a:t>
            </a:r>
            <a:r>
              <a:rPr lang="en-US" sz="3000" b="1" dirty="0" smtClean="0"/>
              <a:t> </a:t>
            </a:r>
            <a:r>
              <a:rPr lang="en-IN" sz="24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Introduction to HDFS</a:t>
            </a:r>
            <a:endParaRPr lang="en-US" sz="24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000500" cy="2899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46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</p:spPr>
        <p:txBody>
          <a:bodyPr/>
          <a:lstStyle/>
          <a:p>
            <a:r>
              <a:rPr lang="en-US" dirty="0" smtClean="0"/>
              <a:t>Hadoop Core Components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8200" y="2008942"/>
            <a:ext cx="10820400" cy="4120812"/>
            <a:chOff x="838200" y="2008942"/>
            <a:chExt cx="10820400" cy="412081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2337" y="2118951"/>
              <a:ext cx="2313804" cy="8291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Equal 24"/>
            <p:cNvSpPr/>
            <p:nvPr/>
          </p:nvSpPr>
          <p:spPr>
            <a:xfrm>
              <a:off x="9235573" y="3749622"/>
              <a:ext cx="457200" cy="28619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" name="Plus 2"/>
            <p:cNvSpPr/>
            <p:nvPr/>
          </p:nvSpPr>
          <p:spPr>
            <a:xfrm>
              <a:off x="4589505" y="3641559"/>
              <a:ext cx="533400" cy="502319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8200" y="2008942"/>
              <a:ext cx="3555728" cy="4120812"/>
              <a:chOff x="1056054" y="2023646"/>
              <a:chExt cx="3555728" cy="412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56054" y="5805904"/>
                <a:ext cx="3555728" cy="338554"/>
              </a:xfrm>
              <a:prstGeom prst="rect">
                <a:avLst/>
              </a:prstGeom>
              <a:solidFill>
                <a:srgbClr val="4CAAE2"/>
              </a:solidFill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Distributed Data </a:t>
                </a:r>
                <a:r>
                  <a:rPr lang="en-US" sz="1600" dirty="0">
                    <a:solidFill>
                      <a:schemeClr val="bg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Storage frame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work</a:t>
                </a:r>
                <a:endParaRPr lang="en-IN" sz="1600" dirty="0">
                  <a:solidFill>
                    <a:schemeClr val="bg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056054" y="2023646"/>
                <a:ext cx="3555728" cy="3767554"/>
                <a:chOff x="1129238" y="2023646"/>
                <a:chExt cx="3555728" cy="376755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6400" y="2104665"/>
                  <a:ext cx="2290856" cy="85146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" name="Rectangle 1"/>
                <p:cNvSpPr/>
                <p:nvPr/>
              </p:nvSpPr>
              <p:spPr>
                <a:xfrm>
                  <a:off x="1129238" y="2023646"/>
                  <a:ext cx="3555728" cy="3767554"/>
                </a:xfrm>
                <a:prstGeom prst="rect">
                  <a:avLst/>
                </a:prstGeom>
                <a:noFill/>
                <a:ln>
                  <a:solidFill>
                    <a:srgbClr val="4CAAE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5" name="Rectangle 14"/>
            <p:cNvSpPr/>
            <p:nvPr/>
          </p:nvSpPr>
          <p:spPr>
            <a:xfrm>
              <a:off x="5318483" y="5791200"/>
              <a:ext cx="3721513" cy="338554"/>
            </a:xfrm>
            <a:prstGeom prst="rect">
              <a:avLst/>
            </a:prstGeom>
            <a:solidFill>
              <a:srgbClr val="4CAAE2"/>
            </a:solidFill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Distributed Data Processing Framework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8482" y="2023646"/>
              <a:ext cx="3721514" cy="3767554"/>
            </a:xfrm>
            <a:prstGeom prst="rect">
              <a:avLst/>
            </a:prstGeom>
            <a:noFill/>
            <a:ln>
              <a:solidFill>
                <a:srgbClr val="4CAA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692773" y="3459294"/>
              <a:ext cx="1965827" cy="866848"/>
              <a:chOff x="9692773" y="3514725"/>
              <a:chExt cx="1965827" cy="866848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5317" y="3579912"/>
                <a:ext cx="1860738" cy="7364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9692773" y="3514725"/>
                <a:ext cx="1965827" cy="866848"/>
              </a:xfrm>
              <a:prstGeom prst="rect">
                <a:avLst/>
              </a:prstGeom>
              <a:noFill/>
              <a:ln>
                <a:solidFill>
                  <a:srgbClr val="4CAA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3622157"/>
              <a:ext cx="1407970" cy="140797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737" y="3622157"/>
              <a:ext cx="1361440" cy="1407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2390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Slave 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93" y="1706405"/>
            <a:ext cx="840420" cy="8281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07554" y="1416061"/>
            <a:ext cx="1068623" cy="1248701"/>
          </a:xfrm>
          <a:prstGeom prst="rect">
            <a:avLst/>
          </a:prstGeom>
          <a:noFill/>
          <a:ln>
            <a:solidFill>
              <a:srgbClr val="76A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907554" y="2631147"/>
            <a:ext cx="1068623" cy="305029"/>
          </a:xfrm>
          <a:prstGeom prst="rect">
            <a:avLst/>
          </a:prstGeom>
          <a:solidFill>
            <a:srgbClr val="76AD5A"/>
          </a:solidFill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marL="342900" indent="-342900" algn="ctr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2200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NameNode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219200"/>
            <a:ext cx="2819400" cy="1905000"/>
          </a:xfrm>
          <a:prstGeom prst="rect">
            <a:avLst/>
          </a:prstGeom>
          <a:noFill/>
          <a:ln>
            <a:solidFill>
              <a:srgbClr val="A16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254184" y="1416062"/>
            <a:ext cx="1087306" cy="1575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Secondary NameNode</a:t>
            </a:r>
            <a:endParaRPr lang="en-IN" sz="1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3200" y="4953000"/>
            <a:ext cx="1779339" cy="457200"/>
          </a:xfrm>
          <a:prstGeom prst="rect">
            <a:avLst/>
          </a:prstGeom>
          <a:solidFill>
            <a:srgbClr val="199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>
                <a:latin typeface="Gisha" panose="020B0502040204020203" pitchFamily="34" charset="-79"/>
                <a:cs typeface="Gisha" panose="020B0502040204020203" pitchFamily="34" charset="-79"/>
              </a:rPr>
              <a:t>DataNode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44430" y="4953000"/>
            <a:ext cx="1779339" cy="457200"/>
          </a:xfrm>
          <a:prstGeom prst="rect">
            <a:avLst/>
          </a:prstGeom>
          <a:solidFill>
            <a:srgbClr val="199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>
                <a:latin typeface="Gisha" panose="020B0502040204020203" pitchFamily="34" charset="-79"/>
                <a:cs typeface="Gisha" panose="020B0502040204020203" pitchFamily="34" charset="-79"/>
              </a:rPr>
              <a:t>DataNode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47564" y="4953000"/>
            <a:ext cx="1779339" cy="457200"/>
          </a:xfrm>
          <a:prstGeom prst="rect">
            <a:avLst/>
          </a:prstGeom>
          <a:solidFill>
            <a:srgbClr val="199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>
                <a:latin typeface="Gisha" panose="020B0502040204020203" pitchFamily="34" charset="-79"/>
                <a:cs typeface="Gisha" panose="020B0502040204020203" pitchFamily="34" charset="-79"/>
              </a:rPr>
              <a:t>DataNode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8713108" y="1124625"/>
            <a:ext cx="360476" cy="20563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9073584" y="1973091"/>
            <a:ext cx="961243" cy="35943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Master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9870460" y="4191000"/>
            <a:ext cx="360476" cy="20563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0230936" y="5039466"/>
            <a:ext cx="961243" cy="35943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Slave</a:t>
            </a:r>
          </a:p>
        </p:txBody>
      </p:sp>
    </p:spTree>
    <p:extLst>
      <p:ext uri="{BB962C8B-B14F-4D97-AF65-F5344CB8AC3E}">
        <p14:creationId xmlns="" xmlns:p14="http://schemas.microsoft.com/office/powerpoint/2010/main" val="160590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</p:spPr>
        <p:txBody>
          <a:bodyPr/>
          <a:lstStyle/>
          <a:p>
            <a:r>
              <a:rPr lang="en-US" dirty="0" smtClean="0"/>
              <a:t>Hadoop HDFS Daemons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5285" y="1066800"/>
            <a:ext cx="10820400" cy="490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dirty="0" err="1">
                <a:solidFill>
                  <a:schemeClr val="accent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NameNode</a:t>
            </a:r>
            <a:r>
              <a:rPr lang="en-US" dirty="0">
                <a:solidFill>
                  <a:schemeClr val="accent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 (Single instance</a:t>
            </a:r>
            <a:r>
              <a:rPr lang="en-US" dirty="0" smtClean="0">
                <a:solidFill>
                  <a:schemeClr val="accent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dirty="0" smtClean="0">
              <a:solidFill>
                <a:schemeClr val="accent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Runs in Master Node </a:t>
            </a: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Manages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the file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metadata</a:t>
            </a: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Client connects to </a:t>
            </a:r>
            <a:r>
              <a:rPr lang="en-US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NameNode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 for initiating all reads and writes in HDFS.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dirty="0" smtClean="0">
                <a:solidFill>
                  <a:schemeClr val="accent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Data Node: (Multiple instances/ one in each slave node)</a:t>
            </a:r>
            <a:br>
              <a:rPr lang="en-US" dirty="0" smtClean="0">
                <a:solidFill>
                  <a:schemeClr val="accent1"/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en-US" dirty="0" smtClean="0">
              <a:solidFill>
                <a:schemeClr val="accent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Runs in all slave nodes</a:t>
            </a:r>
          </a:p>
          <a:p>
            <a:pPr marL="755650" lvl="1" indent="-285750">
              <a:spcBef>
                <a:spcPts val="43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tabLst>
                <a:tab pos="927735" algn="l"/>
              </a:tabLst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Data files are stored </a:t>
            </a:r>
            <a:r>
              <a:rPr lang="en-US" spc="-5" dirty="0" smtClean="0">
                <a:latin typeface="Gisha" panose="020B0502040204020203" pitchFamily="34" charset="-79"/>
                <a:cs typeface="Gisha" panose="020B0502040204020203" pitchFamily="34" charset="-79"/>
              </a:rPr>
              <a:t>in</a:t>
            </a:r>
            <a:r>
              <a:rPr lang="en-US" spc="-3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the</a:t>
            </a:r>
            <a:r>
              <a:rPr lang="en-US" spc="-2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pc="-5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D</a:t>
            </a:r>
            <a:r>
              <a:rPr lang="en-US" spc="-15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en-US" spc="-4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pc="-1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aNod</a:t>
            </a:r>
            <a:r>
              <a:rPr lang="en-US" spc="-5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e</a:t>
            </a:r>
            <a:r>
              <a:rPr lang="en-US" spc="5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en-US" spc="5" dirty="0" smtClean="0">
                <a:latin typeface="Gisha" panose="020B0502040204020203" pitchFamily="34" charset="-79"/>
                <a:cs typeface="Gisha" panose="020B0502040204020203" pitchFamily="34" charset="-79"/>
              </a:rPr>
              <a:t> in a distributed manner</a:t>
            </a:r>
          </a:p>
          <a:p>
            <a:pPr marL="755650" lvl="1" indent="-285750">
              <a:spcBef>
                <a:spcPts val="43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tabLst>
                <a:tab pos="927735" algn="l"/>
              </a:tabLst>
            </a:pPr>
            <a:r>
              <a:rPr lang="en-US" spc="-62" dirty="0" smtClean="0">
                <a:latin typeface="Gisha" panose="020B0502040204020203" pitchFamily="34" charset="-79"/>
                <a:cs typeface="Gisha" panose="020B0502040204020203" pitchFamily="34" charset="-79"/>
              </a:rPr>
              <a:t>R</a:t>
            </a:r>
            <a:r>
              <a:rPr lang="en-US" spc="-15" dirty="0" smtClean="0">
                <a:latin typeface="Gisha" panose="020B0502040204020203" pitchFamily="34" charset="-79"/>
                <a:cs typeface="Gisha" panose="020B0502040204020203" pitchFamily="34" charset="-79"/>
              </a:rPr>
              <a:t>e</a:t>
            </a:r>
            <a:r>
              <a:rPr lang="en-US" spc="-8" dirty="0" smtClean="0">
                <a:latin typeface="Gisha" panose="020B0502040204020203" pitchFamily="34" charset="-79"/>
                <a:cs typeface="Gisha" panose="020B0502040204020203" pitchFamily="34" charset="-79"/>
              </a:rPr>
              <a:t>p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o</a:t>
            </a:r>
            <a:r>
              <a:rPr lang="en-US" spc="-8" dirty="0" smtClean="0">
                <a:latin typeface="Gisha" panose="020B0502040204020203" pitchFamily="34" charset="-79"/>
                <a:cs typeface="Gisha" panose="020B0502040204020203" pitchFamily="34" charset="-79"/>
              </a:rPr>
              <a:t>r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ts</a:t>
            </a:r>
            <a:r>
              <a:rPr lang="en-US" spc="-54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pc="-23" dirty="0" smtClean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o</a:t>
            </a:r>
            <a:r>
              <a:rPr lang="en-US" spc="-54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pc="-15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NameN</a:t>
            </a:r>
            <a:r>
              <a:rPr lang="en-US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od</a:t>
            </a:r>
            <a:r>
              <a:rPr lang="en-US" spc="-15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e</a:t>
            </a:r>
            <a:r>
              <a:rPr lang="en-US" spc="-15" dirty="0">
                <a:latin typeface="Gisha" panose="020B0502040204020203" pitchFamily="34" charset="-79"/>
                <a:cs typeface="Gisha" panose="020B0502040204020203" pitchFamily="34" charset="-79"/>
              </a:rPr>
              <a:t>,</a:t>
            </a:r>
            <a:r>
              <a:rPr lang="en-US" spc="-8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peri</a:t>
            </a:r>
            <a:r>
              <a:rPr lang="en-US" spc="-8" dirty="0" smtClean="0">
                <a:latin typeface="Gisha" panose="020B0502040204020203" pitchFamily="34" charset="-79"/>
                <a:cs typeface="Gisha" panose="020B0502040204020203" pitchFamily="34" charset="-79"/>
              </a:rPr>
              <a:t>o</a:t>
            </a:r>
            <a:r>
              <a:rPr lang="en-US" spc="8" dirty="0" smtClean="0">
                <a:latin typeface="Gisha" panose="020B0502040204020203" pitchFamily="34" charset="-79"/>
                <a:cs typeface="Gisha" panose="020B0502040204020203" pitchFamily="34" charset="-79"/>
              </a:rPr>
              <a:t>d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en-US" spc="-31" dirty="0" smtClean="0">
                <a:latin typeface="Gisha" panose="020B0502040204020203" pitchFamily="34" charset="-79"/>
                <a:cs typeface="Gisha" panose="020B0502040204020203" pitchFamily="34" charset="-79"/>
              </a:rPr>
              <a:t>c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ally</a:t>
            </a:r>
            <a:r>
              <a:rPr lang="en-US" spc="-85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pc="-15" dirty="0" smtClean="0">
                <a:latin typeface="Gisha" panose="020B0502040204020203" pitchFamily="34" charset="-79"/>
                <a:cs typeface="Gisha" panose="020B0502040204020203" pitchFamily="34" charset="-79"/>
              </a:rPr>
              <a:t>w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ith</a:t>
            </a:r>
            <a:r>
              <a:rPr lang="en-US" spc="-54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li</a:t>
            </a:r>
            <a:r>
              <a:rPr lang="en-US" spc="-31" dirty="0" smtClean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ts</a:t>
            </a:r>
            <a:r>
              <a:rPr lang="en-US" spc="-46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of</a:t>
            </a:r>
            <a:r>
              <a:rPr lang="en-US" spc="-54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bl</a:t>
            </a:r>
            <a:r>
              <a:rPr lang="en-US" spc="-8" dirty="0" smtClean="0">
                <a:latin typeface="Gisha" panose="020B0502040204020203" pitchFamily="34" charset="-79"/>
                <a:cs typeface="Gisha" panose="020B0502040204020203" pitchFamily="34" charset="-79"/>
              </a:rPr>
              <a:t>oc</a:t>
            </a:r>
            <a:r>
              <a:rPr lang="en-US" spc="-39" dirty="0" smtClean="0">
                <a:latin typeface="Gisha" panose="020B0502040204020203" pitchFamily="34" charset="-79"/>
                <a:cs typeface="Gisha" panose="020B0502040204020203" pitchFamily="34" charset="-79"/>
              </a:rPr>
              <a:t>k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s </a:t>
            </a:r>
            <a:r>
              <a:rPr lang="en-US" spc="-8" dirty="0" smtClean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h</a:t>
            </a:r>
            <a:r>
              <a:rPr lang="en-US" spc="-31" dirty="0" smtClean="0">
                <a:latin typeface="Gisha" panose="020B0502040204020203" pitchFamily="34" charset="-79"/>
                <a:cs typeface="Gisha" panose="020B0502040204020203" pitchFamily="34" charset="-79"/>
              </a:rPr>
              <a:t>e</a:t>
            </a:r>
            <a:r>
              <a:rPr lang="en-US" spc="-15" dirty="0" smtClean="0">
                <a:latin typeface="Gisha" panose="020B0502040204020203" pitchFamily="34" charset="-79"/>
                <a:cs typeface="Gisha" panose="020B0502040204020203" pitchFamily="34" charset="-79"/>
              </a:rPr>
              <a:t>y</a:t>
            </a:r>
            <a:r>
              <a:rPr lang="en-US" spc="-85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pc="-23" dirty="0" smtClean="0">
                <a:latin typeface="Gisha" panose="020B0502040204020203" pitchFamily="34" charset="-79"/>
                <a:cs typeface="Gisha" panose="020B0502040204020203" pitchFamily="34" charset="-79"/>
              </a:rPr>
              <a:t>st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o</a:t>
            </a:r>
            <a:r>
              <a:rPr lang="en-US" spc="-31" dirty="0" smtClean="0">
                <a:latin typeface="Gisha" panose="020B0502040204020203" pitchFamily="34" charset="-79"/>
                <a:cs typeface="Gisha" panose="020B0502040204020203" pitchFamily="34" charset="-79"/>
              </a:rPr>
              <a:t>r</a:t>
            </a:r>
            <a:r>
              <a:rPr lang="en-US" spc="-15" dirty="0" smtClean="0">
                <a:latin typeface="Gisha" panose="020B0502040204020203" pitchFamily="34" charset="-79"/>
                <a:cs typeface="Gisha" panose="020B0502040204020203" pitchFamily="34" charset="-79"/>
              </a:rPr>
              <a:t>e</a:t>
            </a:r>
            <a:endParaRPr lang="en-US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en-US" dirty="0">
              <a:solidFill>
                <a:schemeClr val="accent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dirty="0">
                <a:solidFill>
                  <a:schemeClr val="accent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Secondary </a:t>
            </a:r>
            <a:r>
              <a:rPr lang="en-US" dirty="0" err="1">
                <a:solidFill>
                  <a:schemeClr val="accent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NameNode</a:t>
            </a:r>
            <a:r>
              <a:rPr lang="en-US" dirty="0" smtClean="0">
                <a:solidFill>
                  <a:schemeClr val="accent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en-US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Acts as back up node to </a:t>
            </a:r>
            <a:r>
              <a:rPr lang="en-US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NameNode</a:t>
            </a:r>
            <a:endParaRPr lang="en-US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It periodically copies metadata into its own storage</a:t>
            </a: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6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</a:t>
            </a:r>
            <a:r>
              <a:rPr lang="en-US" dirty="0" smtClean="0"/>
              <a:t>File Stored </a:t>
            </a:r>
            <a:r>
              <a:rPr lang="en-US" dirty="0"/>
              <a:t>in HDFS - The Process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76200" y="457200"/>
          <a:ext cx="12115800" cy="689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9941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8483600" cy="685979"/>
          </a:xfrm>
        </p:spPr>
        <p:txBody>
          <a:bodyPr>
            <a:normAutofit/>
          </a:bodyPr>
          <a:lstStyle/>
          <a:p>
            <a:r>
              <a:rPr lang="en-US" dirty="0"/>
              <a:t>How is a File Stored in HDFS </a:t>
            </a:r>
            <a:r>
              <a:rPr lang="en-US" dirty="0" smtClean="0"/>
              <a:t>– Graphical Representation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9296400" cy="4476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</p:spPr>
        <p:txBody>
          <a:bodyPr/>
          <a:lstStyle/>
          <a:p>
            <a:r>
              <a:rPr lang="en-US" dirty="0"/>
              <a:t>HDFS </a:t>
            </a:r>
            <a:r>
              <a:rPr lang="en-US" dirty="0" smtClean="0"/>
              <a:t>– File Write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1369254" y="1676400"/>
            <a:ext cx="1069146" cy="83820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latin typeface="Gisha" panose="020B0502040204020203" pitchFamily="34" charset="-79"/>
                <a:cs typeface="Gisha" panose="020B0502040204020203" pitchFamily="34" charset="-79"/>
              </a:rPr>
              <a:t>File(400mb)</a:t>
            </a:r>
            <a:endParaRPr lang="en-IN" sz="11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4458" y="1824171"/>
            <a:ext cx="381000" cy="228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3305175" y="1824171"/>
            <a:ext cx="381000" cy="228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2844458" y="2186310"/>
            <a:ext cx="381000" cy="228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3305175" y="2186310"/>
            <a:ext cx="381000" cy="228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1369254" y="3588139"/>
            <a:ext cx="1812388" cy="841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1679329" y="4009133"/>
            <a:ext cx="381000" cy="228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2579661" y="4009133"/>
            <a:ext cx="381000" cy="228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657641" y="3588139"/>
            <a:ext cx="1524000" cy="38478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DataNode</a:t>
            </a:r>
            <a:endParaRPr lang="en-IN" sz="1600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69675" y="3588139"/>
            <a:ext cx="1812388" cy="841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858062" y="3588139"/>
            <a:ext cx="1524000" cy="38478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DataNode</a:t>
            </a:r>
            <a:endParaRPr lang="en-IN" sz="1600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83953" y="3972927"/>
            <a:ext cx="381000" cy="228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3712697" y="3972927"/>
            <a:ext cx="381000" cy="228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5731995" y="3588139"/>
            <a:ext cx="1812388" cy="841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6020382" y="3588139"/>
            <a:ext cx="1524000" cy="38478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DataNode</a:t>
            </a:r>
            <a:endParaRPr lang="en-IN" sz="1600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409594" y="4007825"/>
            <a:ext cx="381000" cy="228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5887327" y="4007825"/>
            <a:ext cx="381000" cy="228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6931861" y="4007825"/>
            <a:ext cx="381000" cy="228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7894315" y="3586321"/>
            <a:ext cx="1812388" cy="841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8182702" y="3586321"/>
            <a:ext cx="1524000" cy="38478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16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DataNode</a:t>
            </a:r>
            <a:endParaRPr lang="en-IN" sz="1600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145182" y="4043521"/>
            <a:ext cx="381000" cy="228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8605899" y="4043521"/>
            <a:ext cx="381000" cy="228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9066616" y="4043521"/>
            <a:ext cx="381000" cy="228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4209464" y="1676400"/>
            <a:ext cx="1541290" cy="8363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HDFS</a:t>
            </a:r>
          </a:p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7547317" y="1676400"/>
            <a:ext cx="1877447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NameNode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133536" y="1268641"/>
            <a:ext cx="2933116" cy="308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Check</a:t>
            </a:r>
            <a:r>
              <a:rPr lang="en-IN" sz="12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en-IN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 with name node for free space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88855" y="1790700"/>
            <a:ext cx="17742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3"/>
          </p:cNvCxnSpPr>
          <p:nvPr/>
        </p:nvCxnSpPr>
        <p:spPr>
          <a:xfrm flipH="1">
            <a:off x="5750754" y="2094553"/>
            <a:ext cx="1812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53126" y="2175810"/>
            <a:ext cx="2665828" cy="459125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Check replication factor</a:t>
            </a:r>
          </a:p>
          <a:p>
            <a:pPr algn="ctr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Tells client where to store the data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274276" y="3058527"/>
            <a:ext cx="65848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9127" y="3058527"/>
            <a:ext cx="0" cy="527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638188" y="3058527"/>
            <a:ext cx="0" cy="527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60629" y="3058527"/>
            <a:ext cx="0" cy="527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274276" y="3058527"/>
            <a:ext cx="0" cy="527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73" idx="0"/>
          </p:cNvCxnSpPr>
          <p:nvPr/>
        </p:nvCxnSpPr>
        <p:spPr>
          <a:xfrm flipH="1">
            <a:off x="2319995" y="2414910"/>
            <a:ext cx="714963" cy="1590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319995" y="4237733"/>
            <a:ext cx="2196311" cy="827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497261" y="4290121"/>
            <a:ext cx="1580566" cy="777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135846" y="4294844"/>
            <a:ext cx="1445464" cy="77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4" idx="2"/>
          </p:cNvCxnSpPr>
          <p:nvPr/>
        </p:nvCxnSpPr>
        <p:spPr>
          <a:xfrm flipV="1">
            <a:off x="7581310" y="4272121"/>
            <a:ext cx="754372" cy="793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480359" y="2705777"/>
            <a:ext cx="3231282" cy="28891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Client transfers blocks directly to data node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141" y="5312572"/>
            <a:ext cx="10825041" cy="118086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285750" indent="-285750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Gadugi" panose="020B0502040204020203" pitchFamily="34" charset="0"/>
              <a:buChar char="ᗍ"/>
            </a:pPr>
            <a:r>
              <a:rPr lang="en-IN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Client request NameNode to provide which data nodes to write</a:t>
            </a:r>
          </a:p>
          <a:p>
            <a:pPr marL="285750" indent="-285750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Gadugi" panose="020B0502040204020203" pitchFamily="34" charset="0"/>
              <a:buChar char="ᗍ"/>
            </a:pPr>
            <a:r>
              <a:rPr lang="en-IN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Client writes block to one data node directly</a:t>
            </a:r>
          </a:p>
          <a:p>
            <a:pPr marL="285750" indent="-285750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Gadugi" panose="020B0502040204020203" pitchFamily="34" charset="0"/>
              <a:buChar char="ᗍ"/>
            </a:pPr>
            <a:r>
              <a:rPr lang="en-IN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Data node then forwards write request to next data node ( replication)</a:t>
            </a:r>
          </a:p>
          <a:p>
            <a:pPr marL="285750" indent="-285750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Gadugi" panose="020B0502040204020203" pitchFamily="34" charset="0"/>
              <a:buChar char="ᗍ"/>
            </a:pPr>
            <a:r>
              <a:rPr lang="en-IN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Cycle repeats for next block</a:t>
            </a:r>
          </a:p>
          <a:p>
            <a:pPr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129495" y="4005128"/>
            <a:ext cx="381000" cy="228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429044" y="3302593"/>
            <a:ext cx="914400" cy="28563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2200" b="1" dirty="0" smtClean="0">
                <a:solidFill>
                  <a:srgbClr val="5F5F5F"/>
                </a:solidFill>
                <a:latin typeface="Calibri" pitchFamily="34" charset="0"/>
              </a:rPr>
              <a:t>Node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7765" y="3328154"/>
            <a:ext cx="914400" cy="28563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2200" b="1" dirty="0" smtClean="0">
                <a:solidFill>
                  <a:srgbClr val="5F5F5F"/>
                </a:solidFill>
                <a:latin typeface="Calibri" pitchFamily="34" charset="0"/>
              </a:rPr>
              <a:t>Node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57387" y="3316823"/>
            <a:ext cx="914400" cy="28563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2200" b="1" dirty="0" smtClean="0">
                <a:solidFill>
                  <a:srgbClr val="5F5F5F"/>
                </a:solidFill>
                <a:latin typeface="Calibri" pitchFamily="34" charset="0"/>
              </a:rPr>
              <a:t>Node 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64001" y="3343458"/>
            <a:ext cx="914400" cy="28563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2200" b="1" dirty="0" smtClean="0">
                <a:solidFill>
                  <a:srgbClr val="5F5F5F"/>
                </a:solidFill>
                <a:latin typeface="Calibri" pitchFamily="34" charset="0"/>
              </a:rPr>
              <a:t>Node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3662" y="1319642"/>
            <a:ext cx="914400" cy="302347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2200" b="1" dirty="0" smtClean="0">
                <a:solidFill>
                  <a:srgbClr val="5F5F5F"/>
                </a:solidFill>
                <a:latin typeface="Calibri" pitchFamily="34" charset="0"/>
              </a:rPr>
              <a:t>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2393" y="4807443"/>
            <a:ext cx="1166740" cy="28308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2200" b="1" dirty="0" smtClean="0">
                <a:solidFill>
                  <a:srgbClr val="5F5F5F"/>
                </a:solidFill>
                <a:latin typeface="Calibri" pitchFamily="34" charset="0"/>
              </a:rPr>
              <a:t>Replication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35846" y="4801589"/>
            <a:ext cx="1166740" cy="28308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2200" b="1" dirty="0" smtClean="0">
                <a:solidFill>
                  <a:srgbClr val="5F5F5F"/>
                </a:solidFill>
                <a:latin typeface="Calibri" pitchFamily="34" charset="0"/>
              </a:rPr>
              <a:t>Replication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209029" y="3973469"/>
            <a:ext cx="381000" cy="228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26182" y="4728799"/>
          <a:ext cx="3152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000"/>
                <a:gridCol w="1576000"/>
              </a:tblGrid>
              <a:tr h="2751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Block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solidFill>
                      <a:srgbClr val="4CAA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Size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solidFill>
                      <a:srgbClr val="4CAAE2"/>
                    </a:solidFill>
                  </a:tcPr>
                </a:tc>
              </a:tr>
              <a:tr h="275123">
                <a:tc>
                  <a:txBody>
                    <a:bodyPr/>
                    <a:lstStyle/>
                    <a:p>
                      <a:endParaRPr lang="en-US" sz="160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128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  <a:tr h="275123">
                <a:tc>
                  <a:txBody>
                    <a:bodyPr/>
                    <a:lstStyle/>
                    <a:p>
                      <a:endParaRPr lang="en-US" sz="160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128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  <a:tr h="275123">
                <a:tc>
                  <a:txBody>
                    <a:bodyPr/>
                    <a:lstStyle/>
                    <a:p>
                      <a:endParaRPr lang="en-US" sz="160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128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  <a:tr h="275123">
                <a:tc>
                  <a:txBody>
                    <a:bodyPr/>
                    <a:lstStyle/>
                    <a:p>
                      <a:endParaRPr lang="en-US" sz="160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16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Rounded Rectangle 59"/>
          <p:cNvSpPr/>
          <p:nvPr/>
        </p:nvSpPr>
        <p:spPr>
          <a:xfrm>
            <a:off x="9049626" y="5439017"/>
            <a:ext cx="381000" cy="228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ounded Rectangle 63"/>
          <p:cNvSpPr/>
          <p:nvPr/>
        </p:nvSpPr>
        <p:spPr>
          <a:xfrm>
            <a:off x="9049626" y="5101028"/>
            <a:ext cx="381000" cy="228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ounded Rectangle 64"/>
          <p:cNvSpPr/>
          <p:nvPr/>
        </p:nvSpPr>
        <p:spPr>
          <a:xfrm>
            <a:off x="9049626" y="5782919"/>
            <a:ext cx="381000" cy="228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ounded Rectangle 66"/>
          <p:cNvSpPr/>
          <p:nvPr/>
        </p:nvSpPr>
        <p:spPr>
          <a:xfrm>
            <a:off x="9049626" y="6102347"/>
            <a:ext cx="381000" cy="228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815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8452477" y="4901367"/>
          <a:ext cx="3152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000"/>
                <a:gridCol w="1576000"/>
              </a:tblGrid>
              <a:tr h="2751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Block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solidFill>
                      <a:srgbClr val="4CAA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Size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solidFill>
                      <a:srgbClr val="4CAAE2"/>
                    </a:solidFill>
                  </a:tcPr>
                </a:tc>
              </a:tr>
              <a:tr h="275123">
                <a:tc>
                  <a:txBody>
                    <a:bodyPr/>
                    <a:lstStyle/>
                    <a:p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128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  <a:tr h="275123">
                <a:tc>
                  <a:txBody>
                    <a:bodyPr/>
                    <a:lstStyle/>
                    <a:p>
                      <a:endParaRPr lang="en-US" sz="160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128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  <a:tr h="275123">
                <a:tc>
                  <a:txBody>
                    <a:bodyPr/>
                    <a:lstStyle/>
                    <a:p>
                      <a:endParaRPr lang="en-US" sz="160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128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  <a:tr h="275123">
                <a:tc>
                  <a:txBody>
                    <a:bodyPr/>
                    <a:lstStyle/>
                    <a:p>
                      <a:endParaRPr lang="en-US" sz="160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16</a:t>
                      </a:r>
                      <a:endParaRPr lang="en-US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HDFS </a:t>
            </a:r>
            <a:r>
              <a:rPr lang="en-IN" dirty="0" smtClean="0"/>
              <a:t>– File Read </a:t>
            </a:r>
            <a:r>
              <a:rPr lang="en-IN" dirty="0"/>
              <a:t>Overview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04800" y="1676400"/>
            <a:ext cx="11479476" cy="4862249"/>
            <a:chOff x="1232531" y="1169906"/>
            <a:chExt cx="11479476" cy="4862249"/>
          </a:xfrm>
        </p:grpSpPr>
        <p:sp>
          <p:nvSpPr>
            <p:cNvPr id="5" name="Flowchart: Multidocument 4"/>
            <p:cNvSpPr/>
            <p:nvPr/>
          </p:nvSpPr>
          <p:spPr>
            <a:xfrm>
              <a:off x="9523512" y="1686173"/>
              <a:ext cx="1139714" cy="875232"/>
            </a:xfrm>
            <a:prstGeom prst="flowChartMulti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File(400mb)</a:t>
              </a:r>
              <a:endParaRPr lang="en-IN" sz="11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815626" y="1981505"/>
              <a:ext cx="381000" cy="24988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B1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316529" y="1977399"/>
              <a:ext cx="381000" cy="2536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B2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817432" y="1977399"/>
              <a:ext cx="381000" cy="2536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B3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482289" y="1169906"/>
              <a:ext cx="1877447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Name Node</a:t>
              </a:r>
              <a:endParaRPr lang="en-IN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531" y="3314334"/>
              <a:ext cx="1812388" cy="8419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DN1</a:t>
              </a:r>
              <a:endParaRPr lang="en-IN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183226" y="3357876"/>
              <a:ext cx="1812388" cy="8419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DN2</a:t>
              </a:r>
              <a:endParaRPr lang="en-IN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447905" y="3314334"/>
              <a:ext cx="1812388" cy="8419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DN3</a:t>
              </a:r>
              <a:endParaRPr lang="en-IN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637086" y="2731758"/>
              <a:ext cx="88481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35" idx="0"/>
            </p:cNvCxnSpPr>
            <p:nvPr/>
          </p:nvCxnSpPr>
          <p:spPr>
            <a:xfrm>
              <a:off x="8868298" y="2743200"/>
              <a:ext cx="0" cy="946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32" idx="0"/>
            </p:cNvCxnSpPr>
            <p:nvPr/>
          </p:nvCxnSpPr>
          <p:spPr>
            <a:xfrm>
              <a:off x="5595688" y="2743200"/>
              <a:ext cx="0" cy="10221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8" idx="0"/>
            </p:cNvCxnSpPr>
            <p:nvPr/>
          </p:nvCxnSpPr>
          <p:spPr>
            <a:xfrm>
              <a:off x="2637086" y="2731758"/>
              <a:ext cx="0" cy="10177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696951" y="2815502"/>
              <a:ext cx="2933116" cy="30888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14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Stream blocks from data nodes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328250" y="3735328"/>
              <a:ext cx="381000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B3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87418" y="3728194"/>
              <a:ext cx="3810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B2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46586" y="3749476"/>
              <a:ext cx="381000" cy="3003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B1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509131" y="1169906"/>
              <a:ext cx="984230" cy="4572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HDFS</a:t>
              </a:r>
            </a:p>
            <a:p>
              <a:pPr algn="ctr"/>
              <a:r>
                <a:rPr lang="en-IN" sz="14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Client</a:t>
              </a:r>
              <a:endParaRPr lang="en-IN" sz="14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29670" y="3744839"/>
              <a:ext cx="381000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B3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5220" y="3749321"/>
              <a:ext cx="381000" cy="3003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B1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405188" y="3765397"/>
              <a:ext cx="3810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B2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675992" y="3694209"/>
              <a:ext cx="381000" cy="3003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B1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76895" y="3689727"/>
              <a:ext cx="3810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B2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677798" y="3689727"/>
              <a:ext cx="381000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B3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5438076" y="1514599"/>
              <a:ext cx="204421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773425" y="4727456"/>
              <a:ext cx="7458510" cy="796678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285750" indent="-285750">
                <a:spcBef>
                  <a:spcPct val="200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10000"/>
                <a:buFont typeface="Gadugi" panose="020B0502040204020203" pitchFamily="34" charset="0"/>
                <a:buChar char="ᗍ"/>
              </a:pPr>
              <a:r>
                <a:rPr lang="en-IN" sz="14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Client receives list of data nodes for each block. </a:t>
              </a:r>
              <a:r>
                <a:rPr lang="en-IN" sz="1400" dirty="0" err="1" smtClean="0">
                  <a:latin typeface="Gisha" panose="020B0502040204020203" pitchFamily="34" charset="-79"/>
                  <a:cs typeface="Gisha" panose="020B0502040204020203" pitchFamily="34" charset="-79"/>
                </a:rPr>
                <a:t>NameNode</a:t>
              </a:r>
              <a:r>
                <a:rPr lang="en-IN" sz="14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provides rack local nodes first</a:t>
              </a:r>
            </a:p>
            <a:p>
              <a:pPr marL="285750" indent="-285750">
                <a:spcBef>
                  <a:spcPct val="200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10000"/>
                <a:buFont typeface="Gadugi" panose="020B0502040204020203" pitchFamily="34" charset="0"/>
                <a:buChar char="ᗍ"/>
              </a:pPr>
              <a:r>
                <a:rPr lang="en-IN" sz="14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Picks the first data node for each block</a:t>
              </a:r>
            </a:p>
            <a:p>
              <a:pPr marL="285750" indent="-285750">
                <a:spcBef>
                  <a:spcPct val="200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10000"/>
                <a:buFont typeface="Gadugi" panose="020B0502040204020203" pitchFamily="34" charset="0"/>
                <a:buChar char="ᗍ"/>
              </a:pPr>
              <a:r>
                <a:rPr lang="en-IN" sz="14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Reads blocks sequentially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5720" y="2361092"/>
              <a:ext cx="3025844" cy="27447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SzPct val="110000"/>
              </a:pPr>
              <a:r>
                <a:rPr lang="en-IN" sz="1400" dirty="0" err="1" smtClean="0">
                  <a:latin typeface="Gisha" panose="020B0502040204020203" pitchFamily="34" charset="-79"/>
                  <a:cs typeface="Gisha" panose="020B0502040204020203" pitchFamily="34" charset="-79"/>
                </a:rPr>
                <a:t>Namenode</a:t>
              </a:r>
              <a:r>
                <a:rPr lang="en-IN" sz="14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returns location of blocks of file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467611" y="1239192"/>
              <a:ext cx="201467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9" idx="2"/>
            </p:cNvCxnSpPr>
            <p:nvPr/>
          </p:nvCxnSpPr>
          <p:spPr>
            <a:xfrm>
              <a:off x="5001246" y="1627106"/>
              <a:ext cx="0" cy="110465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12331007" y="1977399"/>
              <a:ext cx="381000" cy="25361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B4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018116" y="3323845"/>
              <a:ext cx="1812388" cy="8419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DN4</a:t>
              </a:r>
              <a:endParaRPr lang="en-IN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246203" y="3703720"/>
              <a:ext cx="381000" cy="3003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B1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0747106" y="3699238"/>
              <a:ext cx="3810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B2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1485259" y="2731758"/>
              <a:ext cx="0" cy="946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1280506" y="3697124"/>
              <a:ext cx="381000" cy="3048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B4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9728261" y="4756258"/>
              <a:ext cx="381000" cy="24988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B1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9728261" y="5104565"/>
              <a:ext cx="381000" cy="2536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B2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9733110" y="5440154"/>
              <a:ext cx="381000" cy="2536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B3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9739665" y="5778543"/>
              <a:ext cx="381000" cy="25361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B4</a:t>
              </a:r>
              <a:endParaRPr lang="en-IN" sz="105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3583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42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buClr>
            <a:srgbClr val="663300"/>
          </a:buClr>
          <a:buSzPct val="110000"/>
          <a:defRPr sz="2200" b="1" dirty="0" smtClean="0">
            <a:solidFill>
              <a:srgbClr val="5F5F5F"/>
            </a:solidFill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buClr>
            <a:srgbClr val="663300"/>
          </a:buClr>
          <a:buSzPct val="110000"/>
          <a:defRPr sz="2200" b="1" dirty="0" smtClean="0">
            <a:solidFill>
              <a:srgbClr val="5F5F5F"/>
            </a:solidFill>
            <a:latin typeface="Calibri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12791</TotalTime>
  <Words>1368</Words>
  <Application>Microsoft Macintosh PowerPoint</Application>
  <PresentationFormat>Custom</PresentationFormat>
  <Paragraphs>203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2_Office Theme</vt:lpstr>
      <vt:lpstr>3_Office Theme</vt:lpstr>
      <vt:lpstr>Big Data and Hadoop Lesson 1: Introduction to HDFS</vt:lpstr>
      <vt:lpstr>Hadoop Core Components</vt:lpstr>
      <vt:lpstr>Master Slave Architecture</vt:lpstr>
      <vt:lpstr>Hadoop HDFS Daemons</vt:lpstr>
      <vt:lpstr>How is a File Stored in HDFS - The Process</vt:lpstr>
      <vt:lpstr>How is a File Stored in HDFS – Graphical Representation</vt:lpstr>
      <vt:lpstr>HDFS – File Write</vt:lpstr>
      <vt:lpstr>HDFS – File Read Overview</vt:lpstr>
      <vt:lpstr>Slide 9</vt:lpstr>
    </vt:vector>
  </TitlesOfParts>
  <Company>Gap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Dhyani</dc:creator>
  <cp:lastModifiedBy>admin</cp:lastModifiedBy>
  <cp:revision>1656</cp:revision>
  <dcterms:created xsi:type="dcterms:W3CDTF">2014-10-31T03:37:43Z</dcterms:created>
  <dcterms:modified xsi:type="dcterms:W3CDTF">2016-04-29T16:42:16Z</dcterms:modified>
</cp:coreProperties>
</file>