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8" r:id="rId2"/>
  </p:sldMasterIdLst>
  <p:notesMasterIdLst>
    <p:notesMasterId r:id="rId14"/>
  </p:notesMasterIdLst>
  <p:sldIdLst>
    <p:sldId id="25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68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73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ma Pant" initials="MP" lastIdx="52" clrIdx="0">
    <p:extLst/>
  </p:cmAuthor>
  <p:cmAuthor id="2" name="Vikas Dhyani" initials="VD" lastIdx="2" clrIdx="1"/>
  <p:cmAuthor id="3" name="Rajith Kumar Nuthalapati" initials="RKN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2F0D0"/>
    <a:srgbClr val="41B638"/>
    <a:srgbClr val="4CAAE2"/>
    <a:srgbClr val="5F3CE0"/>
    <a:srgbClr val="99CCFF"/>
    <a:srgbClr val="00B0F0"/>
    <a:srgbClr val="F9F9F9"/>
    <a:srgbClr val="FBFADD"/>
    <a:srgbClr val="002560"/>
    <a:srgbClr val="FBB64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32314" autoAdjust="0"/>
    <p:restoredTop sz="69264" autoAdjust="0"/>
  </p:normalViewPr>
  <p:slideViewPr>
    <p:cSldViewPr>
      <p:cViewPr varScale="1">
        <p:scale>
          <a:sx n="91" d="100"/>
          <a:sy n="91" d="100"/>
        </p:scale>
        <p:origin x="-144" y="-114"/>
      </p:cViewPr>
      <p:guideLst>
        <p:guide orient="horz" pos="768"/>
        <p:guide pos="528"/>
        <p:guide pos="73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66D1-FC4D-4E97-B5B5-AF5A84771088}" type="datetimeFigureOut">
              <a:rPr lang="en-IN" smtClean="0"/>
              <a:pPr/>
              <a:t>29-04-2016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4905E-B8D1-4395-A652-E8EEA19F017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2901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guys know what a Tsunami is? Well, that is how BIG Data hit the technology world over the last 8 years. Only in the last 2 years, we’ve generated 90% of the worlds available data and this is just the beginning.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 a technology. It is not a tool. BIG Data is extremely large volumes of data, mostly unstructured in nature, which cannot be stored, processed or managed by traditional RDBMS tools. Till date, we’re very familiar with Giga-bytes &amp; Mega-bytes. However, BIG Data runs in Petabytes,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Terabytes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beyond.</a:t>
            </a:r>
          </a:p>
          <a:p>
            <a:endParaRPr lang="en-I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219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to give you a</a:t>
            </a:r>
            <a:r>
              <a:rPr lang="en-US" baseline="0" dirty="0" smtClean="0"/>
              <a:t> comparison; here is a table showcasing the difference between each data-metric. Today, we have data being generated running even into Zeta-bytes. Just to give you a little context, a Zeta-byte is one followed by 21 zeroes.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16768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Data is large, complex and diverse. Those qualities are broken down into the following 4 characteristics. 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</a:t>
            </a:r>
          </a:p>
          <a:p>
            <a:pPr marL="228600" indent="-228600">
              <a:buAutoNum type="arabicPeriod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</a:t>
            </a:r>
          </a:p>
          <a:p>
            <a:pPr marL="228600" indent="-228600">
              <a:buAutoNum type="arabicPeriod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Variety</a:t>
            </a:r>
          </a:p>
          <a:p>
            <a:pPr marL="228600" indent="-228600">
              <a:buAutoNum type="arabicPeriod"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6712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types of Data. Lets start with Structured Data.</a:t>
            </a:r>
          </a:p>
          <a:p>
            <a:pPr marL="0" indent="0">
              <a:buNone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refers to any data-set which can be easily mapped to rows &amp; columns.  Due to its structured nature, this type of data can be very easily stored, managed &amp; analyzed by traditional RDBMS tools. </a:t>
            </a:r>
          </a:p>
          <a:p>
            <a:pPr marL="0" indent="0">
              <a:buNone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example of structured data is a simple calendar; showcasing which date &amp; day are mapped with each other.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8138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Unstructured data refers to diverse data-sets which cannot be mapped via traditional RDBMS systems. As depicted in the image; unstructured data is very chaotic &amp; unorganized. Examples of unstructured data includes data generated via social media interactions, machine sensors, audio files, images and IOT devices.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Due to the rise &amp; business value of unstructured data; new data-management tools were created such as Hadoop.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3538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graph depicts</a:t>
            </a:r>
            <a:r>
              <a:rPr lang="en-US" baseline="0" dirty="0" smtClean="0"/>
              <a:t> the rise of unstructured data from 2010 – 2015, and the forecasted growth from 2016 – 2019. As is very clearly visible, unstructured data will steadily rise over time, whereas structured data will have a minimal influence.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4975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 commonly used systems such as Oracle, DB2 and MySQL have certain limitations because of which they’re unable to handle new business demands.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 social security database of a country or data generated via audio &amp; video files cannot be easily stored, managed and processed by traditional systems due to their inherent flaws in terms of scalability &amp; unstructured data management. They’re designed to Scale-Up; not Scale-Out. This also added an additional drawback in terms of cost. If you have any doubts about this concept; please refer to the earlier lesson.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the rise of unstructured data often in very high volumes, there was a requirement for a new tool to provide a scalable &amp; cost-effective solution. This led to the creation of Hadoop.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1204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Hadoop is a framework which overcame limitations of RDBMS such as storage of large datasets, scalable &amp; distributed processing and inability to handle large and/or unstructured datasets. It is an Apache Open Source framework.</a:t>
            </a:r>
          </a:p>
          <a:p>
            <a:endParaRPr lang="en-US" baseline="0" dirty="0" smtClean="0"/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what exactly is Hadoop? To give it a definition, it is a java based framework utilized for storing, processing and analysing BIG Data. Lets analyse a list of key features which have led to its meteoric rise.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3523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 is a very simple framework based on a master-slave architecture. Herein, there is only one command interface which controls all the cluster operations such as read &amp; write of large datasets.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feature is scalability. Hadoop is designed in such a way that it can even run thousands of nodes and manage data-sets running into Zeta-bytes. This is a very key differentiator.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And, lets say we have a cluster of 1000 nodes; and a certain section of them happen to fail. The system will still be running &amp; available. Thus, creating very high failure tolerance. Hadoop is a very robust system.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its use of simple commodity hardware &amp; scale-out nature; setting up and managing a Hadoop cluster environment is more cost-effective compare to traditional options.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Hadoop is based on a distributed architecture powered by parallel processing; it enables very high performance metrics, especially in terms of speed.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but not the least, it is open source. This means that they are no license costs involved whatsoever and  it has a thriving developer community.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these advantages; companies across the world are adopting Hadoop.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1448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522134" y="2466975"/>
            <a:ext cx="8185151" cy="1843088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0"/>
              </a:scheme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 sz="4000" b="1" dirty="0">
              <a:solidFill>
                <a:srgbClr val="00B0F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</p:spTree>
    <p:extLst>
      <p:ext uri="{BB962C8B-B14F-4D97-AF65-F5344CB8AC3E}">
        <p14:creationId xmlns="" xmlns:p14="http://schemas.microsoft.com/office/powerpoint/2010/main" val="2802897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7176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24" y="5062330"/>
            <a:ext cx="2566176" cy="139720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61179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108" y="4601472"/>
            <a:ext cx="1852217" cy="1980304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7384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Q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Frequently Asked Questions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18" y="4781244"/>
            <a:ext cx="2332383" cy="1863119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316038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74030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18437" y="3151464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8437" y="41094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8437" y="4980313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18437" y="58366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pic>
        <p:nvPicPr>
          <p:cNvPr id="15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18947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989385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7" y="4491508"/>
            <a:ext cx="4919595" cy="196802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here to add Title</a:t>
            </a:r>
            <a:endParaRPr lang="en-US" dirty="0"/>
          </a:p>
        </p:txBody>
      </p:sp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9987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s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342900" indent="-342900"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246" y="4877010"/>
            <a:ext cx="2090945" cy="1659283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62987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809E36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2pPr>
            <a:lvl3pPr>
              <a:buClr>
                <a:srgbClr val="7F9E36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809E36"/>
              </a:buClr>
              <a:buFont typeface="Arial" pitchFamily="34" charset="0"/>
              <a:buChar char="›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62" y="5022574"/>
            <a:ext cx="2161137" cy="1376639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81909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Any Questions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760" y="1954119"/>
            <a:ext cx="2874480" cy="4002012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1182105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5585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049" y="4749333"/>
            <a:ext cx="2342137" cy="2132588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</p:spTree>
    <p:extLst>
      <p:ext uri="{BB962C8B-B14F-4D97-AF65-F5344CB8AC3E}">
        <p14:creationId xmlns="" xmlns:p14="http://schemas.microsoft.com/office/powerpoint/2010/main" val="36061169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Pre-Reading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79" y="4555622"/>
            <a:ext cx="1802296" cy="1952106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78527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Advance Organizer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2516497" y="1722226"/>
            <a:ext cx="6600292" cy="4922307"/>
            <a:chOff x="3700017" y="1660918"/>
            <a:chExt cx="2920875" cy="2656372"/>
          </a:xfrm>
        </p:grpSpPr>
        <p:sp>
          <p:nvSpPr>
            <p:cNvPr id="11" name="Freeform 10"/>
            <p:cNvSpPr/>
            <p:nvPr/>
          </p:nvSpPr>
          <p:spPr>
            <a:xfrm>
              <a:off x="4187090" y="166091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700017" y="2484381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80218" y="3328222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175729" y="332008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664852" y="2491237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86832" y="1660918"/>
              <a:ext cx="956040" cy="989069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90" numCol="1" spcCol="1270" anchor="ctr" anchorCtr="0">
              <a:noAutofit/>
            </a:bodyPr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Isosceles Triangle 15"/>
          <p:cNvSpPr/>
          <p:nvPr userDrawn="1"/>
        </p:nvSpPr>
        <p:spPr>
          <a:xfrm rot="20046794">
            <a:off x="2393857" y="3128869"/>
            <a:ext cx="1086355" cy="27898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04896 h 304896"/>
              <a:gd name="connsiteX1" fmla="*/ 677349 w 814766"/>
              <a:gd name="connsiteY1" fmla="*/ 0 h 304896"/>
              <a:gd name="connsiteX2" fmla="*/ 814766 w 814766"/>
              <a:gd name="connsiteY2" fmla="*/ 304896 h 304896"/>
              <a:gd name="connsiteX3" fmla="*/ 0 w 814766"/>
              <a:gd name="connsiteY3" fmla="*/ 304896 h 304896"/>
              <a:gd name="connsiteX0" fmla="*/ 0 w 814766"/>
              <a:gd name="connsiteY0" fmla="*/ 278982 h 278982"/>
              <a:gd name="connsiteX1" fmla="*/ 647449 w 814766"/>
              <a:gd name="connsiteY1" fmla="*/ 0 h 278982"/>
              <a:gd name="connsiteX2" fmla="*/ 814766 w 814766"/>
              <a:gd name="connsiteY2" fmla="*/ 278982 h 278982"/>
              <a:gd name="connsiteX3" fmla="*/ 0 w 814766"/>
              <a:gd name="connsiteY3" fmla="*/ 278982 h 27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766" h="278982">
                <a:moveTo>
                  <a:pt x="0" y="278982"/>
                </a:moveTo>
                <a:lnTo>
                  <a:pt x="647449" y="0"/>
                </a:lnTo>
                <a:lnTo>
                  <a:pt x="814766" y="278982"/>
                </a:lnTo>
                <a:lnTo>
                  <a:pt x="0" y="278982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8" name="Isosceles Triangle 15"/>
          <p:cNvSpPr/>
          <p:nvPr userDrawn="1"/>
        </p:nvSpPr>
        <p:spPr>
          <a:xfrm rot="8973235">
            <a:off x="3042263" y="2245792"/>
            <a:ext cx="864339" cy="832336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832336">
                <a:moveTo>
                  <a:pt x="0" y="832336"/>
                </a:moveTo>
                <a:lnTo>
                  <a:pt x="500044" y="0"/>
                </a:lnTo>
                <a:lnTo>
                  <a:pt x="648254" y="272835"/>
                </a:lnTo>
                <a:lnTo>
                  <a:pt x="0" y="832336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9" name="Isosceles Triangle 15"/>
          <p:cNvSpPr/>
          <p:nvPr userDrawn="1"/>
        </p:nvSpPr>
        <p:spPr>
          <a:xfrm rot="4039211">
            <a:off x="5025266" y="1431783"/>
            <a:ext cx="620501" cy="89242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08508"/>
              <a:gd name="connsiteY0" fmla="*/ 640620 h 640620"/>
              <a:gd name="connsiteX1" fmla="*/ 345768 w 608508"/>
              <a:gd name="connsiteY1" fmla="*/ 0 h 640620"/>
              <a:gd name="connsiteX2" fmla="*/ 608508 w 608508"/>
              <a:gd name="connsiteY2" fmla="*/ 111702 h 640620"/>
              <a:gd name="connsiteX3" fmla="*/ 0 w 608508"/>
              <a:gd name="connsiteY3" fmla="*/ 640620 h 640620"/>
              <a:gd name="connsiteX0" fmla="*/ 0 w 620501"/>
              <a:gd name="connsiteY0" fmla="*/ 669318 h 669318"/>
              <a:gd name="connsiteX1" fmla="*/ 357761 w 620501"/>
              <a:gd name="connsiteY1" fmla="*/ 0 h 669318"/>
              <a:gd name="connsiteX2" fmla="*/ 620501 w 620501"/>
              <a:gd name="connsiteY2" fmla="*/ 111702 h 669318"/>
              <a:gd name="connsiteX3" fmla="*/ 0 w 620501"/>
              <a:gd name="connsiteY3" fmla="*/ 669318 h 66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501" h="669318">
                <a:moveTo>
                  <a:pt x="0" y="669318"/>
                </a:moveTo>
                <a:lnTo>
                  <a:pt x="357761" y="0"/>
                </a:lnTo>
                <a:lnTo>
                  <a:pt x="620501" y="111702"/>
                </a:lnTo>
                <a:lnTo>
                  <a:pt x="0" y="66931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0" name="Isosceles Triangle 15"/>
          <p:cNvSpPr/>
          <p:nvPr userDrawn="1"/>
        </p:nvSpPr>
        <p:spPr>
          <a:xfrm rot="6638192" flipV="1">
            <a:off x="5997913" y="1400411"/>
            <a:ext cx="632908" cy="930288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32908"/>
              <a:gd name="connsiteY0" fmla="*/ 634167 h 634167"/>
              <a:gd name="connsiteX1" fmla="*/ 370168 w 632908"/>
              <a:gd name="connsiteY1" fmla="*/ 0 h 634167"/>
              <a:gd name="connsiteX2" fmla="*/ 632908 w 632908"/>
              <a:gd name="connsiteY2" fmla="*/ 111702 h 634167"/>
              <a:gd name="connsiteX3" fmla="*/ 0 w 632908"/>
              <a:gd name="connsiteY3" fmla="*/ 634167 h 6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908" h="634167">
                <a:moveTo>
                  <a:pt x="0" y="634167"/>
                </a:moveTo>
                <a:lnTo>
                  <a:pt x="370168" y="0"/>
                </a:lnTo>
                <a:lnTo>
                  <a:pt x="632908" y="111702"/>
                </a:lnTo>
                <a:lnTo>
                  <a:pt x="0" y="63416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1" name="Isosceles Triangle 15"/>
          <p:cNvSpPr/>
          <p:nvPr userDrawn="1"/>
        </p:nvSpPr>
        <p:spPr>
          <a:xfrm rot="7839739">
            <a:off x="7790795" y="2161908"/>
            <a:ext cx="724048" cy="99835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668568">
                <a:moveTo>
                  <a:pt x="0" y="668568"/>
                </a:moveTo>
                <a:lnTo>
                  <a:pt x="415776" y="0"/>
                </a:lnTo>
                <a:lnTo>
                  <a:pt x="648254" y="109067"/>
                </a:lnTo>
                <a:lnTo>
                  <a:pt x="0" y="66856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2" name="Isosceles Triangle 15"/>
          <p:cNvSpPr/>
          <p:nvPr userDrawn="1"/>
        </p:nvSpPr>
        <p:spPr>
          <a:xfrm rot="15833941">
            <a:off x="8346582" y="2912411"/>
            <a:ext cx="544885" cy="94445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478059"/>
              <a:gd name="connsiteY0" fmla="*/ 668568 h 668568"/>
              <a:gd name="connsiteX1" fmla="*/ 415776 w 478059"/>
              <a:gd name="connsiteY1" fmla="*/ 0 h 668568"/>
              <a:gd name="connsiteX2" fmla="*/ 478059 w 478059"/>
              <a:gd name="connsiteY2" fmla="*/ 246393 h 668568"/>
              <a:gd name="connsiteX3" fmla="*/ 0 w 478059"/>
              <a:gd name="connsiteY3" fmla="*/ 668568 h 668568"/>
              <a:gd name="connsiteX0" fmla="*/ 0 w 495099"/>
              <a:gd name="connsiteY0" fmla="*/ 668568 h 668568"/>
              <a:gd name="connsiteX1" fmla="*/ 415776 w 495099"/>
              <a:gd name="connsiteY1" fmla="*/ 0 h 668568"/>
              <a:gd name="connsiteX2" fmla="*/ 495099 w 495099"/>
              <a:gd name="connsiteY2" fmla="*/ 237489 h 668568"/>
              <a:gd name="connsiteX3" fmla="*/ 0 w 495099"/>
              <a:gd name="connsiteY3" fmla="*/ 668568 h 668568"/>
              <a:gd name="connsiteX0" fmla="*/ 0 w 467089"/>
              <a:gd name="connsiteY0" fmla="*/ 607210 h 607210"/>
              <a:gd name="connsiteX1" fmla="*/ 387766 w 467089"/>
              <a:gd name="connsiteY1" fmla="*/ 0 h 607210"/>
              <a:gd name="connsiteX2" fmla="*/ 467089 w 467089"/>
              <a:gd name="connsiteY2" fmla="*/ 237489 h 607210"/>
              <a:gd name="connsiteX3" fmla="*/ 0 w 467089"/>
              <a:gd name="connsiteY3" fmla="*/ 607210 h 60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89" h="607210">
                <a:moveTo>
                  <a:pt x="0" y="607210"/>
                </a:moveTo>
                <a:lnTo>
                  <a:pt x="387766" y="0"/>
                </a:lnTo>
                <a:lnTo>
                  <a:pt x="467089" y="237489"/>
                </a:lnTo>
                <a:lnTo>
                  <a:pt x="0" y="60721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3" name="Isosceles Triangle 15"/>
          <p:cNvSpPr/>
          <p:nvPr userDrawn="1"/>
        </p:nvSpPr>
        <p:spPr>
          <a:xfrm rot="11731264">
            <a:off x="8179190" y="4650916"/>
            <a:ext cx="847057" cy="63716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790" h="568919">
                <a:moveTo>
                  <a:pt x="0" y="568919"/>
                </a:moveTo>
                <a:lnTo>
                  <a:pt x="308138" y="0"/>
                </a:lnTo>
                <a:lnTo>
                  <a:pt x="568790" y="59361"/>
                </a:lnTo>
                <a:lnTo>
                  <a:pt x="0" y="56891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4" name="Isosceles Triangle 15"/>
          <p:cNvSpPr/>
          <p:nvPr userDrawn="1"/>
        </p:nvSpPr>
        <p:spPr>
          <a:xfrm rot="19725705">
            <a:off x="7688281" y="5268974"/>
            <a:ext cx="908976" cy="824137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28786"/>
              <a:gd name="connsiteY0" fmla="*/ 568919 h 568919"/>
              <a:gd name="connsiteX1" fmla="*/ 308138 w 428786"/>
              <a:gd name="connsiteY1" fmla="*/ 0 h 568919"/>
              <a:gd name="connsiteX2" fmla="*/ 428786 w 428786"/>
              <a:gd name="connsiteY2" fmla="*/ 204685 h 568919"/>
              <a:gd name="connsiteX3" fmla="*/ 0 w 428786"/>
              <a:gd name="connsiteY3" fmla="*/ 568919 h 568919"/>
              <a:gd name="connsiteX0" fmla="*/ 0 w 515342"/>
              <a:gd name="connsiteY0" fmla="*/ 705678 h 705678"/>
              <a:gd name="connsiteX1" fmla="*/ 394694 w 515342"/>
              <a:gd name="connsiteY1" fmla="*/ 0 h 705678"/>
              <a:gd name="connsiteX2" fmla="*/ 515342 w 515342"/>
              <a:gd name="connsiteY2" fmla="*/ 204685 h 705678"/>
              <a:gd name="connsiteX3" fmla="*/ 0 w 515342"/>
              <a:gd name="connsiteY3" fmla="*/ 705678 h 70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42" h="705678">
                <a:moveTo>
                  <a:pt x="0" y="705678"/>
                </a:moveTo>
                <a:lnTo>
                  <a:pt x="394694" y="0"/>
                </a:lnTo>
                <a:lnTo>
                  <a:pt x="515342" y="204685"/>
                </a:lnTo>
                <a:lnTo>
                  <a:pt x="0" y="70567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5" name="Isosceles Triangle 15"/>
          <p:cNvSpPr/>
          <p:nvPr userDrawn="1"/>
        </p:nvSpPr>
        <p:spPr>
          <a:xfrm rot="2092401">
            <a:off x="4974979" y="6152747"/>
            <a:ext cx="743019" cy="72772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34" h="564463">
                <a:moveTo>
                  <a:pt x="0" y="564463"/>
                </a:moveTo>
                <a:lnTo>
                  <a:pt x="301733" y="0"/>
                </a:lnTo>
                <a:lnTo>
                  <a:pt x="432934" y="187436"/>
                </a:lnTo>
                <a:lnTo>
                  <a:pt x="0" y="56446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6" name="Isosceles Triangle 15"/>
          <p:cNvSpPr/>
          <p:nvPr userDrawn="1"/>
        </p:nvSpPr>
        <p:spPr>
          <a:xfrm rot="20166776" flipH="1">
            <a:off x="5852742" y="6155799"/>
            <a:ext cx="916380" cy="66051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63700 h 563700"/>
              <a:gd name="connsiteX1" fmla="*/ 289393 w 432934"/>
              <a:gd name="connsiteY1" fmla="*/ 0 h 563700"/>
              <a:gd name="connsiteX2" fmla="*/ 432934 w 432934"/>
              <a:gd name="connsiteY2" fmla="*/ 186673 h 563700"/>
              <a:gd name="connsiteX3" fmla="*/ 0 w 432934"/>
              <a:gd name="connsiteY3" fmla="*/ 563700 h 563700"/>
              <a:gd name="connsiteX0" fmla="*/ 0 w 354223"/>
              <a:gd name="connsiteY0" fmla="*/ 563700 h 563700"/>
              <a:gd name="connsiteX1" fmla="*/ 289393 w 354223"/>
              <a:gd name="connsiteY1" fmla="*/ 0 h 563700"/>
              <a:gd name="connsiteX2" fmla="*/ 354223 w 354223"/>
              <a:gd name="connsiteY2" fmla="*/ 211821 h 563700"/>
              <a:gd name="connsiteX3" fmla="*/ 0 w 354223"/>
              <a:gd name="connsiteY3" fmla="*/ 563700 h 563700"/>
              <a:gd name="connsiteX0" fmla="*/ 0 w 343740"/>
              <a:gd name="connsiteY0" fmla="*/ 563700 h 563700"/>
              <a:gd name="connsiteX1" fmla="*/ 289393 w 343740"/>
              <a:gd name="connsiteY1" fmla="*/ 0 h 563700"/>
              <a:gd name="connsiteX2" fmla="*/ 343740 w 343740"/>
              <a:gd name="connsiteY2" fmla="*/ 219712 h 563700"/>
              <a:gd name="connsiteX3" fmla="*/ 0 w 343740"/>
              <a:gd name="connsiteY3" fmla="*/ 563700 h 563700"/>
              <a:gd name="connsiteX0" fmla="*/ 0 w 347933"/>
              <a:gd name="connsiteY0" fmla="*/ 563700 h 563700"/>
              <a:gd name="connsiteX1" fmla="*/ 289393 w 347933"/>
              <a:gd name="connsiteY1" fmla="*/ 0 h 563700"/>
              <a:gd name="connsiteX2" fmla="*/ 347933 w 347933"/>
              <a:gd name="connsiteY2" fmla="*/ 216555 h 563700"/>
              <a:gd name="connsiteX3" fmla="*/ 0 w 347933"/>
              <a:gd name="connsiteY3" fmla="*/ 563700 h 563700"/>
              <a:gd name="connsiteX0" fmla="*/ 0 w 295040"/>
              <a:gd name="connsiteY0" fmla="*/ 506839 h 506839"/>
              <a:gd name="connsiteX1" fmla="*/ 236500 w 295040"/>
              <a:gd name="connsiteY1" fmla="*/ 0 h 506839"/>
              <a:gd name="connsiteX2" fmla="*/ 295040 w 295040"/>
              <a:gd name="connsiteY2" fmla="*/ 216555 h 506839"/>
              <a:gd name="connsiteX3" fmla="*/ 0 w 295040"/>
              <a:gd name="connsiteY3" fmla="*/ 506839 h 506839"/>
              <a:gd name="connsiteX0" fmla="*/ 0 w 313669"/>
              <a:gd name="connsiteY0" fmla="*/ 512337 h 512337"/>
              <a:gd name="connsiteX1" fmla="*/ 255129 w 313669"/>
              <a:gd name="connsiteY1" fmla="*/ 0 h 512337"/>
              <a:gd name="connsiteX2" fmla="*/ 313669 w 313669"/>
              <a:gd name="connsiteY2" fmla="*/ 216555 h 512337"/>
              <a:gd name="connsiteX3" fmla="*/ 0 w 313669"/>
              <a:gd name="connsiteY3" fmla="*/ 512337 h 51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669" h="512337">
                <a:moveTo>
                  <a:pt x="0" y="512337"/>
                </a:moveTo>
                <a:lnTo>
                  <a:pt x="255129" y="0"/>
                </a:lnTo>
                <a:lnTo>
                  <a:pt x="313669" y="216555"/>
                </a:lnTo>
                <a:lnTo>
                  <a:pt x="0" y="51233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7" name="Isosceles Triangle 15"/>
          <p:cNvSpPr/>
          <p:nvPr userDrawn="1"/>
        </p:nvSpPr>
        <p:spPr>
          <a:xfrm rot="5238109">
            <a:off x="2777892" y="4481042"/>
            <a:ext cx="504179" cy="982535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693" h="571583">
                <a:moveTo>
                  <a:pt x="0" y="571583"/>
                </a:moveTo>
                <a:lnTo>
                  <a:pt x="302070" y="0"/>
                </a:lnTo>
                <a:lnTo>
                  <a:pt x="391693" y="235433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8" name="Isosceles Triangle 15"/>
          <p:cNvSpPr/>
          <p:nvPr userDrawn="1"/>
        </p:nvSpPr>
        <p:spPr>
          <a:xfrm rot="13273026" flipV="1">
            <a:off x="2980232" y="5316110"/>
            <a:ext cx="1025697" cy="72069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  <a:gd name="connsiteX0" fmla="*/ 0 w 377662"/>
              <a:gd name="connsiteY0" fmla="*/ 571583 h 571583"/>
              <a:gd name="connsiteX1" fmla="*/ 302070 w 377662"/>
              <a:gd name="connsiteY1" fmla="*/ 0 h 571583"/>
              <a:gd name="connsiteX2" fmla="*/ 377662 w 377662"/>
              <a:gd name="connsiteY2" fmla="*/ 195652 h 571583"/>
              <a:gd name="connsiteX3" fmla="*/ 0 w 377662"/>
              <a:gd name="connsiteY3" fmla="*/ 571583 h 571583"/>
              <a:gd name="connsiteX0" fmla="*/ 0 w 367536"/>
              <a:gd name="connsiteY0" fmla="*/ 571583 h 571583"/>
              <a:gd name="connsiteX1" fmla="*/ 302070 w 367536"/>
              <a:gd name="connsiteY1" fmla="*/ 0 h 571583"/>
              <a:gd name="connsiteX2" fmla="*/ 367536 w 367536"/>
              <a:gd name="connsiteY2" fmla="*/ 214841 h 571583"/>
              <a:gd name="connsiteX3" fmla="*/ 0 w 367536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536" h="571583">
                <a:moveTo>
                  <a:pt x="0" y="571583"/>
                </a:moveTo>
                <a:lnTo>
                  <a:pt x="302070" y="0"/>
                </a:lnTo>
                <a:lnTo>
                  <a:pt x="367536" y="214841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pic>
        <p:nvPicPr>
          <p:cNvPr id="2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63720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280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16168"/>
            <a:ext cx="10972800" cy="1864354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Write the question stem here?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09600" y="3562649"/>
            <a:ext cx="10972800" cy="1864354"/>
          </a:xfrm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lphaLcParenR"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r>
              <a:rPr lang="en-US" dirty="0" smtClean="0"/>
              <a:t>Option 2</a:t>
            </a:r>
          </a:p>
          <a:p>
            <a:pPr lvl="0"/>
            <a:r>
              <a:rPr lang="en-US" dirty="0" smtClean="0"/>
              <a:t>Option 3</a:t>
            </a:r>
          </a:p>
          <a:p>
            <a:pPr lvl="0"/>
            <a:r>
              <a:rPr lang="en-US" dirty="0" smtClean="0"/>
              <a:t>Option 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25" y="4334933"/>
            <a:ext cx="1473575" cy="2064280"/>
          </a:xfrm>
          <a:prstGeom prst="rect">
            <a:avLst/>
          </a:prstGeom>
        </p:spPr>
      </p:pic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32959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7" descr="imag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186822" y="1316038"/>
            <a:ext cx="5818357" cy="50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676908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798001"/>
            <a:ext cx="621792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46567" y="6471451"/>
            <a:ext cx="1921933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6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177801"/>
            <a:ext cx="22860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494872" y="6406253"/>
            <a:ext cx="4714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07027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798001"/>
            <a:ext cx="621792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46567" y="6471451"/>
            <a:ext cx="1921933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6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177801"/>
            <a:ext cx="22860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494872" y="6406253"/>
            <a:ext cx="4714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8866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798001"/>
            <a:ext cx="621792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46567" y="6471451"/>
            <a:ext cx="1921933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6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177801"/>
            <a:ext cx="22860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494872" y="6406253"/>
            <a:ext cx="4714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76185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522134" y="2466975"/>
            <a:ext cx="8185151" cy="1843088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0"/>
              </a:scheme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endParaRPr lang="en-US" altLang="en-US" sz="4000" b="1" dirty="0">
              <a:solidFill>
                <a:srgbClr val="00B0F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</p:spTree>
    <p:extLst>
      <p:ext uri="{BB962C8B-B14F-4D97-AF65-F5344CB8AC3E}">
        <p14:creationId xmlns="" xmlns:p14="http://schemas.microsoft.com/office/powerpoint/2010/main" val="29273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4313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1316038"/>
            <a:ext cx="5698067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  <a:lvl2pPr marL="742950" indent="-285750">
              <a:buClr>
                <a:srgbClr val="00B0F0"/>
              </a:buClr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Clr>
                <a:srgbClr val="00B0F0"/>
              </a:buClr>
              <a:buFont typeface="Calibri" panose="020F0502020204030204" pitchFamily="34" charset="0"/>
              <a:buChar char="-"/>
              <a:defRPr sz="1600"/>
            </a:lvl3pPr>
            <a:lvl4pPr>
              <a:buClr>
                <a:srgbClr val="00B0F0"/>
              </a:buClr>
              <a:defRPr sz="1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466418" y="1316038"/>
            <a:ext cx="5115983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047374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10" y="4579704"/>
            <a:ext cx="1786325" cy="1644553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383866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pos="6221">
          <p15:clr>
            <a:srgbClr val="FBAE40"/>
          </p15:clr>
        </p15:guide>
        <p15:guide id="2" orient="horz" pos="281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63" y="4770545"/>
            <a:ext cx="1933437" cy="1871556"/>
          </a:xfrm>
          <a:prstGeom prst="rect">
            <a:avLst/>
          </a:prstGeom>
        </p:spPr>
      </p:pic>
      <p:sp>
        <p:nvSpPr>
          <p:cNvPr id="9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609600" y="1316735"/>
            <a:ext cx="10972800" cy="4866579"/>
          </a:xfrm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Ø"/>
              <a:tabLst>
                <a:tab pos="622300" algn="l"/>
              </a:tabLst>
              <a:defRPr baseline="0"/>
            </a:lvl1pPr>
            <a:lvl2pPr marL="542925" indent="-450850">
              <a:spcBef>
                <a:spcPts val="600"/>
              </a:spcBef>
              <a:spcAft>
                <a:spcPts val="600"/>
              </a:spcAft>
              <a:buClr>
                <a:schemeClr val="tx2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 Topic 1</a:t>
            </a:r>
          </a:p>
          <a:p>
            <a:pPr lvl="1"/>
            <a:r>
              <a:rPr lang="en-US" dirty="0" smtClean="0"/>
              <a:t>Topic 2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332279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1316038"/>
            <a:ext cx="5698067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  <a:lvl2pPr marL="742950" indent="-285750">
              <a:buClr>
                <a:srgbClr val="00B0F0"/>
              </a:buClr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Clr>
                <a:srgbClr val="00B0F0"/>
              </a:buClr>
              <a:buFont typeface="Calibri" panose="020F0502020204030204" pitchFamily="34" charset="0"/>
              <a:buChar char="-"/>
              <a:defRPr sz="1600"/>
            </a:lvl3pPr>
            <a:lvl4pPr>
              <a:buClr>
                <a:srgbClr val="00B0F0"/>
              </a:buClr>
              <a:defRPr sz="1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466418" y="1316038"/>
            <a:ext cx="5115983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54238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270000" y="1600200"/>
            <a:ext cx="94996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54051" y="3194051"/>
            <a:ext cx="10964333" cy="1033463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 b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Topic Number: Topic Name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1" y="1139688"/>
            <a:ext cx="11651700" cy="5319851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80750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at Is This Session Abou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What is this Session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030" y="4833938"/>
            <a:ext cx="2595721" cy="162560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4A983-8166-412F-AD4C-E6E00EFC0E7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474493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  <p15:guide id="3" pos="599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573" y="4851127"/>
            <a:ext cx="1758628" cy="1608412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65527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s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Let’s Watch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51842" y="1689101"/>
            <a:ext cx="6095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41" y="5232401"/>
            <a:ext cx="2207759" cy="122713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523648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24" y="5062330"/>
            <a:ext cx="2566176" cy="139720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43484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83" y="4654887"/>
            <a:ext cx="1852217" cy="1980304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203097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Q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Frequently Asked Questions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18" y="4781244"/>
            <a:ext cx="2332383" cy="1863119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316038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74030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18437" y="3151464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8437" y="41094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8437" y="4980313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18437" y="58366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408617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989385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7" y="4491508"/>
            <a:ext cx="4919595" cy="196802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here to add Title</a:t>
            </a:r>
            <a:endParaRPr lang="en-US" dirty="0"/>
          </a:p>
        </p:txBody>
      </p:sp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58329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s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342900" indent="-342900"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55" y="4812956"/>
            <a:ext cx="2090945" cy="1659283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537746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809E36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2pPr>
            <a:lvl3pPr>
              <a:buClr>
                <a:srgbClr val="7F9E36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809E36"/>
              </a:buClr>
              <a:buFont typeface="Arial" pitchFamily="34" charset="0"/>
              <a:buChar char="›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319620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10" y="4579704"/>
            <a:ext cx="1786325" cy="1644553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defTabSz="914400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3811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pos="6221">
          <p15:clr>
            <a:srgbClr val="FBAE40"/>
          </p15:clr>
        </p15:guide>
        <p15:guide id="2" orient="horz" pos="281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Any Questions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96" y="4558747"/>
            <a:ext cx="1500204" cy="197396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06119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049" y="4749333"/>
            <a:ext cx="2342137" cy="2132588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623071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Pre-Reading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04" y="4790967"/>
            <a:ext cx="1802296" cy="1952106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006211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Advance Organizer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2516497" y="1722226"/>
            <a:ext cx="6600292" cy="4922307"/>
            <a:chOff x="3700017" y="1660918"/>
            <a:chExt cx="2920875" cy="2656372"/>
          </a:xfrm>
        </p:grpSpPr>
        <p:sp>
          <p:nvSpPr>
            <p:cNvPr id="11" name="Freeform 10"/>
            <p:cNvSpPr/>
            <p:nvPr/>
          </p:nvSpPr>
          <p:spPr>
            <a:xfrm>
              <a:off x="4187090" y="166091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700017" y="2484381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80218" y="3328222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175729" y="332008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664852" y="2491237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86832" y="1660918"/>
              <a:ext cx="956040" cy="989069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90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Isosceles Triangle 15"/>
          <p:cNvSpPr/>
          <p:nvPr userDrawn="1"/>
        </p:nvSpPr>
        <p:spPr>
          <a:xfrm rot="20046794">
            <a:off x="2393857" y="3128869"/>
            <a:ext cx="1086355" cy="27898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04896 h 304896"/>
              <a:gd name="connsiteX1" fmla="*/ 677349 w 814766"/>
              <a:gd name="connsiteY1" fmla="*/ 0 h 304896"/>
              <a:gd name="connsiteX2" fmla="*/ 814766 w 814766"/>
              <a:gd name="connsiteY2" fmla="*/ 304896 h 304896"/>
              <a:gd name="connsiteX3" fmla="*/ 0 w 814766"/>
              <a:gd name="connsiteY3" fmla="*/ 304896 h 304896"/>
              <a:gd name="connsiteX0" fmla="*/ 0 w 814766"/>
              <a:gd name="connsiteY0" fmla="*/ 278982 h 278982"/>
              <a:gd name="connsiteX1" fmla="*/ 647449 w 814766"/>
              <a:gd name="connsiteY1" fmla="*/ 0 h 278982"/>
              <a:gd name="connsiteX2" fmla="*/ 814766 w 814766"/>
              <a:gd name="connsiteY2" fmla="*/ 278982 h 278982"/>
              <a:gd name="connsiteX3" fmla="*/ 0 w 814766"/>
              <a:gd name="connsiteY3" fmla="*/ 278982 h 27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766" h="278982">
                <a:moveTo>
                  <a:pt x="0" y="278982"/>
                </a:moveTo>
                <a:lnTo>
                  <a:pt x="647449" y="0"/>
                </a:lnTo>
                <a:lnTo>
                  <a:pt x="814766" y="278982"/>
                </a:lnTo>
                <a:lnTo>
                  <a:pt x="0" y="278982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" name="Isosceles Triangle 15"/>
          <p:cNvSpPr/>
          <p:nvPr userDrawn="1"/>
        </p:nvSpPr>
        <p:spPr>
          <a:xfrm rot="8973235">
            <a:off x="3042263" y="2245792"/>
            <a:ext cx="864339" cy="832336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832336">
                <a:moveTo>
                  <a:pt x="0" y="832336"/>
                </a:moveTo>
                <a:lnTo>
                  <a:pt x="500044" y="0"/>
                </a:lnTo>
                <a:lnTo>
                  <a:pt x="648254" y="272835"/>
                </a:lnTo>
                <a:lnTo>
                  <a:pt x="0" y="832336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" name="Isosceles Triangle 15"/>
          <p:cNvSpPr/>
          <p:nvPr userDrawn="1"/>
        </p:nvSpPr>
        <p:spPr>
          <a:xfrm rot="4039211">
            <a:off x="5025266" y="1431783"/>
            <a:ext cx="620501" cy="89242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08508"/>
              <a:gd name="connsiteY0" fmla="*/ 640620 h 640620"/>
              <a:gd name="connsiteX1" fmla="*/ 345768 w 608508"/>
              <a:gd name="connsiteY1" fmla="*/ 0 h 640620"/>
              <a:gd name="connsiteX2" fmla="*/ 608508 w 608508"/>
              <a:gd name="connsiteY2" fmla="*/ 111702 h 640620"/>
              <a:gd name="connsiteX3" fmla="*/ 0 w 608508"/>
              <a:gd name="connsiteY3" fmla="*/ 640620 h 640620"/>
              <a:gd name="connsiteX0" fmla="*/ 0 w 620501"/>
              <a:gd name="connsiteY0" fmla="*/ 669318 h 669318"/>
              <a:gd name="connsiteX1" fmla="*/ 357761 w 620501"/>
              <a:gd name="connsiteY1" fmla="*/ 0 h 669318"/>
              <a:gd name="connsiteX2" fmla="*/ 620501 w 620501"/>
              <a:gd name="connsiteY2" fmla="*/ 111702 h 669318"/>
              <a:gd name="connsiteX3" fmla="*/ 0 w 620501"/>
              <a:gd name="connsiteY3" fmla="*/ 669318 h 66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501" h="669318">
                <a:moveTo>
                  <a:pt x="0" y="669318"/>
                </a:moveTo>
                <a:lnTo>
                  <a:pt x="357761" y="0"/>
                </a:lnTo>
                <a:lnTo>
                  <a:pt x="620501" y="111702"/>
                </a:lnTo>
                <a:lnTo>
                  <a:pt x="0" y="66931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0" name="Isosceles Triangle 15"/>
          <p:cNvSpPr/>
          <p:nvPr userDrawn="1"/>
        </p:nvSpPr>
        <p:spPr>
          <a:xfrm rot="6638192" flipV="1">
            <a:off x="5997913" y="1400411"/>
            <a:ext cx="632908" cy="930288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32908"/>
              <a:gd name="connsiteY0" fmla="*/ 634167 h 634167"/>
              <a:gd name="connsiteX1" fmla="*/ 370168 w 632908"/>
              <a:gd name="connsiteY1" fmla="*/ 0 h 634167"/>
              <a:gd name="connsiteX2" fmla="*/ 632908 w 632908"/>
              <a:gd name="connsiteY2" fmla="*/ 111702 h 634167"/>
              <a:gd name="connsiteX3" fmla="*/ 0 w 632908"/>
              <a:gd name="connsiteY3" fmla="*/ 634167 h 6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908" h="634167">
                <a:moveTo>
                  <a:pt x="0" y="634167"/>
                </a:moveTo>
                <a:lnTo>
                  <a:pt x="370168" y="0"/>
                </a:lnTo>
                <a:lnTo>
                  <a:pt x="632908" y="111702"/>
                </a:lnTo>
                <a:lnTo>
                  <a:pt x="0" y="63416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1" name="Isosceles Triangle 15"/>
          <p:cNvSpPr/>
          <p:nvPr userDrawn="1"/>
        </p:nvSpPr>
        <p:spPr>
          <a:xfrm rot="7839739">
            <a:off x="7790795" y="2161908"/>
            <a:ext cx="724048" cy="99835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668568">
                <a:moveTo>
                  <a:pt x="0" y="668568"/>
                </a:moveTo>
                <a:lnTo>
                  <a:pt x="415776" y="0"/>
                </a:lnTo>
                <a:lnTo>
                  <a:pt x="648254" y="109067"/>
                </a:lnTo>
                <a:lnTo>
                  <a:pt x="0" y="66856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2" name="Isosceles Triangle 15"/>
          <p:cNvSpPr/>
          <p:nvPr userDrawn="1"/>
        </p:nvSpPr>
        <p:spPr>
          <a:xfrm rot="15833941">
            <a:off x="8346582" y="2912411"/>
            <a:ext cx="544885" cy="94445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478059"/>
              <a:gd name="connsiteY0" fmla="*/ 668568 h 668568"/>
              <a:gd name="connsiteX1" fmla="*/ 415776 w 478059"/>
              <a:gd name="connsiteY1" fmla="*/ 0 h 668568"/>
              <a:gd name="connsiteX2" fmla="*/ 478059 w 478059"/>
              <a:gd name="connsiteY2" fmla="*/ 246393 h 668568"/>
              <a:gd name="connsiteX3" fmla="*/ 0 w 478059"/>
              <a:gd name="connsiteY3" fmla="*/ 668568 h 668568"/>
              <a:gd name="connsiteX0" fmla="*/ 0 w 495099"/>
              <a:gd name="connsiteY0" fmla="*/ 668568 h 668568"/>
              <a:gd name="connsiteX1" fmla="*/ 415776 w 495099"/>
              <a:gd name="connsiteY1" fmla="*/ 0 h 668568"/>
              <a:gd name="connsiteX2" fmla="*/ 495099 w 495099"/>
              <a:gd name="connsiteY2" fmla="*/ 237489 h 668568"/>
              <a:gd name="connsiteX3" fmla="*/ 0 w 495099"/>
              <a:gd name="connsiteY3" fmla="*/ 668568 h 668568"/>
              <a:gd name="connsiteX0" fmla="*/ 0 w 467089"/>
              <a:gd name="connsiteY0" fmla="*/ 607210 h 607210"/>
              <a:gd name="connsiteX1" fmla="*/ 387766 w 467089"/>
              <a:gd name="connsiteY1" fmla="*/ 0 h 607210"/>
              <a:gd name="connsiteX2" fmla="*/ 467089 w 467089"/>
              <a:gd name="connsiteY2" fmla="*/ 237489 h 607210"/>
              <a:gd name="connsiteX3" fmla="*/ 0 w 467089"/>
              <a:gd name="connsiteY3" fmla="*/ 607210 h 60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89" h="607210">
                <a:moveTo>
                  <a:pt x="0" y="607210"/>
                </a:moveTo>
                <a:lnTo>
                  <a:pt x="387766" y="0"/>
                </a:lnTo>
                <a:lnTo>
                  <a:pt x="467089" y="237489"/>
                </a:lnTo>
                <a:lnTo>
                  <a:pt x="0" y="60721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3" name="Isosceles Triangle 15"/>
          <p:cNvSpPr/>
          <p:nvPr userDrawn="1"/>
        </p:nvSpPr>
        <p:spPr>
          <a:xfrm rot="11731264">
            <a:off x="8179190" y="4650916"/>
            <a:ext cx="847057" cy="63716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790" h="568919">
                <a:moveTo>
                  <a:pt x="0" y="568919"/>
                </a:moveTo>
                <a:lnTo>
                  <a:pt x="308138" y="0"/>
                </a:lnTo>
                <a:lnTo>
                  <a:pt x="568790" y="59361"/>
                </a:lnTo>
                <a:lnTo>
                  <a:pt x="0" y="56891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4" name="Isosceles Triangle 15"/>
          <p:cNvSpPr/>
          <p:nvPr userDrawn="1"/>
        </p:nvSpPr>
        <p:spPr>
          <a:xfrm rot="19725705">
            <a:off x="7688281" y="5268974"/>
            <a:ext cx="908976" cy="824137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28786"/>
              <a:gd name="connsiteY0" fmla="*/ 568919 h 568919"/>
              <a:gd name="connsiteX1" fmla="*/ 308138 w 428786"/>
              <a:gd name="connsiteY1" fmla="*/ 0 h 568919"/>
              <a:gd name="connsiteX2" fmla="*/ 428786 w 428786"/>
              <a:gd name="connsiteY2" fmla="*/ 204685 h 568919"/>
              <a:gd name="connsiteX3" fmla="*/ 0 w 428786"/>
              <a:gd name="connsiteY3" fmla="*/ 568919 h 568919"/>
              <a:gd name="connsiteX0" fmla="*/ 0 w 515342"/>
              <a:gd name="connsiteY0" fmla="*/ 705678 h 705678"/>
              <a:gd name="connsiteX1" fmla="*/ 394694 w 515342"/>
              <a:gd name="connsiteY1" fmla="*/ 0 h 705678"/>
              <a:gd name="connsiteX2" fmla="*/ 515342 w 515342"/>
              <a:gd name="connsiteY2" fmla="*/ 204685 h 705678"/>
              <a:gd name="connsiteX3" fmla="*/ 0 w 515342"/>
              <a:gd name="connsiteY3" fmla="*/ 705678 h 70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42" h="705678">
                <a:moveTo>
                  <a:pt x="0" y="705678"/>
                </a:moveTo>
                <a:lnTo>
                  <a:pt x="394694" y="0"/>
                </a:lnTo>
                <a:lnTo>
                  <a:pt x="515342" y="204685"/>
                </a:lnTo>
                <a:lnTo>
                  <a:pt x="0" y="70567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" name="Isosceles Triangle 15"/>
          <p:cNvSpPr/>
          <p:nvPr userDrawn="1"/>
        </p:nvSpPr>
        <p:spPr>
          <a:xfrm rot="2092401">
            <a:off x="4974979" y="6152747"/>
            <a:ext cx="743019" cy="72772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34" h="564463">
                <a:moveTo>
                  <a:pt x="0" y="564463"/>
                </a:moveTo>
                <a:lnTo>
                  <a:pt x="301733" y="0"/>
                </a:lnTo>
                <a:lnTo>
                  <a:pt x="432934" y="187436"/>
                </a:lnTo>
                <a:lnTo>
                  <a:pt x="0" y="56446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6" name="Isosceles Triangle 15"/>
          <p:cNvSpPr/>
          <p:nvPr userDrawn="1"/>
        </p:nvSpPr>
        <p:spPr>
          <a:xfrm rot="20166776" flipH="1">
            <a:off x="5852742" y="6155799"/>
            <a:ext cx="916380" cy="66051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63700 h 563700"/>
              <a:gd name="connsiteX1" fmla="*/ 289393 w 432934"/>
              <a:gd name="connsiteY1" fmla="*/ 0 h 563700"/>
              <a:gd name="connsiteX2" fmla="*/ 432934 w 432934"/>
              <a:gd name="connsiteY2" fmla="*/ 186673 h 563700"/>
              <a:gd name="connsiteX3" fmla="*/ 0 w 432934"/>
              <a:gd name="connsiteY3" fmla="*/ 563700 h 563700"/>
              <a:gd name="connsiteX0" fmla="*/ 0 w 354223"/>
              <a:gd name="connsiteY0" fmla="*/ 563700 h 563700"/>
              <a:gd name="connsiteX1" fmla="*/ 289393 w 354223"/>
              <a:gd name="connsiteY1" fmla="*/ 0 h 563700"/>
              <a:gd name="connsiteX2" fmla="*/ 354223 w 354223"/>
              <a:gd name="connsiteY2" fmla="*/ 211821 h 563700"/>
              <a:gd name="connsiteX3" fmla="*/ 0 w 354223"/>
              <a:gd name="connsiteY3" fmla="*/ 563700 h 563700"/>
              <a:gd name="connsiteX0" fmla="*/ 0 w 343740"/>
              <a:gd name="connsiteY0" fmla="*/ 563700 h 563700"/>
              <a:gd name="connsiteX1" fmla="*/ 289393 w 343740"/>
              <a:gd name="connsiteY1" fmla="*/ 0 h 563700"/>
              <a:gd name="connsiteX2" fmla="*/ 343740 w 343740"/>
              <a:gd name="connsiteY2" fmla="*/ 219712 h 563700"/>
              <a:gd name="connsiteX3" fmla="*/ 0 w 343740"/>
              <a:gd name="connsiteY3" fmla="*/ 563700 h 563700"/>
              <a:gd name="connsiteX0" fmla="*/ 0 w 347933"/>
              <a:gd name="connsiteY0" fmla="*/ 563700 h 563700"/>
              <a:gd name="connsiteX1" fmla="*/ 289393 w 347933"/>
              <a:gd name="connsiteY1" fmla="*/ 0 h 563700"/>
              <a:gd name="connsiteX2" fmla="*/ 347933 w 347933"/>
              <a:gd name="connsiteY2" fmla="*/ 216555 h 563700"/>
              <a:gd name="connsiteX3" fmla="*/ 0 w 347933"/>
              <a:gd name="connsiteY3" fmla="*/ 563700 h 563700"/>
              <a:gd name="connsiteX0" fmla="*/ 0 w 295040"/>
              <a:gd name="connsiteY0" fmla="*/ 506839 h 506839"/>
              <a:gd name="connsiteX1" fmla="*/ 236500 w 295040"/>
              <a:gd name="connsiteY1" fmla="*/ 0 h 506839"/>
              <a:gd name="connsiteX2" fmla="*/ 295040 w 295040"/>
              <a:gd name="connsiteY2" fmla="*/ 216555 h 506839"/>
              <a:gd name="connsiteX3" fmla="*/ 0 w 295040"/>
              <a:gd name="connsiteY3" fmla="*/ 506839 h 506839"/>
              <a:gd name="connsiteX0" fmla="*/ 0 w 313669"/>
              <a:gd name="connsiteY0" fmla="*/ 512337 h 512337"/>
              <a:gd name="connsiteX1" fmla="*/ 255129 w 313669"/>
              <a:gd name="connsiteY1" fmla="*/ 0 h 512337"/>
              <a:gd name="connsiteX2" fmla="*/ 313669 w 313669"/>
              <a:gd name="connsiteY2" fmla="*/ 216555 h 512337"/>
              <a:gd name="connsiteX3" fmla="*/ 0 w 313669"/>
              <a:gd name="connsiteY3" fmla="*/ 512337 h 51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669" h="512337">
                <a:moveTo>
                  <a:pt x="0" y="512337"/>
                </a:moveTo>
                <a:lnTo>
                  <a:pt x="255129" y="0"/>
                </a:lnTo>
                <a:lnTo>
                  <a:pt x="313669" y="216555"/>
                </a:lnTo>
                <a:lnTo>
                  <a:pt x="0" y="51233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7" name="Isosceles Triangle 15"/>
          <p:cNvSpPr/>
          <p:nvPr userDrawn="1"/>
        </p:nvSpPr>
        <p:spPr>
          <a:xfrm rot="5238109">
            <a:off x="2777892" y="4481042"/>
            <a:ext cx="504179" cy="982535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693" h="571583">
                <a:moveTo>
                  <a:pt x="0" y="571583"/>
                </a:moveTo>
                <a:lnTo>
                  <a:pt x="302070" y="0"/>
                </a:lnTo>
                <a:lnTo>
                  <a:pt x="391693" y="235433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8" name="Isosceles Triangle 15"/>
          <p:cNvSpPr/>
          <p:nvPr userDrawn="1"/>
        </p:nvSpPr>
        <p:spPr>
          <a:xfrm rot="13273026" flipV="1">
            <a:off x="2980232" y="5316110"/>
            <a:ext cx="1025697" cy="72069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  <a:gd name="connsiteX0" fmla="*/ 0 w 377662"/>
              <a:gd name="connsiteY0" fmla="*/ 571583 h 571583"/>
              <a:gd name="connsiteX1" fmla="*/ 302070 w 377662"/>
              <a:gd name="connsiteY1" fmla="*/ 0 h 571583"/>
              <a:gd name="connsiteX2" fmla="*/ 377662 w 377662"/>
              <a:gd name="connsiteY2" fmla="*/ 195652 h 571583"/>
              <a:gd name="connsiteX3" fmla="*/ 0 w 377662"/>
              <a:gd name="connsiteY3" fmla="*/ 571583 h 571583"/>
              <a:gd name="connsiteX0" fmla="*/ 0 w 367536"/>
              <a:gd name="connsiteY0" fmla="*/ 571583 h 571583"/>
              <a:gd name="connsiteX1" fmla="*/ 302070 w 367536"/>
              <a:gd name="connsiteY1" fmla="*/ 0 h 571583"/>
              <a:gd name="connsiteX2" fmla="*/ 367536 w 367536"/>
              <a:gd name="connsiteY2" fmla="*/ 214841 h 571583"/>
              <a:gd name="connsiteX3" fmla="*/ 0 w 367536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536" h="571583">
                <a:moveTo>
                  <a:pt x="0" y="571583"/>
                </a:moveTo>
                <a:lnTo>
                  <a:pt x="302070" y="0"/>
                </a:lnTo>
                <a:lnTo>
                  <a:pt x="367536" y="214841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2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059817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16168"/>
            <a:ext cx="10972800" cy="1864354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Write the question stem here?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09600" y="3562649"/>
            <a:ext cx="10972800" cy="1864354"/>
          </a:xfrm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lphaLcParenR"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r>
              <a:rPr lang="en-US" dirty="0" smtClean="0"/>
              <a:t>Option 2</a:t>
            </a:r>
          </a:p>
          <a:p>
            <a:pPr lvl="0"/>
            <a:r>
              <a:rPr lang="en-US" dirty="0" smtClean="0"/>
              <a:t>Option 3</a:t>
            </a:r>
          </a:p>
          <a:p>
            <a:pPr lvl="0"/>
            <a:r>
              <a:rPr lang="en-US" dirty="0" smtClean="0"/>
              <a:t>Option 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25" y="4334933"/>
            <a:ext cx="1473575" cy="2064280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84550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7" descr="imag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186822" y="1316038"/>
            <a:ext cx="5818357" cy="50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855019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377" y="4694451"/>
            <a:ext cx="1933437" cy="1871556"/>
          </a:xfrm>
          <a:prstGeom prst="rect">
            <a:avLst/>
          </a:prstGeom>
        </p:spPr>
      </p:pic>
      <p:sp>
        <p:nvSpPr>
          <p:cNvPr id="9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609600" y="1316735"/>
            <a:ext cx="10972800" cy="4866579"/>
          </a:xfrm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Ø"/>
              <a:tabLst>
                <a:tab pos="622300" algn="l"/>
              </a:tabLst>
              <a:defRPr baseline="0"/>
            </a:lvl1pPr>
            <a:lvl2pPr marL="542925" indent="-450850">
              <a:spcBef>
                <a:spcPts val="600"/>
              </a:spcBef>
              <a:spcAft>
                <a:spcPts val="600"/>
              </a:spcAft>
              <a:buClr>
                <a:schemeClr val="tx2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 Topic 1</a:t>
            </a:r>
          </a:p>
          <a:p>
            <a:pPr lvl="1"/>
            <a:r>
              <a:rPr lang="en-US" dirty="0" smtClean="0"/>
              <a:t>Topic 2</a:t>
            </a:r>
          </a:p>
        </p:txBody>
      </p:sp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70655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270000" y="1600200"/>
            <a:ext cx="94996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  <a:latin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54051" y="3194051"/>
            <a:ext cx="10964333" cy="1033463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 b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Topic Number: Topic Name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1" y="1139688"/>
            <a:ext cx="11651700" cy="5319851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0492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at Is This Session Abou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What is this Session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030" y="4833938"/>
            <a:ext cx="2595721" cy="162560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4A983-8166-412F-AD4C-E6E00EFC0E7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7310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  <p15:guide id="3" pos="599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572" y="4827877"/>
            <a:ext cx="1758628" cy="1608412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5521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="" xmlns:p15="http://schemas.microsoft.com/office/powerpoint/2012/main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s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Let’s Watch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51842" y="1689101"/>
            <a:ext cx="6095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41" y="5232401"/>
            <a:ext cx="2207759" cy="122713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01742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784A983-8166-412F-AD4C-E6E00EFC0E7A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6" descr="ppt_coverpage.jp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406400" y="274638"/>
            <a:ext cx="3691467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" y="382499"/>
            <a:ext cx="2733206" cy="912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634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50" r:id="rId22"/>
    <p:sldLayoutId id="2147483751" r:id="rId23"/>
    <p:sldLayoutId id="2147483752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784A983-8166-412F-AD4C-E6E00EFC0E7A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6" descr="ppt_coverpage.jpg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406400" y="274638"/>
            <a:ext cx="3691467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" y="382499"/>
            <a:ext cx="2733206" cy="912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837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057400" y="4724400"/>
            <a:ext cx="7772400" cy="1456578"/>
          </a:xfrm>
        </p:spPr>
        <p:txBody>
          <a:bodyPr/>
          <a:lstStyle/>
          <a:p>
            <a:r>
              <a:rPr lang="en-US" sz="3000" b="1" dirty="0" smtClean="0">
                <a:solidFill>
                  <a:prstClr val="black"/>
                </a:solidFill>
                <a:latin typeface="Helvetica"/>
                <a:cs typeface="Helvetica"/>
              </a:rPr>
              <a:t>Big Data and Hadoop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Lesson 1: Introduction to Hadoop</a:t>
            </a:r>
            <a:endParaRPr lang="en-US" sz="24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000500" cy="28998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46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Hadoop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3945"/>
            <a:ext cx="6324600" cy="63246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53386" y="1346905"/>
            <a:ext cx="9505214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It’s based on the Master -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Slave 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8000" y="2234261"/>
            <a:ext cx="8610600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Designed for massive scale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2400" y="3139699"/>
            <a:ext cx="7696200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Highly available System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4080252"/>
            <a:ext cx="3549946" cy="5078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Low software and hardware costs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38800" y="4865146"/>
            <a:ext cx="6010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Distributed storage and processing achieves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high performance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7000" y="5805699"/>
            <a:ext cx="5172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No license costs; supported by a very large developer community</a:t>
            </a:r>
          </a:p>
        </p:txBody>
      </p:sp>
    </p:spTree>
    <p:extLst>
      <p:ext uri="{BB962C8B-B14F-4D97-AF65-F5344CB8AC3E}">
        <p14:creationId xmlns="" xmlns:p14="http://schemas.microsoft.com/office/powerpoint/2010/main" val="11945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42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2584" y="1157068"/>
            <a:ext cx="107960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Big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Data refers to data-sets so large &amp; complex that it becomes difficult to manage &amp; process via traditional RDBMS tools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Every day we roughly create 2.5 Quintillion bytes of data; 90% of the worlds collected data has been generated only in the last 2 years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spc="-15" dirty="0">
                <a:latin typeface="Gisha" panose="020B0502040204020203" pitchFamily="34" charset="-79"/>
                <a:cs typeface="Gisha" panose="020B0502040204020203" pitchFamily="34" charset="-79"/>
              </a:rPr>
              <a:t>Data </a:t>
            </a:r>
            <a:r>
              <a:rPr lang="en-US" sz="1600" spc="-15" dirty="0" smtClean="0">
                <a:latin typeface="Gisha" panose="020B0502040204020203" pitchFamily="34" charset="-79"/>
                <a:cs typeface="Gisha" panose="020B0502040204020203" pitchFamily="34" charset="-79"/>
              </a:rPr>
              <a:t>sizes are now in </a:t>
            </a:r>
            <a:r>
              <a:rPr lang="en-US" sz="1600" spc="-15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Peta</a:t>
            </a:r>
            <a:r>
              <a:rPr lang="en-US" sz="1600" spc="-15" dirty="0" smtClean="0">
                <a:latin typeface="Gisha" panose="020B0502040204020203" pitchFamily="34" charset="-79"/>
                <a:cs typeface="Gisha" panose="020B0502040204020203" pitchFamily="34" charset="-79"/>
              </a:rPr>
              <a:t>-bytes, </a:t>
            </a:r>
            <a:r>
              <a:rPr lang="en-US" sz="1600" spc="-15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Tera</a:t>
            </a:r>
            <a:r>
              <a:rPr lang="en-US" sz="1600" spc="-15" dirty="0" smtClean="0">
                <a:latin typeface="Gisha" panose="020B0502040204020203" pitchFamily="34" charset="-79"/>
                <a:cs typeface="Gisha" panose="020B0502040204020203" pitchFamily="34" charset="-79"/>
              </a:rPr>
              <a:t>-bytes, Exa-bytes &amp; Zeta-bytes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8093" y="3352800"/>
            <a:ext cx="5410200" cy="2808155"/>
            <a:chOff x="3429000" y="3200400"/>
            <a:chExt cx="5934964" cy="298600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200400"/>
              <a:ext cx="5934964" cy="2986009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629400" y="4419600"/>
              <a:ext cx="838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3848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Data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47" y="1156448"/>
            <a:ext cx="10972800" cy="514732"/>
          </a:xfrm>
        </p:spPr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latin typeface="Gisha" charset="0"/>
                <a:ea typeface="Gisha" charset="0"/>
                <a:cs typeface="Gisha" charset="0"/>
              </a:rPr>
              <a:t>Till date, we’ve only been familiar with data in GB. The world in changing now </a:t>
            </a:r>
            <a:r>
              <a:rPr lang="en-US" sz="1600" dirty="0" smtClean="0">
                <a:latin typeface="Gisha" charset="0"/>
                <a:ea typeface="Gisha" charset="0"/>
                <a:cs typeface="Gisha" charset="0"/>
                <a:sym typeface="Wingdings"/>
              </a:rPr>
              <a:t> </a:t>
            </a:r>
            <a:endParaRPr lang="en-US" sz="1600" dirty="0">
              <a:latin typeface="Gisha" charset="0"/>
              <a:ea typeface="Gisha" charset="0"/>
              <a:cs typeface="Gisha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019300" y="1828800"/>
            <a:ext cx="8153400" cy="4724400"/>
            <a:chOff x="2019300" y="1828800"/>
            <a:chExt cx="8153400" cy="4724400"/>
          </a:xfrm>
        </p:grpSpPr>
        <p:sp>
          <p:nvSpPr>
            <p:cNvPr id="7" name="Rectangle 6"/>
            <p:cNvSpPr/>
            <p:nvPr/>
          </p:nvSpPr>
          <p:spPr>
            <a:xfrm>
              <a:off x="2019300" y="2019299"/>
              <a:ext cx="8153400" cy="4533901"/>
            </a:xfrm>
            <a:prstGeom prst="rect">
              <a:avLst/>
            </a:prstGeom>
            <a:noFill/>
            <a:ln>
              <a:solidFill>
                <a:srgbClr val="EE6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481373" y="1828800"/>
              <a:ext cx="3229254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Data Metrics Hierarchy</a:t>
              </a:r>
              <a:endParaRPr lang="en-IN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3800" y="3480208"/>
              <a:ext cx="4724400" cy="4611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1024 MEGABYTES = 1 GB</a:t>
              </a:r>
              <a:endParaRPr lang="en-IN" sz="16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4091780"/>
              <a:ext cx="4724400" cy="46114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1024 GIGABYTES = 1 TB</a:t>
              </a:r>
              <a:endParaRPr lang="en-IN" sz="16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33800" y="4710545"/>
              <a:ext cx="4724400" cy="46114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1024 TERABYTES = 1 PB</a:t>
              </a:r>
              <a:endParaRPr lang="en-IN" sz="16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33800" y="5329310"/>
              <a:ext cx="4724400" cy="461144"/>
            </a:xfrm>
            <a:prstGeom prst="rect">
              <a:avLst/>
            </a:prstGeom>
            <a:solidFill>
              <a:srgbClr val="4CA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1024 PETABYTES = 1 EB</a:t>
              </a:r>
              <a:endParaRPr lang="en-IN" sz="16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33800" y="5948075"/>
              <a:ext cx="4724400" cy="461144"/>
            </a:xfrm>
            <a:prstGeom prst="rect">
              <a:avLst/>
            </a:prstGeom>
            <a:solidFill>
              <a:srgbClr val="94C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1024 EXABYTES = 1 ZETABYTES</a:t>
              </a:r>
              <a:endParaRPr lang="en-IN" sz="16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33800" y="2861443"/>
              <a:ext cx="4724400" cy="4611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1024 KILOBYTES = 1 MB</a:t>
              </a:r>
              <a:endParaRPr lang="en-IN" sz="16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33800" y="2256318"/>
              <a:ext cx="4724400" cy="4611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1024 BYTES = 1 KB</a:t>
              </a:r>
              <a:endParaRPr lang="en-IN" sz="16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085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Big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143000"/>
            <a:ext cx="1084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Gadugi" panose="020B0502040204020203" pitchFamily="34" charset="0"/>
              <a:buChar char="ᗍ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Big Data is characterized by 4 V’s:  </a:t>
            </a:r>
            <a:r>
              <a:rPr lang="en-US" sz="1600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olume, </a:t>
            </a:r>
            <a:r>
              <a:rPr lang="en-US" sz="1600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elocity, </a:t>
            </a:r>
            <a:r>
              <a:rPr lang="en-US" sz="1600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ariety and </a:t>
            </a:r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eracity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04041" y="1904999"/>
            <a:ext cx="6983919" cy="4721635"/>
            <a:chOff x="838200" y="1466377"/>
            <a:chExt cx="7632700" cy="5160258"/>
          </a:xfrm>
        </p:grpSpPr>
        <p:pic>
          <p:nvPicPr>
            <p:cNvPr id="1026" name="Picture 2" descr="http://blog.aziksa.com/wp-content/uploads/2013/10/bigdata-attribute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3625" t="29663" r="6741" b="43641"/>
            <a:stretch/>
          </p:blipFill>
          <p:spPr bwMode="auto">
            <a:xfrm>
              <a:off x="6553200" y="5136388"/>
              <a:ext cx="1917700" cy="149024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blog.aziksa.com/wp-content/uploads/2013/10/bigdata-attribute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2093" t="30866" r="30167" b="40970"/>
            <a:stretch/>
          </p:blipFill>
          <p:spPr bwMode="auto">
            <a:xfrm>
              <a:off x="4361330" y="3953106"/>
              <a:ext cx="1899770" cy="148808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blog.aziksa.com/wp-content/uploads/2013/10/bigdata-attribute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357" t="30310" r="75038" b="41581"/>
            <a:stretch/>
          </p:blipFill>
          <p:spPr bwMode="auto">
            <a:xfrm>
              <a:off x="4343400" y="1481554"/>
              <a:ext cx="1917700" cy="14750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838200" y="1690512"/>
              <a:ext cx="5715000" cy="4648200"/>
              <a:chOff x="1600200" y="2676766"/>
              <a:chExt cx="5715000" cy="46482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600200" y="2676766"/>
                <a:ext cx="1143000" cy="464820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Big Data</a:t>
                </a:r>
                <a:endParaRPr lang="en-IN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514600" y="2931054"/>
                <a:ext cx="2590800" cy="533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Volume</a:t>
                </a:r>
                <a:endParaRPr lang="en-IN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14600" y="4156460"/>
                <a:ext cx="4800600" cy="533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Velocity</a:t>
                </a:r>
                <a:endParaRPr lang="en-IN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514600" y="5381866"/>
                <a:ext cx="2590800" cy="533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Variety</a:t>
                </a:r>
                <a:endParaRPr lang="en-IN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4600" y="6601066"/>
                <a:ext cx="4800600" cy="533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Veracity</a:t>
                </a:r>
                <a:endParaRPr lang="en-IN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209800" y="3213442"/>
                <a:ext cx="5334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09800" y="4461260"/>
                <a:ext cx="5334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09800" y="5682320"/>
                <a:ext cx="5334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09800" y="6897174"/>
                <a:ext cx="5334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" descr="http://blog.aziksa.com/wp-content/uploads/2013/10/bigdata-attribute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8142" t="31070" r="52376" b="42766"/>
            <a:stretch/>
          </p:blipFill>
          <p:spPr bwMode="auto">
            <a:xfrm>
              <a:off x="6553200" y="2729883"/>
              <a:ext cx="1917700" cy="149024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343400" y="1466377"/>
              <a:ext cx="1917700" cy="1490246"/>
            </a:xfrm>
            <a:prstGeom prst="rect">
              <a:avLst/>
            </a:prstGeom>
            <a:noFill/>
            <a:ln>
              <a:solidFill>
                <a:srgbClr val="F49E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61329" y="3950943"/>
              <a:ext cx="1917700" cy="1490246"/>
            </a:xfrm>
            <a:prstGeom prst="rect">
              <a:avLst/>
            </a:prstGeom>
            <a:noFill/>
            <a:ln>
              <a:solidFill>
                <a:srgbClr val="EDC1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53200" y="2729883"/>
              <a:ext cx="1917700" cy="1490246"/>
            </a:xfrm>
            <a:prstGeom prst="rect">
              <a:avLst/>
            </a:prstGeom>
            <a:noFill/>
            <a:ln>
              <a:solidFill>
                <a:srgbClr val="D2B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53200" y="5136389"/>
              <a:ext cx="1917700" cy="1490246"/>
            </a:xfrm>
            <a:prstGeom prst="rect">
              <a:avLst/>
            </a:prstGeom>
            <a:noFill/>
            <a:ln>
              <a:solidFill>
                <a:srgbClr val="D2B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315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848" y="1156648"/>
            <a:ext cx="1082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spc="-1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Stru</a:t>
            </a:r>
            <a:r>
              <a:rPr lang="en-US" sz="1600" spc="-5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c</a:t>
            </a:r>
            <a:r>
              <a:rPr lang="en-US" sz="1600" spc="5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sz="1600" spc="-1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ur</a:t>
            </a:r>
            <a:r>
              <a:rPr lang="en-US" sz="1600" spc="-5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e</a:t>
            </a:r>
            <a:r>
              <a:rPr lang="en-US" sz="1600" spc="-1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</a:t>
            </a:r>
            <a:r>
              <a:rPr lang="en-US" sz="1600" spc="-6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600" spc="-5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</a:t>
            </a:r>
            <a:r>
              <a:rPr lang="en-US" sz="1600" spc="-2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en-US" sz="1600" spc="-15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sz="1600" spc="-1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</a:p>
          <a:p>
            <a:pPr marL="127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sz="1600" b="1" spc="-10" dirty="0">
              <a:solidFill>
                <a:schemeClr val="accent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98450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Structured Data is a database with multiple rows &amp; columns with each data-point duly mapped to the relevant row &amp; column </a:t>
            </a:r>
          </a:p>
          <a:p>
            <a:pPr marL="298450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spc="-1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98450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It can be very easily ported into and managed via traditional </a:t>
            </a:r>
            <a:r>
              <a:rPr lang="en-US" sz="1600" spc="-1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RDBMS</a:t>
            </a: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 tools</a:t>
            </a:r>
          </a:p>
          <a:p>
            <a:pPr marL="298450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spc="-1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98450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spc="-1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Example: </a:t>
            </a: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An excel sheet marking the daily office attendance of each employee</a:t>
            </a:r>
            <a:endParaRPr lang="en-US" sz="1600" b="1" dirty="0" smtClean="0">
              <a:solidFill>
                <a:schemeClr val="accent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20" t="8759" r="1681" b="8029"/>
          <a:stretch/>
        </p:blipFill>
        <p:spPr>
          <a:xfrm>
            <a:off x="1752600" y="4490263"/>
            <a:ext cx="8686800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– Structured Data</a:t>
            </a:r>
          </a:p>
        </p:txBody>
      </p:sp>
    </p:spTree>
    <p:extLst>
      <p:ext uri="{BB962C8B-B14F-4D97-AF65-F5344CB8AC3E}">
        <p14:creationId xmlns="" xmlns:p14="http://schemas.microsoft.com/office/powerpoint/2010/main" val="16021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143000"/>
            <a:ext cx="1082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spc="-1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Unstructured Data</a:t>
            </a:r>
          </a:p>
          <a:p>
            <a:pPr marL="127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sz="1600" b="1" spc="-10" dirty="0">
              <a:solidFill>
                <a:schemeClr val="accent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98450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This refers to data which cannot be sorted into traditional rows &amp; columns due to its extremely diverse nature.</a:t>
            </a:r>
          </a:p>
          <a:p>
            <a:pPr marL="298450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spc="-1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98450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It cannot be ported into and managed via traditional RDBMS tools (That</a:t>
            </a:r>
            <a:r>
              <a:rPr lang="uk-UA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’</a:t>
            </a: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s why we have Hadoop)</a:t>
            </a:r>
          </a:p>
          <a:p>
            <a:pPr marL="298450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spc="-1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98450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spc="-1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Example: </a:t>
            </a: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Audio Files, Images, Chat logs, Consumer Interactions with Web &amp; Mobile Applications and Email Content.</a:t>
            </a:r>
            <a:endParaRPr lang="en-US" sz="1600" b="1" dirty="0" smtClean="0">
              <a:solidFill>
                <a:schemeClr val="accent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93635"/>
            <a:ext cx="9156700" cy="1943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– Unstructured Data</a:t>
            </a:r>
          </a:p>
        </p:txBody>
      </p:sp>
    </p:spTree>
    <p:extLst>
      <p:ext uri="{BB962C8B-B14F-4D97-AF65-F5344CB8AC3E}">
        <p14:creationId xmlns="" xmlns:p14="http://schemas.microsoft.com/office/powerpoint/2010/main" val="21241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vs Unstructured Data - 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371600"/>
            <a:ext cx="7924800" cy="49822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661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700" y="2218492"/>
            <a:ext cx="1131691" cy="11316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Rectangle 8"/>
          <p:cNvSpPr/>
          <p:nvPr/>
        </p:nvSpPr>
        <p:spPr>
          <a:xfrm>
            <a:off x="812800" y="1371600"/>
            <a:ext cx="5130800" cy="5037831"/>
          </a:xfrm>
          <a:prstGeom prst="rect">
            <a:avLst/>
          </a:prstGeom>
          <a:noFill/>
          <a:ln>
            <a:solidFill>
              <a:srgbClr val="EFD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477000" y="1376362"/>
            <a:ext cx="5176837" cy="5037831"/>
          </a:xfrm>
          <a:prstGeom prst="rect">
            <a:avLst/>
          </a:prstGeom>
          <a:noFill/>
          <a:ln>
            <a:solidFill>
              <a:srgbClr val="F4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Systems vs. New Systems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68500" y="1143000"/>
            <a:ext cx="2819400" cy="45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Traditional Systems </a:t>
            </a:r>
            <a:endParaRPr lang="en-IN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55718" y="1143000"/>
            <a:ext cx="28194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New Systems </a:t>
            </a:r>
            <a:endParaRPr lang="en-IN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4341" y="1699204"/>
            <a:ext cx="4607718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It is </a:t>
            </a:r>
            <a:r>
              <a:rPr lang="en-US" sz="1600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not scalable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to meet new business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demands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61559" y="1699204"/>
            <a:ext cx="4607718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It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is </a:t>
            </a:r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scalable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to meet new business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demands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8498680" y="2042578"/>
            <a:ext cx="1483520" cy="1483520"/>
            <a:chOff x="1533524" y="2392622"/>
            <a:chExt cx="1133475" cy="1133475"/>
          </a:xfrm>
        </p:grpSpPr>
        <p:sp>
          <p:nvSpPr>
            <p:cNvPr id="59" name="Rounded Rectangle 58"/>
            <p:cNvSpPr/>
            <p:nvPr/>
          </p:nvSpPr>
          <p:spPr>
            <a:xfrm>
              <a:off x="1538288" y="2764097"/>
              <a:ext cx="7620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533524" y="2392622"/>
              <a:ext cx="1133475" cy="1133475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2276475" y="2475936"/>
              <a:ext cx="290512" cy="2976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514600" y="2402966"/>
            <a:ext cx="1309320" cy="1248939"/>
            <a:chOff x="2833688" y="2639053"/>
            <a:chExt cx="1051043" cy="1002573"/>
          </a:xfrm>
        </p:grpSpPr>
        <p:sp>
          <p:nvSpPr>
            <p:cNvPr id="13" name="Rounded Rectangle 12"/>
            <p:cNvSpPr/>
            <p:nvPr/>
          </p:nvSpPr>
          <p:spPr>
            <a:xfrm>
              <a:off x="2997200" y="2764098"/>
              <a:ext cx="762000" cy="76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833688" y="2639053"/>
              <a:ext cx="1041641" cy="148829"/>
              <a:chOff x="2833688" y="2639053"/>
              <a:chExt cx="1041641" cy="148829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H="1">
                <a:off x="3718102" y="2639053"/>
                <a:ext cx="157227" cy="13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2833688" y="2649347"/>
                <a:ext cx="177800" cy="1385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 flipV="1">
              <a:off x="2857378" y="3508138"/>
              <a:ext cx="1027353" cy="133488"/>
              <a:chOff x="2833688" y="2649347"/>
              <a:chExt cx="1027353" cy="14450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3703814" y="2654520"/>
                <a:ext cx="157227" cy="13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2833688" y="2649347"/>
                <a:ext cx="177800" cy="1385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61" y="2643023"/>
            <a:ext cx="774031" cy="77403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00" y="2640420"/>
            <a:ext cx="774031" cy="774031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6830614" y="3968418"/>
            <a:ext cx="4469621" cy="31887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12065" marR="5080" algn="ctr">
              <a:lnSpc>
                <a:spcPct val="916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Can easily</a:t>
            </a:r>
            <a:r>
              <a:rPr lang="en-US" sz="1600" spc="-1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process</a:t>
            </a: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600" spc="-10" dirty="0">
                <a:latin typeface="Gisha" panose="020B0502040204020203" pitchFamily="34" charset="-79"/>
                <a:cs typeface="Gisha" panose="020B0502040204020203" pitchFamily="34" charset="-79"/>
              </a:rPr>
              <a:t>massive </a:t>
            </a: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+ unstructured data</a:t>
            </a:r>
            <a:endParaRPr lang="en-US" sz="1600" spc="-1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94929" y="3968418"/>
            <a:ext cx="4966552" cy="31887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12065" marR="5080" algn="ctr">
              <a:lnSpc>
                <a:spcPct val="916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spc="-10" smtClean="0">
                <a:latin typeface="Gisha" panose="020B0502040204020203" pitchFamily="34" charset="-79"/>
                <a:cs typeface="Gisha" panose="020B0502040204020203" pitchFamily="34" charset="-79"/>
              </a:rPr>
              <a:t>Cannot scalable</a:t>
            </a:r>
            <a:r>
              <a:rPr lang="en-US" sz="1600" spc="-1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600" spc="-1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process</a:t>
            </a: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 massive + unstructured data</a:t>
            </a:r>
            <a:endParaRPr lang="en-US" sz="1600" spc="-1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73535" y="4306245"/>
            <a:ext cx="480933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It can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only be Scaled-Up and cannot be Scaled-Out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361267" y="4348196"/>
            <a:ext cx="3408305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It can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be Scaled-Up and Scaled-Out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77000" y="4747658"/>
            <a:ext cx="5181600" cy="5454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2065" marR="5080" algn="ctr">
              <a:lnSpc>
                <a:spcPct val="916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spc="-10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Cost</a:t>
            </a:r>
            <a:r>
              <a:rPr lang="en-US" sz="1600" spc="-10" dirty="0">
                <a:solidFill>
                  <a:schemeClr val="accent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600" spc="-10" dirty="0">
                <a:latin typeface="Gisha" panose="020B0502040204020203" pitchFamily="34" charset="-79"/>
                <a:cs typeface="Gisha" panose="020B0502040204020203" pitchFamily="34" charset="-79"/>
              </a:rPr>
              <a:t>of </a:t>
            </a: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system, processing </a:t>
            </a:r>
            <a:r>
              <a:rPr lang="en-US" sz="1600" spc="-10" dirty="0">
                <a:latin typeface="Gisha" panose="020B0502040204020203" pitchFamily="34" charset="-79"/>
                <a:cs typeface="Gisha" panose="020B0502040204020203" pitchFamily="34" charset="-79"/>
              </a:rPr>
              <a:t>and </a:t>
            </a: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data management is economical</a:t>
            </a:r>
            <a:endParaRPr lang="en-US" sz="1600" spc="-1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88192" y="4747658"/>
            <a:ext cx="5181600" cy="5454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2065" marR="5080" algn="ctr">
              <a:lnSpc>
                <a:spcPct val="916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spc="-10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Cost</a:t>
            </a:r>
            <a:r>
              <a:rPr lang="en-US" sz="1600" spc="-10" dirty="0">
                <a:solidFill>
                  <a:schemeClr val="accent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600" spc="-10" dirty="0">
                <a:latin typeface="Gisha" panose="020B0502040204020203" pitchFamily="34" charset="-79"/>
                <a:cs typeface="Gisha" panose="020B0502040204020203" pitchFamily="34" charset="-79"/>
              </a:rPr>
              <a:t>of </a:t>
            </a: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system, processing </a:t>
            </a:r>
            <a:r>
              <a:rPr lang="en-US" sz="1600" spc="-10" dirty="0">
                <a:latin typeface="Gisha" panose="020B0502040204020203" pitchFamily="34" charset="-79"/>
                <a:cs typeface="Gisha" panose="020B0502040204020203" pitchFamily="34" charset="-79"/>
              </a:rPr>
              <a:t>and </a:t>
            </a:r>
            <a:r>
              <a:rPr lang="en-US" sz="1600" spc="-10" dirty="0" smtClean="0">
                <a:latin typeface="Gisha" panose="020B0502040204020203" pitchFamily="34" charset="-79"/>
                <a:cs typeface="Gisha" panose="020B0502040204020203" pitchFamily="34" charset="-79"/>
              </a:rPr>
              <a:t>data management is not economical</a:t>
            </a:r>
            <a:endParaRPr lang="en-US" sz="1600" spc="-1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75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Hadoop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3733800"/>
            <a:ext cx="632460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851647" y="1160929"/>
            <a:ext cx="1082040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Gadugi" panose="020B0502040204020203" pitchFamily="34" charset="0"/>
              <a:buChar char="ᗍ"/>
            </a:pPr>
            <a:r>
              <a:rPr lang="en-IN" sz="1600" dirty="0" smtClean="0"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Hadoop </a:t>
            </a:r>
            <a:r>
              <a:rPr lang="en-IN" sz="1600" dirty="0"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is a framework for storing, processing and analysing </a:t>
            </a:r>
            <a:r>
              <a:rPr lang="en-IN" sz="1600" dirty="0" smtClean="0">
                <a:solidFill>
                  <a:srgbClr val="0070C0"/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Big Data</a:t>
            </a:r>
            <a:endParaRPr lang="en-IN" sz="1600" dirty="0">
              <a:solidFill>
                <a:srgbClr val="0070C0"/>
              </a:solidFill>
              <a:latin typeface="Gisha" panose="020B0502040204020203" pitchFamily="34" charset="-79"/>
              <a:ea typeface="Tahoma" pitchFamily="34" charset="0"/>
              <a:cs typeface="Gisha" panose="020B0502040204020203" pitchFamily="34" charset="-79"/>
            </a:endParaRPr>
          </a:p>
          <a:p>
            <a:pPr marL="285750" indent="-285750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Gadugi" panose="020B0502040204020203" pitchFamily="34" charset="0"/>
              <a:buChar char="ᗍ"/>
            </a:pPr>
            <a:endParaRPr lang="en-IN" sz="1600" dirty="0" smtClean="0">
              <a:latin typeface="Gisha" panose="020B0502040204020203" pitchFamily="34" charset="-79"/>
              <a:ea typeface="Tahoma" pitchFamily="34" charset="0"/>
              <a:cs typeface="Gisha" panose="020B0502040204020203" pitchFamily="34" charset="-79"/>
            </a:endParaRPr>
          </a:p>
          <a:p>
            <a:pPr marL="285750" indent="-285750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Gadugi" panose="020B0502040204020203" pitchFamily="34" charset="0"/>
              <a:buChar char="ᗍ"/>
            </a:pPr>
            <a:r>
              <a:rPr lang="en-IN" sz="1600" dirty="0" smtClean="0"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Allows </a:t>
            </a:r>
            <a:r>
              <a:rPr lang="en-IN" sz="1600" dirty="0">
                <a:solidFill>
                  <a:srgbClr val="0070C0"/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distributed</a:t>
            </a:r>
            <a:r>
              <a:rPr lang="en-IN" sz="1600" dirty="0">
                <a:solidFill>
                  <a:schemeClr val="accent1"/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 </a:t>
            </a:r>
            <a:r>
              <a:rPr lang="en-IN" sz="1600" dirty="0">
                <a:solidFill>
                  <a:srgbClr val="0070C0"/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storage</a:t>
            </a:r>
            <a:r>
              <a:rPr lang="en-IN" sz="1600" dirty="0">
                <a:solidFill>
                  <a:schemeClr val="accent1"/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 </a:t>
            </a:r>
            <a:r>
              <a:rPr lang="en-IN" sz="1600" dirty="0"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and</a:t>
            </a:r>
            <a:r>
              <a:rPr lang="en-IN" sz="1600" b="1" dirty="0"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 </a:t>
            </a:r>
            <a:r>
              <a:rPr lang="en-IN" sz="1600" dirty="0">
                <a:solidFill>
                  <a:srgbClr val="0070C0"/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distributed</a:t>
            </a:r>
            <a:r>
              <a:rPr lang="en-IN" sz="1600" dirty="0">
                <a:solidFill>
                  <a:schemeClr val="accent1"/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 </a:t>
            </a:r>
            <a:r>
              <a:rPr lang="en-IN" sz="1600" dirty="0">
                <a:solidFill>
                  <a:srgbClr val="0070C0"/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processing</a:t>
            </a:r>
            <a:r>
              <a:rPr lang="en-IN" sz="1600" b="1" dirty="0"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 </a:t>
            </a:r>
            <a:r>
              <a:rPr lang="en-IN" sz="1600" dirty="0"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of large data sets across </a:t>
            </a:r>
            <a:r>
              <a:rPr lang="en-IN" sz="1600" dirty="0">
                <a:solidFill>
                  <a:srgbClr val="0070C0"/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clusters</a:t>
            </a:r>
            <a:r>
              <a:rPr lang="en-IN" sz="1600" dirty="0"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 of commodity computers using a simple programming </a:t>
            </a:r>
            <a:r>
              <a:rPr lang="en-IN" sz="1600" dirty="0" smtClean="0"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model</a:t>
            </a:r>
            <a:endParaRPr lang="en-IN" sz="1600" dirty="0">
              <a:latin typeface="Gisha" panose="020B0502040204020203" pitchFamily="34" charset="-79"/>
              <a:ea typeface="Tahoma" pitchFamily="34" charset="0"/>
              <a:cs typeface="Gisha" panose="020B0502040204020203" pitchFamily="34" charset="-79"/>
            </a:endParaRPr>
          </a:p>
          <a:p>
            <a:pPr marL="285750" indent="-285750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Gadugi" panose="020B0502040204020203" pitchFamily="34" charset="0"/>
              <a:buChar char="ᗍ"/>
            </a:pPr>
            <a:endParaRPr lang="en-IN" sz="1600" dirty="0" smtClean="0">
              <a:latin typeface="Gisha" panose="020B0502040204020203" pitchFamily="34" charset="-79"/>
              <a:ea typeface="Tahoma" pitchFamily="34" charset="0"/>
              <a:cs typeface="Gisha" panose="020B0502040204020203" pitchFamily="34" charset="-79"/>
            </a:endParaRPr>
          </a:p>
          <a:p>
            <a:pPr marL="285750" indent="-285750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Gadugi" panose="020B0502040204020203" pitchFamily="34" charset="0"/>
              <a:buChar char="ᗍ"/>
            </a:pPr>
            <a:r>
              <a:rPr lang="en-IN" sz="1600" dirty="0" smtClean="0"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It is an</a:t>
            </a: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 </a:t>
            </a:r>
            <a:r>
              <a:rPr lang="en-IN" sz="1600" dirty="0" smtClean="0">
                <a:solidFill>
                  <a:srgbClr val="0070C0"/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Apache</a:t>
            </a: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 </a:t>
            </a:r>
            <a:r>
              <a:rPr lang="en-IN" sz="1600" dirty="0" smtClean="0">
                <a:solidFill>
                  <a:srgbClr val="0070C0"/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Open</a:t>
            </a:r>
            <a:r>
              <a:rPr lang="en-IN" sz="1600" dirty="0" smtClean="0">
                <a:solidFill>
                  <a:schemeClr val="accent1"/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 </a:t>
            </a:r>
            <a:r>
              <a:rPr lang="en-IN" sz="1600" dirty="0" smtClean="0">
                <a:solidFill>
                  <a:srgbClr val="0070C0"/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Source</a:t>
            </a:r>
            <a:r>
              <a:rPr lang="en-IN" sz="1600" dirty="0" smtClean="0">
                <a:solidFill>
                  <a:schemeClr val="accent1"/>
                </a:solidFill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 </a:t>
            </a:r>
            <a:r>
              <a:rPr lang="en-IN" sz="1600" dirty="0" smtClean="0">
                <a:latin typeface="Gisha" panose="020B0502040204020203" pitchFamily="34" charset="-79"/>
                <a:ea typeface="Tahoma" pitchFamily="34" charset="0"/>
                <a:cs typeface="Gisha" panose="020B0502040204020203" pitchFamily="34" charset="-79"/>
              </a:rPr>
              <a:t>framework </a:t>
            </a:r>
            <a:endParaRPr lang="en-IN" sz="1600" dirty="0">
              <a:latin typeface="Gisha" panose="020B0502040204020203" pitchFamily="34" charset="-79"/>
              <a:ea typeface="Tahoma" pitchFamily="34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4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indent="-342900">
          <a:spcBef>
            <a:spcPct val="20000"/>
          </a:spcBef>
          <a:buClr>
            <a:srgbClr val="663300"/>
          </a:buClr>
          <a:buSzPct val="110000"/>
          <a:defRPr sz="2200" b="1" dirty="0" smtClean="0">
            <a:solidFill>
              <a:srgbClr val="5F5F5F"/>
            </a:solidFill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indent="-342900">
          <a:spcBef>
            <a:spcPct val="20000"/>
          </a:spcBef>
          <a:buClr>
            <a:srgbClr val="663300"/>
          </a:buClr>
          <a:buSzPct val="110000"/>
          <a:defRPr sz="2200" b="1" dirty="0" smtClean="0">
            <a:solidFill>
              <a:srgbClr val="5F5F5F"/>
            </a:solidFill>
            <a:latin typeface="Calibri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30389</TotalTime>
  <Words>1194</Words>
  <Application>Microsoft Macintosh PowerPoint</Application>
  <PresentationFormat>Custom</PresentationFormat>
  <Paragraphs>114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2_Office Theme</vt:lpstr>
      <vt:lpstr>3_Office Theme</vt:lpstr>
      <vt:lpstr>Big Data and Hadoop Lesson 1: Introduction to Hadoop</vt:lpstr>
      <vt:lpstr>What is Big Data</vt:lpstr>
      <vt:lpstr>Metrics of Data Size</vt:lpstr>
      <vt:lpstr>Characteristics of Big Data</vt:lpstr>
      <vt:lpstr>Types of Data – Structured Data</vt:lpstr>
      <vt:lpstr>Types of Data – Unstructured Data</vt:lpstr>
      <vt:lpstr>Structured vs Unstructured Data - II</vt:lpstr>
      <vt:lpstr>Traditional Systems vs. New Systems</vt:lpstr>
      <vt:lpstr>Introduction to Hadoop</vt:lpstr>
      <vt:lpstr>Key Features of Hadoop</vt:lpstr>
      <vt:lpstr>Slide 11</vt:lpstr>
    </vt:vector>
  </TitlesOfParts>
  <Company>Gap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Dhyani</dc:creator>
  <cp:lastModifiedBy>admin</cp:lastModifiedBy>
  <cp:revision>1776</cp:revision>
  <dcterms:created xsi:type="dcterms:W3CDTF">2014-10-31T03:37:43Z</dcterms:created>
  <dcterms:modified xsi:type="dcterms:W3CDTF">2016-04-29T16:41:16Z</dcterms:modified>
</cp:coreProperties>
</file>