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8" r:id="rId2"/>
  </p:sldMasterIdLst>
  <p:notesMasterIdLst>
    <p:notesMasterId r:id="rId16"/>
  </p:notesMasterIdLst>
  <p:sldIdLst>
    <p:sldId id="256" r:id="rId3"/>
    <p:sldId id="497" r:id="rId4"/>
    <p:sldId id="510" r:id="rId5"/>
    <p:sldId id="498" r:id="rId6"/>
    <p:sldId id="501" r:id="rId7"/>
    <p:sldId id="502" r:id="rId8"/>
    <p:sldId id="503" r:id="rId9"/>
    <p:sldId id="504" r:id="rId10"/>
    <p:sldId id="505" r:id="rId11"/>
    <p:sldId id="509" r:id="rId12"/>
    <p:sldId id="511" r:id="rId13"/>
    <p:sldId id="51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68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73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ma Pant" initials="MP" lastIdx="52" clrIdx="0">
    <p:extLst/>
  </p:cmAuthor>
  <p:cmAuthor id="2" name="Vikas Dhyani" initials="VD" lastIdx="2" clrIdx="1"/>
  <p:cmAuthor id="3" name="Rajith Kumar Nuthalapati" initials="RKN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F67B1"/>
    <a:srgbClr val="987862"/>
    <a:srgbClr val="9DC3E6"/>
    <a:srgbClr val="5F3CE0"/>
    <a:srgbClr val="6FCF9F"/>
    <a:srgbClr val="F8CBAD"/>
    <a:srgbClr val="758DC9"/>
    <a:srgbClr val="F2F2F2"/>
    <a:srgbClr val="76AD5A"/>
    <a:srgbClr val="D2F0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314" autoAdjust="0"/>
    <p:restoredTop sz="92438" autoAdjust="0"/>
  </p:normalViewPr>
  <p:slideViewPr>
    <p:cSldViewPr>
      <p:cViewPr varScale="1">
        <p:scale>
          <a:sx n="84" d="100"/>
          <a:sy n="84" d="100"/>
        </p:scale>
        <p:origin x="-384" y="-90"/>
      </p:cViewPr>
      <p:guideLst>
        <p:guide orient="horz" pos="768"/>
        <p:guide pos="528"/>
        <p:guide pos="7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66D1-FC4D-4E97-B5B5-AF5A84771088}" type="datetimeFigureOut">
              <a:rPr lang="en-IN" smtClean="0"/>
              <a:pPr/>
              <a:t>29-04-2016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905E-B8D1-4395-A652-E8EEA19F017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2901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6521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0251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366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522134" y="2466975"/>
            <a:ext cx="8185151" cy="1843088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 sz="400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80289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7176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24" y="5062330"/>
            <a:ext cx="2566176" cy="13972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61179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08" y="4601472"/>
            <a:ext cx="1852217" cy="1980304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7384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Q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8" y="4781244"/>
            <a:ext cx="2332383" cy="186311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16038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74030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8437" y="3151464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8437" y="41094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8437" y="4980313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18437" y="58366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pic>
        <p:nvPicPr>
          <p:cNvPr id="15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1894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98938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4491508"/>
            <a:ext cx="4919595" cy="19680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here to add Title</a:t>
            </a:r>
            <a:endParaRPr lang="en-US" dirty="0"/>
          </a:p>
        </p:txBody>
      </p:sp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987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342900" indent="-342900"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46" y="4877010"/>
            <a:ext cx="2090945" cy="1659283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62987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809E36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2pPr>
            <a:lvl3pPr>
              <a:buClr>
                <a:srgbClr val="7F9E36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809E36"/>
              </a:buClr>
              <a:buFont typeface="Arial" pitchFamily="34" charset="0"/>
              <a:buChar char="›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62" y="5022574"/>
            <a:ext cx="2161137" cy="1376639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81909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60" y="1954119"/>
            <a:ext cx="2874480" cy="400201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182105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5585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049" y="4749333"/>
            <a:ext cx="2342137" cy="2132588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</p:spTree>
    <p:extLst>
      <p:ext uri="{BB962C8B-B14F-4D97-AF65-F5344CB8AC3E}">
        <p14:creationId xmlns="" xmlns:p14="http://schemas.microsoft.com/office/powerpoint/2010/main" val="3606116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Pre-Reading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79" y="4555622"/>
            <a:ext cx="1802296" cy="1952106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78527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Advance Organizer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6497" y="1722226"/>
            <a:ext cx="6600292" cy="4922307"/>
            <a:chOff x="3700017" y="1660918"/>
            <a:chExt cx="2920875" cy="2656372"/>
          </a:xfrm>
        </p:grpSpPr>
        <p:sp>
          <p:nvSpPr>
            <p:cNvPr id="11" name="Freeform 10"/>
            <p:cNvSpPr/>
            <p:nvPr/>
          </p:nvSpPr>
          <p:spPr>
            <a:xfrm>
              <a:off x="4187090" y="166091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00017" y="2484381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80218" y="3328222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75729" y="332008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64852" y="2491237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86832" y="1660918"/>
              <a:ext cx="956040" cy="989069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90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Isosceles Triangle 15"/>
          <p:cNvSpPr/>
          <p:nvPr userDrawn="1"/>
        </p:nvSpPr>
        <p:spPr>
          <a:xfrm rot="20046794">
            <a:off x="2393857" y="3128869"/>
            <a:ext cx="1086355" cy="27898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04896 h 304896"/>
              <a:gd name="connsiteX1" fmla="*/ 677349 w 814766"/>
              <a:gd name="connsiteY1" fmla="*/ 0 h 304896"/>
              <a:gd name="connsiteX2" fmla="*/ 814766 w 814766"/>
              <a:gd name="connsiteY2" fmla="*/ 304896 h 304896"/>
              <a:gd name="connsiteX3" fmla="*/ 0 w 814766"/>
              <a:gd name="connsiteY3" fmla="*/ 304896 h 304896"/>
              <a:gd name="connsiteX0" fmla="*/ 0 w 814766"/>
              <a:gd name="connsiteY0" fmla="*/ 278982 h 278982"/>
              <a:gd name="connsiteX1" fmla="*/ 647449 w 814766"/>
              <a:gd name="connsiteY1" fmla="*/ 0 h 278982"/>
              <a:gd name="connsiteX2" fmla="*/ 814766 w 814766"/>
              <a:gd name="connsiteY2" fmla="*/ 278982 h 278982"/>
              <a:gd name="connsiteX3" fmla="*/ 0 w 814766"/>
              <a:gd name="connsiteY3" fmla="*/ 278982 h 2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766" h="278982">
                <a:moveTo>
                  <a:pt x="0" y="278982"/>
                </a:moveTo>
                <a:lnTo>
                  <a:pt x="647449" y="0"/>
                </a:lnTo>
                <a:lnTo>
                  <a:pt x="814766" y="278982"/>
                </a:lnTo>
                <a:lnTo>
                  <a:pt x="0" y="278982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8" name="Isosceles Triangle 15"/>
          <p:cNvSpPr/>
          <p:nvPr userDrawn="1"/>
        </p:nvSpPr>
        <p:spPr>
          <a:xfrm rot="8973235">
            <a:off x="3042263" y="2245792"/>
            <a:ext cx="864339" cy="832336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832336">
                <a:moveTo>
                  <a:pt x="0" y="832336"/>
                </a:moveTo>
                <a:lnTo>
                  <a:pt x="500044" y="0"/>
                </a:lnTo>
                <a:lnTo>
                  <a:pt x="648254" y="272835"/>
                </a:lnTo>
                <a:lnTo>
                  <a:pt x="0" y="832336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9" name="Isosceles Triangle 15"/>
          <p:cNvSpPr/>
          <p:nvPr userDrawn="1"/>
        </p:nvSpPr>
        <p:spPr>
          <a:xfrm rot="4039211">
            <a:off x="5025266" y="1431783"/>
            <a:ext cx="620501" cy="89242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08508"/>
              <a:gd name="connsiteY0" fmla="*/ 640620 h 640620"/>
              <a:gd name="connsiteX1" fmla="*/ 345768 w 608508"/>
              <a:gd name="connsiteY1" fmla="*/ 0 h 640620"/>
              <a:gd name="connsiteX2" fmla="*/ 608508 w 608508"/>
              <a:gd name="connsiteY2" fmla="*/ 111702 h 640620"/>
              <a:gd name="connsiteX3" fmla="*/ 0 w 608508"/>
              <a:gd name="connsiteY3" fmla="*/ 640620 h 640620"/>
              <a:gd name="connsiteX0" fmla="*/ 0 w 620501"/>
              <a:gd name="connsiteY0" fmla="*/ 669318 h 669318"/>
              <a:gd name="connsiteX1" fmla="*/ 357761 w 620501"/>
              <a:gd name="connsiteY1" fmla="*/ 0 h 669318"/>
              <a:gd name="connsiteX2" fmla="*/ 620501 w 620501"/>
              <a:gd name="connsiteY2" fmla="*/ 111702 h 669318"/>
              <a:gd name="connsiteX3" fmla="*/ 0 w 620501"/>
              <a:gd name="connsiteY3" fmla="*/ 669318 h 6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501" h="669318">
                <a:moveTo>
                  <a:pt x="0" y="669318"/>
                </a:moveTo>
                <a:lnTo>
                  <a:pt x="357761" y="0"/>
                </a:lnTo>
                <a:lnTo>
                  <a:pt x="620501" y="111702"/>
                </a:lnTo>
                <a:lnTo>
                  <a:pt x="0" y="66931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0" name="Isosceles Triangle 15"/>
          <p:cNvSpPr/>
          <p:nvPr userDrawn="1"/>
        </p:nvSpPr>
        <p:spPr>
          <a:xfrm rot="6638192" flipV="1">
            <a:off x="5997913" y="1400411"/>
            <a:ext cx="632908" cy="930288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32908"/>
              <a:gd name="connsiteY0" fmla="*/ 634167 h 634167"/>
              <a:gd name="connsiteX1" fmla="*/ 370168 w 632908"/>
              <a:gd name="connsiteY1" fmla="*/ 0 h 634167"/>
              <a:gd name="connsiteX2" fmla="*/ 632908 w 632908"/>
              <a:gd name="connsiteY2" fmla="*/ 111702 h 634167"/>
              <a:gd name="connsiteX3" fmla="*/ 0 w 632908"/>
              <a:gd name="connsiteY3" fmla="*/ 634167 h 6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08" h="634167">
                <a:moveTo>
                  <a:pt x="0" y="634167"/>
                </a:moveTo>
                <a:lnTo>
                  <a:pt x="370168" y="0"/>
                </a:lnTo>
                <a:lnTo>
                  <a:pt x="632908" y="111702"/>
                </a:lnTo>
                <a:lnTo>
                  <a:pt x="0" y="63416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1" name="Isosceles Triangle 15"/>
          <p:cNvSpPr/>
          <p:nvPr userDrawn="1"/>
        </p:nvSpPr>
        <p:spPr>
          <a:xfrm rot="7839739">
            <a:off x="7790795" y="2161908"/>
            <a:ext cx="724048" cy="99835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668568">
                <a:moveTo>
                  <a:pt x="0" y="668568"/>
                </a:moveTo>
                <a:lnTo>
                  <a:pt x="415776" y="0"/>
                </a:lnTo>
                <a:lnTo>
                  <a:pt x="648254" y="109067"/>
                </a:lnTo>
                <a:lnTo>
                  <a:pt x="0" y="66856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2" name="Isosceles Triangle 15"/>
          <p:cNvSpPr/>
          <p:nvPr userDrawn="1"/>
        </p:nvSpPr>
        <p:spPr>
          <a:xfrm rot="15833941">
            <a:off x="8346582" y="2912411"/>
            <a:ext cx="544885" cy="94445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478059"/>
              <a:gd name="connsiteY0" fmla="*/ 668568 h 668568"/>
              <a:gd name="connsiteX1" fmla="*/ 415776 w 478059"/>
              <a:gd name="connsiteY1" fmla="*/ 0 h 668568"/>
              <a:gd name="connsiteX2" fmla="*/ 478059 w 478059"/>
              <a:gd name="connsiteY2" fmla="*/ 246393 h 668568"/>
              <a:gd name="connsiteX3" fmla="*/ 0 w 478059"/>
              <a:gd name="connsiteY3" fmla="*/ 668568 h 668568"/>
              <a:gd name="connsiteX0" fmla="*/ 0 w 495099"/>
              <a:gd name="connsiteY0" fmla="*/ 668568 h 668568"/>
              <a:gd name="connsiteX1" fmla="*/ 415776 w 495099"/>
              <a:gd name="connsiteY1" fmla="*/ 0 h 668568"/>
              <a:gd name="connsiteX2" fmla="*/ 495099 w 495099"/>
              <a:gd name="connsiteY2" fmla="*/ 237489 h 668568"/>
              <a:gd name="connsiteX3" fmla="*/ 0 w 495099"/>
              <a:gd name="connsiteY3" fmla="*/ 668568 h 668568"/>
              <a:gd name="connsiteX0" fmla="*/ 0 w 467089"/>
              <a:gd name="connsiteY0" fmla="*/ 607210 h 607210"/>
              <a:gd name="connsiteX1" fmla="*/ 387766 w 467089"/>
              <a:gd name="connsiteY1" fmla="*/ 0 h 607210"/>
              <a:gd name="connsiteX2" fmla="*/ 467089 w 467089"/>
              <a:gd name="connsiteY2" fmla="*/ 237489 h 607210"/>
              <a:gd name="connsiteX3" fmla="*/ 0 w 467089"/>
              <a:gd name="connsiteY3" fmla="*/ 607210 h 6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9" h="607210">
                <a:moveTo>
                  <a:pt x="0" y="607210"/>
                </a:moveTo>
                <a:lnTo>
                  <a:pt x="387766" y="0"/>
                </a:lnTo>
                <a:lnTo>
                  <a:pt x="467089" y="237489"/>
                </a:lnTo>
                <a:lnTo>
                  <a:pt x="0" y="60721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3" name="Isosceles Triangle 15"/>
          <p:cNvSpPr/>
          <p:nvPr userDrawn="1"/>
        </p:nvSpPr>
        <p:spPr>
          <a:xfrm rot="11731264">
            <a:off x="8179190" y="4650916"/>
            <a:ext cx="847057" cy="63716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790" h="568919">
                <a:moveTo>
                  <a:pt x="0" y="568919"/>
                </a:moveTo>
                <a:lnTo>
                  <a:pt x="308138" y="0"/>
                </a:lnTo>
                <a:lnTo>
                  <a:pt x="568790" y="59361"/>
                </a:lnTo>
                <a:lnTo>
                  <a:pt x="0" y="56891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4" name="Isosceles Triangle 15"/>
          <p:cNvSpPr/>
          <p:nvPr userDrawn="1"/>
        </p:nvSpPr>
        <p:spPr>
          <a:xfrm rot="19725705">
            <a:off x="7688281" y="5268974"/>
            <a:ext cx="908976" cy="824137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28786"/>
              <a:gd name="connsiteY0" fmla="*/ 568919 h 568919"/>
              <a:gd name="connsiteX1" fmla="*/ 308138 w 428786"/>
              <a:gd name="connsiteY1" fmla="*/ 0 h 568919"/>
              <a:gd name="connsiteX2" fmla="*/ 428786 w 428786"/>
              <a:gd name="connsiteY2" fmla="*/ 204685 h 568919"/>
              <a:gd name="connsiteX3" fmla="*/ 0 w 428786"/>
              <a:gd name="connsiteY3" fmla="*/ 568919 h 568919"/>
              <a:gd name="connsiteX0" fmla="*/ 0 w 515342"/>
              <a:gd name="connsiteY0" fmla="*/ 705678 h 705678"/>
              <a:gd name="connsiteX1" fmla="*/ 394694 w 515342"/>
              <a:gd name="connsiteY1" fmla="*/ 0 h 705678"/>
              <a:gd name="connsiteX2" fmla="*/ 515342 w 515342"/>
              <a:gd name="connsiteY2" fmla="*/ 204685 h 705678"/>
              <a:gd name="connsiteX3" fmla="*/ 0 w 515342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42" h="705678">
                <a:moveTo>
                  <a:pt x="0" y="705678"/>
                </a:moveTo>
                <a:lnTo>
                  <a:pt x="394694" y="0"/>
                </a:lnTo>
                <a:lnTo>
                  <a:pt x="515342" y="204685"/>
                </a:lnTo>
                <a:lnTo>
                  <a:pt x="0" y="70567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5" name="Isosceles Triangle 15"/>
          <p:cNvSpPr/>
          <p:nvPr userDrawn="1"/>
        </p:nvSpPr>
        <p:spPr>
          <a:xfrm rot="2092401">
            <a:off x="4974979" y="6152747"/>
            <a:ext cx="743019" cy="72772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34" h="564463">
                <a:moveTo>
                  <a:pt x="0" y="564463"/>
                </a:moveTo>
                <a:lnTo>
                  <a:pt x="301733" y="0"/>
                </a:lnTo>
                <a:lnTo>
                  <a:pt x="432934" y="187436"/>
                </a:lnTo>
                <a:lnTo>
                  <a:pt x="0" y="56446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6" name="Isosceles Triangle 15"/>
          <p:cNvSpPr/>
          <p:nvPr userDrawn="1"/>
        </p:nvSpPr>
        <p:spPr>
          <a:xfrm rot="20166776" flipH="1">
            <a:off x="5852742" y="6155799"/>
            <a:ext cx="916380" cy="66051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63700 h 563700"/>
              <a:gd name="connsiteX1" fmla="*/ 289393 w 432934"/>
              <a:gd name="connsiteY1" fmla="*/ 0 h 563700"/>
              <a:gd name="connsiteX2" fmla="*/ 432934 w 432934"/>
              <a:gd name="connsiteY2" fmla="*/ 186673 h 563700"/>
              <a:gd name="connsiteX3" fmla="*/ 0 w 432934"/>
              <a:gd name="connsiteY3" fmla="*/ 563700 h 563700"/>
              <a:gd name="connsiteX0" fmla="*/ 0 w 354223"/>
              <a:gd name="connsiteY0" fmla="*/ 563700 h 563700"/>
              <a:gd name="connsiteX1" fmla="*/ 289393 w 354223"/>
              <a:gd name="connsiteY1" fmla="*/ 0 h 563700"/>
              <a:gd name="connsiteX2" fmla="*/ 354223 w 354223"/>
              <a:gd name="connsiteY2" fmla="*/ 211821 h 563700"/>
              <a:gd name="connsiteX3" fmla="*/ 0 w 354223"/>
              <a:gd name="connsiteY3" fmla="*/ 563700 h 563700"/>
              <a:gd name="connsiteX0" fmla="*/ 0 w 343740"/>
              <a:gd name="connsiteY0" fmla="*/ 563700 h 563700"/>
              <a:gd name="connsiteX1" fmla="*/ 289393 w 343740"/>
              <a:gd name="connsiteY1" fmla="*/ 0 h 563700"/>
              <a:gd name="connsiteX2" fmla="*/ 343740 w 343740"/>
              <a:gd name="connsiteY2" fmla="*/ 219712 h 563700"/>
              <a:gd name="connsiteX3" fmla="*/ 0 w 343740"/>
              <a:gd name="connsiteY3" fmla="*/ 563700 h 563700"/>
              <a:gd name="connsiteX0" fmla="*/ 0 w 347933"/>
              <a:gd name="connsiteY0" fmla="*/ 563700 h 563700"/>
              <a:gd name="connsiteX1" fmla="*/ 289393 w 347933"/>
              <a:gd name="connsiteY1" fmla="*/ 0 h 563700"/>
              <a:gd name="connsiteX2" fmla="*/ 347933 w 347933"/>
              <a:gd name="connsiteY2" fmla="*/ 216555 h 563700"/>
              <a:gd name="connsiteX3" fmla="*/ 0 w 347933"/>
              <a:gd name="connsiteY3" fmla="*/ 563700 h 563700"/>
              <a:gd name="connsiteX0" fmla="*/ 0 w 295040"/>
              <a:gd name="connsiteY0" fmla="*/ 506839 h 506839"/>
              <a:gd name="connsiteX1" fmla="*/ 236500 w 295040"/>
              <a:gd name="connsiteY1" fmla="*/ 0 h 506839"/>
              <a:gd name="connsiteX2" fmla="*/ 295040 w 295040"/>
              <a:gd name="connsiteY2" fmla="*/ 216555 h 506839"/>
              <a:gd name="connsiteX3" fmla="*/ 0 w 295040"/>
              <a:gd name="connsiteY3" fmla="*/ 506839 h 506839"/>
              <a:gd name="connsiteX0" fmla="*/ 0 w 313669"/>
              <a:gd name="connsiteY0" fmla="*/ 512337 h 512337"/>
              <a:gd name="connsiteX1" fmla="*/ 255129 w 313669"/>
              <a:gd name="connsiteY1" fmla="*/ 0 h 512337"/>
              <a:gd name="connsiteX2" fmla="*/ 313669 w 313669"/>
              <a:gd name="connsiteY2" fmla="*/ 216555 h 512337"/>
              <a:gd name="connsiteX3" fmla="*/ 0 w 313669"/>
              <a:gd name="connsiteY3" fmla="*/ 512337 h 5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69" h="512337">
                <a:moveTo>
                  <a:pt x="0" y="512337"/>
                </a:moveTo>
                <a:lnTo>
                  <a:pt x="255129" y="0"/>
                </a:lnTo>
                <a:lnTo>
                  <a:pt x="313669" y="216555"/>
                </a:lnTo>
                <a:lnTo>
                  <a:pt x="0" y="51233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7" name="Isosceles Triangle 15"/>
          <p:cNvSpPr/>
          <p:nvPr userDrawn="1"/>
        </p:nvSpPr>
        <p:spPr>
          <a:xfrm rot="5238109">
            <a:off x="2777892" y="4481042"/>
            <a:ext cx="504179" cy="982535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93" h="571583">
                <a:moveTo>
                  <a:pt x="0" y="571583"/>
                </a:moveTo>
                <a:lnTo>
                  <a:pt x="302070" y="0"/>
                </a:lnTo>
                <a:lnTo>
                  <a:pt x="391693" y="235433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8" name="Isosceles Triangle 15"/>
          <p:cNvSpPr/>
          <p:nvPr userDrawn="1"/>
        </p:nvSpPr>
        <p:spPr>
          <a:xfrm rot="13273026" flipV="1">
            <a:off x="2980232" y="5316110"/>
            <a:ext cx="1025697" cy="72069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  <a:gd name="connsiteX0" fmla="*/ 0 w 377662"/>
              <a:gd name="connsiteY0" fmla="*/ 571583 h 571583"/>
              <a:gd name="connsiteX1" fmla="*/ 302070 w 377662"/>
              <a:gd name="connsiteY1" fmla="*/ 0 h 571583"/>
              <a:gd name="connsiteX2" fmla="*/ 377662 w 377662"/>
              <a:gd name="connsiteY2" fmla="*/ 195652 h 571583"/>
              <a:gd name="connsiteX3" fmla="*/ 0 w 377662"/>
              <a:gd name="connsiteY3" fmla="*/ 571583 h 571583"/>
              <a:gd name="connsiteX0" fmla="*/ 0 w 367536"/>
              <a:gd name="connsiteY0" fmla="*/ 571583 h 571583"/>
              <a:gd name="connsiteX1" fmla="*/ 302070 w 367536"/>
              <a:gd name="connsiteY1" fmla="*/ 0 h 571583"/>
              <a:gd name="connsiteX2" fmla="*/ 367536 w 367536"/>
              <a:gd name="connsiteY2" fmla="*/ 214841 h 571583"/>
              <a:gd name="connsiteX3" fmla="*/ 0 w 367536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36" h="571583">
                <a:moveTo>
                  <a:pt x="0" y="571583"/>
                </a:moveTo>
                <a:lnTo>
                  <a:pt x="302070" y="0"/>
                </a:lnTo>
                <a:lnTo>
                  <a:pt x="367536" y="214841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pic>
        <p:nvPicPr>
          <p:cNvPr id="2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6372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28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6168"/>
            <a:ext cx="10972800" cy="1864354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Write the question stem here?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600" y="3562649"/>
            <a:ext cx="10972800" cy="1864354"/>
          </a:xfrm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lphaLcParenR"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r>
              <a:rPr lang="en-US" dirty="0" smtClean="0"/>
              <a:t>Option 2</a:t>
            </a:r>
          </a:p>
          <a:p>
            <a:pPr lvl="0"/>
            <a:r>
              <a:rPr lang="en-US" dirty="0" smtClean="0"/>
              <a:t>Option 3</a:t>
            </a:r>
          </a:p>
          <a:p>
            <a:pPr lvl="0"/>
            <a:r>
              <a:rPr lang="en-US" dirty="0" smtClean="0"/>
              <a:t>Option 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25" y="4334933"/>
            <a:ext cx="1473575" cy="2064280"/>
          </a:xfrm>
          <a:prstGeom prst="rect">
            <a:avLst/>
          </a:prstGeom>
        </p:spPr>
      </p:pic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32959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7" descr="imag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186822" y="1316038"/>
            <a:ext cx="5818357" cy="50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676908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621792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46567" y="6471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801"/>
            <a:ext cx="22860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94872" y="6406253"/>
            <a:ext cx="4714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0702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621792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46567" y="6471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801"/>
            <a:ext cx="22860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94872" y="6406253"/>
            <a:ext cx="4714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886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621792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46567" y="6471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801"/>
            <a:ext cx="22860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94872" y="6406253"/>
            <a:ext cx="4714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76185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522134" y="2466975"/>
            <a:ext cx="8185151" cy="1843088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endParaRPr lang="en-US" altLang="en-US" sz="400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9273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4313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316038"/>
            <a:ext cx="5698067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  <a:lvl2pPr marL="742950" indent="-285750">
              <a:buClr>
                <a:srgbClr val="00B0F0"/>
              </a:buClr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Clr>
                <a:srgbClr val="00B0F0"/>
              </a:buClr>
              <a:buFont typeface="Calibri" panose="020F0502020204030204" pitchFamily="34" charset="0"/>
              <a:buChar char="-"/>
              <a:defRPr sz="1600"/>
            </a:lvl3pPr>
            <a:lvl4pPr>
              <a:buClr>
                <a:srgbClr val="00B0F0"/>
              </a:buCl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466418" y="1316038"/>
            <a:ext cx="5115983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47374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10" y="4579704"/>
            <a:ext cx="1786325" cy="164455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83866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pos="6221">
          <p15:clr>
            <a:srgbClr val="FBAE40"/>
          </p15:clr>
        </p15:guide>
        <p15:guide id="2" orient="horz" pos="281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63" y="4770545"/>
            <a:ext cx="1933437" cy="1871556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09600" y="1316735"/>
            <a:ext cx="10972800" cy="4866579"/>
          </a:xfrm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622300" algn="l"/>
              </a:tabLst>
              <a:defRPr baseline="0"/>
            </a:lvl1pPr>
            <a:lvl2pPr marL="542925" indent="-450850">
              <a:spcBef>
                <a:spcPts val="600"/>
              </a:spcBef>
              <a:spcAft>
                <a:spcPts val="600"/>
              </a:spcAft>
              <a:buClr>
                <a:schemeClr val="tx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 Topic 1</a:t>
            </a:r>
          </a:p>
          <a:p>
            <a:pPr lvl="1"/>
            <a:r>
              <a:rPr lang="en-US" dirty="0" smtClean="0"/>
              <a:t>Topic 2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332279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316038"/>
            <a:ext cx="5698067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  <a:lvl2pPr marL="742950" indent="-285750">
              <a:buClr>
                <a:srgbClr val="00B0F0"/>
              </a:buClr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Clr>
                <a:srgbClr val="00B0F0"/>
              </a:buClr>
              <a:buFont typeface="Calibri" panose="020F0502020204030204" pitchFamily="34" charset="0"/>
              <a:buChar char="-"/>
              <a:defRPr sz="1600"/>
            </a:lvl3pPr>
            <a:lvl4pPr>
              <a:buClr>
                <a:srgbClr val="00B0F0"/>
              </a:buCl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466418" y="1316038"/>
            <a:ext cx="5115983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54238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270000" y="1600200"/>
            <a:ext cx="9499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4051" y="3194051"/>
            <a:ext cx="10964333" cy="1033463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Topic Number: Topic Name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1139688"/>
            <a:ext cx="11651700" cy="531985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80750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at Is This Session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What is this Session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30" y="4833938"/>
            <a:ext cx="2595721" cy="16256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4A983-8166-412F-AD4C-E6E00EFC0E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74493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  <p15:guide id="3" pos="59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73" y="4851127"/>
            <a:ext cx="1758628" cy="1608412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65527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1842" y="1689101"/>
            <a:ext cx="6095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41" y="5232401"/>
            <a:ext cx="2207759" cy="12271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23648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24" y="5062330"/>
            <a:ext cx="2566176" cy="13972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43484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83" y="4654887"/>
            <a:ext cx="1852217" cy="1980304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203097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Q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8" y="4781244"/>
            <a:ext cx="2332383" cy="186311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16038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74030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8437" y="3151464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8437" y="41094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8437" y="4980313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18437" y="58366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408617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98938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4491508"/>
            <a:ext cx="4919595" cy="19680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here to add Title</a:t>
            </a:r>
            <a:endParaRPr lang="en-US" dirty="0"/>
          </a:p>
        </p:txBody>
      </p:sp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8329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342900" indent="-342900"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55" y="4812956"/>
            <a:ext cx="2090945" cy="16592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37746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809E36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2pPr>
            <a:lvl3pPr>
              <a:buClr>
                <a:srgbClr val="7F9E36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809E36"/>
              </a:buClr>
              <a:buFont typeface="Arial" pitchFamily="34" charset="0"/>
              <a:buChar char="›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31962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10" y="4579704"/>
            <a:ext cx="1786325" cy="1644553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3811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pos="6221">
          <p15:clr>
            <a:srgbClr val="FBAE40"/>
          </p15:clr>
        </p15:guide>
        <p15:guide id="2" orient="horz" pos="281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96" y="4558747"/>
            <a:ext cx="1500204" cy="197396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06119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049" y="4749333"/>
            <a:ext cx="2342137" cy="2132588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23071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Pre-Reading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04" y="4790967"/>
            <a:ext cx="1802296" cy="1952106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00621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Advance Organizer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6497" y="1722226"/>
            <a:ext cx="6600292" cy="4922307"/>
            <a:chOff x="3700017" y="1660918"/>
            <a:chExt cx="2920875" cy="2656372"/>
          </a:xfrm>
        </p:grpSpPr>
        <p:sp>
          <p:nvSpPr>
            <p:cNvPr id="11" name="Freeform 10"/>
            <p:cNvSpPr/>
            <p:nvPr/>
          </p:nvSpPr>
          <p:spPr>
            <a:xfrm>
              <a:off x="4187090" y="166091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00017" y="2484381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80218" y="3328222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75729" y="332008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64852" y="2491237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86832" y="1660918"/>
              <a:ext cx="956040" cy="989069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9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5"/>
          <p:cNvSpPr/>
          <p:nvPr userDrawn="1"/>
        </p:nvSpPr>
        <p:spPr>
          <a:xfrm rot="20046794">
            <a:off x="2393857" y="3128869"/>
            <a:ext cx="1086355" cy="27898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04896 h 304896"/>
              <a:gd name="connsiteX1" fmla="*/ 677349 w 814766"/>
              <a:gd name="connsiteY1" fmla="*/ 0 h 304896"/>
              <a:gd name="connsiteX2" fmla="*/ 814766 w 814766"/>
              <a:gd name="connsiteY2" fmla="*/ 304896 h 304896"/>
              <a:gd name="connsiteX3" fmla="*/ 0 w 814766"/>
              <a:gd name="connsiteY3" fmla="*/ 304896 h 304896"/>
              <a:gd name="connsiteX0" fmla="*/ 0 w 814766"/>
              <a:gd name="connsiteY0" fmla="*/ 278982 h 278982"/>
              <a:gd name="connsiteX1" fmla="*/ 647449 w 814766"/>
              <a:gd name="connsiteY1" fmla="*/ 0 h 278982"/>
              <a:gd name="connsiteX2" fmla="*/ 814766 w 814766"/>
              <a:gd name="connsiteY2" fmla="*/ 278982 h 278982"/>
              <a:gd name="connsiteX3" fmla="*/ 0 w 814766"/>
              <a:gd name="connsiteY3" fmla="*/ 278982 h 2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766" h="278982">
                <a:moveTo>
                  <a:pt x="0" y="278982"/>
                </a:moveTo>
                <a:lnTo>
                  <a:pt x="647449" y="0"/>
                </a:lnTo>
                <a:lnTo>
                  <a:pt x="814766" y="278982"/>
                </a:lnTo>
                <a:lnTo>
                  <a:pt x="0" y="278982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" name="Isosceles Triangle 15"/>
          <p:cNvSpPr/>
          <p:nvPr userDrawn="1"/>
        </p:nvSpPr>
        <p:spPr>
          <a:xfrm rot="8973235">
            <a:off x="3042263" y="2245792"/>
            <a:ext cx="864339" cy="832336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832336">
                <a:moveTo>
                  <a:pt x="0" y="832336"/>
                </a:moveTo>
                <a:lnTo>
                  <a:pt x="500044" y="0"/>
                </a:lnTo>
                <a:lnTo>
                  <a:pt x="648254" y="272835"/>
                </a:lnTo>
                <a:lnTo>
                  <a:pt x="0" y="832336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" name="Isosceles Triangle 15"/>
          <p:cNvSpPr/>
          <p:nvPr userDrawn="1"/>
        </p:nvSpPr>
        <p:spPr>
          <a:xfrm rot="4039211">
            <a:off x="5025266" y="1431783"/>
            <a:ext cx="620501" cy="89242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08508"/>
              <a:gd name="connsiteY0" fmla="*/ 640620 h 640620"/>
              <a:gd name="connsiteX1" fmla="*/ 345768 w 608508"/>
              <a:gd name="connsiteY1" fmla="*/ 0 h 640620"/>
              <a:gd name="connsiteX2" fmla="*/ 608508 w 608508"/>
              <a:gd name="connsiteY2" fmla="*/ 111702 h 640620"/>
              <a:gd name="connsiteX3" fmla="*/ 0 w 608508"/>
              <a:gd name="connsiteY3" fmla="*/ 640620 h 640620"/>
              <a:gd name="connsiteX0" fmla="*/ 0 w 620501"/>
              <a:gd name="connsiteY0" fmla="*/ 669318 h 669318"/>
              <a:gd name="connsiteX1" fmla="*/ 357761 w 620501"/>
              <a:gd name="connsiteY1" fmla="*/ 0 h 669318"/>
              <a:gd name="connsiteX2" fmla="*/ 620501 w 620501"/>
              <a:gd name="connsiteY2" fmla="*/ 111702 h 669318"/>
              <a:gd name="connsiteX3" fmla="*/ 0 w 620501"/>
              <a:gd name="connsiteY3" fmla="*/ 669318 h 6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501" h="669318">
                <a:moveTo>
                  <a:pt x="0" y="669318"/>
                </a:moveTo>
                <a:lnTo>
                  <a:pt x="357761" y="0"/>
                </a:lnTo>
                <a:lnTo>
                  <a:pt x="620501" y="111702"/>
                </a:lnTo>
                <a:lnTo>
                  <a:pt x="0" y="66931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" name="Isosceles Triangle 15"/>
          <p:cNvSpPr/>
          <p:nvPr userDrawn="1"/>
        </p:nvSpPr>
        <p:spPr>
          <a:xfrm rot="6638192" flipV="1">
            <a:off x="5997913" y="1400411"/>
            <a:ext cx="632908" cy="930288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32908"/>
              <a:gd name="connsiteY0" fmla="*/ 634167 h 634167"/>
              <a:gd name="connsiteX1" fmla="*/ 370168 w 632908"/>
              <a:gd name="connsiteY1" fmla="*/ 0 h 634167"/>
              <a:gd name="connsiteX2" fmla="*/ 632908 w 632908"/>
              <a:gd name="connsiteY2" fmla="*/ 111702 h 634167"/>
              <a:gd name="connsiteX3" fmla="*/ 0 w 632908"/>
              <a:gd name="connsiteY3" fmla="*/ 634167 h 6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08" h="634167">
                <a:moveTo>
                  <a:pt x="0" y="634167"/>
                </a:moveTo>
                <a:lnTo>
                  <a:pt x="370168" y="0"/>
                </a:lnTo>
                <a:lnTo>
                  <a:pt x="632908" y="111702"/>
                </a:lnTo>
                <a:lnTo>
                  <a:pt x="0" y="63416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1" name="Isosceles Triangle 15"/>
          <p:cNvSpPr/>
          <p:nvPr userDrawn="1"/>
        </p:nvSpPr>
        <p:spPr>
          <a:xfrm rot="7839739">
            <a:off x="7790795" y="2161908"/>
            <a:ext cx="724048" cy="99835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668568">
                <a:moveTo>
                  <a:pt x="0" y="668568"/>
                </a:moveTo>
                <a:lnTo>
                  <a:pt x="415776" y="0"/>
                </a:lnTo>
                <a:lnTo>
                  <a:pt x="648254" y="109067"/>
                </a:lnTo>
                <a:lnTo>
                  <a:pt x="0" y="66856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2" name="Isosceles Triangle 15"/>
          <p:cNvSpPr/>
          <p:nvPr userDrawn="1"/>
        </p:nvSpPr>
        <p:spPr>
          <a:xfrm rot="15833941">
            <a:off x="8346582" y="2912411"/>
            <a:ext cx="544885" cy="94445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478059"/>
              <a:gd name="connsiteY0" fmla="*/ 668568 h 668568"/>
              <a:gd name="connsiteX1" fmla="*/ 415776 w 478059"/>
              <a:gd name="connsiteY1" fmla="*/ 0 h 668568"/>
              <a:gd name="connsiteX2" fmla="*/ 478059 w 478059"/>
              <a:gd name="connsiteY2" fmla="*/ 246393 h 668568"/>
              <a:gd name="connsiteX3" fmla="*/ 0 w 478059"/>
              <a:gd name="connsiteY3" fmla="*/ 668568 h 668568"/>
              <a:gd name="connsiteX0" fmla="*/ 0 w 495099"/>
              <a:gd name="connsiteY0" fmla="*/ 668568 h 668568"/>
              <a:gd name="connsiteX1" fmla="*/ 415776 w 495099"/>
              <a:gd name="connsiteY1" fmla="*/ 0 h 668568"/>
              <a:gd name="connsiteX2" fmla="*/ 495099 w 495099"/>
              <a:gd name="connsiteY2" fmla="*/ 237489 h 668568"/>
              <a:gd name="connsiteX3" fmla="*/ 0 w 495099"/>
              <a:gd name="connsiteY3" fmla="*/ 668568 h 668568"/>
              <a:gd name="connsiteX0" fmla="*/ 0 w 467089"/>
              <a:gd name="connsiteY0" fmla="*/ 607210 h 607210"/>
              <a:gd name="connsiteX1" fmla="*/ 387766 w 467089"/>
              <a:gd name="connsiteY1" fmla="*/ 0 h 607210"/>
              <a:gd name="connsiteX2" fmla="*/ 467089 w 467089"/>
              <a:gd name="connsiteY2" fmla="*/ 237489 h 607210"/>
              <a:gd name="connsiteX3" fmla="*/ 0 w 467089"/>
              <a:gd name="connsiteY3" fmla="*/ 607210 h 6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9" h="607210">
                <a:moveTo>
                  <a:pt x="0" y="607210"/>
                </a:moveTo>
                <a:lnTo>
                  <a:pt x="387766" y="0"/>
                </a:lnTo>
                <a:lnTo>
                  <a:pt x="467089" y="237489"/>
                </a:lnTo>
                <a:lnTo>
                  <a:pt x="0" y="60721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3" name="Isosceles Triangle 15"/>
          <p:cNvSpPr/>
          <p:nvPr userDrawn="1"/>
        </p:nvSpPr>
        <p:spPr>
          <a:xfrm rot="11731264">
            <a:off x="8179190" y="4650916"/>
            <a:ext cx="847057" cy="63716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790" h="568919">
                <a:moveTo>
                  <a:pt x="0" y="568919"/>
                </a:moveTo>
                <a:lnTo>
                  <a:pt x="308138" y="0"/>
                </a:lnTo>
                <a:lnTo>
                  <a:pt x="568790" y="59361"/>
                </a:lnTo>
                <a:lnTo>
                  <a:pt x="0" y="56891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" name="Isosceles Triangle 15"/>
          <p:cNvSpPr/>
          <p:nvPr userDrawn="1"/>
        </p:nvSpPr>
        <p:spPr>
          <a:xfrm rot="19725705">
            <a:off x="7688281" y="5268974"/>
            <a:ext cx="908976" cy="824137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28786"/>
              <a:gd name="connsiteY0" fmla="*/ 568919 h 568919"/>
              <a:gd name="connsiteX1" fmla="*/ 308138 w 428786"/>
              <a:gd name="connsiteY1" fmla="*/ 0 h 568919"/>
              <a:gd name="connsiteX2" fmla="*/ 428786 w 428786"/>
              <a:gd name="connsiteY2" fmla="*/ 204685 h 568919"/>
              <a:gd name="connsiteX3" fmla="*/ 0 w 428786"/>
              <a:gd name="connsiteY3" fmla="*/ 568919 h 568919"/>
              <a:gd name="connsiteX0" fmla="*/ 0 w 515342"/>
              <a:gd name="connsiteY0" fmla="*/ 705678 h 705678"/>
              <a:gd name="connsiteX1" fmla="*/ 394694 w 515342"/>
              <a:gd name="connsiteY1" fmla="*/ 0 h 705678"/>
              <a:gd name="connsiteX2" fmla="*/ 515342 w 515342"/>
              <a:gd name="connsiteY2" fmla="*/ 204685 h 705678"/>
              <a:gd name="connsiteX3" fmla="*/ 0 w 515342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42" h="705678">
                <a:moveTo>
                  <a:pt x="0" y="705678"/>
                </a:moveTo>
                <a:lnTo>
                  <a:pt x="394694" y="0"/>
                </a:lnTo>
                <a:lnTo>
                  <a:pt x="515342" y="204685"/>
                </a:lnTo>
                <a:lnTo>
                  <a:pt x="0" y="70567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" name="Isosceles Triangle 15"/>
          <p:cNvSpPr/>
          <p:nvPr userDrawn="1"/>
        </p:nvSpPr>
        <p:spPr>
          <a:xfrm rot="2092401">
            <a:off x="4974979" y="6152747"/>
            <a:ext cx="743019" cy="72772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34" h="564463">
                <a:moveTo>
                  <a:pt x="0" y="564463"/>
                </a:moveTo>
                <a:lnTo>
                  <a:pt x="301733" y="0"/>
                </a:lnTo>
                <a:lnTo>
                  <a:pt x="432934" y="187436"/>
                </a:lnTo>
                <a:lnTo>
                  <a:pt x="0" y="56446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6" name="Isosceles Triangle 15"/>
          <p:cNvSpPr/>
          <p:nvPr userDrawn="1"/>
        </p:nvSpPr>
        <p:spPr>
          <a:xfrm rot="20166776" flipH="1">
            <a:off x="5852742" y="6155799"/>
            <a:ext cx="916380" cy="66051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63700 h 563700"/>
              <a:gd name="connsiteX1" fmla="*/ 289393 w 432934"/>
              <a:gd name="connsiteY1" fmla="*/ 0 h 563700"/>
              <a:gd name="connsiteX2" fmla="*/ 432934 w 432934"/>
              <a:gd name="connsiteY2" fmla="*/ 186673 h 563700"/>
              <a:gd name="connsiteX3" fmla="*/ 0 w 432934"/>
              <a:gd name="connsiteY3" fmla="*/ 563700 h 563700"/>
              <a:gd name="connsiteX0" fmla="*/ 0 w 354223"/>
              <a:gd name="connsiteY0" fmla="*/ 563700 h 563700"/>
              <a:gd name="connsiteX1" fmla="*/ 289393 w 354223"/>
              <a:gd name="connsiteY1" fmla="*/ 0 h 563700"/>
              <a:gd name="connsiteX2" fmla="*/ 354223 w 354223"/>
              <a:gd name="connsiteY2" fmla="*/ 211821 h 563700"/>
              <a:gd name="connsiteX3" fmla="*/ 0 w 354223"/>
              <a:gd name="connsiteY3" fmla="*/ 563700 h 563700"/>
              <a:gd name="connsiteX0" fmla="*/ 0 w 343740"/>
              <a:gd name="connsiteY0" fmla="*/ 563700 h 563700"/>
              <a:gd name="connsiteX1" fmla="*/ 289393 w 343740"/>
              <a:gd name="connsiteY1" fmla="*/ 0 h 563700"/>
              <a:gd name="connsiteX2" fmla="*/ 343740 w 343740"/>
              <a:gd name="connsiteY2" fmla="*/ 219712 h 563700"/>
              <a:gd name="connsiteX3" fmla="*/ 0 w 343740"/>
              <a:gd name="connsiteY3" fmla="*/ 563700 h 563700"/>
              <a:gd name="connsiteX0" fmla="*/ 0 w 347933"/>
              <a:gd name="connsiteY0" fmla="*/ 563700 h 563700"/>
              <a:gd name="connsiteX1" fmla="*/ 289393 w 347933"/>
              <a:gd name="connsiteY1" fmla="*/ 0 h 563700"/>
              <a:gd name="connsiteX2" fmla="*/ 347933 w 347933"/>
              <a:gd name="connsiteY2" fmla="*/ 216555 h 563700"/>
              <a:gd name="connsiteX3" fmla="*/ 0 w 347933"/>
              <a:gd name="connsiteY3" fmla="*/ 563700 h 563700"/>
              <a:gd name="connsiteX0" fmla="*/ 0 w 295040"/>
              <a:gd name="connsiteY0" fmla="*/ 506839 h 506839"/>
              <a:gd name="connsiteX1" fmla="*/ 236500 w 295040"/>
              <a:gd name="connsiteY1" fmla="*/ 0 h 506839"/>
              <a:gd name="connsiteX2" fmla="*/ 295040 w 295040"/>
              <a:gd name="connsiteY2" fmla="*/ 216555 h 506839"/>
              <a:gd name="connsiteX3" fmla="*/ 0 w 295040"/>
              <a:gd name="connsiteY3" fmla="*/ 506839 h 506839"/>
              <a:gd name="connsiteX0" fmla="*/ 0 w 313669"/>
              <a:gd name="connsiteY0" fmla="*/ 512337 h 512337"/>
              <a:gd name="connsiteX1" fmla="*/ 255129 w 313669"/>
              <a:gd name="connsiteY1" fmla="*/ 0 h 512337"/>
              <a:gd name="connsiteX2" fmla="*/ 313669 w 313669"/>
              <a:gd name="connsiteY2" fmla="*/ 216555 h 512337"/>
              <a:gd name="connsiteX3" fmla="*/ 0 w 313669"/>
              <a:gd name="connsiteY3" fmla="*/ 512337 h 5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69" h="512337">
                <a:moveTo>
                  <a:pt x="0" y="512337"/>
                </a:moveTo>
                <a:lnTo>
                  <a:pt x="255129" y="0"/>
                </a:lnTo>
                <a:lnTo>
                  <a:pt x="313669" y="216555"/>
                </a:lnTo>
                <a:lnTo>
                  <a:pt x="0" y="51233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7" name="Isosceles Triangle 15"/>
          <p:cNvSpPr/>
          <p:nvPr userDrawn="1"/>
        </p:nvSpPr>
        <p:spPr>
          <a:xfrm rot="5238109">
            <a:off x="2777892" y="4481042"/>
            <a:ext cx="504179" cy="982535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93" h="571583">
                <a:moveTo>
                  <a:pt x="0" y="571583"/>
                </a:moveTo>
                <a:lnTo>
                  <a:pt x="302070" y="0"/>
                </a:lnTo>
                <a:lnTo>
                  <a:pt x="391693" y="235433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8" name="Isosceles Triangle 15"/>
          <p:cNvSpPr/>
          <p:nvPr userDrawn="1"/>
        </p:nvSpPr>
        <p:spPr>
          <a:xfrm rot="13273026" flipV="1">
            <a:off x="2980232" y="5316110"/>
            <a:ext cx="1025697" cy="72069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  <a:gd name="connsiteX0" fmla="*/ 0 w 377662"/>
              <a:gd name="connsiteY0" fmla="*/ 571583 h 571583"/>
              <a:gd name="connsiteX1" fmla="*/ 302070 w 377662"/>
              <a:gd name="connsiteY1" fmla="*/ 0 h 571583"/>
              <a:gd name="connsiteX2" fmla="*/ 377662 w 377662"/>
              <a:gd name="connsiteY2" fmla="*/ 195652 h 571583"/>
              <a:gd name="connsiteX3" fmla="*/ 0 w 377662"/>
              <a:gd name="connsiteY3" fmla="*/ 571583 h 571583"/>
              <a:gd name="connsiteX0" fmla="*/ 0 w 367536"/>
              <a:gd name="connsiteY0" fmla="*/ 571583 h 571583"/>
              <a:gd name="connsiteX1" fmla="*/ 302070 w 367536"/>
              <a:gd name="connsiteY1" fmla="*/ 0 h 571583"/>
              <a:gd name="connsiteX2" fmla="*/ 367536 w 367536"/>
              <a:gd name="connsiteY2" fmla="*/ 214841 h 571583"/>
              <a:gd name="connsiteX3" fmla="*/ 0 w 367536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36" h="571583">
                <a:moveTo>
                  <a:pt x="0" y="571583"/>
                </a:moveTo>
                <a:lnTo>
                  <a:pt x="302070" y="0"/>
                </a:lnTo>
                <a:lnTo>
                  <a:pt x="367536" y="214841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2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059817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6168"/>
            <a:ext cx="10972800" cy="1864354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Write the question stem here?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600" y="3562649"/>
            <a:ext cx="10972800" cy="1864354"/>
          </a:xfrm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lphaLcParenR"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r>
              <a:rPr lang="en-US" dirty="0" smtClean="0"/>
              <a:t>Option 2</a:t>
            </a:r>
          </a:p>
          <a:p>
            <a:pPr lvl="0"/>
            <a:r>
              <a:rPr lang="en-US" dirty="0" smtClean="0"/>
              <a:t>Option 3</a:t>
            </a:r>
          </a:p>
          <a:p>
            <a:pPr lvl="0"/>
            <a:r>
              <a:rPr lang="en-US" dirty="0" smtClean="0"/>
              <a:t>Option 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25" y="4334933"/>
            <a:ext cx="1473575" cy="206428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84550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7" descr="imag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186822" y="1316038"/>
            <a:ext cx="5818357" cy="50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855019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77" y="4694451"/>
            <a:ext cx="1933437" cy="1871556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09600" y="1316735"/>
            <a:ext cx="10972800" cy="4866579"/>
          </a:xfrm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622300" algn="l"/>
              </a:tabLst>
              <a:defRPr baseline="0"/>
            </a:lvl1pPr>
            <a:lvl2pPr marL="542925" indent="-450850">
              <a:spcBef>
                <a:spcPts val="600"/>
              </a:spcBef>
              <a:spcAft>
                <a:spcPts val="600"/>
              </a:spcAft>
              <a:buClr>
                <a:schemeClr val="tx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 Topic 1</a:t>
            </a:r>
          </a:p>
          <a:p>
            <a:pPr lvl="1"/>
            <a:r>
              <a:rPr lang="en-US" dirty="0" smtClean="0"/>
              <a:t>Topic 2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70655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270000" y="1600200"/>
            <a:ext cx="9499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4051" y="3194051"/>
            <a:ext cx="10964333" cy="1033463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Topic Number: Topic Name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1139688"/>
            <a:ext cx="11651700" cy="5319851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49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at Is This Session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What is this Session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30" y="4833938"/>
            <a:ext cx="2595721" cy="16256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4A983-8166-412F-AD4C-E6E00EFC0E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7310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  <p15:guide id="3" pos="59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72" y="4827877"/>
            <a:ext cx="1758628" cy="1608412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5521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1842" y="1689101"/>
            <a:ext cx="6095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41" y="5232401"/>
            <a:ext cx="2207759" cy="12271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01742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84A983-8166-412F-AD4C-E6E00EFC0E7A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6" descr="ppt_coverpage.jp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06400" y="274638"/>
            <a:ext cx="3691467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382499"/>
            <a:ext cx="2733206" cy="91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634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50" r:id="rId22"/>
    <p:sldLayoutId id="2147483751" r:id="rId23"/>
    <p:sldLayoutId id="2147483752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84A983-8166-412F-AD4C-E6E00EFC0E7A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6" descr="ppt_coverpage.jp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06400" y="274638"/>
            <a:ext cx="3691467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382499"/>
            <a:ext cx="2733206" cy="91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83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57400" y="4724400"/>
            <a:ext cx="7772400" cy="1456578"/>
          </a:xfrm>
        </p:spPr>
        <p:txBody>
          <a:bodyPr/>
          <a:lstStyle/>
          <a:p>
            <a:r>
              <a:rPr lang="en-US" sz="3000" b="1" dirty="0" smtClean="0">
                <a:solidFill>
                  <a:prstClr val="black"/>
                </a:solidFill>
                <a:latin typeface="Helvetica"/>
                <a:cs typeface="Helvetica"/>
              </a:rPr>
              <a:t>Big Data and Hadoop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2600" dirty="0" smtClean="0">
                <a:solidFill>
                  <a:prstClr val="black"/>
                </a:solidFill>
                <a:ea typeface="+mn-ea"/>
                <a:cs typeface="+mn-cs"/>
              </a:rPr>
              <a:t>Lesson </a:t>
            </a:r>
            <a:r>
              <a:rPr lang="en-US" sz="2600" dirty="0">
                <a:solidFill>
                  <a:prstClr val="black"/>
                </a:solidFill>
                <a:ea typeface="+mn-ea"/>
                <a:cs typeface="+mn-cs"/>
              </a:rPr>
              <a:t>3</a:t>
            </a:r>
            <a:r>
              <a:rPr lang="en-US" sz="2600" dirty="0" smtClean="0">
                <a:solidFill>
                  <a:prstClr val="black"/>
                </a:solidFill>
                <a:ea typeface="+mn-ea"/>
                <a:cs typeface="+mn-cs"/>
              </a:rPr>
              <a:t>:</a:t>
            </a:r>
            <a:r>
              <a:rPr lang="en-US" sz="2600" dirty="0" smtClean="0"/>
              <a:t> Introduction to MapReduce and</a:t>
            </a:r>
            <a:r>
              <a:rPr lang="en-IN" sz="2600" dirty="0" smtClean="0">
                <a:solidFill>
                  <a:prstClr val="black"/>
                </a:solidFill>
                <a:ea typeface="+mn-ea"/>
                <a:cs typeface="+mn-cs"/>
              </a:rPr>
              <a:t> YARN</a:t>
            </a:r>
            <a:endParaRPr lang="en-US" sz="26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000500" cy="2899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46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95400" y="1371600"/>
            <a:ext cx="9982200" cy="4876800"/>
            <a:chOff x="838201" y="1208903"/>
            <a:chExt cx="9650865" cy="5136762"/>
          </a:xfrm>
        </p:grpSpPr>
        <p:grpSp>
          <p:nvGrpSpPr>
            <p:cNvPr id="36" name="Group 35"/>
            <p:cNvGrpSpPr/>
            <p:nvPr/>
          </p:nvGrpSpPr>
          <p:grpSpPr>
            <a:xfrm>
              <a:off x="1343688" y="1208903"/>
              <a:ext cx="9145378" cy="5136762"/>
              <a:chOff x="905022" y="1002169"/>
              <a:chExt cx="9121749" cy="572062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174667" y="1002169"/>
                <a:ext cx="1600200" cy="533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MR Client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33458" y="1002169"/>
                <a:ext cx="1600200" cy="533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err="1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Giraf</a:t>
                </a:r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 Client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cxnSp>
            <p:nvCxnSpPr>
              <p:cNvPr id="41" name="Straight Arrow Connector 40"/>
              <p:cNvCxnSpPr>
                <a:endCxn id="39" idx="2"/>
              </p:cNvCxnSpPr>
              <p:nvPr/>
            </p:nvCxnSpPr>
            <p:spPr>
              <a:xfrm flipV="1">
                <a:off x="3974767" y="1535569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7533558" y="1535569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974767" y="1916569"/>
                <a:ext cx="35587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4724400" y="2297570"/>
                <a:ext cx="1905000" cy="330824"/>
              </a:xfrm>
              <a:prstGeom prst="rect">
                <a:avLst/>
              </a:prstGeom>
              <a:solidFill>
                <a:srgbClr val="6FC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Resource Manager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24400" y="2659345"/>
                <a:ext cx="1905000" cy="343250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NameNode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cxnSp>
            <p:nvCxnSpPr>
              <p:cNvPr id="47" name="Straight Arrow Connector 46"/>
              <p:cNvCxnSpPr>
                <a:endCxn id="46" idx="2"/>
              </p:cNvCxnSpPr>
              <p:nvPr/>
            </p:nvCxnSpPr>
            <p:spPr>
              <a:xfrm flipV="1">
                <a:off x="5676900" y="3002595"/>
                <a:ext cx="0" cy="2855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85458" y="3288169"/>
                <a:ext cx="411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3685458" y="3288169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7800258" y="3288169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2810022" y="3782533"/>
                <a:ext cx="1905000" cy="330824"/>
              </a:xfrm>
              <a:prstGeom prst="rect">
                <a:avLst/>
              </a:prstGeom>
              <a:solidFill>
                <a:srgbClr val="6FC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err="1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NodeManager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810022" y="4163532"/>
                <a:ext cx="1905000" cy="3308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MR App Master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10022" y="4544531"/>
                <a:ext cx="1905000" cy="343250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DataNode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679500" y="3703167"/>
                <a:ext cx="1905000" cy="330824"/>
              </a:xfrm>
              <a:prstGeom prst="rect">
                <a:avLst/>
              </a:prstGeom>
              <a:solidFill>
                <a:srgbClr val="6FC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err="1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NodeManager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79500" y="4084166"/>
                <a:ext cx="1905000" cy="3308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err="1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Giraf</a:t>
                </a:r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 App Master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679500" y="4465165"/>
                <a:ext cx="1905000" cy="343250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DataNode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05022" y="5617543"/>
                <a:ext cx="1905000" cy="330824"/>
              </a:xfrm>
              <a:prstGeom prst="rect">
                <a:avLst/>
              </a:prstGeom>
              <a:solidFill>
                <a:srgbClr val="6FC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err="1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NodeManager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05022" y="5998542"/>
                <a:ext cx="1905000" cy="3308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Map Task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05022" y="6379541"/>
                <a:ext cx="1905000" cy="343250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DataNode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712231" y="4887781"/>
                <a:ext cx="0" cy="2855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76400" y="5173355"/>
                <a:ext cx="426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676400" y="5173355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3921231" y="5173355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5943600" y="5173355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022267" y="5617543"/>
                <a:ext cx="1905000" cy="330824"/>
              </a:xfrm>
              <a:prstGeom prst="rect">
                <a:avLst/>
              </a:prstGeom>
              <a:solidFill>
                <a:srgbClr val="6FC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err="1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NodeManager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267" y="5998542"/>
                <a:ext cx="1905000" cy="3308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Map Task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22267" y="6379541"/>
                <a:ext cx="1905000" cy="343250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DataNode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095122" y="5617543"/>
                <a:ext cx="2072815" cy="330824"/>
              </a:xfrm>
              <a:prstGeom prst="rect">
                <a:avLst/>
              </a:prstGeom>
              <a:solidFill>
                <a:srgbClr val="6FC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err="1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NodeManager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095122" y="5998542"/>
                <a:ext cx="1327388" cy="3021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Reduce Task</a:t>
                </a:r>
                <a:endParaRPr lang="en-IN" sz="12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095123" y="6379541"/>
                <a:ext cx="2072814" cy="343250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DataNode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090861" y="5991631"/>
                <a:ext cx="1077077" cy="330824"/>
              </a:xfrm>
              <a:prstGeom prst="rect">
                <a:avLst/>
              </a:prstGeom>
              <a:solidFill>
                <a:srgbClr val="758D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Map Task</a:t>
                </a:r>
                <a:endParaRPr lang="en-IN" sz="12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V="1">
                <a:off x="7666036" y="4808415"/>
                <a:ext cx="0" cy="2855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629399" y="5118695"/>
                <a:ext cx="2324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629399" y="5134790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8954018" y="5118695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953949" y="5595754"/>
                <a:ext cx="2072815" cy="330824"/>
              </a:xfrm>
              <a:prstGeom prst="rect">
                <a:avLst/>
              </a:prstGeom>
              <a:solidFill>
                <a:srgbClr val="6FC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err="1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NodeManager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953957" y="6357753"/>
                <a:ext cx="2072814" cy="343250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DataNode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953955" y="5969842"/>
                <a:ext cx="2072816" cy="330824"/>
              </a:xfrm>
              <a:prstGeom prst="rect">
                <a:avLst/>
              </a:prstGeom>
              <a:solidFill>
                <a:srgbClr val="758D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Reduce Task</a:t>
                </a:r>
                <a:endParaRPr lang="en-IN" sz="14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838201" y="2450935"/>
              <a:ext cx="1910598" cy="36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Master Node</a:t>
              </a:r>
              <a:endParaRPr lang="en-IN" sz="1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8201" y="4089981"/>
              <a:ext cx="1910598" cy="36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Slave Node</a:t>
              </a:r>
              <a:endParaRPr lang="en-IN" sz="1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8648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 (Cont’d)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219200" y="1295400"/>
            <a:ext cx="2819400" cy="381000"/>
          </a:xfrm>
          <a:prstGeom prst="parallelogram">
            <a:avLst/>
          </a:prstGeom>
          <a:solidFill>
            <a:srgbClr val="9F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Resource Manager</a:t>
            </a:r>
            <a:endParaRPr lang="en-IN" sz="16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0600" y="1714362"/>
            <a:ext cx="3200400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Keeps tracks of live </a:t>
            </a:r>
            <a:r>
              <a:rPr lang="en-IN" sz="1400" dirty="0" err="1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NodeManagers</a:t>
            </a:r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and available resources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0600" y="2425773"/>
            <a:ext cx="3200400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Allocates available resource to appropriate applications and tasks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0600" y="3143885"/>
            <a:ext cx="3200400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Monitors application masters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4" name="Parallelogram 43"/>
          <p:cNvSpPr/>
          <p:nvPr/>
        </p:nvSpPr>
        <p:spPr>
          <a:xfrm>
            <a:off x="5003074" y="1657970"/>
            <a:ext cx="2819400" cy="381000"/>
          </a:xfrm>
          <a:prstGeom prst="parallelogram">
            <a:avLst/>
          </a:prstGeom>
          <a:solidFill>
            <a:srgbClr val="758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NodeManager</a:t>
            </a:r>
            <a:endParaRPr lang="en-IN" sz="16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4474" y="2076932"/>
            <a:ext cx="3200400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Provides computational resources in form of containers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74474" y="2788343"/>
            <a:ext cx="3200400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Managers processes running in containers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0" name="Parallelogram 49"/>
          <p:cNvSpPr/>
          <p:nvPr/>
        </p:nvSpPr>
        <p:spPr>
          <a:xfrm>
            <a:off x="3250474" y="4165527"/>
            <a:ext cx="3048000" cy="381000"/>
          </a:xfrm>
          <a:prstGeom prst="parallelogram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ApplicationMaster</a:t>
            </a:r>
            <a:r>
              <a:rPr lang="en-IN" sz="16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(AM)</a:t>
            </a:r>
            <a:endParaRPr lang="en-IN" sz="16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88978" y="4584489"/>
            <a:ext cx="3461896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Coordinates the execution of all tasks within its application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88978" y="5295900"/>
            <a:ext cx="3461896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Asks for appropriate resource containers to run tasks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6" name="Parallelogram 55"/>
          <p:cNvSpPr/>
          <p:nvPr/>
        </p:nvSpPr>
        <p:spPr>
          <a:xfrm>
            <a:off x="7543800" y="4165527"/>
            <a:ext cx="3048000" cy="381000"/>
          </a:xfrm>
          <a:prstGeom prst="parallelogram">
            <a:avLst/>
          </a:prstGeom>
          <a:solidFill>
            <a:srgbClr val="6FC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Containers</a:t>
            </a:r>
            <a:endParaRPr lang="en-IN" sz="16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82304" y="4584489"/>
            <a:ext cx="3461896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Can run different types of tasks (also Application Masters)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82304" y="5295900"/>
            <a:ext cx="3461896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Has different sizes e.g. RAM,CPU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9" name="Parallelogram 58"/>
          <p:cNvSpPr/>
          <p:nvPr/>
        </p:nvSpPr>
        <p:spPr>
          <a:xfrm>
            <a:off x="8458200" y="2006811"/>
            <a:ext cx="3048000" cy="381000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Client</a:t>
            </a:r>
            <a:endParaRPr lang="en-IN" sz="16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96704" y="2425773"/>
            <a:ext cx="3461896" cy="64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Can submit any type of application supported by YARN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803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Components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77001" y="1245767"/>
            <a:ext cx="2209800" cy="533400"/>
          </a:xfrm>
          <a:prstGeom prst="rect">
            <a:avLst/>
          </a:prstGeom>
          <a:solidFill>
            <a:srgbClr val="9F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Resource Manager</a:t>
            </a:r>
            <a:endParaRPr lang="en-IN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8693" y="1931567"/>
            <a:ext cx="3689907" cy="58477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Cluster Level Resource Manager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Long life, High Quality Hardware</a:t>
            </a:r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7552903" y="1808165"/>
            <a:ext cx="444788" cy="3867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40773" y="2666988"/>
            <a:ext cx="2209800" cy="533400"/>
          </a:xfrm>
          <a:prstGeom prst="rect">
            <a:avLst/>
          </a:prstGeom>
          <a:solidFill>
            <a:srgbClr val="6FC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Node Manager</a:t>
            </a:r>
            <a:endParaRPr lang="en-IN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6947" y="3429701"/>
            <a:ext cx="3689907" cy="584775"/>
          </a:xfrm>
          <a:prstGeom prst="rect">
            <a:avLst/>
          </a:prstGeom>
          <a:ln>
            <a:solidFill>
              <a:srgbClr val="6FCF9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One per Data Node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Monitors Resources on Data Node</a:t>
            </a:r>
          </a:p>
        </p:txBody>
      </p:sp>
      <p:cxnSp>
        <p:nvCxnSpPr>
          <p:cNvPr id="11" name="Elbow Connector 10"/>
          <p:cNvCxnSpPr>
            <a:stCxn id="9" idx="2"/>
            <a:endCxn id="10" idx="1"/>
          </p:cNvCxnSpPr>
          <p:nvPr/>
        </p:nvCxnSpPr>
        <p:spPr>
          <a:xfrm rot="16200000" flipH="1">
            <a:off x="5280460" y="3265601"/>
            <a:ext cx="521701" cy="3912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63104" y="4438235"/>
            <a:ext cx="2209800" cy="53340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Application Master</a:t>
            </a:r>
            <a:endParaRPr lang="en-IN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63761" y="5073356"/>
            <a:ext cx="3689907" cy="830997"/>
          </a:xfrm>
          <a:prstGeom prst="rect">
            <a:avLst/>
          </a:prstGeom>
          <a:ln>
            <a:solidFill>
              <a:srgbClr val="6FCF9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One per application 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Short life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Manages task/scheduling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402791" y="5032367"/>
            <a:ext cx="521701" cy="3912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4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– What Is It?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19200"/>
            <a:ext cx="10820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MapReduce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is a software framework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/simple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programming model based on Java language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Used for writing applications to process huge amounts of data, in parallel, on large  clusters of commodity hardware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It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is reliable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and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fault-tolerant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It abstracts the complexity of distributed processing and parallelism from developer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Computation/ processing is taken to nodes where data resides in the cluster. This is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called </a:t>
            </a: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‘Data Locality’</a:t>
            </a:r>
            <a:endParaRPr lang="en-US" sz="1600" dirty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Map reduce works by breaking the processing into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three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phases: </a:t>
            </a: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Map phase where multiple Map tasks are created and sent to nodes in the cluster where the data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resides 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Data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is processed in parallel in the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cluster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Shuffle and Sort phase where intermediate data from all the map tasks is shuffled and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sorted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Reduce phase where results from all the Maps are consolidated, further processed if required and final results are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generated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2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Apache Hadoop (MRv1)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447800" y="1371600"/>
            <a:ext cx="8279305" cy="3946870"/>
            <a:chOff x="919043" y="1371849"/>
            <a:chExt cx="10533734" cy="5292313"/>
          </a:xfrm>
        </p:grpSpPr>
        <p:sp>
          <p:nvSpPr>
            <p:cNvPr id="5" name="Rectangle 4"/>
            <p:cNvSpPr/>
            <p:nvPr/>
          </p:nvSpPr>
          <p:spPr>
            <a:xfrm>
              <a:off x="3436992" y="3286754"/>
              <a:ext cx="2286000" cy="146957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5849" y="3450039"/>
              <a:ext cx="2068286" cy="1143000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Job</a:t>
              </a:r>
            </a:p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Tracker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cxnSp>
          <p:nvCxnSpPr>
            <p:cNvPr id="8" name="Straight Arrow Connector 7"/>
            <p:cNvCxnSpPr>
              <a:stCxn id="14" idx="3"/>
            </p:cNvCxnSpPr>
            <p:nvPr/>
          </p:nvCxnSpPr>
          <p:spPr>
            <a:xfrm>
              <a:off x="2366843" y="3279227"/>
              <a:ext cx="1070149" cy="61008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1"/>
            </p:cNvCxnSpPr>
            <p:nvPr/>
          </p:nvCxnSpPr>
          <p:spPr>
            <a:xfrm>
              <a:off x="2391964" y="4021539"/>
              <a:ext cx="1045028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7" idx="3"/>
            </p:cNvCxnSpPr>
            <p:nvPr/>
          </p:nvCxnSpPr>
          <p:spPr>
            <a:xfrm flipV="1">
              <a:off x="2387945" y="4134160"/>
              <a:ext cx="1049047" cy="58270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919043" y="3053985"/>
              <a:ext cx="1447800" cy="450484"/>
            </a:xfrm>
            <a:prstGeom prst="roundRect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Client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40145" y="3796297"/>
              <a:ext cx="1447800" cy="450484"/>
            </a:xfrm>
            <a:prstGeom prst="roundRect">
              <a:avLst/>
            </a:prstGeom>
            <a:solidFill>
              <a:srgbClr val="758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Client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40145" y="4491625"/>
              <a:ext cx="1447800" cy="450484"/>
            </a:xfrm>
            <a:prstGeom prst="roundRect">
              <a:avLst/>
            </a:prstGeom>
            <a:solidFill>
              <a:srgbClr val="6FC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Client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53400" y="1371849"/>
              <a:ext cx="3276600" cy="146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48985" y="1445773"/>
              <a:ext cx="2438400" cy="383027"/>
            </a:xfrm>
            <a:prstGeom prst="rect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Task Tracker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52460" y="2245111"/>
              <a:ext cx="1254163" cy="42368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Map Task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071333" y="2245112"/>
              <a:ext cx="1254163" cy="434858"/>
            </a:xfrm>
            <a:prstGeom prst="rect">
              <a:avLst/>
            </a:prstGeom>
            <a:solidFill>
              <a:srgbClr val="76A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Reduce Task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cxnSp>
          <p:nvCxnSpPr>
            <p:cNvPr id="27" name="Straight Arrow Connector 26"/>
            <p:cNvCxnSpPr>
              <a:stCxn id="24" idx="0"/>
            </p:cNvCxnSpPr>
            <p:nvPr/>
          </p:nvCxnSpPr>
          <p:spPr>
            <a:xfrm flipV="1">
              <a:off x="9079542" y="1828800"/>
              <a:ext cx="627081" cy="416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0"/>
            </p:cNvCxnSpPr>
            <p:nvPr/>
          </p:nvCxnSpPr>
          <p:spPr>
            <a:xfrm flipH="1" flipV="1">
              <a:off x="10071333" y="1828800"/>
              <a:ext cx="627082" cy="416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8153400" y="3279227"/>
              <a:ext cx="3276600" cy="146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595278" y="3387381"/>
              <a:ext cx="2438400" cy="383027"/>
            </a:xfrm>
            <a:prstGeom prst="rect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Task Tracker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87396" y="4208215"/>
              <a:ext cx="1254163" cy="434858"/>
            </a:xfrm>
            <a:prstGeom prst="rect">
              <a:avLst/>
            </a:prstGeom>
            <a:solidFill>
              <a:srgbClr val="76A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Reduce Task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cxnSp>
          <p:nvCxnSpPr>
            <p:cNvPr id="34" name="Straight Arrow Connector 33"/>
            <p:cNvCxnSpPr>
              <a:stCxn id="32" idx="0"/>
              <a:endCxn id="31" idx="2"/>
            </p:cNvCxnSpPr>
            <p:nvPr/>
          </p:nvCxnSpPr>
          <p:spPr>
            <a:xfrm flipV="1">
              <a:off x="9814478" y="3770408"/>
              <a:ext cx="0" cy="4378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176177" y="5194591"/>
              <a:ext cx="3276600" cy="146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95278" y="5298760"/>
              <a:ext cx="2438400" cy="383027"/>
            </a:xfrm>
            <a:prstGeom prst="rect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Task Tracker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05800" y="6096267"/>
              <a:ext cx="1254163" cy="42368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Map Task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8914678" y="5652183"/>
              <a:ext cx="627081" cy="416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0071333" y="6095227"/>
              <a:ext cx="1254163" cy="42368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Map Task</a:t>
              </a:r>
              <a:endParaRPr lang="en-IN" sz="105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10094681" y="5681449"/>
              <a:ext cx="627082" cy="416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2" idx="1"/>
            </p:cNvCxnSpPr>
            <p:nvPr/>
          </p:nvCxnSpPr>
          <p:spPr>
            <a:xfrm flipH="1">
              <a:off x="5722992" y="2106635"/>
              <a:ext cx="2430408" cy="1727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1"/>
              <a:endCxn id="5" idx="3"/>
            </p:cNvCxnSpPr>
            <p:nvPr/>
          </p:nvCxnSpPr>
          <p:spPr>
            <a:xfrm flipH="1">
              <a:off x="5722992" y="4014013"/>
              <a:ext cx="2430408" cy="7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6" idx="1"/>
            </p:cNvCxnSpPr>
            <p:nvPr/>
          </p:nvCxnSpPr>
          <p:spPr>
            <a:xfrm flipH="1" flipV="1">
              <a:off x="5722992" y="4246781"/>
              <a:ext cx="2453185" cy="1682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 flipH="1" flipV="1">
            <a:off x="9773044" y="3431661"/>
            <a:ext cx="994715" cy="8685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126858" y="4448016"/>
            <a:ext cx="1531742" cy="7084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Runs map and reduce tasks</a:t>
            </a:r>
            <a:endParaRPr lang="en-IN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126858" y="5373549"/>
            <a:ext cx="1531742" cy="708418"/>
          </a:xfrm>
          <a:prstGeom prst="rect">
            <a:avLst/>
          </a:prstGeom>
          <a:solidFill>
            <a:srgbClr val="5F3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Reports to the job tracker</a:t>
            </a:r>
            <a:endParaRPr lang="en-IN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603369" y="4108592"/>
            <a:ext cx="511431" cy="6936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657491" y="4918748"/>
            <a:ext cx="4403188" cy="399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Schedules job submitted by clients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57490" y="5434993"/>
            <a:ext cx="4403188" cy="3997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Keeps track of live Task Trackers and available map and reduce slots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57490" y="5989594"/>
            <a:ext cx="4403188" cy="399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Monitors jobs and tasks execution on the cluster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75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– Stages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686494"/>
            <a:ext cx="9296400" cy="1200329"/>
          </a:xfrm>
          <a:prstGeom prst="rect">
            <a:avLst/>
          </a:prstGeom>
          <a:ln>
            <a:solidFill>
              <a:srgbClr val="98786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Shuffle </a:t>
            </a: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and </a:t>
            </a: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Sort</a:t>
            </a: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Shuffle and Sorts intermediate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data from all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mappers. Data is sorted by Key</a:t>
            </a: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This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stage happens when all the Map tasks are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completed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and before Reduce tasks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start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57" y="1912305"/>
            <a:ext cx="9906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60" y="3396324"/>
            <a:ext cx="9906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1219200"/>
            <a:ext cx="5136471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In Map Reduce, data is processed in Key-Value pairs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773062"/>
            <a:ext cx="9284920" cy="1200329"/>
          </a:xfrm>
          <a:prstGeom prst="rect">
            <a:avLst/>
          </a:prstGeom>
          <a:ln>
            <a:solidFill>
              <a:srgbClr val="98786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Mapper </a:t>
            </a: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Converts input key/value pairs to a set of intermediate key/value pairs</a:t>
            </a: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Each Map task usually operates on single block (input split) in HDFS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62200" y="3264858"/>
            <a:ext cx="9296400" cy="1200329"/>
          </a:xfrm>
          <a:prstGeom prst="rect">
            <a:avLst/>
          </a:prstGeom>
          <a:ln>
            <a:solidFill>
              <a:srgbClr val="98786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Reducer</a:t>
            </a: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Operates on shuffled/ sorted intermediate data  i.e. Map tasks output </a:t>
            </a:r>
          </a:p>
          <a:p>
            <a:pPr marL="742950" lvl="1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Consolidates and Produces final output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57" y="4766592"/>
            <a:ext cx="1069006" cy="10690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57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Framework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33400" y="1023003"/>
            <a:ext cx="11315700" cy="5223595"/>
            <a:chOff x="625161" y="948605"/>
            <a:chExt cx="11315700" cy="5223595"/>
          </a:xfrm>
        </p:grpSpPr>
        <p:grpSp>
          <p:nvGrpSpPr>
            <p:cNvPr id="12" name="Group 11"/>
            <p:cNvGrpSpPr/>
            <p:nvPr/>
          </p:nvGrpSpPr>
          <p:grpSpPr>
            <a:xfrm>
              <a:off x="625161" y="2507673"/>
              <a:ext cx="2209800" cy="2590800"/>
              <a:chOff x="914400" y="2133599"/>
              <a:chExt cx="2209800" cy="2590800"/>
            </a:xfrm>
          </p:grpSpPr>
          <p:sp>
            <p:nvSpPr>
              <p:cNvPr id="2" name="Pentagon 1"/>
              <p:cNvSpPr/>
              <p:nvPr/>
            </p:nvSpPr>
            <p:spPr>
              <a:xfrm>
                <a:off x="914400" y="3048000"/>
                <a:ext cx="1447800" cy="762000"/>
              </a:xfrm>
              <a:prstGeom prst="homePlate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984337" y="3136612"/>
                <a:ext cx="130792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Input Key-value Pair</a:t>
                </a:r>
                <a:endParaRPr lang="en-US" sz="16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62200" y="2133599"/>
                <a:ext cx="762000" cy="259080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50000"/>
                      <a:satMod val="300000"/>
                    </a:srgbClr>
                  </a:gs>
                  <a:gs pos="35000">
                    <a:srgbClr val="70AD47">
                      <a:tint val="37000"/>
                      <a:satMod val="300000"/>
                    </a:srgbClr>
                  </a:gs>
                  <a:gs pos="100000">
                    <a:srgbClr val="70AD47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6200000">
                <a:off x="1828800" y="3244333"/>
                <a:ext cx="1828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Persistent Data</a:t>
                </a:r>
                <a:endParaRPr lang="en-US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644788" y="1676400"/>
              <a:ext cx="1447800" cy="4495800"/>
              <a:chOff x="4191000" y="1600200"/>
              <a:chExt cx="1447800" cy="449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91000" y="1600200"/>
                <a:ext cx="1447800" cy="4495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95800" y="1981200"/>
                <a:ext cx="838200" cy="5334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Map</a:t>
                </a:r>
                <a:endParaRPr lang="en-US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95800" y="3027217"/>
                <a:ext cx="838200" cy="5334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Map</a:t>
                </a:r>
                <a:endParaRPr lang="en-US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95800" y="4109895"/>
                <a:ext cx="838200" cy="5334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Map</a:t>
                </a:r>
                <a:endParaRPr lang="en-US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95800" y="5141047"/>
                <a:ext cx="838200" cy="5334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Map</a:t>
                </a:r>
                <a:endParaRPr lang="en-US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52218" y="2590800"/>
              <a:ext cx="762000" cy="2590800"/>
              <a:chOff x="6858000" y="2362200"/>
              <a:chExt cx="762000" cy="2590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858000" y="2362200"/>
                <a:ext cx="762000" cy="259080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50000"/>
                      <a:satMod val="300000"/>
                    </a:srgbClr>
                  </a:gs>
                  <a:gs pos="35000">
                    <a:srgbClr val="70AD47">
                      <a:tint val="37000"/>
                      <a:satMod val="300000"/>
                    </a:srgbClr>
                  </a:gs>
                  <a:gs pos="100000">
                    <a:srgbClr val="70AD47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6200000">
                <a:off x="6324600" y="3472934"/>
                <a:ext cx="1828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Transient Data</a:t>
                </a:r>
                <a:endParaRPr lang="en-US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391400" y="1676400"/>
              <a:ext cx="1447800" cy="4495800"/>
              <a:chOff x="7959436" y="1524000"/>
              <a:chExt cx="1447800" cy="44958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959436" y="1524000"/>
                <a:ext cx="1447800" cy="4495800"/>
                <a:chOff x="4191000" y="1600200"/>
                <a:chExt cx="1447800" cy="44958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191000" y="1600200"/>
                  <a:ext cx="1447800" cy="4495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36918" y="1981200"/>
                  <a:ext cx="955964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Gisha" panose="020B0502040204020203" pitchFamily="34" charset="-79"/>
                      <a:cs typeface="Gisha" panose="020B0502040204020203" pitchFamily="34" charset="-79"/>
                    </a:rPr>
                    <a:t>Reduce</a:t>
                  </a:r>
                  <a:endParaRPr lang="en-US" dirty="0">
                    <a:latin typeface="Gisha" panose="020B0502040204020203" pitchFamily="34" charset="-79"/>
                    <a:cs typeface="Gisha" panose="020B0502040204020203" pitchFamily="34" charset="-79"/>
                  </a:endParaRP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8205354" y="3460173"/>
                <a:ext cx="955964" cy="5334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Reduce</a:t>
                </a:r>
                <a:endParaRPr lang="en-US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05354" y="5011161"/>
                <a:ext cx="955964" cy="5334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Reduce</a:t>
                </a:r>
                <a:endParaRPr lang="en-US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616761" y="2583873"/>
              <a:ext cx="762000" cy="2590800"/>
              <a:chOff x="10134600" y="2438400"/>
              <a:chExt cx="762000" cy="2590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34600" y="2438400"/>
                <a:ext cx="762000" cy="259080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50000"/>
                      <a:satMod val="300000"/>
                    </a:srgbClr>
                  </a:gs>
                  <a:gs pos="35000">
                    <a:srgbClr val="70AD47">
                      <a:tint val="37000"/>
                      <a:satMod val="300000"/>
                    </a:srgbClr>
                  </a:gs>
                  <a:gs pos="100000">
                    <a:srgbClr val="70AD47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9601200" y="3549134"/>
                <a:ext cx="1828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Persistent Data</a:t>
                </a:r>
                <a:endParaRPr lang="en-US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sp>
          <p:nvSpPr>
            <p:cNvPr id="34" name="Pentagon 33"/>
            <p:cNvSpPr/>
            <p:nvPr/>
          </p:nvSpPr>
          <p:spPr>
            <a:xfrm>
              <a:off x="10493061" y="3397827"/>
              <a:ext cx="1447800" cy="762000"/>
            </a:xfrm>
            <a:prstGeom prst="homePlat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484049" y="3530028"/>
              <a:ext cx="1307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Output Key-Value Pair</a:t>
              </a:r>
              <a:endParaRPr lang="en-US" sz="16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cxnSp>
          <p:nvCxnSpPr>
            <p:cNvPr id="37" name="Straight Arrow Connector 36"/>
            <p:cNvCxnSpPr>
              <a:stCxn id="9" idx="3"/>
            </p:cNvCxnSpPr>
            <p:nvPr/>
          </p:nvCxnSpPr>
          <p:spPr>
            <a:xfrm flipV="1">
              <a:off x="2834961" y="2324100"/>
              <a:ext cx="1114627" cy="147897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9" idx="3"/>
              <a:endCxn id="14" idx="1"/>
            </p:cNvCxnSpPr>
            <p:nvPr/>
          </p:nvCxnSpPr>
          <p:spPr>
            <a:xfrm flipV="1">
              <a:off x="2834961" y="3370117"/>
              <a:ext cx="1114627" cy="43295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9" idx="3"/>
              <a:endCxn id="15" idx="1"/>
            </p:cNvCxnSpPr>
            <p:nvPr/>
          </p:nvCxnSpPr>
          <p:spPr>
            <a:xfrm>
              <a:off x="2834961" y="3803073"/>
              <a:ext cx="1114627" cy="64972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3"/>
            </p:cNvCxnSpPr>
            <p:nvPr/>
          </p:nvCxnSpPr>
          <p:spPr>
            <a:xfrm>
              <a:off x="2834961" y="3803073"/>
              <a:ext cx="1114627" cy="168087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18" idx="1"/>
            </p:cNvCxnSpPr>
            <p:nvPr/>
          </p:nvCxnSpPr>
          <p:spPr>
            <a:xfrm>
              <a:off x="4787788" y="2324100"/>
              <a:ext cx="1064430" cy="15621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6" idx="3"/>
              <a:endCxn id="18" idx="1"/>
            </p:cNvCxnSpPr>
            <p:nvPr/>
          </p:nvCxnSpPr>
          <p:spPr>
            <a:xfrm flipV="1">
              <a:off x="4787788" y="3886200"/>
              <a:ext cx="1064430" cy="159774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4" idx="3"/>
              <a:endCxn id="18" idx="1"/>
            </p:cNvCxnSpPr>
            <p:nvPr/>
          </p:nvCxnSpPr>
          <p:spPr>
            <a:xfrm>
              <a:off x="4787788" y="3370117"/>
              <a:ext cx="1064430" cy="51608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5" idx="3"/>
              <a:endCxn id="18" idx="1"/>
            </p:cNvCxnSpPr>
            <p:nvPr/>
          </p:nvCxnSpPr>
          <p:spPr>
            <a:xfrm flipV="1">
              <a:off x="4787788" y="3886200"/>
              <a:ext cx="1064430" cy="56659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8" idx="3"/>
            </p:cNvCxnSpPr>
            <p:nvPr/>
          </p:nvCxnSpPr>
          <p:spPr>
            <a:xfrm flipV="1">
              <a:off x="6614218" y="2324100"/>
              <a:ext cx="1023100" cy="15621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8" idx="3"/>
              <a:endCxn id="28" idx="1"/>
            </p:cNvCxnSpPr>
            <p:nvPr/>
          </p:nvCxnSpPr>
          <p:spPr>
            <a:xfrm>
              <a:off x="6614218" y="3886200"/>
              <a:ext cx="1023100" cy="15440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8" idx="3"/>
            </p:cNvCxnSpPr>
            <p:nvPr/>
          </p:nvCxnSpPr>
          <p:spPr>
            <a:xfrm>
              <a:off x="6614218" y="3886200"/>
              <a:ext cx="102310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3" idx="3"/>
            </p:cNvCxnSpPr>
            <p:nvPr/>
          </p:nvCxnSpPr>
          <p:spPr>
            <a:xfrm>
              <a:off x="8593282" y="2324100"/>
              <a:ext cx="1023479" cy="145472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8602294" y="3817793"/>
              <a:ext cx="1023100" cy="165143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8602294" y="3817793"/>
              <a:ext cx="102310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784662" y="1271338"/>
              <a:ext cx="13079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Map Task</a:t>
              </a:r>
              <a:endParaRPr lang="en-US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78874" y="1271338"/>
              <a:ext cx="1460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Reduce Task</a:t>
              </a:r>
              <a:endParaRPr lang="en-US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04786" y="948605"/>
              <a:ext cx="16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Task Trackers</a:t>
              </a:r>
              <a:endParaRPr lang="en-US" b="1" dirty="0">
                <a:solidFill>
                  <a:srgbClr val="00B0F0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063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Execution of a MapReduce Job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28800" y="1752600"/>
            <a:ext cx="8781506" cy="4231704"/>
            <a:chOff x="1828800" y="1752600"/>
            <a:chExt cx="8781506" cy="4231704"/>
          </a:xfrm>
        </p:grpSpPr>
        <p:sp>
          <p:nvSpPr>
            <p:cNvPr id="79" name="Rounded Rectangle 78"/>
            <p:cNvSpPr/>
            <p:nvPr/>
          </p:nvSpPr>
          <p:spPr>
            <a:xfrm>
              <a:off x="6903640" y="1860957"/>
              <a:ext cx="1471645" cy="57744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3048000"/>
              <a:ext cx="1524000" cy="154432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4857206" y="3248660"/>
              <a:ext cx="1143000" cy="11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57720" y="2563632"/>
              <a:ext cx="1186280" cy="76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/>
            <p:cNvCxnSpPr>
              <a:stCxn id="3" idx="0"/>
            </p:cNvCxnSpPr>
            <p:nvPr/>
          </p:nvCxnSpPr>
          <p:spPr>
            <a:xfrm flipV="1">
              <a:off x="2590800" y="2133600"/>
              <a:ext cx="0" cy="91440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590800" y="2127345"/>
              <a:ext cx="4297943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276600" y="3820160"/>
              <a:ext cx="1504406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4"/>
            </p:cNvCxnSpPr>
            <p:nvPr/>
          </p:nvCxnSpPr>
          <p:spPr>
            <a:xfrm flipH="1">
              <a:off x="5410200" y="4391660"/>
              <a:ext cx="0" cy="132334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410201" y="5715000"/>
              <a:ext cx="1520735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Straight Connector 2050"/>
            <p:cNvCxnSpPr/>
            <p:nvPr/>
          </p:nvCxnSpPr>
          <p:spPr>
            <a:xfrm flipV="1">
              <a:off x="5419453" y="2819400"/>
              <a:ext cx="0" cy="42926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Connector 2052"/>
            <p:cNvCxnSpPr/>
            <p:nvPr/>
          </p:nvCxnSpPr>
          <p:spPr>
            <a:xfrm>
              <a:off x="5419453" y="2825969"/>
              <a:ext cx="236220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Straight Connector 2054"/>
            <p:cNvCxnSpPr>
              <a:stCxn id="13" idx="6"/>
            </p:cNvCxnSpPr>
            <p:nvPr/>
          </p:nvCxnSpPr>
          <p:spPr>
            <a:xfrm>
              <a:off x="6000206" y="3820160"/>
              <a:ext cx="177219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Arrow Connector 2056"/>
            <p:cNvCxnSpPr/>
            <p:nvPr/>
          </p:nvCxnSpPr>
          <p:spPr>
            <a:xfrm flipV="1">
              <a:off x="7772400" y="2563632"/>
              <a:ext cx="0" cy="1256528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Arrow Connector 2058"/>
            <p:cNvCxnSpPr>
              <a:stCxn id="13" idx="5"/>
            </p:cNvCxnSpPr>
            <p:nvPr/>
          </p:nvCxnSpPr>
          <p:spPr>
            <a:xfrm>
              <a:off x="5832819" y="4224273"/>
              <a:ext cx="504029" cy="543309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Oval 2059"/>
            <p:cNvSpPr/>
            <p:nvPr/>
          </p:nvSpPr>
          <p:spPr>
            <a:xfrm>
              <a:off x="3429000" y="1790701"/>
              <a:ext cx="304800" cy="281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61" name="TextBox 2060"/>
            <p:cNvSpPr txBox="1"/>
            <p:nvPr/>
          </p:nvSpPr>
          <p:spPr>
            <a:xfrm>
              <a:off x="3733800" y="1752600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Copy Input files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3140524" y="2893230"/>
              <a:ext cx="304800" cy="281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99605" y="2844461"/>
              <a:ext cx="2277575" cy="9144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Get Input files </a:t>
              </a:r>
              <a:r>
                <a:rPr lang="en-IN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info</a:t>
              </a:r>
              <a:endParaRPr lang="en-IN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366678" y="3898163"/>
              <a:ext cx="304800" cy="281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71479" y="3853181"/>
              <a:ext cx="2277575" cy="9144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Submit Job</a:t>
              </a:r>
            </a:p>
          </p:txBody>
        </p:sp>
        <p:grpSp>
          <p:nvGrpSpPr>
            <p:cNvPr id="2062" name="Group 2061"/>
            <p:cNvGrpSpPr/>
            <p:nvPr/>
          </p:nvGrpSpPr>
          <p:grpSpPr>
            <a:xfrm>
              <a:off x="3754473" y="4989648"/>
              <a:ext cx="2582375" cy="914400"/>
              <a:chOff x="462360" y="4656539"/>
              <a:chExt cx="2582375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62360" y="4701520"/>
                <a:ext cx="304800" cy="281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67160" y="4656539"/>
                <a:ext cx="2277575" cy="914400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663300"/>
                  </a:buClr>
                  <a:buSzPct val="110000"/>
                </a:pPr>
                <a:r>
                  <a:rPr lang="en-IN" dirty="0">
                    <a:latin typeface="Gisha" panose="020B0502040204020203" pitchFamily="34" charset="-79"/>
                    <a:cs typeface="Gisha" panose="020B0502040204020203" pitchFamily="34" charset="-79"/>
                  </a:rPr>
                  <a:t>Submit Job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7340281" y="1978314"/>
              <a:ext cx="717117" cy="3949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DFS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099518" y="4072425"/>
              <a:ext cx="304800" cy="281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04319" y="4027443"/>
              <a:ext cx="2277575" cy="9144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Create Splits</a:t>
              </a:r>
            </a:p>
          </p:txBody>
        </p:sp>
        <p:grpSp>
          <p:nvGrpSpPr>
            <p:cNvPr id="2066" name="Group 2065"/>
            <p:cNvGrpSpPr/>
            <p:nvPr/>
          </p:nvGrpSpPr>
          <p:grpSpPr>
            <a:xfrm>
              <a:off x="6291315" y="4484643"/>
              <a:ext cx="1280779" cy="742985"/>
              <a:chOff x="4717912" y="4403595"/>
              <a:chExt cx="1280779" cy="742985"/>
            </a:xfrm>
          </p:grpSpPr>
          <p:sp>
            <p:nvSpPr>
              <p:cNvPr id="2065" name="Rectangle 2064"/>
              <p:cNvSpPr/>
              <p:nvPr/>
            </p:nvSpPr>
            <p:spPr>
              <a:xfrm>
                <a:off x="4880318" y="4521972"/>
                <a:ext cx="411743" cy="236754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152097" y="4403595"/>
                <a:ext cx="411743" cy="236754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490301" y="4576444"/>
                <a:ext cx="411743" cy="236754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717912" y="4820648"/>
                <a:ext cx="411743" cy="236754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984268" y="4829164"/>
                <a:ext cx="411743" cy="236754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16959" y="4694243"/>
                <a:ext cx="411743" cy="236754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57288" y="4782608"/>
                <a:ext cx="411743" cy="236754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86948" y="4909826"/>
                <a:ext cx="411743" cy="236754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839871" y="3392804"/>
              <a:ext cx="2027614" cy="914400"/>
              <a:chOff x="462360" y="4656539"/>
              <a:chExt cx="2582375" cy="9144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62360" y="4701520"/>
                <a:ext cx="304800" cy="281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67160" y="4656539"/>
                <a:ext cx="2277575" cy="914400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663300"/>
                  </a:buClr>
                  <a:buSzPct val="110000"/>
                </a:pPr>
                <a:r>
                  <a:rPr lang="en-IN" dirty="0">
                    <a:latin typeface="Gisha" panose="020B0502040204020203" pitchFamily="34" charset="-79"/>
                    <a:cs typeface="Gisha" panose="020B0502040204020203" pitchFamily="34" charset="-79"/>
                  </a:rPr>
                  <a:t>Upload Job Information</a:t>
                </a: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9320068" y="2618619"/>
              <a:ext cx="1290238" cy="36785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Input Files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29971" y="2588016"/>
              <a:ext cx="1114029" cy="45998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Job.xml.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29173" y="2898122"/>
              <a:ext cx="1114029" cy="45998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Job.jar.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85654" y="4571400"/>
              <a:ext cx="1087631" cy="41824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User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927741" y="3318806"/>
              <a:ext cx="1006211" cy="974430"/>
              <a:chOff x="2893722" y="4465490"/>
              <a:chExt cx="1006211" cy="97443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2893722" y="4465490"/>
                <a:ext cx="1006211" cy="97443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997694" y="4800601"/>
                <a:ext cx="830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663300"/>
                  </a:buClr>
                  <a:buSzPct val="110000"/>
                </a:pPr>
                <a:r>
                  <a:rPr lang="en-IN" b="1" dirty="0">
                    <a:latin typeface="Gisha" panose="020B0502040204020203" pitchFamily="34" charset="-79"/>
                    <a:cs typeface="Gisha" panose="020B0502040204020203" pitchFamily="34" charset="-79"/>
                  </a:rPr>
                  <a:t>Client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920012" y="5406861"/>
              <a:ext cx="1471645" cy="577443"/>
              <a:chOff x="6610649" y="5981711"/>
              <a:chExt cx="1471645" cy="577443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6610649" y="5981711"/>
                <a:ext cx="1471645" cy="577443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692521" y="6134847"/>
                <a:ext cx="1353075" cy="337911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normAutofit fontScale="92500" lnSpcReduction="10000"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663300"/>
                  </a:buClr>
                  <a:buSzPct val="110000"/>
                </a:pPr>
                <a:r>
                  <a:rPr lang="en-IN" dirty="0">
                    <a:latin typeface="Gisha" panose="020B0502040204020203" pitchFamily="34" charset="-79"/>
                    <a:cs typeface="Gisha" panose="020B0502040204020203" pitchFamily="34" charset="-79"/>
                  </a:rPr>
                  <a:t>Job Tracker</a:t>
                </a:r>
              </a:p>
            </p:txBody>
          </p:sp>
        </p:grpSp>
        <p:sp>
          <p:nvSpPr>
            <p:cNvPr id="7" name="Flowchart: Multidocument 6"/>
            <p:cNvSpPr/>
            <p:nvPr/>
          </p:nvSpPr>
          <p:spPr>
            <a:xfrm>
              <a:off x="9448800" y="1931501"/>
              <a:ext cx="838200" cy="632131"/>
            </a:xfrm>
            <a:prstGeom prst="flowChartMultidocumen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855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1905000" y="2556266"/>
            <a:ext cx="1140372" cy="1104354"/>
          </a:xfrm>
          <a:prstGeom prst="ellipse">
            <a:avLst/>
          </a:prstGeom>
          <a:gradFill rotWithShape="1">
            <a:gsLst>
              <a:gs pos="0">
                <a:srgbClr val="5B9BD5">
                  <a:tint val="50000"/>
                  <a:satMod val="300000"/>
                </a:srgbClr>
              </a:gs>
              <a:gs pos="35000">
                <a:srgbClr val="5B9BD5">
                  <a:tint val="37000"/>
                  <a:satMod val="300000"/>
                </a:srgbClr>
              </a:gs>
              <a:gs pos="100000">
                <a:srgbClr val="5B9BD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Execution of a MapReduce Job 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4272930" y="1684752"/>
            <a:ext cx="1620721" cy="705764"/>
          </a:xfrm>
          <a:prstGeom prst="roundRect">
            <a:avLst/>
          </a:prstGeom>
          <a:gradFill rotWithShape="1">
            <a:gsLst>
              <a:gs pos="0">
                <a:srgbClr val="70AD47">
                  <a:tint val="50000"/>
                  <a:satMod val="300000"/>
                </a:srgbClr>
              </a:gs>
              <a:gs pos="35000">
                <a:srgbClr val="70AD47">
                  <a:tint val="37000"/>
                  <a:satMod val="300000"/>
                </a:srgbClr>
              </a:gs>
              <a:gs pos="100000">
                <a:srgbClr val="70AD4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64552" y="3944220"/>
            <a:ext cx="1620721" cy="705764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/>
        </p:nvGrpSpPr>
        <p:grpSpPr>
          <a:xfrm>
            <a:off x="7192916" y="3493992"/>
            <a:ext cx="2589178" cy="1427939"/>
            <a:chOff x="5946033" y="3734800"/>
            <a:chExt cx="2589178" cy="1427939"/>
          </a:xfrm>
        </p:grpSpPr>
        <p:sp>
          <p:nvSpPr>
            <p:cNvPr id="14" name="Rectangle 13"/>
            <p:cNvSpPr/>
            <p:nvPr/>
          </p:nvSpPr>
          <p:spPr>
            <a:xfrm>
              <a:off x="5946033" y="3734800"/>
              <a:ext cx="2589178" cy="142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91179" y="4236269"/>
              <a:ext cx="391947" cy="2609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94150" y="4229380"/>
              <a:ext cx="391947" cy="2609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91179" y="4641218"/>
              <a:ext cx="391947" cy="2609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94150" y="4634329"/>
              <a:ext cx="391947" cy="2609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063442" y="2958035"/>
            <a:ext cx="850595" cy="56940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b="1" dirty="0">
                <a:latin typeface="Gisha" panose="020B0502040204020203" pitchFamily="34" charset="-79"/>
                <a:cs typeface="Gisha" panose="020B0502040204020203" pitchFamily="34" charset="-79"/>
              </a:rPr>
              <a:t>Client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680181" y="1447800"/>
            <a:ext cx="1122313" cy="819004"/>
            <a:chOff x="4717912" y="4403595"/>
            <a:chExt cx="1280779" cy="7429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>
            <a:xfrm>
              <a:off x="4880318" y="4521972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52097" y="4403595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90301" y="4576444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17912" y="4820648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84268" y="4829164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16959" y="4694243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57288" y="4782608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86948" y="4909826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7745658" y="5250441"/>
            <a:ext cx="1902891" cy="5099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7802494" y="5315148"/>
            <a:ext cx="303366" cy="37394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159846" y="5315148"/>
            <a:ext cx="303366" cy="37394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8517198" y="5315148"/>
            <a:ext cx="303366" cy="37394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906081" y="5315148"/>
            <a:ext cx="303366" cy="37394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9273943" y="5315148"/>
            <a:ext cx="303366" cy="37394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/>
          <p:cNvCxnSpPr>
            <a:stCxn id="13" idx="0"/>
          </p:cNvCxnSpPr>
          <p:nvPr/>
        </p:nvCxnSpPr>
        <p:spPr>
          <a:xfrm flipV="1">
            <a:off x="4974913" y="2409309"/>
            <a:ext cx="0" cy="153491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86766" y="3704708"/>
            <a:ext cx="0" cy="5845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86767" y="4289270"/>
            <a:ext cx="1638299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791480" y="4272345"/>
            <a:ext cx="119266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925462" y="1850871"/>
            <a:ext cx="360799" cy="21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286260" y="1853038"/>
            <a:ext cx="0" cy="16244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1"/>
          </p:cNvCxnSpPr>
          <p:nvPr/>
        </p:nvCxnSpPr>
        <p:spPr>
          <a:xfrm flipH="1" flipV="1">
            <a:off x="7344945" y="4650719"/>
            <a:ext cx="400712" cy="85469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105860" y="4765987"/>
            <a:ext cx="1542688" cy="6151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80885" y="1863272"/>
            <a:ext cx="746188" cy="36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DFS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07171" y="4137518"/>
            <a:ext cx="1271599" cy="37351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Job Tracker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49118" y="2388809"/>
            <a:ext cx="1410276" cy="49449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Input Splits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47580" y="2301597"/>
            <a:ext cx="2053315" cy="74395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As Many Maps as</a:t>
            </a:r>
            <a:b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splits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31275" y="2746220"/>
            <a:ext cx="1543638" cy="3977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Read Job </a:t>
            </a:r>
            <a:r>
              <a:rPr lang="en-IN" dirty="0" smtClean="0">
                <a:latin typeface="Gisha" panose="020B0502040204020203" pitchFamily="34" charset="-79"/>
                <a:cs typeface="Gisha" panose="020B0502040204020203" pitchFamily="34" charset="-79"/>
              </a:rPr>
              <a:t>Files</a:t>
            </a:r>
            <a:endParaRPr lang="en-I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03585" y="4338451"/>
            <a:ext cx="1275445" cy="51344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Submit </a:t>
            </a:r>
            <a:r>
              <a:rPr lang="en-IN" dirty="0" smtClean="0">
                <a:latin typeface="Gisha" panose="020B0502040204020203" pitchFamily="34" charset="-79"/>
                <a:cs typeface="Gisha" panose="020B0502040204020203" pitchFamily="34" charset="-79"/>
              </a:rPr>
              <a:t>Job</a:t>
            </a:r>
            <a:endParaRPr lang="en-I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78238" y="4444140"/>
            <a:ext cx="1354825" cy="74260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 smtClean="0">
                <a:latin typeface="Gisha" panose="020B0502040204020203" pitchFamily="34" charset="-79"/>
                <a:cs typeface="Gisha" panose="020B0502040204020203" pitchFamily="34" charset="-79"/>
              </a:rPr>
              <a:t>Create maps</a:t>
            </a: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IN" dirty="0" smtClean="0">
                <a:latin typeface="Gisha" panose="020B0502040204020203" pitchFamily="34" charset="-79"/>
                <a:cs typeface="Gisha" panose="020B0502040204020203" pitchFamily="34" charset="-79"/>
              </a:rPr>
              <a:t>and reduces </a:t>
            </a:r>
            <a:endParaRPr lang="en-I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4967523" y="4672245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56830" y="5586644"/>
            <a:ext cx="255544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78532" y="5611090"/>
            <a:ext cx="1466413" cy="45246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Initialize Job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55526" y="5801343"/>
            <a:ext cx="1315893" cy="45323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Job Queue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36989" y="2787808"/>
            <a:ext cx="1186280" cy="762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09240" y="2812192"/>
            <a:ext cx="1114029" cy="45998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000" dirty="0"/>
              <a:t>Job.xml.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08442" y="3122298"/>
            <a:ext cx="1114029" cy="45998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000" dirty="0"/>
              <a:t>Job.jar.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45302" y="3545881"/>
            <a:ext cx="929785" cy="45880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Maps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582504" y="3540989"/>
            <a:ext cx="929785" cy="45880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dirty="0">
                <a:latin typeface="Gisha" panose="020B0502040204020203" pitchFamily="34" charset="-79"/>
                <a:cs typeface="Gisha" panose="020B0502040204020203" pitchFamily="34" charset="-79"/>
              </a:rPr>
              <a:t>Reduces</a:t>
            </a:r>
          </a:p>
        </p:txBody>
      </p:sp>
      <p:sp>
        <p:nvSpPr>
          <p:cNvPr id="85" name="Oval 84"/>
          <p:cNvSpPr/>
          <p:nvPr/>
        </p:nvSpPr>
        <p:spPr>
          <a:xfrm>
            <a:off x="3165226" y="2807044"/>
            <a:ext cx="304800" cy="28160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6" name="Oval 85"/>
          <p:cNvSpPr/>
          <p:nvPr/>
        </p:nvSpPr>
        <p:spPr>
          <a:xfrm>
            <a:off x="5560464" y="5647024"/>
            <a:ext cx="304800" cy="28160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7" name="Oval 86"/>
          <p:cNvSpPr/>
          <p:nvPr/>
        </p:nvSpPr>
        <p:spPr>
          <a:xfrm>
            <a:off x="5886194" y="4123937"/>
            <a:ext cx="304800" cy="28160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2471480" y="4393476"/>
            <a:ext cx="304800" cy="28160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355805" y="3925910"/>
            <a:ext cx="1122313" cy="819004"/>
            <a:chOff x="4717912" y="4403595"/>
            <a:chExt cx="1280779" cy="7429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/>
            <p:cNvSpPr/>
            <p:nvPr/>
          </p:nvSpPr>
          <p:spPr>
            <a:xfrm>
              <a:off x="4880318" y="4521972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52097" y="4403595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490301" y="4576444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717912" y="4820648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84268" y="4829164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16959" y="4694243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357288" y="4782608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86948" y="4909826"/>
              <a:ext cx="411743" cy="236754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4597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Execution of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76400" y="1981200"/>
            <a:ext cx="8914456" cy="3588786"/>
            <a:chOff x="1680973" y="1981200"/>
            <a:chExt cx="8914456" cy="3588786"/>
          </a:xfrm>
        </p:grpSpPr>
        <p:sp>
          <p:nvSpPr>
            <p:cNvPr id="77" name="Rounded Rectangle 76"/>
            <p:cNvSpPr/>
            <p:nvPr/>
          </p:nvSpPr>
          <p:spPr>
            <a:xfrm>
              <a:off x="8429795" y="4807986"/>
              <a:ext cx="1981200" cy="762000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tint val="50000"/>
                    <a:satMod val="300000"/>
                  </a:srgbClr>
                </a:gs>
                <a:gs pos="35000">
                  <a:srgbClr val="70AD47">
                    <a:tint val="37000"/>
                    <a:satMod val="300000"/>
                  </a:srgbClr>
                </a:gs>
                <a:gs pos="100000">
                  <a:srgbClr val="70AD4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394693" y="3530461"/>
              <a:ext cx="1981200" cy="762000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tint val="50000"/>
                    <a:satMod val="300000"/>
                  </a:srgbClr>
                </a:gs>
                <a:gs pos="35000">
                  <a:srgbClr val="70AD47">
                    <a:tint val="37000"/>
                    <a:satMod val="300000"/>
                  </a:srgbClr>
                </a:gs>
                <a:gs pos="100000">
                  <a:srgbClr val="70AD4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895600" y="4191000"/>
              <a:ext cx="0" cy="83820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>
              <a:off x="5715000" y="1981200"/>
              <a:ext cx="2438400" cy="15240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05000" y="4724400"/>
              <a:ext cx="1981200" cy="7620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05000" y="3733800"/>
              <a:ext cx="1981200" cy="7620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80973" y="2189327"/>
              <a:ext cx="2408261" cy="1371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886200" y="5238937"/>
              <a:ext cx="3132394" cy="7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7010400" y="3581401"/>
              <a:ext cx="0" cy="1658256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24300" y="4152900"/>
              <a:ext cx="308610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924300" y="4267200"/>
              <a:ext cx="3086100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Arrow Connector 4103"/>
            <p:cNvCxnSpPr>
              <a:stCxn id="2" idx="1"/>
            </p:cNvCxnSpPr>
            <p:nvPr/>
          </p:nvCxnSpPr>
          <p:spPr>
            <a:xfrm flipH="1">
              <a:off x="4114800" y="2743200"/>
              <a:ext cx="1600200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6" name="Straight Arrow Connector 4105"/>
            <p:cNvCxnSpPr/>
            <p:nvPr/>
          </p:nvCxnSpPr>
          <p:spPr>
            <a:xfrm flipH="1">
              <a:off x="8153400" y="2815771"/>
              <a:ext cx="2432960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9" name="Straight Connector 4108"/>
            <p:cNvCxnSpPr/>
            <p:nvPr/>
          </p:nvCxnSpPr>
          <p:spPr>
            <a:xfrm flipH="1">
              <a:off x="10595429" y="2815771"/>
              <a:ext cx="0" cy="242388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4" name="Straight Connector 4113"/>
            <p:cNvCxnSpPr/>
            <p:nvPr/>
          </p:nvCxnSpPr>
          <p:spPr>
            <a:xfrm flipV="1">
              <a:off x="9369880" y="2798941"/>
              <a:ext cx="0" cy="7315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6" name="Straight Connector 4115"/>
            <p:cNvCxnSpPr/>
            <p:nvPr/>
          </p:nvCxnSpPr>
          <p:spPr>
            <a:xfrm flipH="1">
              <a:off x="10412230" y="5239657"/>
              <a:ext cx="183199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8" name="Straight Arrow Connector 4117"/>
            <p:cNvCxnSpPr/>
            <p:nvPr/>
          </p:nvCxnSpPr>
          <p:spPr>
            <a:xfrm>
              <a:off x="2895600" y="4630325"/>
              <a:ext cx="1579336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008718" y="2958691"/>
              <a:ext cx="303366" cy="37394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366070" y="2958691"/>
              <a:ext cx="303366" cy="3739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23422" y="2958691"/>
              <a:ext cx="303366" cy="3739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12305" y="2958691"/>
              <a:ext cx="303366" cy="3739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80167" y="2958691"/>
              <a:ext cx="303366" cy="3739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22" name="Straight Arrow Connector 4121"/>
            <p:cNvCxnSpPr/>
            <p:nvPr/>
          </p:nvCxnSpPr>
          <p:spPr>
            <a:xfrm flipH="1" flipV="1">
              <a:off x="4191000" y="2286000"/>
              <a:ext cx="1817718" cy="67269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Straight Arrow Connector 4123"/>
            <p:cNvCxnSpPr/>
            <p:nvPr/>
          </p:nvCxnSpPr>
          <p:spPr>
            <a:xfrm flipH="1">
              <a:off x="4113932" y="3332634"/>
              <a:ext cx="1894787" cy="263375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550979" y="2286000"/>
              <a:ext cx="305503" cy="2478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10848" y="2286000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0719" y="2286000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62341" y="2286000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50979" y="2585678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10848" y="2585678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70719" y="2585678"/>
              <a:ext cx="305503" cy="2478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62341" y="2585678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50979" y="2900723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10848" y="2900723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270719" y="2900723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62341" y="2900723"/>
              <a:ext cx="305503" cy="2478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50979" y="3200400"/>
              <a:ext cx="305503" cy="2478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10848" y="3200400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70719" y="3200400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662341" y="3200400"/>
              <a:ext cx="305503" cy="2478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1864640" y="2221094"/>
              <a:ext cx="251506" cy="3739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1864640" y="2528455"/>
              <a:ext cx="251506" cy="3739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1864640" y="2843501"/>
              <a:ext cx="251506" cy="3739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/>
            <p:nvPr/>
          </p:nvSpPr>
          <p:spPr>
            <a:xfrm rot="5400000">
              <a:off x="1864640" y="3127810"/>
              <a:ext cx="251506" cy="3739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Connector 31"/>
            <p:cNvCxnSpPr>
              <a:stCxn id="67" idx="1"/>
              <a:endCxn id="103" idx="0"/>
            </p:cNvCxnSpPr>
            <p:nvPr/>
          </p:nvCxnSpPr>
          <p:spPr>
            <a:xfrm flipH="1" flipV="1">
              <a:off x="2177364" y="2408065"/>
              <a:ext cx="365760" cy="184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6" idx="1"/>
              <a:endCxn id="104" idx="0"/>
            </p:cNvCxnSpPr>
            <p:nvPr/>
          </p:nvCxnSpPr>
          <p:spPr>
            <a:xfrm flipH="1">
              <a:off x="2177364" y="2709588"/>
              <a:ext cx="36576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05" idx="0"/>
            </p:cNvCxnSpPr>
            <p:nvPr/>
          </p:nvCxnSpPr>
          <p:spPr>
            <a:xfrm flipH="1" flipV="1">
              <a:off x="2177364" y="3030472"/>
              <a:ext cx="36576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8" idx="1"/>
              <a:endCxn id="106" idx="0"/>
            </p:cNvCxnSpPr>
            <p:nvPr/>
          </p:nvCxnSpPr>
          <p:spPr>
            <a:xfrm flipH="1" flipV="1">
              <a:off x="2177364" y="3314781"/>
              <a:ext cx="36576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771424" y="2271393"/>
              <a:ext cx="471659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fontScale="92500" lnSpcReduction="20000"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2000" dirty="0">
                  <a:latin typeface="Calibri" pitchFamily="34" charset="0"/>
                </a:rPr>
                <a:t>H1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62694" y="2576706"/>
              <a:ext cx="471659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fontScale="92500" lnSpcReduction="20000"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2000" dirty="0">
                  <a:latin typeface="Calibri" pitchFamily="34" charset="0"/>
                </a:rPr>
                <a:t>H2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61825" y="2889091"/>
              <a:ext cx="471659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fontScale="92500" lnSpcReduction="20000"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2000" dirty="0">
                  <a:latin typeface="Calibri" pitchFamily="34" charset="0"/>
                </a:rPr>
                <a:t>H3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51732" y="3179796"/>
              <a:ext cx="471659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fontScale="92500" lnSpcReduction="20000"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2000" dirty="0">
                  <a:latin typeface="Calibri" pitchFamily="34" charset="0"/>
                </a:rPr>
                <a:t>H4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70162" y="3941796"/>
              <a:ext cx="1418715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Task tracker- H1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976189" y="4947941"/>
              <a:ext cx="1418715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Task tracker- H3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74936" y="4495801"/>
              <a:ext cx="401864" cy="257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487287" y="3740821"/>
              <a:ext cx="1733652" cy="38876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Task tracker- H3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508075" y="5026401"/>
              <a:ext cx="1754435" cy="38578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Task tracker- H4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01043" y="2135659"/>
              <a:ext cx="1418715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Job Tracker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89961" y="2490515"/>
              <a:ext cx="1418715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dirty="0">
                  <a:latin typeface="Gisha" panose="020B0502040204020203" pitchFamily="34" charset="-79"/>
                  <a:cs typeface="Gisha" panose="020B0502040204020203" pitchFamily="34" charset="-79"/>
                </a:rPr>
                <a:t>Job Queue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119879" y="2704453"/>
              <a:ext cx="1418715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Picks tasks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80162" y="2897660"/>
              <a:ext cx="1418715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(Data Local if</a:t>
              </a:r>
              <a:br>
                <a:rPr lang="en-IN" sz="1600" dirty="0">
                  <a:latin typeface="Gisha" panose="020B0502040204020203" pitchFamily="34" charset="-79"/>
                  <a:cs typeface="Gisha" panose="020B0502040204020203" pitchFamily="34" charset="-79"/>
                </a:rPr>
              </a:br>
              <a:r>
                <a:rPr lang="en-IN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possible)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23972" y="3811849"/>
              <a:ext cx="1418715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Heart beat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54587" y="4260971"/>
              <a:ext cx="1418715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Assign Tasks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43188" y="4861278"/>
              <a:ext cx="1418715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Heart beat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358118" y="2919686"/>
              <a:ext cx="1052878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Heart beat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385293" y="4368772"/>
              <a:ext cx="1201068" cy="35066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Heart beat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226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0900" y="3972192"/>
            <a:ext cx="10820400" cy="1938992"/>
          </a:xfrm>
          <a:prstGeom prst="rect">
            <a:avLst/>
          </a:prstGeom>
          <a:ln>
            <a:solidFill>
              <a:srgbClr val="5F3CE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The following name changes give a bit of insight into the design of YARN: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ResourceManager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 instead of a cluster manager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ApplicationMaster</a:t>
            </a: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instead of a dedicated and short-lived </a:t>
            </a:r>
            <a:r>
              <a:rPr lang="en-US" sz="16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JobTracker</a:t>
            </a:r>
            <a:endParaRPr lang="en-US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NodeManager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 instead of </a:t>
            </a:r>
            <a:r>
              <a:rPr lang="en-US" sz="1600" dirty="0" err="1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TaskTracker</a:t>
            </a:r>
            <a:endParaRPr lang="en-US" sz="16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A distributed application instead of a </a:t>
            </a: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MapReduce job</a:t>
            </a:r>
            <a:endParaRPr lang="en-US" sz="1600" dirty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900" y="1241535"/>
            <a:ext cx="7940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YARN: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779860"/>
            <a:ext cx="6159500" cy="46166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The next generation of Hadoop's compute platform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3876"/>
            <a:ext cx="6172200" cy="4616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Let's slightly change the terminology now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130497"/>
            <a:ext cx="2362200" cy="2322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67325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buClr>
            <a:srgbClr val="663300"/>
          </a:buClr>
          <a:buSzPct val="110000"/>
          <a:defRPr sz="2200" b="1" dirty="0" smtClean="0">
            <a:solidFill>
              <a:srgbClr val="5F5F5F"/>
            </a:solidFill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buClr>
            <a:srgbClr val="663300"/>
          </a:buClr>
          <a:buSzPct val="110000"/>
          <a:defRPr sz="2200" b="1" dirty="0" smtClean="0">
            <a:solidFill>
              <a:srgbClr val="5F5F5F"/>
            </a:solidFill>
            <a:latin typeface="Calibr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15211</TotalTime>
  <Words>673</Words>
  <Application>Microsoft Macintosh PowerPoint</Application>
  <PresentationFormat>Custom</PresentationFormat>
  <Paragraphs>185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2_Office Theme</vt:lpstr>
      <vt:lpstr>3_Office Theme</vt:lpstr>
      <vt:lpstr>Big Data and Hadoop Lesson 3: Introduction to MapReduce and YARN</vt:lpstr>
      <vt:lpstr>Map Reduce – What Is It?</vt:lpstr>
      <vt:lpstr>Architecture of Apache Hadoop (MRv1)</vt:lpstr>
      <vt:lpstr>Map Reduce – Stages  </vt:lpstr>
      <vt:lpstr>MapReduce Framework</vt:lpstr>
      <vt:lpstr>Execution of a MapReduce Job </vt:lpstr>
      <vt:lpstr>Execution of a MapReduce Job </vt:lpstr>
      <vt:lpstr>Execution of a MapReduce Job</vt:lpstr>
      <vt:lpstr>YARN</vt:lpstr>
      <vt:lpstr>YARN Architecture</vt:lpstr>
      <vt:lpstr>YARN Architecture (Cont’d)</vt:lpstr>
      <vt:lpstr>YARN Components</vt:lpstr>
      <vt:lpstr>Slide 13</vt:lpstr>
    </vt:vector>
  </TitlesOfParts>
  <Company>Gap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Dhyani</dc:creator>
  <cp:lastModifiedBy>admin</cp:lastModifiedBy>
  <cp:revision>1838</cp:revision>
  <dcterms:created xsi:type="dcterms:W3CDTF">2014-10-31T03:37:43Z</dcterms:created>
  <dcterms:modified xsi:type="dcterms:W3CDTF">2016-04-29T16:40:19Z</dcterms:modified>
</cp:coreProperties>
</file>