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68" r:id="rId3"/>
    <p:sldId id="271" r:id="rId4"/>
    <p:sldId id="272" r:id="rId5"/>
    <p:sldId id="273" r:id="rId6"/>
    <p:sldId id="274" r:id="rId7"/>
    <p:sldId id="275" r:id="rId8"/>
    <p:sldId id="276" r:id="rId9"/>
    <p:sldId id="277" r:id="rId10"/>
    <p:sldId id="278" r:id="rId11"/>
    <p:sldId id="279" r:id="rId12"/>
    <p:sldId id="280" r:id="rId13"/>
    <p:sldId id="269" r:id="rId14"/>
    <p:sldId id="270" r:id="rId15"/>
    <p:sldId id="257" r:id="rId16"/>
    <p:sldId id="258" r:id="rId17"/>
    <p:sldId id="259" r:id="rId18"/>
    <p:sldId id="260" r:id="rId19"/>
    <p:sldId id="261" r:id="rId20"/>
    <p:sldId id="262" r:id="rId21"/>
    <p:sldId id="263" r:id="rId22"/>
    <p:sldId id="264" r:id="rId23"/>
    <p:sldId id="265" r:id="rId24"/>
    <p:sldId id="266" r:id="rId25"/>
    <p:sldId id="26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120" userDrawn="1">
          <p15:clr>
            <a:srgbClr val="A4A3A4"/>
          </p15:clr>
        </p15:guide>
        <p15:guide id="3" orient="horz" pos="4152" userDrawn="1">
          <p15:clr>
            <a:srgbClr val="A4A3A4"/>
          </p15:clr>
        </p15:guide>
        <p15:guide id="4" pos="564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1F74"/>
    <a:srgbClr val="FFFFFF"/>
    <a:srgbClr val="55687C"/>
    <a:srgbClr val="A9C26D"/>
    <a:srgbClr val="CD4E40"/>
    <a:srgbClr val="F5AA35"/>
    <a:srgbClr val="211971"/>
    <a:srgbClr val="28B199"/>
    <a:srgbClr val="AA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084" autoAdjust="0"/>
    <p:restoredTop sz="96362" autoAdjust="0"/>
  </p:normalViewPr>
  <p:slideViewPr>
    <p:cSldViewPr snapToGrid="0" showGuides="1">
      <p:cViewPr varScale="1">
        <p:scale>
          <a:sx n="114" d="100"/>
          <a:sy n="114" d="100"/>
        </p:scale>
        <p:origin x="1248" y="108"/>
      </p:cViewPr>
      <p:guideLst>
        <p:guide orient="horz" pos="436"/>
        <p:guide pos="120"/>
        <p:guide orient="horz" pos="4152"/>
        <p:guide pos="5647"/>
      </p:guideLst>
    </p:cSldViewPr>
  </p:slideViewPr>
  <p:outlineViewPr>
    <p:cViewPr>
      <p:scale>
        <a:sx n="33" d="100"/>
        <a:sy n="33" d="100"/>
      </p:scale>
      <p:origin x="0" y="-50760"/>
    </p:cViewPr>
  </p:outlineViewPr>
  <p:notesTextViewPr>
    <p:cViewPr>
      <p:scale>
        <a:sx n="1" d="1"/>
        <a:sy n="1" d="1"/>
      </p:scale>
      <p:origin x="0" y="0"/>
    </p:cViewPr>
  </p:notesTextViewPr>
  <p:sorterViewPr>
    <p:cViewPr varScale="1">
      <p:scale>
        <a:sx n="100" d="100"/>
        <a:sy n="100" d="100"/>
      </p:scale>
      <p:origin x="0" y="-1884"/>
    </p:cViewPr>
  </p:sorterViewPr>
  <p:notesViewPr>
    <p:cSldViewPr snapToGrid="0" showGuides="1">
      <p:cViewPr varScale="1">
        <p:scale>
          <a:sx n="52" d="100"/>
          <a:sy n="52" d="100"/>
        </p:scale>
        <p:origin x="20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E8670D-DACE-4106-9284-EFC2D346D8FE}" type="datetimeFigureOut">
              <a:rPr lang="en-US" smtClean="0"/>
              <a:t>24-May-17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FA9D5C-3B56-4225-8FD0-D6D5AB77DF76}" type="slidenum">
              <a:rPr lang="en-US" smtClean="0"/>
              <a:t>‹#›</a:t>
            </a:fld>
            <a:endParaRPr lang="en-US" dirty="0"/>
          </a:p>
        </p:txBody>
      </p:sp>
    </p:spTree>
    <p:extLst>
      <p:ext uri="{BB962C8B-B14F-4D97-AF65-F5344CB8AC3E}">
        <p14:creationId xmlns:p14="http://schemas.microsoft.com/office/powerpoint/2010/main" val="2972395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C8D6E-200A-4257-BFED-522F4EBA3D4A}" type="datetimeFigureOut">
              <a:rPr lang="en-US" smtClean="0"/>
              <a:t>24-May-17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69ADC-C471-4C37-8B9A-09ED80628148}" type="slidenum">
              <a:rPr lang="en-US" smtClean="0"/>
              <a:t>‹#›</a:t>
            </a:fld>
            <a:endParaRPr lang="en-US" dirty="0"/>
          </a:p>
        </p:txBody>
      </p:sp>
    </p:spTree>
    <p:extLst>
      <p:ext uri="{BB962C8B-B14F-4D97-AF65-F5344CB8AC3E}">
        <p14:creationId xmlns:p14="http://schemas.microsoft.com/office/powerpoint/2010/main" val="49621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31F7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4299045"/>
            <a:ext cx="9144000" cy="831542"/>
          </a:xfrm>
          <a:solidFill>
            <a:schemeClr val="bg1"/>
          </a:solidFill>
        </p:spPr>
        <p:txBody>
          <a:bodyPr lIns="182880" anchor="ctr" anchorCtr="0">
            <a:normAutofit/>
          </a:bodyPr>
          <a:lstStyle>
            <a:lvl1pPr algn="l">
              <a:defRPr sz="4000" cap="small" baseline="0">
                <a:latin typeface="+mj-lt"/>
              </a:defRPr>
            </a:lvl1pPr>
          </a:lstStyle>
          <a:p>
            <a:r>
              <a:rPr lang="en-US" dirty="0"/>
              <a:t>Name of The Presentation</a:t>
            </a:r>
          </a:p>
        </p:txBody>
      </p:sp>
      <p:sp>
        <p:nvSpPr>
          <p:cNvPr id="3" name="Subtitle 2"/>
          <p:cNvSpPr>
            <a:spLocks noGrp="1"/>
          </p:cNvSpPr>
          <p:nvPr>
            <p:ph type="subTitle" idx="1" hasCustomPrompt="1"/>
          </p:nvPr>
        </p:nvSpPr>
        <p:spPr>
          <a:xfrm>
            <a:off x="0" y="5130588"/>
            <a:ext cx="9144000" cy="546881"/>
          </a:xfrm>
          <a:solidFill>
            <a:schemeClr val="bg1"/>
          </a:solidFill>
        </p:spPr>
        <p:txBody>
          <a:bodyPr lIns="182880" anchor="ctr" anchorCtr="0"/>
          <a:lstStyle>
            <a:lvl1pPr marL="0" indent="0" algn="l">
              <a:buNone/>
              <a:defRPr sz="2400" cap="small" baseline="0">
                <a:solidFill>
                  <a:schemeClr val="tx1">
                    <a:lumMod val="50000"/>
                    <a:lumOff val="50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Date</a:t>
            </a:r>
          </a:p>
        </p:txBody>
      </p:sp>
      <p:sp>
        <p:nvSpPr>
          <p:cNvPr id="4" name="Date Placeholder 3"/>
          <p:cNvSpPr>
            <a:spLocks noGrp="1"/>
          </p:cNvSpPr>
          <p:nvPr>
            <p:ph type="dt" sz="half" idx="10"/>
          </p:nvPr>
        </p:nvSpPr>
        <p:spPr>
          <a:xfrm>
            <a:off x="3221182" y="6490966"/>
            <a:ext cx="2057400" cy="274321"/>
          </a:xfrm>
          <a:noFill/>
        </p:spPr>
        <p:txBody>
          <a:bodyPr/>
          <a:lstStyle>
            <a:lvl1pPr>
              <a:defRPr sz="1000">
                <a:solidFill>
                  <a:schemeClr val="bg1"/>
                </a:solidFill>
                <a:latin typeface="+mn-lt"/>
              </a:defRPr>
            </a:lvl1pPr>
          </a:lstStyle>
          <a:p>
            <a:fld id="{0EC342D0-4390-47E2-92D9-9C2D1C737A41}" type="datetime1">
              <a:rPr lang="en-US" smtClean="0"/>
              <a:pPr/>
              <a:t>24-May-17</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30036" y="202861"/>
            <a:ext cx="6054436" cy="4040765"/>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1192" y="6173798"/>
            <a:ext cx="2059345" cy="544495"/>
          </a:xfrm>
          <a:prstGeom prst="rect">
            <a:avLst/>
          </a:prstGeom>
        </p:spPr>
      </p:pic>
      <p:sp>
        <p:nvSpPr>
          <p:cNvPr id="16" name="Footer Placeholder 15"/>
          <p:cNvSpPr>
            <a:spLocks noGrp="1"/>
          </p:cNvSpPr>
          <p:nvPr>
            <p:ph type="ftr" sz="quarter" idx="11"/>
          </p:nvPr>
        </p:nvSpPr>
        <p:spPr>
          <a:xfrm>
            <a:off x="5394960" y="6490967"/>
            <a:ext cx="2951017" cy="274320"/>
          </a:xfrm>
          <a:noFill/>
        </p:spPr>
        <p:txBody>
          <a:bodyPr/>
          <a:lstStyle>
            <a:lvl1pPr>
              <a:defRPr sz="1000">
                <a:solidFill>
                  <a:schemeClr val="bg1"/>
                </a:solidFill>
                <a:latin typeface="+mn-lt"/>
              </a:defRPr>
            </a:lvl1pPr>
          </a:lstStyle>
          <a:p>
            <a:endParaRPr lang="en-US" dirty="0"/>
          </a:p>
        </p:txBody>
      </p:sp>
    </p:spTree>
    <p:extLst>
      <p:ext uri="{BB962C8B-B14F-4D97-AF65-F5344CB8AC3E}">
        <p14:creationId xmlns:p14="http://schemas.microsoft.com/office/powerpoint/2010/main" val="311823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
            <a:ext cx="9144000" cy="6864096"/>
          </a:xfrm>
          <a:prstGeom prst="rect">
            <a:avLst/>
          </a:prstGeom>
        </p:spPr>
      </p:pic>
      <p:sp>
        <p:nvSpPr>
          <p:cNvPr id="5" name="Rectangle 4"/>
          <p:cNvSpPr/>
          <p:nvPr userDrawn="1"/>
        </p:nvSpPr>
        <p:spPr>
          <a:xfrm>
            <a:off x="0" y="2523225"/>
            <a:ext cx="9144000" cy="1828800"/>
          </a:xfrm>
          <a:prstGeom prst="rect">
            <a:avLst/>
          </a:prstGeom>
          <a:solidFill>
            <a:schemeClr val="tx1">
              <a:alpha val="40000"/>
            </a:schemeClr>
          </a:solidFill>
        </p:spPr>
        <p:txBody>
          <a:bodyPr vert="horz" lIns="91440" tIns="45720" rIns="91440" bIns="45720" rtlCol="0" anchor="ctr">
            <a:normAutofit/>
          </a:bodyPr>
          <a:lstStyle/>
          <a:p>
            <a:pPr lvl="0" algn="ctr">
              <a:lnSpc>
                <a:spcPct val="90000"/>
              </a:lnSpc>
              <a:spcBef>
                <a:spcPct val="0"/>
              </a:spcBef>
              <a:buNone/>
            </a:pPr>
            <a:endParaRPr lang="en-US" sz="4400" b="1" cap="small" baseline="0" dirty="0">
              <a:solidFill>
                <a:schemeClr val="bg1"/>
              </a:solidFill>
              <a:latin typeface="+mj-lt"/>
              <a:ea typeface="+mj-ea"/>
              <a:cs typeface="+mj-cs"/>
            </a:endParaRPr>
          </a:p>
        </p:txBody>
      </p:sp>
      <p:sp>
        <p:nvSpPr>
          <p:cNvPr id="7" name="Title"/>
          <p:cNvSpPr>
            <a:spLocks noGrp="1"/>
          </p:cNvSpPr>
          <p:nvPr>
            <p:ph type="title" hasCustomPrompt="1"/>
          </p:nvPr>
        </p:nvSpPr>
        <p:spPr>
          <a:xfrm>
            <a:off x="0" y="3031968"/>
            <a:ext cx="9144000" cy="794064"/>
          </a:xfrm>
          <a:noFill/>
        </p:spPr>
        <p:txBody>
          <a:bodyPr wrap="square" lIns="0" tIns="91440" rIns="0" bIns="91440">
            <a:spAutoFit/>
          </a:bodyPr>
          <a:lstStyle>
            <a:lvl1pPr algn="ctr">
              <a:defRPr sz="4400">
                <a:solidFill>
                  <a:schemeClr val="bg1"/>
                </a:solidFill>
              </a:defRPr>
            </a:lvl1pPr>
          </a:lstStyle>
          <a:p>
            <a:r>
              <a:rPr lang="en-US" dirty="0"/>
              <a:t>Section Title</a:t>
            </a:r>
          </a:p>
        </p:txBody>
      </p:sp>
      <p:sp>
        <p:nvSpPr>
          <p:cNvPr id="8" name="Subtitle"/>
          <p:cNvSpPr>
            <a:spLocks noGrp="1"/>
          </p:cNvSpPr>
          <p:nvPr>
            <p:ph type="body" sz="quarter" idx="10" hasCustomPrompt="1"/>
          </p:nvPr>
        </p:nvSpPr>
        <p:spPr>
          <a:xfrm>
            <a:off x="0" y="3880348"/>
            <a:ext cx="9144000" cy="424732"/>
          </a:xfrm>
          <a:noFill/>
          <a:ln>
            <a:noFill/>
          </a:ln>
        </p:spPr>
        <p:style>
          <a:lnRef idx="2">
            <a:schemeClr val="dk1"/>
          </a:lnRef>
          <a:fillRef idx="1">
            <a:schemeClr val="lt1"/>
          </a:fillRef>
          <a:effectRef idx="0">
            <a:schemeClr val="dk1"/>
          </a:effectRef>
          <a:fontRef idx="minor">
            <a:schemeClr val="dk1"/>
          </a:fontRef>
        </p:style>
        <p:txBody>
          <a:bodyPr anchor="b">
            <a:spAutoFit/>
          </a:bodyPr>
          <a:lstStyle>
            <a:lvl1pPr marL="0" indent="0" algn="ctr">
              <a:buNone/>
              <a:defRPr sz="2400" cap="small" baseline="0">
                <a:solidFill>
                  <a:schemeClr val="bg1">
                    <a:lumMod val="85000"/>
                  </a:schemeClr>
                </a:solidFill>
                <a:latin typeface="+mj-lt"/>
              </a:defRPr>
            </a:lvl1pPr>
          </a:lstStyle>
          <a:p>
            <a:pPr lvl="0"/>
            <a:r>
              <a:rPr lang="en-US" dirty="0"/>
              <a:t>optional sub title</a:t>
            </a:r>
          </a:p>
        </p:txBody>
      </p:sp>
    </p:spTree>
    <p:extLst>
      <p:ext uri="{BB962C8B-B14F-4D97-AF65-F5344CB8AC3E}">
        <p14:creationId xmlns:p14="http://schemas.microsoft.com/office/powerpoint/2010/main" val="260209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se study">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
            <a:ext cx="9144000" cy="6864096"/>
          </a:xfrm>
          <a:prstGeom prst="rect">
            <a:avLst/>
          </a:prstGeom>
        </p:spPr>
      </p:pic>
      <p:sp>
        <p:nvSpPr>
          <p:cNvPr id="6" name="Title 5"/>
          <p:cNvSpPr>
            <a:spLocks noGrp="1"/>
          </p:cNvSpPr>
          <p:nvPr>
            <p:ph type="title" hasCustomPrompt="1"/>
          </p:nvPr>
        </p:nvSpPr>
        <p:spPr>
          <a:xfrm>
            <a:off x="0" y="517739"/>
            <a:ext cx="9143999" cy="1537856"/>
          </a:xfrm>
          <a:solidFill>
            <a:schemeClr val="tx1">
              <a:alpha val="40000"/>
            </a:schemeClr>
          </a:solidFill>
        </p:spPr>
        <p:txBody>
          <a:bodyPr>
            <a:normAutofit/>
          </a:bodyPr>
          <a:lstStyle>
            <a:lvl1pPr algn="ctr">
              <a:defRPr sz="3200">
                <a:solidFill>
                  <a:schemeClr val="bg1"/>
                </a:solidFill>
              </a:defRPr>
            </a:lvl1pPr>
          </a:lstStyle>
          <a:p>
            <a:r>
              <a:rPr lang="en-US" dirty="0"/>
              <a:t>Summarize the case study</a:t>
            </a:r>
          </a:p>
        </p:txBody>
      </p:sp>
      <p:sp>
        <p:nvSpPr>
          <p:cNvPr id="5" name="Rectangle 4"/>
          <p:cNvSpPr/>
          <p:nvPr userDrawn="1"/>
        </p:nvSpPr>
        <p:spPr>
          <a:xfrm>
            <a:off x="304800" y="2487827"/>
            <a:ext cx="2529016" cy="65078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7" name="Rectangle 6"/>
          <p:cNvSpPr/>
          <p:nvPr userDrawn="1"/>
        </p:nvSpPr>
        <p:spPr>
          <a:xfrm>
            <a:off x="3307492" y="2487827"/>
            <a:ext cx="2529016" cy="65078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a:t>
            </a:r>
          </a:p>
        </p:txBody>
      </p:sp>
      <p:sp>
        <p:nvSpPr>
          <p:cNvPr id="8" name="Rectangle 7"/>
          <p:cNvSpPr/>
          <p:nvPr userDrawn="1"/>
        </p:nvSpPr>
        <p:spPr>
          <a:xfrm>
            <a:off x="6310184" y="2487827"/>
            <a:ext cx="2529016" cy="65078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a:t>
            </a:r>
          </a:p>
        </p:txBody>
      </p:sp>
      <p:sp>
        <p:nvSpPr>
          <p:cNvPr id="9" name="Isosceles Triangle 8"/>
          <p:cNvSpPr/>
          <p:nvPr userDrawn="1"/>
        </p:nvSpPr>
        <p:spPr>
          <a:xfrm rot="5400000">
            <a:off x="2833815" y="2609051"/>
            <a:ext cx="473676" cy="408341"/>
          </a:xfrm>
          <a:prstGeom prs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p:cNvSpPr/>
          <p:nvPr userDrawn="1"/>
        </p:nvSpPr>
        <p:spPr>
          <a:xfrm rot="5400000">
            <a:off x="5836509" y="2609052"/>
            <a:ext cx="473676" cy="408341"/>
          </a:xfrm>
          <a:prstGeom prs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304800" y="3194908"/>
            <a:ext cx="2529016" cy="240201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spcBef>
                <a:spcPts val="1200"/>
              </a:spcBef>
            </a:pPr>
            <a:endParaRPr lang="en-US" sz="1400" dirty="0"/>
          </a:p>
        </p:txBody>
      </p:sp>
      <p:sp>
        <p:nvSpPr>
          <p:cNvPr id="3" name="Text Placeholder 2"/>
          <p:cNvSpPr>
            <a:spLocks noGrp="1"/>
          </p:cNvSpPr>
          <p:nvPr>
            <p:ph type="body" sz="quarter" idx="10" hasCustomPrompt="1"/>
          </p:nvPr>
        </p:nvSpPr>
        <p:spPr>
          <a:xfrm>
            <a:off x="304800" y="3194908"/>
            <a:ext cx="2529016" cy="2402014"/>
          </a:xfrm>
        </p:spPr>
        <p:txBody>
          <a:bodyPr>
            <a:normAutofit/>
          </a:bodyPr>
          <a:lstStyle>
            <a:lvl1pPr marL="0" indent="0">
              <a:lnSpc>
                <a:spcPct val="100000"/>
              </a:lnSpc>
              <a:buNone/>
              <a:defRPr sz="1400">
                <a:solidFill>
                  <a:schemeClr val="bg1"/>
                </a:solidFill>
              </a:defRPr>
            </a:lvl1pPr>
          </a:lstStyle>
          <a:p>
            <a:pPr lvl="0"/>
            <a:r>
              <a:rPr lang="en-US" dirty="0"/>
              <a:t>Explain the problem briefly in one or </a:t>
            </a:r>
            <a:r>
              <a:rPr lang="en-US"/>
              <a:t>two paragraphs</a:t>
            </a:r>
            <a:endParaRPr lang="en-US" dirty="0"/>
          </a:p>
        </p:txBody>
      </p:sp>
      <p:sp>
        <p:nvSpPr>
          <p:cNvPr id="17" name="Text Placeholder 16"/>
          <p:cNvSpPr>
            <a:spLocks noGrp="1"/>
          </p:cNvSpPr>
          <p:nvPr>
            <p:ph type="body" sz="quarter" idx="11" hasCustomPrompt="1"/>
          </p:nvPr>
        </p:nvSpPr>
        <p:spPr>
          <a:xfrm>
            <a:off x="3307492" y="3194908"/>
            <a:ext cx="2529016" cy="2402014"/>
          </a:xfr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spcBef>
                <a:spcPts val="1000"/>
              </a:spcBef>
              <a:spcAft>
                <a:spcPts val="0"/>
              </a:spcAft>
              <a:buNone/>
              <a:defRPr lang="en-US" sz="1400" smtClean="0">
                <a:solidFill>
                  <a:schemeClr val="lt1"/>
                </a:solidFill>
              </a:defRPr>
            </a:lvl1pPr>
            <a:lvl2pPr>
              <a:defRPr lang="en-US" sz="1800" smtClean="0">
                <a:solidFill>
                  <a:schemeClr val="lt1"/>
                </a:solidFill>
              </a:defRPr>
            </a:lvl2pPr>
            <a:lvl3pPr>
              <a:defRPr lang="en-US" smtClean="0">
                <a:solidFill>
                  <a:schemeClr val="lt1"/>
                </a:solidFill>
              </a:defRPr>
            </a:lvl3pPr>
            <a:lvl4pPr>
              <a:defRPr lang="en-US" sz="1800" smtClean="0">
                <a:solidFill>
                  <a:schemeClr val="lt1"/>
                </a:solidFill>
              </a:defRPr>
            </a:lvl4pPr>
            <a:lvl5pPr>
              <a:defRPr lang="en-GB" sz="1800">
                <a:solidFill>
                  <a:schemeClr val="lt1"/>
                </a:solidFill>
              </a:defRPr>
            </a:lvl5pPr>
          </a:lstStyle>
          <a:p>
            <a:pPr marL="0" lvl="0" defTabSz="457200">
              <a:lnSpc>
                <a:spcPct val="120000"/>
              </a:lnSpc>
            </a:pPr>
            <a:r>
              <a:rPr lang="en-US" dirty="0"/>
              <a:t>Explain what </a:t>
            </a:r>
            <a:r>
              <a:rPr lang="en-US" dirty="0" err="1"/>
              <a:t>Gramener</a:t>
            </a:r>
            <a:r>
              <a:rPr lang="en-US" dirty="0"/>
              <a:t> did, highlight capability</a:t>
            </a:r>
          </a:p>
        </p:txBody>
      </p:sp>
      <p:sp>
        <p:nvSpPr>
          <p:cNvPr id="22" name="Text Placeholder 21"/>
          <p:cNvSpPr>
            <a:spLocks noGrp="1"/>
          </p:cNvSpPr>
          <p:nvPr>
            <p:ph type="body" sz="quarter" idx="12" hasCustomPrompt="1"/>
          </p:nvPr>
        </p:nvSpPr>
        <p:spPr>
          <a:xfrm>
            <a:off x="6310184" y="3194908"/>
            <a:ext cx="2529016" cy="2402014"/>
          </a:xfr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lvl1pPr>
              <a:spcBef>
                <a:spcPts val="1200"/>
              </a:spcBef>
              <a:spcAft>
                <a:spcPts val="0"/>
              </a:spcAft>
              <a:defRPr lang="en-US" sz="1400" smtClean="0">
                <a:solidFill>
                  <a:schemeClr val="lt1"/>
                </a:solidFill>
              </a:defRPr>
            </a:lvl1pPr>
            <a:lvl2pPr>
              <a:defRPr lang="en-US" sz="1800" smtClean="0">
                <a:solidFill>
                  <a:schemeClr val="lt1"/>
                </a:solidFill>
              </a:defRPr>
            </a:lvl2pPr>
            <a:lvl3pPr>
              <a:defRPr lang="en-US" smtClean="0">
                <a:solidFill>
                  <a:schemeClr val="lt1"/>
                </a:solidFill>
              </a:defRPr>
            </a:lvl3pPr>
            <a:lvl4pPr>
              <a:defRPr lang="en-US" sz="1800" smtClean="0">
                <a:solidFill>
                  <a:schemeClr val="lt1"/>
                </a:solidFill>
              </a:defRPr>
            </a:lvl4pPr>
            <a:lvl5pPr>
              <a:defRPr lang="en-GB" sz="1800">
                <a:solidFill>
                  <a:schemeClr val="lt1"/>
                </a:solidFill>
              </a:defRPr>
            </a:lvl5pPr>
          </a:lstStyle>
          <a:p>
            <a:pPr marL="0" lvl="0" indent="0" defTabSz="457200">
              <a:lnSpc>
                <a:spcPct val="120000"/>
              </a:lnSpc>
              <a:buNone/>
            </a:pPr>
            <a:r>
              <a:rPr lang="en-US" dirty="0"/>
              <a:t>Explain the quantitative </a:t>
            </a:r>
            <a:r>
              <a:rPr lang="en-US"/>
              <a:t>business impact</a:t>
            </a:r>
            <a:endParaRPr lang="en-US" dirty="0"/>
          </a:p>
        </p:txBody>
      </p:sp>
    </p:spTree>
    <p:extLst>
      <p:ext uri="{BB962C8B-B14F-4D97-AF65-F5344CB8AC3E}">
        <p14:creationId xmlns:p14="http://schemas.microsoft.com/office/powerpoint/2010/main" val="413069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ep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
            <a:ext cx="9144000" cy="6864096"/>
          </a:xfrm>
          <a:prstGeom prst="rect">
            <a:avLst/>
          </a:prstGeom>
        </p:spPr>
      </p:pic>
      <p:pic>
        <p:nvPicPr>
          <p:cNvPr id="8" name="Picture 7"/>
          <p:cNvPicPr>
            <a:picLocks noChangeAspect="1"/>
          </p:cNvPicPr>
          <p:nvPr userDrawn="1"/>
        </p:nvPicPr>
        <p:blipFill>
          <a:blip r:embed="rId3" cstate="screen">
            <a:lum bright="70000" contrast="-70000"/>
            <a:extLst>
              <a:ext uri="{28A0092B-C50C-407E-A947-70E740481C1C}">
                <a14:useLocalDpi xmlns:a14="http://schemas.microsoft.com/office/drawing/2010/main"/>
              </a:ext>
            </a:extLst>
          </a:blip>
          <a:stretch>
            <a:fillRect/>
          </a:stretch>
        </p:blipFill>
        <p:spPr>
          <a:xfrm>
            <a:off x="182879" y="6490967"/>
            <a:ext cx="223176" cy="274320"/>
          </a:xfrm>
          <a:prstGeom prst="rect">
            <a:avLst/>
          </a:prstGeom>
        </p:spPr>
      </p:pic>
    </p:spTree>
    <p:extLst>
      <p:ext uri="{BB962C8B-B14F-4D97-AF65-F5344CB8AC3E}">
        <p14:creationId xmlns:p14="http://schemas.microsoft.com/office/powerpoint/2010/main" val="67579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79" y="91439"/>
            <a:ext cx="8778242" cy="640080"/>
          </a:xfrm>
        </p:spPr>
        <p:txBody>
          <a:bodyPr/>
          <a:lstStyle>
            <a:lvl1pPr>
              <a:defRPr/>
            </a:lvl1pPr>
          </a:lstStyle>
          <a:p>
            <a:r>
              <a:rPr lang="en-US" dirty="0"/>
              <a:t>Summarize the slide’s message</a:t>
            </a:r>
          </a:p>
        </p:txBody>
      </p:sp>
      <p:sp>
        <p:nvSpPr>
          <p:cNvPr id="3" name="Date Placeholder 2"/>
          <p:cNvSpPr>
            <a:spLocks noGrp="1"/>
          </p:cNvSpPr>
          <p:nvPr>
            <p:ph type="dt" sz="half" idx="10"/>
          </p:nvPr>
        </p:nvSpPr>
        <p:spPr/>
        <p:txBody>
          <a:bodyPr/>
          <a:lstStyle/>
          <a:p>
            <a:fld id="{DE2C6F76-5EDA-4247-B34D-42592F5122A8}" type="datetime1">
              <a:rPr lang="en-US" smtClean="0"/>
              <a:t>24-May-17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p:cNvSpPr/>
          <p:nvPr userDrawn="1"/>
        </p:nvSpPr>
        <p:spPr>
          <a:xfrm rot="5400000">
            <a:off x="-228601" y="378478"/>
            <a:ext cx="640080" cy="66000"/>
          </a:xfrm>
          <a:prstGeom prst="rect">
            <a:avLst/>
          </a:prstGeom>
          <a:solidFill>
            <a:srgbClr val="201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06906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Title">
    <p:spTree>
      <p:nvGrpSpPr>
        <p:cNvPr id="1" name=""/>
        <p:cNvGrpSpPr/>
        <p:nvPr/>
      </p:nvGrpSpPr>
      <p:grpSpPr>
        <a:xfrm>
          <a:off x="0" y="0"/>
          <a:ext cx="0" cy="0"/>
          <a:chOff x="0" y="0"/>
          <a:chExt cx="0" cy="0"/>
        </a:xfrm>
      </p:grpSpPr>
      <p:sp>
        <p:nvSpPr>
          <p:cNvPr id="6" name="Rectangle 5"/>
          <p:cNvSpPr/>
          <p:nvPr userDrawn="1"/>
        </p:nvSpPr>
        <p:spPr>
          <a:xfrm>
            <a:off x="0" y="0"/>
            <a:ext cx="9144000" cy="822960"/>
          </a:xfrm>
          <a:prstGeom prst="rect">
            <a:avLst/>
          </a:prstGeom>
          <a:solidFill>
            <a:srgbClr val="231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82879" y="91439"/>
            <a:ext cx="8778242" cy="640080"/>
          </a:xfrm>
          <a:noFill/>
        </p:spPr>
        <p:txBody>
          <a:bodyPr/>
          <a:lstStyle>
            <a:lvl1pPr>
              <a:defRPr>
                <a:solidFill>
                  <a:schemeClr val="bg1"/>
                </a:solidFill>
              </a:defRPr>
            </a:lvl1pPr>
          </a:lstStyle>
          <a:p>
            <a:r>
              <a:rPr lang="en-US" dirty="0"/>
              <a:t>Summarize the slide’s message</a:t>
            </a:r>
          </a:p>
        </p:txBody>
      </p:sp>
      <p:sp>
        <p:nvSpPr>
          <p:cNvPr id="3" name="Date Placeholder 2"/>
          <p:cNvSpPr>
            <a:spLocks noGrp="1"/>
          </p:cNvSpPr>
          <p:nvPr>
            <p:ph type="dt" sz="half" idx="10"/>
          </p:nvPr>
        </p:nvSpPr>
        <p:spPr/>
        <p:txBody>
          <a:bodyPr/>
          <a:lstStyle/>
          <a:p>
            <a:fld id="{DE2C6F76-5EDA-4247-B34D-42592F5122A8}" type="datetime1">
              <a:rPr lang="en-US" smtClean="0"/>
              <a:t>24-May-17</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655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Summarize the slide’s message</a:t>
            </a:r>
          </a:p>
        </p:txBody>
      </p:sp>
      <p:sp>
        <p:nvSpPr>
          <p:cNvPr id="3" name="Date Placeholder 2"/>
          <p:cNvSpPr>
            <a:spLocks noGrp="1"/>
          </p:cNvSpPr>
          <p:nvPr>
            <p:ph type="dt" sz="half" idx="10"/>
          </p:nvPr>
        </p:nvSpPr>
        <p:spPr/>
        <p:txBody>
          <a:bodyPr/>
          <a:lstStyle/>
          <a:p>
            <a:fld id="{B325DF4A-260C-4E98-8F6D-1C9651FA5C9C}" type="datetime1">
              <a:rPr lang="en-US" smtClean="0"/>
              <a:t>24-May-17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ext Placeholder 5"/>
          <p:cNvSpPr>
            <a:spLocks noGrp="1"/>
          </p:cNvSpPr>
          <p:nvPr>
            <p:ph type="body" sz="quarter" idx="12"/>
          </p:nvPr>
        </p:nvSpPr>
        <p:spPr>
          <a:xfrm>
            <a:off x="182879" y="822960"/>
            <a:ext cx="8778242" cy="5577840"/>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p:cNvSpPr/>
          <p:nvPr userDrawn="1"/>
        </p:nvSpPr>
        <p:spPr>
          <a:xfrm rot="5400000">
            <a:off x="-228601" y="378478"/>
            <a:ext cx="640080" cy="66000"/>
          </a:xfrm>
          <a:prstGeom prst="rect">
            <a:avLst/>
          </a:prstGeom>
          <a:solidFill>
            <a:srgbClr val="201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03354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79" y="91439"/>
            <a:ext cx="8778242" cy="640080"/>
          </a:xfrm>
        </p:spPr>
        <p:txBody>
          <a:bodyPr/>
          <a:lstStyle>
            <a:lvl1pPr>
              <a:defRPr/>
            </a:lvl1pPr>
          </a:lstStyle>
          <a:p>
            <a:r>
              <a:rPr lang="en-US" dirty="0"/>
              <a:t>Summarize the slide’s message</a:t>
            </a:r>
          </a:p>
        </p:txBody>
      </p:sp>
      <p:sp>
        <p:nvSpPr>
          <p:cNvPr id="3" name="Date Placeholder 2"/>
          <p:cNvSpPr>
            <a:spLocks noGrp="1"/>
          </p:cNvSpPr>
          <p:nvPr>
            <p:ph type="dt" sz="half" idx="10"/>
          </p:nvPr>
        </p:nvSpPr>
        <p:spPr/>
        <p:txBody>
          <a:bodyPr/>
          <a:lstStyle/>
          <a:p>
            <a:fld id="{DE2C6F76-5EDA-4247-B34D-42592F5122A8}" type="datetime1">
              <a:rPr lang="en-US" smtClean="0"/>
              <a:t>24-May-17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p:cNvSpPr/>
          <p:nvPr userDrawn="1"/>
        </p:nvSpPr>
        <p:spPr>
          <a:xfrm rot="5400000">
            <a:off x="-228601" y="378478"/>
            <a:ext cx="640080" cy="66000"/>
          </a:xfrm>
          <a:prstGeom prst="rect">
            <a:avLst/>
          </a:prstGeom>
          <a:solidFill>
            <a:srgbClr val="201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Left Text Placeholder"/>
          <p:cNvSpPr>
            <a:spLocks noGrp="1"/>
          </p:cNvSpPr>
          <p:nvPr>
            <p:ph sz="quarter" idx="12" hasCustomPrompt="1"/>
          </p:nvPr>
        </p:nvSpPr>
        <p:spPr>
          <a:xfrm>
            <a:off x="182563" y="898524"/>
            <a:ext cx="4297362" cy="5419149"/>
          </a:xfrm>
        </p:spPr>
        <p:txBody>
          <a:bodyPr>
            <a:noAutofit/>
          </a:bodyPr>
          <a:lstStyle>
            <a:lvl1pPr marL="0" indent="0">
              <a:lnSpc>
                <a:spcPct val="110000"/>
              </a:lnSpc>
              <a:spcBef>
                <a:spcPts val="300"/>
              </a:spcBef>
              <a:buNone/>
              <a:defRPr sz="1400"/>
            </a:lvl1pPr>
            <a:lvl2pPr marL="233363" indent="-228600">
              <a:lnSpc>
                <a:spcPct val="110000"/>
              </a:lnSpc>
              <a:spcBef>
                <a:spcPts val="300"/>
              </a:spcBef>
              <a:defRPr sz="1200"/>
            </a:lvl2pPr>
            <a:lvl3pPr marL="344488" indent="-228600">
              <a:lnSpc>
                <a:spcPct val="110000"/>
              </a:lnSpc>
              <a:spcBef>
                <a:spcPts val="300"/>
              </a:spcBef>
              <a:defRPr sz="1100"/>
            </a:lvl3pPr>
            <a:lvl4pPr marL="457200" indent="-228600">
              <a:lnSpc>
                <a:spcPct val="110000"/>
              </a:lnSpc>
              <a:spcBef>
                <a:spcPts val="300"/>
              </a:spcBef>
              <a:defRPr sz="1050"/>
            </a:lvl4pPr>
            <a:lvl5pPr marL="569913" indent="-228600">
              <a:lnSpc>
                <a:spcPct val="110000"/>
              </a:lnSpc>
              <a:spcBef>
                <a:spcPts val="300"/>
              </a:spcBef>
              <a:defRPr sz="1050"/>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ight Text Placeholder"/>
          <p:cNvSpPr>
            <a:spLocks noGrp="1"/>
          </p:cNvSpPr>
          <p:nvPr>
            <p:ph sz="quarter" idx="13" hasCustomPrompt="1"/>
          </p:nvPr>
        </p:nvSpPr>
        <p:spPr>
          <a:xfrm>
            <a:off x="4663759" y="898524"/>
            <a:ext cx="4297362" cy="5419149"/>
          </a:xfrm>
        </p:spPr>
        <p:txBody>
          <a:bodyPr>
            <a:noAutofit/>
          </a:bodyPr>
          <a:lstStyle>
            <a:lvl1pPr marL="0" indent="0">
              <a:lnSpc>
                <a:spcPct val="110000"/>
              </a:lnSpc>
              <a:spcBef>
                <a:spcPts val="300"/>
              </a:spcBef>
              <a:buNone/>
              <a:defRPr sz="1400"/>
            </a:lvl1pPr>
            <a:lvl2pPr marL="233363" indent="-228600">
              <a:lnSpc>
                <a:spcPct val="110000"/>
              </a:lnSpc>
              <a:spcBef>
                <a:spcPts val="300"/>
              </a:spcBef>
              <a:defRPr sz="1200"/>
            </a:lvl2pPr>
            <a:lvl3pPr marL="344488" indent="-228600">
              <a:lnSpc>
                <a:spcPct val="110000"/>
              </a:lnSpc>
              <a:spcBef>
                <a:spcPts val="300"/>
              </a:spcBef>
              <a:defRPr sz="1100"/>
            </a:lvl3pPr>
            <a:lvl4pPr marL="457200" indent="-228600">
              <a:lnSpc>
                <a:spcPct val="110000"/>
              </a:lnSpc>
              <a:spcBef>
                <a:spcPts val="300"/>
              </a:spcBef>
              <a:defRPr sz="1050"/>
            </a:lvl4pPr>
            <a:lvl5pPr marL="569913" indent="-228600">
              <a:lnSpc>
                <a:spcPct val="110000"/>
              </a:lnSpc>
              <a:spcBef>
                <a:spcPts val="300"/>
              </a:spcBef>
              <a:defRPr sz="1050"/>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802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CE2E31-6F74-462D-BA59-73B7160F7482}" type="datetime1">
              <a:rPr lang="en-US" smtClean="0"/>
              <a:t>24-May-17</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2733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ok">
    <p:spTree>
      <p:nvGrpSpPr>
        <p:cNvPr id="1" name=""/>
        <p:cNvGrpSpPr/>
        <p:nvPr/>
      </p:nvGrpSpPr>
      <p:grpSpPr>
        <a:xfrm>
          <a:off x="0" y="0"/>
          <a:ext cx="0" cy="0"/>
          <a:chOff x="0" y="0"/>
          <a:chExt cx="0" cy="0"/>
        </a:xfrm>
      </p:grpSpPr>
      <p:sp>
        <p:nvSpPr>
          <p:cNvPr id="5" name="Rectangle 4"/>
          <p:cNvSpPr/>
          <p:nvPr userDrawn="1"/>
        </p:nvSpPr>
        <p:spPr>
          <a:xfrm rot="5400000">
            <a:off x="-1845129" y="1845113"/>
            <a:ext cx="6858000" cy="3167743"/>
          </a:xfrm>
          <a:prstGeom prst="rect">
            <a:avLst/>
          </a:prstGeom>
          <a:solidFill>
            <a:srgbClr val="231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82880" y="66498"/>
            <a:ext cx="2802300" cy="640080"/>
          </a:xfrm>
          <a:noFill/>
        </p:spPr>
        <p:txBody>
          <a:bodyPr/>
          <a:lstStyle>
            <a:lvl1pPr>
              <a:lnSpc>
                <a:spcPct val="80000"/>
              </a:lnSpc>
              <a:defRPr>
                <a:solidFill>
                  <a:schemeClr val="bg1"/>
                </a:solidFill>
              </a:defRPr>
            </a:lvl1pPr>
          </a:lstStyle>
          <a:p>
            <a:r>
              <a:rPr lang="en-US" dirty="0"/>
              <a:t>Describe section</a:t>
            </a:r>
          </a:p>
        </p:txBody>
      </p:sp>
      <p:sp>
        <p:nvSpPr>
          <p:cNvPr id="3" name="Date Placeholder 2"/>
          <p:cNvSpPr>
            <a:spLocks noGrp="1"/>
          </p:cNvSpPr>
          <p:nvPr>
            <p:ph type="dt" sz="half" idx="10"/>
          </p:nvPr>
        </p:nvSpPr>
        <p:spPr>
          <a:xfrm>
            <a:off x="1613579" y="6492239"/>
            <a:ext cx="1371600" cy="274320"/>
          </a:xfrm>
          <a:noFill/>
        </p:spPr>
        <p:txBody>
          <a:bodyPr/>
          <a:lstStyle/>
          <a:p>
            <a:fld id="{33D6D1A4-82FD-416F-B454-ACF63A7912F0}" type="datetime1">
              <a:rPr lang="en-US" smtClean="0"/>
              <a:pPr/>
              <a:t>24-May-17</a:t>
            </a:fld>
            <a:endParaRPr lang="en-US" dirty="0"/>
          </a:p>
        </p:txBody>
      </p:sp>
      <p:sp>
        <p:nvSpPr>
          <p:cNvPr id="4" name="Footer Placeholder 3"/>
          <p:cNvSpPr>
            <a:spLocks noGrp="1"/>
          </p:cNvSpPr>
          <p:nvPr>
            <p:ph type="ftr" sz="quarter" idx="11"/>
          </p:nvPr>
        </p:nvSpPr>
        <p:spPr>
          <a:xfrm>
            <a:off x="3227201" y="6490967"/>
            <a:ext cx="5118776" cy="274320"/>
          </a:xfrm>
          <a:noFill/>
        </p:spPr>
        <p:txBody>
          <a:bodyPr/>
          <a:lstStyle/>
          <a:p>
            <a:endParaRPr lang="en-US" dirty="0"/>
          </a:p>
        </p:txBody>
      </p:sp>
      <p:pic>
        <p:nvPicPr>
          <p:cNvPr id="6" name="Picture 5"/>
          <p:cNvPicPr>
            <a:picLocks noChangeAspect="1"/>
          </p:cNvPicPr>
          <p:nvPr userDrawn="1"/>
        </p:nvPicPr>
        <p:blipFill>
          <a:blip r:embed="rId2" cstate="screen">
            <a:lum bright="70000" contrast="-70000"/>
            <a:extLst>
              <a:ext uri="{28A0092B-C50C-407E-A947-70E740481C1C}">
                <a14:useLocalDpi xmlns:a14="http://schemas.microsoft.com/office/drawing/2010/main"/>
              </a:ext>
            </a:extLst>
          </a:blip>
          <a:stretch>
            <a:fillRect/>
          </a:stretch>
        </p:blipFill>
        <p:spPr>
          <a:xfrm>
            <a:off x="182879" y="6490967"/>
            <a:ext cx="223176" cy="274320"/>
          </a:xfrm>
          <a:prstGeom prst="rect">
            <a:avLst/>
          </a:prstGeom>
        </p:spPr>
      </p:pic>
      <p:sp>
        <p:nvSpPr>
          <p:cNvPr id="8" name="Text Placeholder 7"/>
          <p:cNvSpPr>
            <a:spLocks noGrp="1"/>
          </p:cNvSpPr>
          <p:nvPr>
            <p:ph type="body" sz="quarter" idx="12" hasCustomPrompt="1"/>
          </p:nvPr>
        </p:nvSpPr>
        <p:spPr>
          <a:xfrm>
            <a:off x="182563" y="831847"/>
            <a:ext cx="2802616" cy="5543550"/>
          </a:xfrm>
        </p:spPr>
        <p:txBody>
          <a:bodyPr>
            <a:noAutofit/>
          </a:bodyPr>
          <a:lstStyle>
            <a:lvl1pPr marL="0" indent="0">
              <a:lnSpc>
                <a:spcPct val="110000"/>
              </a:lnSpc>
              <a:spcBef>
                <a:spcPts val="0"/>
              </a:spcBef>
              <a:spcAft>
                <a:spcPts val="0"/>
              </a:spcAft>
              <a:buNone/>
              <a:defRPr sz="1600">
                <a:solidFill>
                  <a:schemeClr val="bg1"/>
                </a:solidFill>
              </a:defRPr>
            </a:lvl1pPr>
            <a:lvl2pPr marL="457200" indent="0">
              <a:lnSpc>
                <a:spcPct val="110000"/>
              </a:lnSpc>
              <a:buNone/>
              <a:defRPr sz="1400">
                <a:solidFill>
                  <a:schemeClr val="bg1"/>
                </a:solidFill>
              </a:defRPr>
            </a:lvl2pPr>
            <a:lvl3pPr marL="914400" indent="0">
              <a:lnSpc>
                <a:spcPct val="110000"/>
              </a:lnSpc>
              <a:buNone/>
              <a:defRPr sz="1200">
                <a:solidFill>
                  <a:schemeClr val="bg1"/>
                </a:solidFill>
              </a:defRPr>
            </a:lvl3pPr>
            <a:lvl4pPr marL="1371600" indent="0">
              <a:lnSpc>
                <a:spcPct val="110000"/>
              </a:lnSpc>
              <a:buNone/>
              <a:defRPr sz="1100">
                <a:solidFill>
                  <a:schemeClr val="bg1"/>
                </a:solidFill>
              </a:defRPr>
            </a:lvl4pPr>
            <a:lvl5pPr marL="1828800" indent="0">
              <a:lnSpc>
                <a:spcPct val="110000"/>
              </a:lnSpc>
              <a:buNone/>
              <a:defRPr sz="1100">
                <a:solidFill>
                  <a:schemeClr val="bg1"/>
                </a:solidFill>
              </a:defRPr>
            </a:lvl5pPr>
          </a:lstStyle>
          <a:p>
            <a:pPr lvl="0"/>
            <a:r>
              <a:rPr lang="en-US" dirty="0"/>
              <a:t>Fill in details about the section</a:t>
            </a:r>
          </a:p>
        </p:txBody>
      </p:sp>
    </p:spTree>
    <p:extLst>
      <p:ext uri="{BB962C8B-B14F-4D97-AF65-F5344CB8AC3E}">
        <p14:creationId xmlns:p14="http://schemas.microsoft.com/office/powerpoint/2010/main" val="385405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Intro">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 y="0"/>
            <a:ext cx="4572000" cy="6858000"/>
          </a:xfrm>
          <a:solidFill>
            <a:srgbClr val="231F74"/>
          </a:solidFill>
        </p:spPr>
        <p:txBody>
          <a:bodyPr anchor="t"/>
          <a:lstStyle>
            <a:lvl1pPr marL="0" indent="0" algn="ctr">
              <a:buNone/>
              <a:defRPr>
                <a:solidFill>
                  <a:schemeClr val="bg1"/>
                </a:solidFill>
              </a:defRPr>
            </a:lvl1pPr>
          </a:lstStyle>
          <a:p>
            <a:r>
              <a:rPr lang="en-US"/>
              <a:t>Click icon to add picture</a:t>
            </a:r>
            <a:endParaRPr lang="en-US" dirty="0"/>
          </a:p>
        </p:txBody>
      </p:sp>
      <p:sp>
        <p:nvSpPr>
          <p:cNvPr id="2" name="Title 1"/>
          <p:cNvSpPr>
            <a:spLocks noGrp="1"/>
          </p:cNvSpPr>
          <p:nvPr>
            <p:ph type="title"/>
          </p:nvPr>
        </p:nvSpPr>
        <p:spPr>
          <a:xfrm>
            <a:off x="4754879" y="91439"/>
            <a:ext cx="4206241" cy="64008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2984269" y="6492240"/>
            <a:ext cx="1371600" cy="274320"/>
          </a:xfrm>
          <a:noFill/>
        </p:spPr>
        <p:txBody>
          <a:bodyPr/>
          <a:lstStyle>
            <a:lvl1pPr>
              <a:defRPr>
                <a:solidFill>
                  <a:schemeClr val="bg1"/>
                </a:solidFill>
              </a:defRPr>
            </a:lvl1pPr>
          </a:lstStyle>
          <a:p>
            <a:fld id="{33D6D1A4-82FD-416F-B454-ACF63A7912F0}" type="datetime1">
              <a:rPr lang="en-US" smtClean="0"/>
              <a:pPr/>
              <a:t>24-May-17</a:t>
            </a:fld>
            <a:endParaRPr lang="en-US" dirty="0"/>
          </a:p>
        </p:txBody>
      </p:sp>
      <p:sp>
        <p:nvSpPr>
          <p:cNvPr id="4" name="Footer Placeholder 3"/>
          <p:cNvSpPr>
            <a:spLocks noGrp="1"/>
          </p:cNvSpPr>
          <p:nvPr>
            <p:ph type="ftr" sz="quarter" idx="11"/>
          </p:nvPr>
        </p:nvSpPr>
        <p:spPr>
          <a:xfrm>
            <a:off x="4754879" y="6490967"/>
            <a:ext cx="3591098" cy="274320"/>
          </a:xfrm>
        </p:spPr>
        <p:txBody>
          <a:bodyPr/>
          <a:lstStyle/>
          <a:p>
            <a:endParaRPr lang="en-US" dirty="0"/>
          </a:p>
        </p:txBody>
      </p:sp>
      <p:pic>
        <p:nvPicPr>
          <p:cNvPr id="9" name="Picture 8"/>
          <p:cNvPicPr>
            <a:picLocks noChangeAspect="1"/>
          </p:cNvPicPr>
          <p:nvPr userDrawn="1"/>
        </p:nvPicPr>
        <p:blipFill>
          <a:blip r:embed="rId2" cstate="screen">
            <a:lum bright="70000" contrast="-70000"/>
            <a:extLst>
              <a:ext uri="{28A0092B-C50C-407E-A947-70E740481C1C}">
                <a14:useLocalDpi xmlns:a14="http://schemas.microsoft.com/office/drawing/2010/main"/>
              </a:ext>
            </a:extLst>
          </a:blip>
          <a:stretch>
            <a:fillRect/>
          </a:stretch>
        </p:blipFill>
        <p:spPr>
          <a:xfrm>
            <a:off x="182879" y="6490967"/>
            <a:ext cx="223176" cy="274320"/>
          </a:xfrm>
          <a:prstGeom prst="rect">
            <a:avLst/>
          </a:prstGeom>
        </p:spPr>
      </p:pic>
      <p:sp>
        <p:nvSpPr>
          <p:cNvPr id="11" name="Text Placeholder 10"/>
          <p:cNvSpPr>
            <a:spLocks noGrp="1"/>
          </p:cNvSpPr>
          <p:nvPr>
            <p:ph type="body" sz="quarter" idx="13" hasCustomPrompt="1"/>
          </p:nvPr>
        </p:nvSpPr>
        <p:spPr>
          <a:xfrm>
            <a:off x="0" y="4139072"/>
            <a:ext cx="4572000" cy="1520825"/>
          </a:xfrm>
          <a:solidFill>
            <a:srgbClr val="000000">
              <a:alpha val="50196"/>
            </a:srgbClr>
          </a:solidFill>
        </p:spPr>
        <p:txBody>
          <a:bodyPr anchor="ctr"/>
          <a:lstStyle>
            <a:lvl1pPr marL="0" indent="0" algn="ctr">
              <a:buNone/>
              <a:defRPr b="1" cap="sm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Name of </a:t>
            </a:r>
            <a:r>
              <a:rPr lang="en-US"/>
              <a:t>the section</a:t>
            </a:r>
            <a:endParaRPr lang="en-US" dirty="0"/>
          </a:p>
        </p:txBody>
      </p:sp>
    </p:spTree>
    <p:extLst>
      <p:ext uri="{BB962C8B-B14F-4D97-AF65-F5344CB8AC3E}">
        <p14:creationId xmlns:p14="http://schemas.microsoft.com/office/powerpoint/2010/main" val="365680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1197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4299045"/>
            <a:ext cx="9144000" cy="831542"/>
          </a:xfrm>
          <a:solidFill>
            <a:schemeClr val="bg1"/>
          </a:solidFill>
        </p:spPr>
        <p:txBody>
          <a:bodyPr lIns="182880" anchor="ctr" anchorCtr="0">
            <a:normAutofit/>
          </a:bodyPr>
          <a:lstStyle>
            <a:lvl1pPr algn="l">
              <a:defRPr sz="4000" cap="small" baseline="0">
                <a:latin typeface="+mj-lt"/>
              </a:defRPr>
            </a:lvl1pPr>
          </a:lstStyle>
          <a:p>
            <a:r>
              <a:rPr lang="en-US" dirty="0"/>
              <a:t>Name of the Section</a:t>
            </a:r>
          </a:p>
        </p:txBody>
      </p:sp>
      <p:sp>
        <p:nvSpPr>
          <p:cNvPr id="8" name="Subtitle 2"/>
          <p:cNvSpPr>
            <a:spLocks noGrp="1"/>
          </p:cNvSpPr>
          <p:nvPr>
            <p:ph type="subTitle" idx="1" hasCustomPrompt="1"/>
          </p:nvPr>
        </p:nvSpPr>
        <p:spPr>
          <a:xfrm>
            <a:off x="0" y="5130588"/>
            <a:ext cx="9144000" cy="546881"/>
          </a:xfrm>
          <a:solidFill>
            <a:schemeClr val="bg1"/>
          </a:solidFill>
        </p:spPr>
        <p:txBody>
          <a:bodyPr lIns="182880" anchor="ctr" anchorCtr="0"/>
          <a:lstStyle>
            <a:lvl1pPr marL="0" indent="0" algn="l">
              <a:buNone/>
              <a:defRPr sz="2400" baseline="0">
                <a:solidFill>
                  <a:schemeClr val="tx1">
                    <a:lumMod val="50000"/>
                    <a:lumOff val="50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pic>
        <p:nvPicPr>
          <p:cNvPr id="6" name="Picture 5"/>
          <p:cNvPicPr>
            <a:picLocks noChangeAspect="1"/>
          </p:cNvPicPr>
          <p:nvPr userDrawn="1"/>
        </p:nvPicPr>
        <p:blipFill>
          <a:blip r:embed="rId2" cstate="screen">
            <a:lum bright="70000" contrast="-70000"/>
            <a:extLst>
              <a:ext uri="{28A0092B-C50C-407E-A947-70E740481C1C}">
                <a14:useLocalDpi xmlns:a14="http://schemas.microsoft.com/office/drawing/2010/main"/>
              </a:ext>
            </a:extLst>
          </a:blip>
          <a:stretch>
            <a:fillRect/>
          </a:stretch>
        </p:blipFill>
        <p:spPr>
          <a:xfrm>
            <a:off x="182879" y="6490967"/>
            <a:ext cx="223176" cy="274320"/>
          </a:xfrm>
          <a:prstGeom prst="rect">
            <a:avLst/>
          </a:prstGeom>
        </p:spPr>
      </p:pic>
      <p:sp>
        <p:nvSpPr>
          <p:cNvPr id="2" name="Date Placeholder 1"/>
          <p:cNvSpPr>
            <a:spLocks noGrp="1"/>
          </p:cNvSpPr>
          <p:nvPr>
            <p:ph type="dt" sz="half" idx="10"/>
          </p:nvPr>
        </p:nvSpPr>
        <p:spPr>
          <a:noFill/>
        </p:spPr>
        <p:txBody>
          <a:bodyPr/>
          <a:lstStyle>
            <a:lvl1pPr>
              <a:defRPr>
                <a:solidFill>
                  <a:schemeClr val="bg1"/>
                </a:solidFill>
              </a:defRPr>
            </a:lvl1pPr>
          </a:lstStyle>
          <a:p>
            <a:fld id="{B4EA9854-C19E-4C4C-9137-0D4556CC6316}" type="datetime1">
              <a:rPr lang="en-US" smtClean="0"/>
              <a:t>24-May-17</a:t>
            </a:fld>
            <a:endParaRPr lang="en-US" dirty="0"/>
          </a:p>
        </p:txBody>
      </p:sp>
      <p:sp>
        <p:nvSpPr>
          <p:cNvPr id="3" name="Footer Placeholder 2"/>
          <p:cNvSpPr>
            <a:spLocks noGrp="1"/>
          </p:cNvSpPr>
          <p:nvPr>
            <p:ph type="ftr" sz="quarter" idx="11"/>
          </p:nvPr>
        </p:nvSpPr>
        <p:spPr>
          <a:noFill/>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9298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79" y="91439"/>
            <a:ext cx="8778242" cy="640080"/>
          </a:xfrm>
          <a:prstGeom prst="rect">
            <a:avLst/>
          </a:prstGeom>
          <a:solidFill>
            <a:srgbClr val="FFFFFF">
              <a:alpha val="50196"/>
            </a:srgb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79" y="822959"/>
            <a:ext cx="8778242" cy="557656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65513" y="6492240"/>
            <a:ext cx="1371600" cy="274320"/>
          </a:xfrm>
          <a:prstGeom prst="rect">
            <a:avLst/>
          </a:prstGeom>
          <a:solidFill>
            <a:srgbClr val="FFFFFF">
              <a:alpha val="50000"/>
            </a:srgbClr>
          </a:solidFill>
        </p:spPr>
        <p:txBody>
          <a:bodyPr vert="horz" lIns="91440" tIns="45720" rIns="91440" bIns="45720" rtlCol="0" anchor="ctr"/>
          <a:lstStyle>
            <a:lvl1pPr algn="l">
              <a:defRPr sz="1000">
                <a:solidFill>
                  <a:schemeClr val="tx1">
                    <a:tint val="75000"/>
                  </a:schemeClr>
                </a:solidFill>
              </a:defRPr>
            </a:lvl1pPr>
          </a:lstStyle>
          <a:p>
            <a:fld id="{33D6D1A4-82FD-416F-B454-ACF63A7912F0}" type="datetime1">
              <a:rPr lang="en-US" smtClean="0"/>
              <a:pPr/>
              <a:t>24-May-17</a:t>
            </a:fld>
            <a:endParaRPr lang="en-US" dirty="0"/>
          </a:p>
        </p:txBody>
      </p:sp>
      <p:sp>
        <p:nvSpPr>
          <p:cNvPr id="5" name="Footer Placeholder 4"/>
          <p:cNvSpPr>
            <a:spLocks noGrp="1"/>
          </p:cNvSpPr>
          <p:nvPr>
            <p:ph type="ftr" sz="quarter" idx="3"/>
          </p:nvPr>
        </p:nvSpPr>
        <p:spPr>
          <a:xfrm>
            <a:off x="1896570" y="6490967"/>
            <a:ext cx="6449407" cy="274320"/>
          </a:xfrm>
          <a:prstGeom prst="rect">
            <a:avLst/>
          </a:prstGeom>
          <a:solidFill>
            <a:srgbClr val="FFFFFF">
              <a:alpha val="50000"/>
            </a:srgbClr>
          </a:solidFill>
        </p:spPr>
        <p:txBody>
          <a:bodyPr vert="horz" lIns="91440" tIns="45720" rIns="91440" bIns="45720" rtlCol="0" anchor="ctr"/>
          <a:lstStyle>
            <a:lvl1pPr algn="ctr">
              <a:defRPr sz="1000">
                <a:solidFill>
                  <a:schemeClr val="tx1">
                    <a:tint val="75000"/>
                  </a:schemeClr>
                </a:solidFill>
              </a:defRPr>
            </a:lvl1pPr>
          </a:lstStyle>
          <a:p>
            <a:endParaRPr lang="en-US" dirty="0"/>
          </a:p>
        </p:txBody>
      </p:sp>
      <p:pic>
        <p:nvPicPr>
          <p:cNvPr id="11" name="Picture 10"/>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182879" y="6490967"/>
            <a:ext cx="223176" cy="274320"/>
          </a:xfrm>
          <a:prstGeom prst="rect">
            <a:avLst/>
          </a:prstGeom>
        </p:spPr>
      </p:pic>
      <p:sp>
        <p:nvSpPr>
          <p:cNvPr id="12" name="Slide Number Placeholder 5"/>
          <p:cNvSpPr txBox="1">
            <a:spLocks/>
          </p:cNvSpPr>
          <p:nvPr userDrawn="1"/>
        </p:nvSpPr>
        <p:spPr>
          <a:xfrm>
            <a:off x="8420794" y="6490967"/>
            <a:ext cx="548640" cy="274320"/>
          </a:xfrm>
          <a:prstGeom prst="rect">
            <a:avLst/>
          </a:prstGeom>
          <a:solidFill>
            <a:srgbClr val="211971"/>
          </a:solidFill>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FF8DF3F-F2A3-4961-8A86-E904B528F25E}" type="slidenum">
              <a:rPr lang="en-US" sz="1050" smtClean="0">
                <a:latin typeface="+mn-lt"/>
              </a:rPr>
              <a:pPr algn="r"/>
              <a:t>‹#›</a:t>
            </a:fld>
            <a:endParaRPr lang="en-US" sz="1050" dirty="0">
              <a:latin typeface="+mn-lt"/>
            </a:endParaRPr>
          </a:p>
        </p:txBody>
      </p:sp>
      <p:sp>
        <p:nvSpPr>
          <p:cNvPr id="10" name="Rectangle 9"/>
          <p:cNvSpPr/>
          <p:nvPr userDrawn="1"/>
        </p:nvSpPr>
        <p:spPr>
          <a:xfrm>
            <a:off x="182879" y="6803914"/>
            <a:ext cx="8778240" cy="18288"/>
          </a:xfrm>
          <a:prstGeom prst="rect">
            <a:avLst/>
          </a:prstGeom>
          <a:solidFill>
            <a:srgbClr val="201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897401482"/>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3" r:id="rId3"/>
    <p:sldLayoutId id="2147483668" r:id="rId4"/>
    <p:sldLayoutId id="2147483676" r:id="rId5"/>
    <p:sldLayoutId id="2147483670" r:id="rId6"/>
    <p:sldLayoutId id="2147483672" r:id="rId7"/>
    <p:sldLayoutId id="2147483674" r:id="rId8"/>
    <p:sldLayoutId id="2147483663" r:id="rId9"/>
    <p:sldLayoutId id="2147483671" r:id="rId10"/>
    <p:sldLayoutId id="2147483675" r:id="rId11"/>
    <p:sldLayoutId id="2147483677" r:id="rId12"/>
  </p:sldLayoutIdLst>
  <p:hf sldNum="0" hdr="0" ftr="0" dt="0"/>
  <p:txStyles>
    <p:titleStyle>
      <a:lvl1pPr algn="l" defTabSz="914400" rtl="0" eaLnBrk="1" latinLnBrk="0" hangingPunct="1">
        <a:lnSpc>
          <a:spcPct val="90000"/>
        </a:lnSpc>
        <a:spcBef>
          <a:spcPct val="0"/>
        </a:spcBef>
        <a:buNone/>
        <a:defRPr sz="2400" b="1" kern="1200" cap="sm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Explains our Marks?</a:t>
            </a:r>
          </a:p>
        </p:txBody>
      </p:sp>
      <p:sp>
        <p:nvSpPr>
          <p:cNvPr id="5" name="Text Placeholder 4"/>
          <p:cNvSpPr>
            <a:spLocks noGrp="1"/>
          </p:cNvSpPr>
          <p:nvPr>
            <p:ph type="body" sz="quarter" idx="10"/>
          </p:nvPr>
        </p:nvSpPr>
        <p:spPr/>
        <p:txBody>
          <a:bodyPr/>
          <a:lstStyle/>
          <a:p>
            <a:r>
              <a:rPr lang="en-US" dirty="0"/>
              <a:t>S Anand, CEO, Gramener</a:t>
            </a:r>
          </a:p>
        </p:txBody>
      </p:sp>
    </p:spTree>
    <p:extLst>
      <p:ext uri="{BB962C8B-B14F-4D97-AF65-F5344CB8AC3E}">
        <p14:creationId xmlns:p14="http://schemas.microsoft.com/office/powerpoint/2010/main" val="34881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643438" y="2622104"/>
            <a:ext cx="909223" cy="461665"/>
          </a:xfrm>
          <a:prstGeom prst="rect">
            <a:avLst/>
          </a:prstGeom>
          <a:noFill/>
        </p:spPr>
        <p:txBody>
          <a:bodyPr wrap="none" rtlCol="0">
            <a:spAutoFit/>
          </a:bodyPr>
          <a:lstStyle/>
          <a:p>
            <a:r>
              <a:rPr lang="en-US" sz="1200"/>
              <a:t>Runs</a:t>
            </a:r>
          </a:p>
          <a:p>
            <a:r>
              <a:rPr lang="en-US" sz="1200"/>
              <a:t>ScoreRate</a:t>
            </a:r>
            <a:endParaRPr lang="en-US" sz="1200" dirty="0"/>
          </a:p>
        </p:txBody>
      </p:sp>
      <p:sp>
        <p:nvSpPr>
          <p:cNvPr id="18" name="TextBox 17"/>
          <p:cNvSpPr txBox="1"/>
          <p:nvPr/>
        </p:nvSpPr>
        <p:spPr>
          <a:xfrm>
            <a:off x="4643438" y="3393867"/>
            <a:ext cx="2570191" cy="646331"/>
          </a:xfrm>
          <a:prstGeom prst="rect">
            <a:avLst/>
          </a:prstGeom>
          <a:noFill/>
        </p:spPr>
        <p:txBody>
          <a:bodyPr wrap="none" rtlCol="0">
            <a:spAutoFit/>
          </a:bodyPr>
          <a:lstStyle/>
          <a:p>
            <a:r>
              <a:rPr lang="en-US" sz="1200"/>
              <a:t>Country, Player</a:t>
            </a:r>
          </a:p>
          <a:p>
            <a:r>
              <a:rPr lang="en-US" sz="1200"/>
              <a:t>MatchDate (Day, Month, Weekday)</a:t>
            </a:r>
          </a:p>
          <a:p>
            <a:r>
              <a:rPr lang="en-US" sz="1200"/>
              <a:t>Ground, Versus</a:t>
            </a:r>
            <a:endParaRPr lang="en-US" sz="1200" dirty="0"/>
          </a:p>
        </p:txBody>
      </p:sp>
      <p:sp>
        <p:nvSpPr>
          <p:cNvPr id="21" name="TextBox 20"/>
          <p:cNvSpPr txBox="1"/>
          <p:nvPr/>
        </p:nvSpPr>
        <p:spPr>
          <a:xfrm>
            <a:off x="4643438" y="1685999"/>
            <a:ext cx="3840026" cy="461665"/>
          </a:xfrm>
          <a:prstGeom prst="rect">
            <a:avLst/>
          </a:prstGeom>
          <a:noFill/>
        </p:spPr>
        <p:txBody>
          <a:bodyPr wrap="none" rtlCol="0">
            <a:spAutoFit/>
          </a:bodyPr>
          <a:lstStyle/>
          <a:p>
            <a:r>
              <a:rPr lang="en-US" sz="1200" b="1"/>
              <a:t>Groups</a:t>
            </a:r>
            <a:r>
              <a:rPr lang="en-US" sz="1200"/>
              <a:t>: Country, Player, MatchDate, Ground, Versus</a:t>
            </a:r>
          </a:p>
          <a:p>
            <a:r>
              <a:rPr lang="en-US" sz="1200" b="1"/>
              <a:t>Numbers</a:t>
            </a:r>
            <a:r>
              <a:rPr lang="en-US" sz="1200"/>
              <a:t>: Runs, ScoreRate</a:t>
            </a:r>
            <a:endParaRPr lang="en-US" sz="1200" dirty="0"/>
          </a:p>
        </p:txBody>
      </p:sp>
      <p:sp>
        <p:nvSpPr>
          <p:cNvPr id="26" name="Rounded Rectangle 25"/>
          <p:cNvSpPr/>
          <p:nvPr/>
        </p:nvSpPr>
        <p:spPr>
          <a:xfrm>
            <a:off x="477986" y="2492896"/>
            <a:ext cx="2437830" cy="720080"/>
          </a:xfrm>
          <a:prstGeom prst="round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For every number</a:t>
            </a:r>
            <a:endParaRPr lang="en-US" dirty="0">
              <a:solidFill>
                <a:schemeClr val="tx1"/>
              </a:solidFill>
            </a:endParaRPr>
          </a:p>
        </p:txBody>
      </p:sp>
      <p:sp>
        <p:nvSpPr>
          <p:cNvPr id="27" name="Rounded Rectangle 26"/>
          <p:cNvSpPr/>
          <p:nvPr/>
        </p:nvSpPr>
        <p:spPr>
          <a:xfrm>
            <a:off x="1126058" y="3356992"/>
            <a:ext cx="2437830" cy="720080"/>
          </a:xfrm>
          <a:prstGeom prst="round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For every group</a:t>
            </a:r>
            <a:endParaRPr lang="en-US" dirty="0">
              <a:solidFill>
                <a:schemeClr val="tx1"/>
              </a:solidFill>
            </a:endParaRPr>
          </a:p>
        </p:txBody>
      </p:sp>
      <p:sp>
        <p:nvSpPr>
          <p:cNvPr id="28" name="Rounded Rectangle 27"/>
          <p:cNvSpPr/>
          <p:nvPr/>
        </p:nvSpPr>
        <p:spPr>
          <a:xfrm>
            <a:off x="1774130" y="4293096"/>
            <a:ext cx="2437830" cy="720080"/>
          </a:xfrm>
          <a:prstGeom prst="round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Calculate groupwise average</a:t>
            </a:r>
            <a:endParaRPr lang="en-US" dirty="0">
              <a:solidFill>
                <a:schemeClr val="tx1"/>
              </a:solidFill>
            </a:endParaRPr>
          </a:p>
        </p:txBody>
      </p:sp>
      <p:sp>
        <p:nvSpPr>
          <p:cNvPr id="29" name="Rounded Rectangle 28"/>
          <p:cNvSpPr/>
          <p:nvPr/>
        </p:nvSpPr>
        <p:spPr>
          <a:xfrm>
            <a:off x="1774130" y="5229200"/>
            <a:ext cx="2437830" cy="720080"/>
          </a:xfrm>
          <a:prstGeom prst="round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Show it only if t-test probability &lt; 0.01</a:t>
            </a:r>
            <a:endParaRPr lang="en-US" dirty="0">
              <a:solidFill>
                <a:schemeClr val="tx1"/>
              </a:solidFill>
            </a:endParaRPr>
          </a:p>
        </p:txBody>
      </p:sp>
      <p:cxnSp>
        <p:nvCxnSpPr>
          <p:cNvPr id="30" name="Elbow Connector 29"/>
          <p:cNvCxnSpPr>
            <a:endCxn id="27" idx="1"/>
          </p:cNvCxnSpPr>
          <p:nvPr/>
        </p:nvCxnSpPr>
        <p:spPr>
          <a:xfrm rot="16200000" flipH="1">
            <a:off x="688789" y="3279763"/>
            <a:ext cx="504056" cy="370482"/>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28" idx="1"/>
          </p:cNvCxnSpPr>
          <p:nvPr/>
        </p:nvCxnSpPr>
        <p:spPr>
          <a:xfrm rot="16200000" flipH="1">
            <a:off x="1300857" y="4179863"/>
            <a:ext cx="576064" cy="370482"/>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9" idx="1"/>
          </p:cNvCxnSpPr>
          <p:nvPr/>
        </p:nvCxnSpPr>
        <p:spPr>
          <a:xfrm rot="16200000" flipH="1">
            <a:off x="832804" y="4647914"/>
            <a:ext cx="1512168" cy="370484"/>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643438" y="4254187"/>
            <a:ext cx="4383636" cy="830997"/>
          </a:xfrm>
          <a:prstGeom prst="rect">
            <a:avLst/>
          </a:prstGeom>
          <a:noFill/>
        </p:spPr>
        <p:txBody>
          <a:bodyPr wrap="none" rtlCol="0">
            <a:spAutoFit/>
          </a:bodyPr>
          <a:lstStyle/>
          <a:p>
            <a:r>
              <a:rPr lang="en-US" sz="1200"/>
              <a:t>SA has the highest average scores; US has the least</a:t>
            </a:r>
          </a:p>
          <a:p>
            <a:r>
              <a:rPr lang="en-US" sz="1200"/>
              <a:t>East Africa are scored against the highest; Afghanistan lowest</a:t>
            </a:r>
          </a:p>
          <a:p>
            <a:r>
              <a:rPr lang="en-US" sz="1200"/>
              <a:t>Tuesdays have highest strike rate; Wednesdays the lowest</a:t>
            </a:r>
          </a:p>
          <a:p>
            <a:r>
              <a:rPr lang="en-US" sz="1200"/>
              <a:t>Saturdays have highest runs scored; Wednesdays the lowest</a:t>
            </a:r>
            <a:endParaRPr lang="en-US" sz="1200" dirty="0"/>
          </a:p>
        </p:txBody>
      </p:sp>
      <p:sp>
        <p:nvSpPr>
          <p:cNvPr id="35" name="TextBox 34"/>
          <p:cNvSpPr txBox="1"/>
          <p:nvPr/>
        </p:nvSpPr>
        <p:spPr>
          <a:xfrm>
            <a:off x="4643438" y="5190291"/>
            <a:ext cx="4383636" cy="830997"/>
          </a:xfrm>
          <a:prstGeom prst="rect">
            <a:avLst/>
          </a:prstGeom>
          <a:noFill/>
        </p:spPr>
        <p:txBody>
          <a:bodyPr wrap="none" rtlCol="0">
            <a:spAutoFit/>
          </a:bodyPr>
          <a:lstStyle/>
          <a:p>
            <a:r>
              <a:rPr lang="en-US" sz="1200"/>
              <a:t>SA has the highest average scores; US has the least</a:t>
            </a:r>
          </a:p>
          <a:p>
            <a:r>
              <a:rPr lang="en-US" sz="1200"/>
              <a:t>East Africa are scored against the highest; Afghanistan lowest</a:t>
            </a:r>
          </a:p>
          <a:p>
            <a:r>
              <a:rPr lang="en-US" sz="1200"/>
              <a:t>Tuesdays have highest strike rate; Wednesdays the lowest</a:t>
            </a:r>
          </a:p>
          <a:p>
            <a:r>
              <a:rPr lang="en-US" sz="1200" strike="sngStrike"/>
              <a:t>Saturdays have highest runs scored; Wednesdays the lowest</a:t>
            </a:r>
            <a:endParaRPr lang="en-US" sz="1200" strike="sngStrike" dirty="0"/>
          </a:p>
        </p:txBody>
      </p:sp>
      <p:sp>
        <p:nvSpPr>
          <p:cNvPr id="36" name="Oval 35"/>
          <p:cNvSpPr/>
          <p:nvPr/>
        </p:nvSpPr>
        <p:spPr>
          <a:xfrm>
            <a:off x="4499992" y="5276156"/>
            <a:ext cx="103571" cy="1035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499992" y="5461080"/>
            <a:ext cx="103571" cy="1035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4499992" y="5646004"/>
            <a:ext cx="103571" cy="1035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499992" y="5830929"/>
            <a:ext cx="103571" cy="1035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467544" y="1556792"/>
            <a:ext cx="3744416" cy="720080"/>
          </a:xfrm>
          <a:prstGeom prst="roundRect">
            <a:avLst/>
          </a:prstGeom>
          <a:solidFill>
            <a:schemeClr val="bg1">
              <a:lumMod val="95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Find the groups and numbers</a:t>
            </a:r>
            <a:endParaRPr lang="en-US" dirty="0">
              <a:solidFill>
                <a:schemeClr val="tx1"/>
              </a:solidFill>
            </a:endParaRPr>
          </a:p>
        </p:txBody>
      </p:sp>
      <p:sp>
        <p:nvSpPr>
          <p:cNvPr id="3" name="Title 2"/>
          <p:cNvSpPr>
            <a:spLocks noGrp="1"/>
          </p:cNvSpPr>
          <p:nvPr>
            <p:ph type="title"/>
          </p:nvPr>
        </p:nvSpPr>
        <p:spPr/>
        <p:txBody>
          <a:bodyPr/>
          <a:lstStyle/>
          <a:p>
            <a:r>
              <a:rPr lang="en-US" dirty="0"/>
              <a:t>Process for automating insights from ODI cricket data</a:t>
            </a:r>
          </a:p>
        </p:txBody>
      </p:sp>
    </p:spTree>
    <p:extLst>
      <p:ext uri="{BB962C8B-B14F-4D97-AF65-F5344CB8AC3E}">
        <p14:creationId xmlns:p14="http://schemas.microsoft.com/office/powerpoint/2010/main" val="157311150"/>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Extending groups</a:t>
            </a:r>
            <a:r>
              <a:rPr lang="en-US">
                <a:solidFill>
                  <a:schemeClr val="bg1">
                    <a:lumMod val="85000"/>
                  </a:schemeClr>
                </a:solidFill>
              </a:rPr>
              <a:t> and numbers</a:t>
            </a:r>
            <a:endParaRPr lang="en-US" dirty="0">
              <a:solidFill>
                <a:schemeClr val="bg1">
                  <a:lumMod val="85000"/>
                </a:schemeClr>
              </a:solidFill>
            </a:endParaRPr>
          </a:p>
        </p:txBody>
      </p:sp>
      <p:sp>
        <p:nvSpPr>
          <p:cNvPr id="5" name="Rectangle 4"/>
          <p:cNvSpPr/>
          <p:nvPr/>
        </p:nvSpPr>
        <p:spPr>
          <a:xfrm>
            <a:off x="467544"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Geography</a:t>
            </a:r>
            <a:endParaRPr lang="en-US" dirty="0">
              <a:solidFill>
                <a:schemeClr val="bg1"/>
              </a:solidFill>
            </a:endParaRPr>
          </a:p>
        </p:txBody>
      </p:sp>
      <p:sp>
        <p:nvSpPr>
          <p:cNvPr id="6" name="Rectangle 5"/>
          <p:cNvSpPr/>
          <p:nvPr/>
        </p:nvSpPr>
        <p:spPr>
          <a:xfrm>
            <a:off x="2555776"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Time</a:t>
            </a:r>
            <a:endParaRPr lang="en-US" dirty="0">
              <a:solidFill>
                <a:schemeClr val="bg1"/>
              </a:solidFill>
            </a:endParaRPr>
          </a:p>
        </p:txBody>
      </p:sp>
      <p:sp>
        <p:nvSpPr>
          <p:cNvPr id="8" name="Rectangle 7"/>
          <p:cNvSpPr/>
          <p:nvPr/>
        </p:nvSpPr>
        <p:spPr>
          <a:xfrm>
            <a:off x="467544"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PIN / ZIP</a:t>
            </a:r>
          </a:p>
          <a:p>
            <a:r>
              <a:rPr lang="en-US" sz="1100">
                <a:solidFill>
                  <a:schemeClr val="tx1">
                    <a:lumMod val="50000"/>
                    <a:lumOff val="50000"/>
                  </a:schemeClr>
                </a:solidFill>
              </a:rPr>
              <a:t>City</a:t>
            </a:r>
          </a:p>
          <a:p>
            <a:r>
              <a:rPr lang="en-US" sz="1100">
                <a:solidFill>
                  <a:schemeClr val="tx1">
                    <a:lumMod val="50000"/>
                    <a:lumOff val="50000"/>
                  </a:schemeClr>
                </a:solidFill>
              </a:rPr>
              <a:t>State</a:t>
            </a:r>
          </a:p>
          <a:p>
            <a:r>
              <a:rPr lang="en-US" sz="1100">
                <a:solidFill>
                  <a:schemeClr val="tx1">
                    <a:lumMod val="50000"/>
                    <a:lumOff val="50000"/>
                  </a:schemeClr>
                </a:solidFill>
              </a:rPr>
              <a:t>Country</a:t>
            </a:r>
          </a:p>
          <a:p>
            <a:r>
              <a:rPr lang="en-US" sz="1100">
                <a:solidFill>
                  <a:schemeClr val="tx1">
                    <a:lumMod val="50000"/>
                    <a:lumOff val="50000"/>
                  </a:schemeClr>
                </a:solidFill>
              </a:rPr>
              <a:t>Latitude range</a:t>
            </a:r>
          </a:p>
          <a:p>
            <a:r>
              <a:rPr lang="en-US" sz="1100">
                <a:solidFill>
                  <a:schemeClr val="tx1">
                    <a:lumMod val="50000"/>
                    <a:lumOff val="50000"/>
                  </a:schemeClr>
                </a:solidFill>
              </a:rPr>
              <a:t>Longitude range</a:t>
            </a:r>
          </a:p>
          <a:p>
            <a:r>
              <a:rPr lang="en-US" sz="1100">
                <a:solidFill>
                  <a:schemeClr val="tx1">
                    <a:lumMod val="50000"/>
                    <a:lumOff val="50000"/>
                  </a:schemeClr>
                </a:solidFill>
              </a:rPr>
              <a:t>Lat-long in region</a:t>
            </a:r>
            <a:endParaRPr lang="en-US" sz="1100" dirty="0">
              <a:solidFill>
                <a:schemeClr val="tx1">
                  <a:lumMod val="50000"/>
                  <a:lumOff val="50000"/>
                </a:schemeClr>
              </a:solidFill>
            </a:endParaRPr>
          </a:p>
        </p:txBody>
      </p:sp>
      <p:sp>
        <p:nvSpPr>
          <p:cNvPr id="10" name="Rectangle 9"/>
          <p:cNvSpPr/>
          <p:nvPr/>
        </p:nvSpPr>
        <p:spPr>
          <a:xfrm>
            <a:off x="2555776"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Day of the week</a:t>
            </a:r>
          </a:p>
          <a:p>
            <a:r>
              <a:rPr lang="en-US" sz="1100">
                <a:solidFill>
                  <a:schemeClr val="tx1">
                    <a:lumMod val="50000"/>
                    <a:lumOff val="50000"/>
                  </a:schemeClr>
                </a:solidFill>
              </a:rPr>
              <a:t>Day of the month</a:t>
            </a:r>
          </a:p>
          <a:p>
            <a:r>
              <a:rPr lang="en-US" sz="1100">
                <a:solidFill>
                  <a:schemeClr val="tx1">
                    <a:lumMod val="50000"/>
                    <a:lumOff val="50000"/>
                  </a:schemeClr>
                </a:solidFill>
              </a:rPr>
              <a:t>Month of the year</a:t>
            </a:r>
          </a:p>
          <a:p>
            <a:r>
              <a:rPr lang="en-US" sz="1100">
                <a:solidFill>
                  <a:schemeClr val="tx1">
                    <a:lumMod val="50000"/>
                    <a:lumOff val="50000"/>
                  </a:schemeClr>
                </a:solidFill>
              </a:rPr>
              <a:t>Hour of the day</a:t>
            </a:r>
          </a:p>
          <a:p>
            <a:r>
              <a:rPr lang="en-US" sz="1100">
                <a:solidFill>
                  <a:schemeClr val="tx1">
                    <a:lumMod val="50000"/>
                    <a:lumOff val="50000"/>
                  </a:schemeClr>
                </a:solidFill>
              </a:rPr>
              <a:t>Day of the year</a:t>
            </a:r>
          </a:p>
          <a:p>
            <a:r>
              <a:rPr lang="en-US" sz="1100">
                <a:solidFill>
                  <a:schemeClr val="tx1">
                    <a:lumMod val="50000"/>
                    <a:lumOff val="50000"/>
                  </a:schemeClr>
                </a:solidFill>
              </a:rPr>
              <a:t>Week of the year</a:t>
            </a:r>
          </a:p>
          <a:p>
            <a:r>
              <a:rPr lang="en-US" sz="1100">
                <a:solidFill>
                  <a:schemeClr val="tx1">
                    <a:lumMod val="50000"/>
                    <a:lumOff val="50000"/>
                  </a:schemeClr>
                </a:solidFill>
              </a:rPr>
              <a:t>Minute of the hour</a:t>
            </a:r>
            <a:endParaRPr lang="en-US" sz="1100" dirty="0">
              <a:solidFill>
                <a:schemeClr val="tx1">
                  <a:lumMod val="50000"/>
                  <a:lumOff val="50000"/>
                </a:schemeClr>
              </a:solidFill>
            </a:endParaRPr>
          </a:p>
        </p:txBody>
      </p:sp>
      <p:sp>
        <p:nvSpPr>
          <p:cNvPr id="12" name="Rectangle 11"/>
          <p:cNvSpPr/>
          <p:nvPr/>
        </p:nvSpPr>
        <p:spPr>
          <a:xfrm>
            <a:off x="4644008"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Text</a:t>
            </a:r>
            <a:endParaRPr lang="en-US" dirty="0">
              <a:solidFill>
                <a:schemeClr val="bg1"/>
              </a:solidFill>
            </a:endParaRPr>
          </a:p>
        </p:txBody>
      </p:sp>
      <p:sp>
        <p:nvSpPr>
          <p:cNvPr id="13" name="Rectangle 12"/>
          <p:cNvSpPr/>
          <p:nvPr/>
        </p:nvSpPr>
        <p:spPr>
          <a:xfrm>
            <a:off x="6732240"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Numbers</a:t>
            </a:r>
            <a:endParaRPr lang="en-US" dirty="0">
              <a:solidFill>
                <a:schemeClr val="bg1"/>
              </a:solidFill>
            </a:endParaRPr>
          </a:p>
        </p:txBody>
      </p:sp>
      <p:sp>
        <p:nvSpPr>
          <p:cNvPr id="14" name="Rectangle 13"/>
          <p:cNvSpPr/>
          <p:nvPr/>
        </p:nvSpPr>
        <p:spPr>
          <a:xfrm>
            <a:off x="4644008"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Contains a string</a:t>
            </a:r>
          </a:p>
          <a:p>
            <a:r>
              <a:rPr lang="en-US" sz="1100">
                <a:solidFill>
                  <a:schemeClr val="tx1">
                    <a:lumMod val="50000"/>
                    <a:lumOff val="50000"/>
                  </a:schemeClr>
                </a:solidFill>
              </a:rPr>
              <a:t>Length of the text</a:t>
            </a:r>
          </a:p>
          <a:p>
            <a:r>
              <a:rPr lang="en-US" sz="1100">
                <a:solidFill>
                  <a:schemeClr val="tx1">
                    <a:lumMod val="50000"/>
                    <a:lumOff val="50000"/>
                  </a:schemeClr>
                </a:solidFill>
              </a:rPr>
              <a:t>Number of words</a:t>
            </a:r>
          </a:p>
          <a:p>
            <a:endParaRPr lang="en-US" sz="1100" dirty="0">
              <a:solidFill>
                <a:schemeClr val="tx1">
                  <a:lumMod val="50000"/>
                  <a:lumOff val="50000"/>
                </a:schemeClr>
              </a:solidFill>
            </a:endParaRPr>
          </a:p>
        </p:txBody>
      </p:sp>
      <p:sp>
        <p:nvSpPr>
          <p:cNvPr id="15" name="Rectangle 14"/>
          <p:cNvSpPr/>
          <p:nvPr/>
        </p:nvSpPr>
        <p:spPr>
          <a:xfrm>
            <a:off x="6732240"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Compare with a value</a:t>
            </a:r>
          </a:p>
          <a:p>
            <a:r>
              <a:rPr lang="en-US" sz="1100">
                <a:solidFill>
                  <a:schemeClr val="tx1">
                    <a:lumMod val="50000"/>
                    <a:lumOff val="50000"/>
                  </a:schemeClr>
                </a:solidFill>
              </a:rPr>
              <a:t>Group by quantiles</a:t>
            </a:r>
          </a:p>
          <a:p>
            <a:r>
              <a:rPr lang="en-US" sz="1100">
                <a:solidFill>
                  <a:schemeClr val="tx1">
                    <a:lumMod val="50000"/>
                    <a:lumOff val="50000"/>
                  </a:schemeClr>
                </a:solidFill>
              </a:rPr>
              <a:t>Group into equal intervals</a:t>
            </a:r>
          </a:p>
          <a:p>
            <a:r>
              <a:rPr lang="en-US" sz="1100">
                <a:solidFill>
                  <a:schemeClr val="tx1">
                    <a:lumMod val="50000"/>
                    <a:lumOff val="50000"/>
                  </a:schemeClr>
                </a:solidFill>
              </a:rPr>
              <a:t>Group by number ranges</a:t>
            </a:r>
          </a:p>
          <a:p>
            <a:r>
              <a:rPr lang="en-US" sz="1100">
                <a:solidFill>
                  <a:schemeClr val="tx1">
                    <a:lumMod val="50000"/>
                    <a:lumOff val="50000"/>
                  </a:schemeClr>
                </a:solidFill>
              </a:rPr>
              <a:t>Separate round numbers</a:t>
            </a:r>
          </a:p>
          <a:p>
            <a:r>
              <a:rPr lang="en-US" sz="1100">
                <a:solidFill>
                  <a:schemeClr val="tx1">
                    <a:lumMod val="50000"/>
                    <a:lumOff val="50000"/>
                  </a:schemeClr>
                </a:solidFill>
              </a:rPr>
              <a:t>Separate cutoff / boundary</a:t>
            </a:r>
          </a:p>
          <a:p>
            <a:endParaRPr lang="en-US" sz="1100" dirty="0">
              <a:solidFill>
                <a:schemeClr val="tx1">
                  <a:lumMod val="50000"/>
                  <a:lumOff val="50000"/>
                </a:schemeClr>
              </a:solidFill>
            </a:endParaRPr>
          </a:p>
        </p:txBody>
      </p:sp>
      <p:sp>
        <p:nvSpPr>
          <p:cNvPr id="16" name="TextBox 15"/>
          <p:cNvSpPr txBox="1"/>
          <p:nvPr/>
        </p:nvSpPr>
        <p:spPr>
          <a:xfrm>
            <a:off x="467544" y="1844824"/>
            <a:ext cx="8136904" cy="1077218"/>
          </a:xfrm>
          <a:prstGeom prst="rect">
            <a:avLst/>
          </a:prstGeom>
          <a:noFill/>
        </p:spPr>
        <p:txBody>
          <a:bodyPr wrap="square" rtlCol="0">
            <a:spAutoFit/>
          </a:bodyPr>
          <a:lstStyle/>
          <a:p>
            <a:pPr algn="ctr"/>
            <a:r>
              <a:rPr lang="en-US" sz="1600"/>
              <a:t>From existing data, you can always create new groups that may provide insight. Intelligently doing so is one of the most important roles that human analysts play.</a:t>
            </a:r>
          </a:p>
          <a:p>
            <a:pPr algn="ctr"/>
            <a:endParaRPr lang="en-US" sz="1600"/>
          </a:p>
          <a:p>
            <a:pPr algn="ctr"/>
            <a:r>
              <a:rPr lang="en-US" sz="1600">
                <a:solidFill>
                  <a:schemeClr val="tx1">
                    <a:lumMod val="50000"/>
                    <a:lumOff val="50000"/>
                  </a:schemeClr>
                </a:solidFill>
              </a:rPr>
              <a:t>Let’s discuss groups that can be created from some common types of data.</a:t>
            </a:r>
            <a:endParaRPr lang="en-US" sz="1600" dirty="0">
              <a:solidFill>
                <a:schemeClr val="tx1">
                  <a:lumMod val="50000"/>
                  <a:lumOff val="50000"/>
                </a:schemeClr>
              </a:solidFill>
            </a:endParaRPr>
          </a:p>
        </p:txBody>
      </p:sp>
    </p:spTree>
    <p:extLst>
      <p:ext uri="{BB962C8B-B14F-4D97-AF65-F5344CB8AC3E}">
        <p14:creationId xmlns:p14="http://schemas.microsoft.com/office/powerpoint/2010/main" val="2243553668"/>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solidFill>
                  <a:schemeClr val="bg1">
                    <a:lumMod val="85000"/>
                  </a:schemeClr>
                </a:solidFill>
              </a:rPr>
              <a:t>Extending groups </a:t>
            </a:r>
            <a:r>
              <a:rPr lang="en-US"/>
              <a:t>and numbers</a:t>
            </a:r>
            <a:endParaRPr lang="en-US" dirty="0"/>
          </a:p>
        </p:txBody>
      </p:sp>
      <p:sp>
        <p:nvSpPr>
          <p:cNvPr id="17" name="Rectangle 16"/>
          <p:cNvSpPr/>
          <p:nvPr/>
        </p:nvSpPr>
        <p:spPr>
          <a:xfrm>
            <a:off x="467544"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Scales</a:t>
            </a:r>
            <a:endParaRPr lang="en-US" dirty="0">
              <a:solidFill>
                <a:schemeClr val="bg1"/>
              </a:solidFill>
            </a:endParaRPr>
          </a:p>
        </p:txBody>
      </p:sp>
      <p:sp>
        <p:nvSpPr>
          <p:cNvPr id="18" name="Rectangle 17"/>
          <p:cNvSpPr/>
          <p:nvPr/>
        </p:nvSpPr>
        <p:spPr>
          <a:xfrm>
            <a:off x="2555776"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Transforms</a:t>
            </a:r>
            <a:endParaRPr lang="en-US" dirty="0">
              <a:solidFill>
                <a:schemeClr val="bg1"/>
              </a:solidFill>
            </a:endParaRPr>
          </a:p>
        </p:txBody>
      </p:sp>
      <p:sp>
        <p:nvSpPr>
          <p:cNvPr id="19" name="Rectangle 18"/>
          <p:cNvSpPr/>
          <p:nvPr/>
        </p:nvSpPr>
        <p:spPr>
          <a:xfrm>
            <a:off x="467544"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Linear</a:t>
            </a:r>
          </a:p>
          <a:p>
            <a:pPr marL="357188" indent="-171450">
              <a:buFont typeface="Arial" pitchFamily="34" charset="0"/>
              <a:buChar char="•"/>
            </a:pPr>
            <a:r>
              <a:rPr lang="en-US" sz="1100">
                <a:solidFill>
                  <a:schemeClr val="tx1">
                    <a:lumMod val="50000"/>
                    <a:lumOff val="50000"/>
                  </a:schemeClr>
                </a:solidFill>
              </a:rPr>
              <a:t>Proportions</a:t>
            </a:r>
          </a:p>
          <a:p>
            <a:pPr marL="357188" indent="-171450">
              <a:buFont typeface="Arial" pitchFamily="34" charset="0"/>
              <a:buChar char="•"/>
            </a:pPr>
            <a:r>
              <a:rPr lang="en-US" sz="1100">
                <a:solidFill>
                  <a:schemeClr val="tx1">
                    <a:lumMod val="50000"/>
                    <a:lumOff val="50000"/>
                  </a:schemeClr>
                </a:solidFill>
              </a:rPr>
              <a:t>Comparisons</a:t>
            </a:r>
          </a:p>
          <a:p>
            <a:r>
              <a:rPr lang="en-US" sz="1100">
                <a:solidFill>
                  <a:schemeClr val="tx1">
                    <a:lumMod val="50000"/>
                    <a:lumOff val="50000"/>
                  </a:schemeClr>
                </a:solidFill>
              </a:rPr>
              <a:t>Powers</a:t>
            </a:r>
          </a:p>
          <a:p>
            <a:pPr marL="357188" indent="-171450">
              <a:buFont typeface="Arial" pitchFamily="34" charset="0"/>
              <a:buChar char="•"/>
            </a:pPr>
            <a:r>
              <a:rPr lang="en-US" sz="1100">
                <a:solidFill>
                  <a:schemeClr val="tx1">
                    <a:lumMod val="50000"/>
                    <a:lumOff val="50000"/>
                  </a:schemeClr>
                </a:solidFill>
              </a:rPr>
              <a:t>&lt; 1 (de-emphasises)</a:t>
            </a:r>
          </a:p>
          <a:p>
            <a:pPr marL="357188" indent="-171450">
              <a:buFont typeface="Arial" pitchFamily="34" charset="0"/>
              <a:buChar char="•"/>
            </a:pPr>
            <a:r>
              <a:rPr lang="en-US" sz="1100">
                <a:solidFill>
                  <a:schemeClr val="tx1">
                    <a:lumMod val="50000"/>
                    <a:lumOff val="50000"/>
                  </a:schemeClr>
                </a:solidFill>
              </a:rPr>
              <a:t>&gt; 1 (emphasises)</a:t>
            </a:r>
          </a:p>
          <a:p>
            <a:r>
              <a:rPr lang="en-US" sz="1100">
                <a:solidFill>
                  <a:schemeClr val="tx1">
                    <a:lumMod val="50000"/>
                    <a:lumOff val="50000"/>
                  </a:schemeClr>
                </a:solidFill>
              </a:rPr>
              <a:t>Logarithms</a:t>
            </a:r>
            <a:endParaRPr lang="en-US" sz="1100" dirty="0">
              <a:solidFill>
                <a:schemeClr val="tx1">
                  <a:lumMod val="50000"/>
                  <a:lumOff val="50000"/>
                </a:schemeClr>
              </a:solidFill>
            </a:endParaRPr>
          </a:p>
        </p:txBody>
      </p:sp>
      <p:sp>
        <p:nvSpPr>
          <p:cNvPr id="20" name="Rectangle 19"/>
          <p:cNvSpPr/>
          <p:nvPr/>
        </p:nvSpPr>
        <p:spPr>
          <a:xfrm>
            <a:off x="2555776"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Sort</a:t>
            </a:r>
          </a:p>
          <a:p>
            <a:r>
              <a:rPr lang="en-US" sz="1100">
                <a:solidFill>
                  <a:schemeClr val="tx1">
                    <a:lumMod val="50000"/>
                    <a:lumOff val="50000"/>
                  </a:schemeClr>
                </a:solidFill>
              </a:rPr>
              <a:t>Show unique values</a:t>
            </a:r>
          </a:p>
          <a:p>
            <a:r>
              <a:rPr lang="en-US" sz="1100">
                <a:solidFill>
                  <a:schemeClr val="tx1">
                    <a:lumMod val="50000"/>
                    <a:lumOff val="50000"/>
                  </a:schemeClr>
                </a:solidFill>
              </a:rPr>
              <a:t>Frequencies (histogram)</a:t>
            </a:r>
            <a:endParaRPr lang="en-US" sz="1100" dirty="0">
              <a:solidFill>
                <a:schemeClr val="tx1">
                  <a:lumMod val="50000"/>
                  <a:lumOff val="50000"/>
                </a:schemeClr>
              </a:solidFill>
            </a:endParaRPr>
          </a:p>
        </p:txBody>
      </p:sp>
      <p:sp>
        <p:nvSpPr>
          <p:cNvPr id="21" name="Rectangle 20"/>
          <p:cNvSpPr/>
          <p:nvPr/>
        </p:nvSpPr>
        <p:spPr>
          <a:xfrm>
            <a:off x="4644008"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Summaries</a:t>
            </a:r>
            <a:endParaRPr lang="en-US" dirty="0">
              <a:solidFill>
                <a:schemeClr val="bg1"/>
              </a:solidFill>
            </a:endParaRPr>
          </a:p>
        </p:txBody>
      </p:sp>
      <p:sp>
        <p:nvSpPr>
          <p:cNvPr id="22" name="Rectangle 21"/>
          <p:cNvSpPr/>
          <p:nvPr/>
        </p:nvSpPr>
        <p:spPr>
          <a:xfrm>
            <a:off x="6732240" y="3789040"/>
            <a:ext cx="1872208" cy="432048"/>
          </a:xfrm>
          <a:prstGeom prst="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Time series</a:t>
            </a:r>
            <a:endParaRPr lang="en-US" dirty="0">
              <a:solidFill>
                <a:schemeClr val="bg1"/>
              </a:solidFill>
            </a:endParaRPr>
          </a:p>
        </p:txBody>
      </p:sp>
      <p:sp>
        <p:nvSpPr>
          <p:cNvPr id="23" name="Rectangle 22"/>
          <p:cNvSpPr/>
          <p:nvPr/>
        </p:nvSpPr>
        <p:spPr>
          <a:xfrm>
            <a:off x="4644008"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Averages</a:t>
            </a:r>
          </a:p>
          <a:p>
            <a:pPr marL="357188" indent="-171450">
              <a:buFont typeface="Arial" pitchFamily="34" charset="0"/>
              <a:buChar char="•"/>
            </a:pPr>
            <a:r>
              <a:rPr lang="en-US" sz="1100">
                <a:solidFill>
                  <a:schemeClr val="tx1">
                    <a:lumMod val="50000"/>
                    <a:lumOff val="50000"/>
                  </a:schemeClr>
                </a:solidFill>
              </a:rPr>
              <a:t>Mean</a:t>
            </a:r>
          </a:p>
          <a:p>
            <a:pPr marL="357188" indent="-171450">
              <a:buFont typeface="Arial" pitchFamily="34" charset="0"/>
              <a:buChar char="•"/>
            </a:pPr>
            <a:r>
              <a:rPr lang="en-US" sz="1100">
                <a:solidFill>
                  <a:schemeClr val="tx1">
                    <a:lumMod val="50000"/>
                    <a:lumOff val="50000"/>
                  </a:schemeClr>
                </a:solidFill>
              </a:rPr>
              <a:t>Median</a:t>
            </a:r>
          </a:p>
          <a:p>
            <a:r>
              <a:rPr lang="en-US" sz="1100">
                <a:solidFill>
                  <a:schemeClr val="tx1">
                    <a:lumMod val="50000"/>
                    <a:lumOff val="50000"/>
                  </a:schemeClr>
                </a:solidFill>
              </a:rPr>
              <a:t>Ranking</a:t>
            </a:r>
          </a:p>
          <a:p>
            <a:r>
              <a:rPr lang="en-US" sz="1100">
                <a:solidFill>
                  <a:schemeClr val="tx1">
                    <a:lumMod val="50000"/>
                    <a:lumOff val="50000"/>
                  </a:schemeClr>
                </a:solidFill>
              </a:rPr>
              <a:t>Ranges</a:t>
            </a:r>
          </a:p>
          <a:p>
            <a:pPr marL="357188" indent="-171450">
              <a:buFont typeface="Arial" pitchFamily="34" charset="0"/>
              <a:buChar char="•"/>
            </a:pPr>
            <a:r>
              <a:rPr lang="en-US" sz="1100">
                <a:solidFill>
                  <a:schemeClr val="tx1">
                    <a:lumMod val="50000"/>
                    <a:lumOff val="50000"/>
                  </a:schemeClr>
                </a:solidFill>
              </a:rPr>
              <a:t>Min</a:t>
            </a:r>
          </a:p>
          <a:p>
            <a:pPr marL="357188" indent="-171450">
              <a:buFont typeface="Arial" pitchFamily="34" charset="0"/>
              <a:buChar char="•"/>
            </a:pPr>
            <a:r>
              <a:rPr lang="en-US" sz="1100">
                <a:solidFill>
                  <a:schemeClr val="tx1">
                    <a:lumMod val="50000"/>
                    <a:lumOff val="50000"/>
                  </a:schemeClr>
                </a:solidFill>
              </a:rPr>
              <a:t>Max</a:t>
            </a:r>
            <a:endParaRPr lang="en-US" sz="1100" dirty="0">
              <a:solidFill>
                <a:schemeClr val="tx1">
                  <a:lumMod val="50000"/>
                  <a:lumOff val="50000"/>
                </a:schemeClr>
              </a:solidFill>
            </a:endParaRPr>
          </a:p>
        </p:txBody>
      </p:sp>
      <p:sp>
        <p:nvSpPr>
          <p:cNvPr id="24" name="Rectangle 23"/>
          <p:cNvSpPr/>
          <p:nvPr/>
        </p:nvSpPr>
        <p:spPr>
          <a:xfrm>
            <a:off x="6732240" y="4221088"/>
            <a:ext cx="1872208" cy="1296144"/>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lumMod val="50000"/>
                    <a:lumOff val="50000"/>
                  </a:schemeClr>
                </a:solidFill>
              </a:rPr>
              <a:t>Moving averages</a:t>
            </a:r>
          </a:p>
          <a:p>
            <a:r>
              <a:rPr lang="en-US" sz="1100">
                <a:solidFill>
                  <a:schemeClr val="tx1">
                    <a:lumMod val="50000"/>
                    <a:lumOff val="50000"/>
                  </a:schemeClr>
                </a:solidFill>
              </a:rPr>
              <a:t>Growth</a:t>
            </a:r>
          </a:p>
          <a:p>
            <a:r>
              <a:rPr lang="en-US" sz="1100">
                <a:solidFill>
                  <a:schemeClr val="tx1">
                    <a:lumMod val="50000"/>
                    <a:lumOff val="50000"/>
                  </a:schemeClr>
                </a:solidFill>
              </a:rPr>
              <a:t>Steady rises</a:t>
            </a:r>
            <a:endParaRPr lang="en-US" sz="1100" dirty="0">
              <a:solidFill>
                <a:schemeClr val="tx1">
                  <a:lumMod val="50000"/>
                  <a:lumOff val="50000"/>
                </a:schemeClr>
              </a:solidFill>
            </a:endParaRPr>
          </a:p>
        </p:txBody>
      </p:sp>
      <p:sp>
        <p:nvSpPr>
          <p:cNvPr id="25" name="TextBox 24"/>
          <p:cNvSpPr txBox="1"/>
          <p:nvPr/>
        </p:nvSpPr>
        <p:spPr>
          <a:xfrm>
            <a:off x="467544" y="1844824"/>
            <a:ext cx="8136904" cy="1077218"/>
          </a:xfrm>
          <a:prstGeom prst="rect">
            <a:avLst/>
          </a:prstGeom>
          <a:noFill/>
        </p:spPr>
        <p:txBody>
          <a:bodyPr wrap="square" rtlCol="0">
            <a:spAutoFit/>
          </a:bodyPr>
          <a:lstStyle/>
          <a:p>
            <a:pPr algn="ctr"/>
            <a:r>
              <a:rPr lang="en-US" sz="1600"/>
              <a:t>Numbers are often transformed in a way that can show more / different kinds of insights.</a:t>
            </a:r>
          </a:p>
          <a:p>
            <a:pPr algn="ctr"/>
            <a:endParaRPr lang="en-US" sz="1600"/>
          </a:p>
          <a:p>
            <a:pPr algn="ctr"/>
            <a:r>
              <a:rPr lang="en-US" sz="1600">
                <a:solidFill>
                  <a:schemeClr val="tx1">
                    <a:lumMod val="50000"/>
                    <a:lumOff val="50000"/>
                  </a:schemeClr>
                </a:solidFill>
              </a:rPr>
              <a:t>Let’s discuss some types of ways of creating new metrics from numbers.</a:t>
            </a:r>
            <a:endParaRPr lang="en-US" sz="1600" dirty="0">
              <a:solidFill>
                <a:schemeClr val="tx1">
                  <a:lumMod val="50000"/>
                  <a:lumOff val="50000"/>
                </a:schemeClr>
              </a:solidFill>
            </a:endParaRPr>
          </a:p>
        </p:txBody>
      </p:sp>
    </p:spTree>
    <p:extLst>
      <p:ext uri="{BB962C8B-B14F-4D97-AF65-F5344CB8AC3E}">
        <p14:creationId xmlns:p14="http://schemas.microsoft.com/office/powerpoint/2010/main" val="733947667"/>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865870" y="5726671"/>
            <a:ext cx="2473434" cy="461665"/>
          </a:xfrm>
          <a:prstGeom prst="rect">
            <a:avLst/>
          </a:prstGeom>
          <a:solidFill>
            <a:schemeClr val="tx1">
              <a:alpha val="40000"/>
            </a:schemeClr>
          </a:solidFill>
        </p:spPr>
        <p:txBody>
          <a:bodyPr wrap="none" lIns="228600" tIns="91440" rIns="228600" bIns="91440" rtlCol="0">
            <a:spAutoFit/>
          </a:bodyPr>
          <a:lstStyle/>
          <a:p>
            <a:r>
              <a:rPr lang="en-US">
                <a:solidFill>
                  <a:schemeClr val="bg1"/>
                </a:solidFill>
              </a:rPr>
              <a:t>Manual exploration</a:t>
            </a:r>
            <a:endParaRPr lang="en-US" dirty="0">
              <a:solidFill>
                <a:schemeClr val="bg1"/>
              </a:solidFill>
            </a:endParaRPr>
          </a:p>
        </p:txBody>
      </p:sp>
      <p:sp>
        <p:nvSpPr>
          <p:cNvPr id="27" name="Isosceles Triangle 26"/>
          <p:cNvSpPr/>
          <p:nvPr/>
        </p:nvSpPr>
        <p:spPr>
          <a:xfrm>
            <a:off x="1865870" y="1675641"/>
            <a:ext cx="7010400" cy="4051030"/>
          </a:xfrm>
          <a:prstGeom prst="triangle">
            <a:avLst/>
          </a:prstGeom>
          <a:gradFill>
            <a:gsLst>
              <a:gs pos="0">
                <a:schemeClr val="accent1">
                  <a:lumMod val="5000"/>
                  <a:lumOff val="95000"/>
                  <a:alpha val="0"/>
                </a:schemeClr>
              </a:gs>
              <a:gs pos="100000">
                <a:schemeClr val="accent1">
                  <a:lumMod val="75000"/>
                </a:schemeClr>
              </a:gs>
            </a:gsLst>
            <a:lin ang="2700000" scaled="0"/>
          </a:gra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417262" y="5726671"/>
            <a:ext cx="2459008" cy="461665"/>
          </a:xfrm>
          <a:prstGeom prst="rect">
            <a:avLst/>
          </a:prstGeom>
          <a:solidFill>
            <a:schemeClr val="tx1">
              <a:alpha val="40000"/>
            </a:schemeClr>
          </a:solidFill>
        </p:spPr>
        <p:txBody>
          <a:bodyPr wrap="none" lIns="228600" tIns="91440" rIns="228600" bIns="91440" rtlCol="0">
            <a:spAutoFit/>
          </a:bodyPr>
          <a:lstStyle/>
          <a:p>
            <a:pPr algn="r"/>
            <a:r>
              <a:rPr lang="en-US">
                <a:solidFill>
                  <a:schemeClr val="bg1"/>
                </a:solidFill>
              </a:rPr>
              <a:t>Automated insights</a:t>
            </a:r>
            <a:endParaRPr lang="en-US" dirty="0">
              <a:solidFill>
                <a:schemeClr val="bg1"/>
              </a:solidFill>
            </a:endParaRPr>
          </a:p>
        </p:txBody>
      </p:sp>
      <p:sp>
        <p:nvSpPr>
          <p:cNvPr id="29" name="Up-Down Arrow 28"/>
          <p:cNvSpPr/>
          <p:nvPr/>
        </p:nvSpPr>
        <p:spPr>
          <a:xfrm>
            <a:off x="935802" y="1675641"/>
            <a:ext cx="263611" cy="4051030"/>
          </a:xfrm>
          <a:prstGeom prst="upDownArrow">
            <a:avLst/>
          </a:prstGeom>
          <a:gradFill>
            <a:gsLst>
              <a:gs pos="0">
                <a:schemeClr val="accent1">
                  <a:lumMod val="5000"/>
                  <a:lumOff val="95000"/>
                  <a:alpha val="0"/>
                </a:schemeClr>
              </a:gs>
              <a:gs pos="100000">
                <a:schemeClr val="accent1">
                  <a:lumMod val="75000"/>
                </a:schemeClr>
              </a:gs>
            </a:gsLst>
            <a:lin ang="5400000" scaled="1"/>
          </a:gradFill>
          <a:ln w="6350" cmpd="sng">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355874" y="5979871"/>
            <a:ext cx="1423467" cy="738664"/>
          </a:xfrm>
          <a:prstGeom prst="rect">
            <a:avLst/>
          </a:prstGeom>
          <a:solidFill>
            <a:schemeClr val="tx1">
              <a:alpha val="40000"/>
            </a:schemeClr>
          </a:solidFill>
        </p:spPr>
        <p:txBody>
          <a:bodyPr wrap="none" lIns="228600" tIns="91440" rIns="228600" bIns="91440" rtlCol="0">
            <a:spAutoFit/>
          </a:bodyPr>
          <a:lstStyle>
            <a:defPPr>
              <a:defRPr lang="en-US"/>
            </a:defPPr>
            <a:lvl1pPr>
              <a:defRPr>
                <a:solidFill>
                  <a:schemeClr val="bg1"/>
                </a:solidFill>
              </a:defRPr>
            </a:lvl1pPr>
          </a:lstStyle>
          <a:p>
            <a:pPr algn="ctr"/>
            <a:r>
              <a:rPr lang="en-US" dirty="0"/>
              <a:t>More</a:t>
            </a:r>
          </a:p>
          <a:p>
            <a:pPr algn="ctr"/>
            <a:r>
              <a:rPr lang="en-US"/>
              <a:t>problems</a:t>
            </a:r>
            <a:endParaRPr lang="en-US" dirty="0"/>
          </a:p>
        </p:txBody>
      </p:sp>
      <p:sp>
        <p:nvSpPr>
          <p:cNvPr id="31" name="TextBox 30"/>
          <p:cNvSpPr txBox="1"/>
          <p:nvPr/>
        </p:nvSpPr>
        <p:spPr>
          <a:xfrm>
            <a:off x="355874" y="881029"/>
            <a:ext cx="1423467" cy="738664"/>
          </a:xfrm>
          <a:prstGeom prst="rect">
            <a:avLst/>
          </a:prstGeom>
          <a:solidFill>
            <a:schemeClr val="tx1">
              <a:alpha val="40000"/>
            </a:schemeClr>
          </a:solidFill>
        </p:spPr>
        <p:txBody>
          <a:bodyPr wrap="none" lIns="228600" tIns="91440" rIns="228600" bIns="91440" rtlCol="0">
            <a:spAutoFit/>
          </a:bodyPr>
          <a:lstStyle>
            <a:defPPr>
              <a:defRPr lang="en-US"/>
            </a:defPPr>
            <a:lvl1pPr>
              <a:defRPr>
                <a:solidFill>
                  <a:schemeClr val="bg1"/>
                </a:solidFill>
              </a:defRPr>
            </a:lvl1pPr>
          </a:lstStyle>
          <a:p>
            <a:pPr algn="ctr"/>
            <a:r>
              <a:rPr lang="en-US" dirty="0"/>
              <a:t>Tougher</a:t>
            </a:r>
          </a:p>
          <a:p>
            <a:pPr algn="ctr"/>
            <a:r>
              <a:rPr lang="en-US"/>
              <a:t>problems</a:t>
            </a:r>
            <a:endParaRPr lang="en-US" dirty="0"/>
          </a:p>
        </p:txBody>
      </p:sp>
      <p:sp>
        <p:nvSpPr>
          <p:cNvPr id="32" name="TextBox 31"/>
          <p:cNvSpPr txBox="1"/>
          <p:nvPr/>
        </p:nvSpPr>
        <p:spPr>
          <a:xfrm>
            <a:off x="2220965" y="5307912"/>
            <a:ext cx="790832"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Excel</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33" name="TextBox 32"/>
          <p:cNvSpPr txBox="1"/>
          <p:nvPr/>
        </p:nvSpPr>
        <p:spPr>
          <a:xfrm>
            <a:off x="2525110" y="5011350"/>
            <a:ext cx="1041219"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Tableau</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34" name="TextBox 33"/>
          <p:cNvSpPr txBox="1"/>
          <p:nvPr/>
        </p:nvSpPr>
        <p:spPr>
          <a:xfrm>
            <a:off x="2908618" y="5307912"/>
            <a:ext cx="1041219"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Qlik</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35" name="TextBox 34"/>
          <p:cNvSpPr txBox="1"/>
          <p:nvPr/>
        </p:nvSpPr>
        <p:spPr>
          <a:xfrm>
            <a:off x="4411646" y="2738869"/>
            <a:ext cx="402992"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R</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36" name="TextBox 35"/>
          <p:cNvSpPr txBox="1"/>
          <p:nvPr/>
        </p:nvSpPr>
        <p:spPr>
          <a:xfrm>
            <a:off x="3769398" y="3050842"/>
            <a:ext cx="1045240"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SAS</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37" name="TextBox 36"/>
          <p:cNvSpPr txBox="1"/>
          <p:nvPr/>
        </p:nvSpPr>
        <p:spPr>
          <a:xfrm>
            <a:off x="4079246" y="3349791"/>
            <a:ext cx="735392"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SPSS</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38" name="TextBox 37"/>
          <p:cNvSpPr txBox="1"/>
          <p:nvPr/>
        </p:nvSpPr>
        <p:spPr>
          <a:xfrm>
            <a:off x="5180240" y="3050842"/>
            <a:ext cx="1463073" cy="369332"/>
          </a:xfrm>
          <a:prstGeom prst="rect">
            <a:avLst/>
          </a:prstGeom>
          <a:noFill/>
        </p:spPr>
        <p:txBody>
          <a:bodyPr wrap="square" rtlCol="0">
            <a:spAutoFit/>
          </a:bodyPr>
          <a:lstStyle/>
          <a:p>
            <a:r>
              <a:rPr lang="en-US" b="1" cap="small">
                <a:ln w="1270">
                  <a:noFill/>
                </a:ln>
                <a:solidFill>
                  <a:schemeClr val="bg1"/>
                </a:solidFill>
                <a:effectLst>
                  <a:outerShdw blurRad="50800" dist="38100" dir="2700000" algn="tl" rotWithShape="0">
                    <a:prstClr val="black">
                      <a:alpha val="40000"/>
                    </a:prstClr>
                  </a:outerShdw>
                </a:effectLst>
                <a:latin typeface="+mj-lt"/>
              </a:rPr>
              <a:t>TensorFlow</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39" name="TextBox 38"/>
          <p:cNvSpPr txBox="1"/>
          <p:nvPr/>
        </p:nvSpPr>
        <p:spPr>
          <a:xfrm>
            <a:off x="5180240" y="2738869"/>
            <a:ext cx="1045117" cy="369332"/>
          </a:xfrm>
          <a:prstGeom prst="rect">
            <a:avLst/>
          </a:prstGeom>
          <a:noFill/>
        </p:spPr>
        <p:txBody>
          <a:bodyPr wrap="square" rtlCol="0">
            <a:spAutoFit/>
          </a:bodyPr>
          <a:lstStyle/>
          <a:p>
            <a:r>
              <a:rPr lang="en-US" b="1" cap="small">
                <a:ln w="1270">
                  <a:noFill/>
                </a:ln>
                <a:solidFill>
                  <a:schemeClr val="bg1"/>
                </a:solidFill>
                <a:effectLst>
                  <a:outerShdw blurRad="50800" dist="38100" dir="2700000" algn="tl" rotWithShape="0">
                    <a:prstClr val="black">
                      <a:alpha val="40000"/>
                    </a:prstClr>
                  </a:outerShdw>
                </a:effectLst>
                <a:latin typeface="+mj-lt"/>
              </a:rPr>
              <a:t>Theano</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40" name="TextBox 39"/>
          <p:cNvSpPr txBox="1"/>
          <p:nvPr/>
        </p:nvSpPr>
        <p:spPr>
          <a:xfrm>
            <a:off x="2908617" y="4698998"/>
            <a:ext cx="1041219"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Spotfire</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41" name="TextBox 40"/>
          <p:cNvSpPr txBox="1"/>
          <p:nvPr/>
        </p:nvSpPr>
        <p:spPr>
          <a:xfrm>
            <a:off x="3463148" y="5011350"/>
            <a:ext cx="1869981" cy="369332"/>
          </a:xfrm>
          <a:prstGeom prst="rect">
            <a:avLst/>
          </a:prstGeom>
          <a:noFill/>
        </p:spPr>
        <p:txBody>
          <a:bodyPr wrap="square" rtlCol="0">
            <a:spAutoFit/>
          </a:bodyPr>
          <a:lstStyle/>
          <a:p>
            <a:r>
              <a:rPr lang="en-US" b="1" cap="small" dirty="0" err="1">
                <a:solidFill>
                  <a:schemeClr val="bg1"/>
                </a:solidFill>
                <a:effectLst>
                  <a:outerShdw blurRad="50800" dist="38100" dir="2700000" algn="tl" rotWithShape="0">
                    <a:prstClr val="black">
                      <a:alpha val="40000"/>
                    </a:prstClr>
                  </a:outerShdw>
                </a:effectLst>
                <a:latin typeface="+mj-lt"/>
              </a:rPr>
              <a:t>Microstrategy</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42" name="TextBox 41"/>
          <p:cNvSpPr txBox="1"/>
          <p:nvPr/>
        </p:nvSpPr>
        <p:spPr>
          <a:xfrm>
            <a:off x="3596030" y="5323702"/>
            <a:ext cx="1218607" cy="369332"/>
          </a:xfrm>
          <a:prstGeom prst="rect">
            <a:avLst/>
          </a:prstGeom>
          <a:noFill/>
        </p:spPr>
        <p:txBody>
          <a:bodyPr wrap="square" rtlCol="0">
            <a:spAutoFit/>
          </a:bodyPr>
          <a:lstStyle/>
          <a:p>
            <a:r>
              <a:rPr lang="en-US" b="1" cap="small" dirty="0" err="1">
                <a:solidFill>
                  <a:schemeClr val="bg1"/>
                </a:solidFill>
                <a:effectLst>
                  <a:outerShdw blurRad="50800" dist="38100" dir="2700000" algn="tl" rotWithShape="0">
                    <a:prstClr val="black">
                      <a:alpha val="40000"/>
                    </a:prstClr>
                  </a:outerShdw>
                </a:effectLst>
                <a:latin typeface="+mj-lt"/>
              </a:rPr>
              <a:t>Cognos</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43" name="TextBox 42"/>
          <p:cNvSpPr txBox="1"/>
          <p:nvPr/>
        </p:nvSpPr>
        <p:spPr>
          <a:xfrm>
            <a:off x="5955507" y="3763880"/>
            <a:ext cx="1669024" cy="2215991"/>
          </a:xfrm>
          <a:prstGeom prst="rect">
            <a:avLst/>
          </a:prstGeom>
          <a:noFill/>
        </p:spPr>
        <p:txBody>
          <a:bodyPr wrap="square" rtlCol="0">
            <a:spAutoFit/>
          </a:bodyPr>
          <a:lstStyle/>
          <a:p>
            <a:pPr algn="r"/>
            <a:r>
              <a:rPr lang="en-US" sz="13800" b="1" cap="small">
                <a:solidFill>
                  <a:schemeClr val="bg1"/>
                </a:solidFill>
                <a:effectLst>
                  <a:outerShdw blurRad="50800" dist="38100" dir="2700000" algn="tl" rotWithShape="0">
                    <a:prstClr val="black">
                      <a:alpha val="40000"/>
                    </a:prstClr>
                  </a:outerShdw>
                </a:effectLst>
                <a:latin typeface="+mj-lt"/>
              </a:rPr>
              <a:t>?</a:t>
            </a:r>
            <a:endParaRPr lang="en-US" sz="13800" b="1" cap="small" dirty="0">
              <a:solidFill>
                <a:schemeClr val="bg1"/>
              </a:solidFill>
              <a:effectLst>
                <a:outerShdw blurRad="50800" dist="38100" dir="2700000" algn="tl" rotWithShape="0">
                  <a:prstClr val="black">
                    <a:alpha val="40000"/>
                  </a:prstClr>
                </a:outerShdw>
              </a:effectLst>
              <a:latin typeface="+mj-lt"/>
            </a:endParaRPr>
          </a:p>
        </p:txBody>
      </p:sp>
      <p:sp>
        <p:nvSpPr>
          <p:cNvPr id="44" name="TextBox 43"/>
          <p:cNvSpPr txBox="1"/>
          <p:nvPr/>
        </p:nvSpPr>
        <p:spPr>
          <a:xfrm>
            <a:off x="5180240" y="3362815"/>
            <a:ext cx="802214" cy="369332"/>
          </a:xfrm>
          <a:prstGeom prst="rect">
            <a:avLst/>
          </a:prstGeom>
          <a:noFill/>
        </p:spPr>
        <p:txBody>
          <a:bodyPr wrap="square" rtlCol="0">
            <a:spAutoFit/>
          </a:bodyPr>
          <a:lstStyle/>
          <a:p>
            <a:r>
              <a:rPr lang="en-US" b="1" cap="small">
                <a:ln w="1270">
                  <a:noFill/>
                </a:ln>
                <a:solidFill>
                  <a:schemeClr val="bg1"/>
                </a:solidFill>
                <a:effectLst>
                  <a:outerShdw blurRad="50800" dist="38100" dir="2700000" algn="tl" rotWithShape="0">
                    <a:prstClr val="black">
                      <a:alpha val="40000"/>
                    </a:prstClr>
                  </a:outerShdw>
                </a:effectLst>
                <a:latin typeface="+mj-lt"/>
              </a:rPr>
              <a:t>Caffe</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45" name="TextBox 44"/>
          <p:cNvSpPr txBox="1"/>
          <p:nvPr/>
        </p:nvSpPr>
        <p:spPr>
          <a:xfrm>
            <a:off x="4446942" y="1556809"/>
            <a:ext cx="1848263" cy="461665"/>
          </a:xfrm>
          <a:prstGeom prst="rect">
            <a:avLst/>
          </a:prstGeom>
          <a:solidFill>
            <a:schemeClr val="tx1">
              <a:alpha val="40000"/>
            </a:schemeClr>
          </a:solidFill>
        </p:spPr>
        <p:txBody>
          <a:bodyPr wrap="none" lIns="228600" tIns="91440" rIns="228600" bIns="91440" rtlCol="0">
            <a:spAutoFit/>
          </a:bodyPr>
          <a:lstStyle/>
          <a:p>
            <a:pPr algn="ctr"/>
            <a:r>
              <a:rPr lang="en-US">
                <a:solidFill>
                  <a:schemeClr val="bg1"/>
                </a:solidFill>
              </a:rPr>
              <a:t>Deep insights</a:t>
            </a:r>
            <a:endParaRPr lang="en-US" dirty="0">
              <a:solidFill>
                <a:schemeClr val="bg1"/>
              </a:solidFill>
            </a:endParaRPr>
          </a:p>
        </p:txBody>
      </p:sp>
      <p:sp>
        <p:nvSpPr>
          <p:cNvPr id="46" name="TextBox 45"/>
          <p:cNvSpPr txBox="1"/>
          <p:nvPr/>
        </p:nvSpPr>
        <p:spPr>
          <a:xfrm>
            <a:off x="5919826" y="3362815"/>
            <a:ext cx="809733"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Torch</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47" name="TextBox 46"/>
          <p:cNvSpPr txBox="1"/>
          <p:nvPr/>
        </p:nvSpPr>
        <p:spPr>
          <a:xfrm>
            <a:off x="2005759" y="267313"/>
            <a:ext cx="6748774" cy="1046440"/>
          </a:xfrm>
          <a:prstGeom prst="rect">
            <a:avLst/>
          </a:prstGeom>
          <a:solidFill>
            <a:schemeClr val="tx1">
              <a:alpha val="40000"/>
            </a:schemeClr>
          </a:solidFill>
        </p:spPr>
        <p:txBody>
          <a:bodyPr wrap="square" lIns="228600" tIns="91440" rIns="228600" bIns="91440" rtlCol="0">
            <a:spAutoFit/>
          </a:bodyPr>
          <a:lstStyle>
            <a:defPPr>
              <a:defRPr lang="en-US"/>
            </a:defPPr>
            <a:lvl1pPr>
              <a:defRPr>
                <a:solidFill>
                  <a:schemeClr val="bg1"/>
                </a:solidFill>
              </a:defRPr>
            </a:lvl1pPr>
          </a:lstStyle>
          <a:p>
            <a:pPr algn="ctr"/>
            <a:r>
              <a:rPr lang="en-US" sz="2800" dirty="0">
                <a:latin typeface="+mj-lt"/>
              </a:rPr>
              <a:t>There is a tool gap in automated pattern-based </a:t>
            </a:r>
            <a:r>
              <a:rPr lang="en-US" sz="2800">
                <a:latin typeface="+mj-lt"/>
              </a:rPr>
              <a:t>analytics space</a:t>
            </a:r>
            <a:endParaRPr lang="en-US" sz="2800" dirty="0">
              <a:latin typeface="+mj-lt"/>
            </a:endParaRPr>
          </a:p>
        </p:txBody>
      </p:sp>
    </p:spTree>
    <p:extLst>
      <p:ext uri="{BB962C8B-B14F-4D97-AF65-F5344CB8AC3E}">
        <p14:creationId xmlns:p14="http://schemas.microsoft.com/office/powerpoint/2010/main" val="2120221495"/>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200" fill="hold"/>
                                        <p:tgtEl>
                                          <p:spTgt spid="40"/>
                                        </p:tgtEl>
                                        <p:attrNameLst>
                                          <p:attrName>ppt_x</p:attrName>
                                        </p:attrNameLst>
                                      </p:cBhvr>
                                      <p:tavLst>
                                        <p:tav tm="0">
                                          <p:val>
                                            <p:strVal val="0-#ppt_w/2"/>
                                          </p:val>
                                        </p:tav>
                                        <p:tav tm="100000">
                                          <p:val>
                                            <p:strVal val="#ppt_x"/>
                                          </p:val>
                                        </p:tav>
                                      </p:tavLst>
                                    </p:anim>
                                    <p:anim calcmode="lin" valueType="num">
                                      <p:cBhvr additive="base">
                                        <p:cTn id="8" dur="2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200" fill="hold"/>
                                        <p:tgtEl>
                                          <p:spTgt spid="33"/>
                                        </p:tgtEl>
                                        <p:attrNameLst>
                                          <p:attrName>ppt_x</p:attrName>
                                        </p:attrNameLst>
                                      </p:cBhvr>
                                      <p:tavLst>
                                        <p:tav tm="0">
                                          <p:val>
                                            <p:strVal val="0-#ppt_w/2"/>
                                          </p:val>
                                        </p:tav>
                                        <p:tav tm="100000">
                                          <p:val>
                                            <p:strVal val="#ppt_x"/>
                                          </p:val>
                                        </p:tav>
                                      </p:tavLst>
                                    </p:anim>
                                    <p:anim calcmode="lin" valueType="num">
                                      <p:cBhvr additive="base">
                                        <p:cTn id="12" dur="2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200" fill="hold"/>
                                        <p:tgtEl>
                                          <p:spTgt spid="41"/>
                                        </p:tgtEl>
                                        <p:attrNameLst>
                                          <p:attrName>ppt_x</p:attrName>
                                        </p:attrNameLst>
                                      </p:cBhvr>
                                      <p:tavLst>
                                        <p:tav tm="0">
                                          <p:val>
                                            <p:strVal val="0-#ppt_w/2"/>
                                          </p:val>
                                        </p:tav>
                                        <p:tav tm="100000">
                                          <p:val>
                                            <p:strVal val="#ppt_x"/>
                                          </p:val>
                                        </p:tav>
                                      </p:tavLst>
                                    </p:anim>
                                    <p:anim calcmode="lin" valueType="num">
                                      <p:cBhvr additive="base">
                                        <p:cTn id="16" dur="2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200" fill="hold"/>
                                        <p:tgtEl>
                                          <p:spTgt spid="34"/>
                                        </p:tgtEl>
                                        <p:attrNameLst>
                                          <p:attrName>ppt_x</p:attrName>
                                        </p:attrNameLst>
                                      </p:cBhvr>
                                      <p:tavLst>
                                        <p:tav tm="0">
                                          <p:val>
                                            <p:strVal val="0-#ppt_w/2"/>
                                          </p:val>
                                        </p:tav>
                                        <p:tav tm="100000">
                                          <p:val>
                                            <p:strVal val="#ppt_x"/>
                                          </p:val>
                                        </p:tav>
                                      </p:tavLst>
                                    </p:anim>
                                    <p:anim calcmode="lin" valueType="num">
                                      <p:cBhvr additive="base">
                                        <p:cTn id="20" dur="2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200" fill="hold"/>
                                        <p:tgtEl>
                                          <p:spTgt spid="32"/>
                                        </p:tgtEl>
                                        <p:attrNameLst>
                                          <p:attrName>ppt_x</p:attrName>
                                        </p:attrNameLst>
                                      </p:cBhvr>
                                      <p:tavLst>
                                        <p:tav tm="0">
                                          <p:val>
                                            <p:strVal val="0-#ppt_w/2"/>
                                          </p:val>
                                        </p:tav>
                                        <p:tav tm="100000">
                                          <p:val>
                                            <p:strVal val="#ppt_x"/>
                                          </p:val>
                                        </p:tav>
                                      </p:tavLst>
                                    </p:anim>
                                    <p:anim calcmode="lin" valueType="num">
                                      <p:cBhvr additive="base">
                                        <p:cTn id="24" dur="2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200" fill="hold"/>
                                        <p:tgtEl>
                                          <p:spTgt spid="42"/>
                                        </p:tgtEl>
                                        <p:attrNameLst>
                                          <p:attrName>ppt_x</p:attrName>
                                        </p:attrNameLst>
                                      </p:cBhvr>
                                      <p:tavLst>
                                        <p:tav tm="0">
                                          <p:val>
                                            <p:strVal val="0-#ppt_w/2"/>
                                          </p:val>
                                        </p:tav>
                                        <p:tav tm="100000">
                                          <p:val>
                                            <p:strVal val="#ppt_x"/>
                                          </p:val>
                                        </p:tav>
                                      </p:tavLst>
                                    </p:anim>
                                    <p:anim calcmode="lin" valueType="num">
                                      <p:cBhvr additive="base">
                                        <p:cTn id="28" dur="2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200" fill="hold"/>
                                        <p:tgtEl>
                                          <p:spTgt spid="26"/>
                                        </p:tgtEl>
                                        <p:attrNameLst>
                                          <p:attrName>ppt_x</p:attrName>
                                        </p:attrNameLst>
                                      </p:cBhvr>
                                      <p:tavLst>
                                        <p:tav tm="0">
                                          <p:val>
                                            <p:strVal val="0-#ppt_w/2"/>
                                          </p:val>
                                        </p:tav>
                                        <p:tav tm="100000">
                                          <p:val>
                                            <p:strVal val="#ppt_x"/>
                                          </p:val>
                                        </p:tav>
                                      </p:tavLst>
                                    </p:anim>
                                    <p:anim calcmode="lin" valueType="num">
                                      <p:cBhvr additive="base">
                                        <p:cTn id="32" dur="2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200" fill="hold"/>
                                        <p:tgtEl>
                                          <p:spTgt spid="35"/>
                                        </p:tgtEl>
                                        <p:attrNameLst>
                                          <p:attrName>ppt_x</p:attrName>
                                        </p:attrNameLst>
                                      </p:cBhvr>
                                      <p:tavLst>
                                        <p:tav tm="0">
                                          <p:val>
                                            <p:strVal val="0-#ppt_w/2"/>
                                          </p:val>
                                        </p:tav>
                                        <p:tav tm="100000">
                                          <p:val>
                                            <p:strVal val="#ppt_x"/>
                                          </p:val>
                                        </p:tav>
                                      </p:tavLst>
                                    </p:anim>
                                    <p:anim calcmode="lin" valueType="num">
                                      <p:cBhvr additive="base">
                                        <p:cTn id="38" dur="200" fill="hold"/>
                                        <p:tgtEl>
                                          <p:spTgt spid="35"/>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200" fill="hold"/>
                                        <p:tgtEl>
                                          <p:spTgt spid="36"/>
                                        </p:tgtEl>
                                        <p:attrNameLst>
                                          <p:attrName>ppt_x</p:attrName>
                                        </p:attrNameLst>
                                      </p:cBhvr>
                                      <p:tavLst>
                                        <p:tav tm="0">
                                          <p:val>
                                            <p:strVal val="0-#ppt_w/2"/>
                                          </p:val>
                                        </p:tav>
                                        <p:tav tm="100000">
                                          <p:val>
                                            <p:strVal val="#ppt_x"/>
                                          </p:val>
                                        </p:tav>
                                      </p:tavLst>
                                    </p:anim>
                                    <p:anim calcmode="lin" valueType="num">
                                      <p:cBhvr additive="base">
                                        <p:cTn id="42" dur="200" fill="hold"/>
                                        <p:tgtEl>
                                          <p:spTgt spid="3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200" fill="hold"/>
                                        <p:tgtEl>
                                          <p:spTgt spid="37"/>
                                        </p:tgtEl>
                                        <p:attrNameLst>
                                          <p:attrName>ppt_x</p:attrName>
                                        </p:attrNameLst>
                                      </p:cBhvr>
                                      <p:tavLst>
                                        <p:tav tm="0">
                                          <p:val>
                                            <p:strVal val="0-#ppt_w/2"/>
                                          </p:val>
                                        </p:tav>
                                        <p:tav tm="100000">
                                          <p:val>
                                            <p:strVal val="#ppt_x"/>
                                          </p:val>
                                        </p:tav>
                                      </p:tavLst>
                                    </p:anim>
                                    <p:anim calcmode="lin" valueType="num">
                                      <p:cBhvr additive="base">
                                        <p:cTn id="46" dur="200" fill="hold"/>
                                        <p:tgtEl>
                                          <p:spTgt spid="37"/>
                                        </p:tgtEl>
                                        <p:attrNameLst>
                                          <p:attrName>ppt_y</p:attrName>
                                        </p:attrNameLst>
                                      </p:cBhvr>
                                      <p:tavLst>
                                        <p:tav tm="0">
                                          <p:val>
                                            <p:strVal val="#ppt_y"/>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200" fill="hold"/>
                                        <p:tgtEl>
                                          <p:spTgt spid="45"/>
                                        </p:tgtEl>
                                        <p:attrNameLst>
                                          <p:attrName>ppt_x</p:attrName>
                                        </p:attrNameLst>
                                      </p:cBhvr>
                                      <p:tavLst>
                                        <p:tav tm="0">
                                          <p:val>
                                            <p:strVal val="#ppt_x"/>
                                          </p:val>
                                        </p:tav>
                                        <p:tav tm="100000">
                                          <p:val>
                                            <p:strVal val="#ppt_x"/>
                                          </p:val>
                                        </p:tav>
                                      </p:tavLst>
                                    </p:anim>
                                    <p:anim calcmode="lin" valueType="num">
                                      <p:cBhvr additive="base">
                                        <p:cTn id="50" dur="200" fill="hold"/>
                                        <p:tgtEl>
                                          <p:spTgt spid="45"/>
                                        </p:tgtEl>
                                        <p:attrNameLst>
                                          <p:attrName>ppt_y</p:attrName>
                                        </p:attrNameLst>
                                      </p:cBhvr>
                                      <p:tavLst>
                                        <p:tav tm="0">
                                          <p:val>
                                            <p:strVal val="0-#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200" fill="hold"/>
                                        <p:tgtEl>
                                          <p:spTgt spid="39"/>
                                        </p:tgtEl>
                                        <p:attrNameLst>
                                          <p:attrName>ppt_x</p:attrName>
                                        </p:attrNameLst>
                                      </p:cBhvr>
                                      <p:tavLst>
                                        <p:tav tm="0">
                                          <p:val>
                                            <p:strVal val="1+#ppt_w/2"/>
                                          </p:val>
                                        </p:tav>
                                        <p:tav tm="100000">
                                          <p:val>
                                            <p:strVal val="#ppt_x"/>
                                          </p:val>
                                        </p:tav>
                                      </p:tavLst>
                                    </p:anim>
                                    <p:anim calcmode="lin" valueType="num">
                                      <p:cBhvr additive="base">
                                        <p:cTn id="54" dur="200" fill="hold"/>
                                        <p:tgtEl>
                                          <p:spTgt spid="39"/>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200" fill="hold"/>
                                        <p:tgtEl>
                                          <p:spTgt spid="38"/>
                                        </p:tgtEl>
                                        <p:attrNameLst>
                                          <p:attrName>ppt_x</p:attrName>
                                        </p:attrNameLst>
                                      </p:cBhvr>
                                      <p:tavLst>
                                        <p:tav tm="0">
                                          <p:val>
                                            <p:strVal val="1+#ppt_w/2"/>
                                          </p:val>
                                        </p:tav>
                                        <p:tav tm="100000">
                                          <p:val>
                                            <p:strVal val="#ppt_x"/>
                                          </p:val>
                                        </p:tav>
                                      </p:tavLst>
                                    </p:anim>
                                    <p:anim calcmode="lin" valueType="num">
                                      <p:cBhvr additive="base">
                                        <p:cTn id="58" dur="200" fill="hold"/>
                                        <p:tgtEl>
                                          <p:spTgt spid="38"/>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200" fill="hold"/>
                                        <p:tgtEl>
                                          <p:spTgt spid="44"/>
                                        </p:tgtEl>
                                        <p:attrNameLst>
                                          <p:attrName>ppt_x</p:attrName>
                                        </p:attrNameLst>
                                      </p:cBhvr>
                                      <p:tavLst>
                                        <p:tav tm="0">
                                          <p:val>
                                            <p:strVal val="1+#ppt_w/2"/>
                                          </p:val>
                                        </p:tav>
                                        <p:tav tm="100000">
                                          <p:val>
                                            <p:strVal val="#ppt_x"/>
                                          </p:val>
                                        </p:tav>
                                      </p:tavLst>
                                    </p:anim>
                                    <p:anim calcmode="lin" valueType="num">
                                      <p:cBhvr additive="base">
                                        <p:cTn id="62" dur="200" fill="hold"/>
                                        <p:tgtEl>
                                          <p:spTgt spid="44"/>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200" fill="hold"/>
                                        <p:tgtEl>
                                          <p:spTgt spid="46"/>
                                        </p:tgtEl>
                                        <p:attrNameLst>
                                          <p:attrName>ppt_x</p:attrName>
                                        </p:attrNameLst>
                                      </p:cBhvr>
                                      <p:tavLst>
                                        <p:tav tm="0">
                                          <p:val>
                                            <p:strVal val="1+#ppt_w/2"/>
                                          </p:val>
                                        </p:tav>
                                        <p:tav tm="100000">
                                          <p:val>
                                            <p:strVal val="#ppt_x"/>
                                          </p:val>
                                        </p:tav>
                                      </p:tavLst>
                                    </p:anim>
                                    <p:anim calcmode="lin" valueType="num">
                                      <p:cBhvr additive="base">
                                        <p:cTn id="66" dur="2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6"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200" fill="hold"/>
                                        <p:tgtEl>
                                          <p:spTgt spid="28"/>
                                        </p:tgtEl>
                                        <p:attrNameLst>
                                          <p:attrName>ppt_x</p:attrName>
                                        </p:attrNameLst>
                                      </p:cBhvr>
                                      <p:tavLst>
                                        <p:tav tm="0">
                                          <p:val>
                                            <p:strVal val="1+#ppt_w/2"/>
                                          </p:val>
                                        </p:tav>
                                        <p:tav tm="100000">
                                          <p:val>
                                            <p:strVal val="#ppt_x"/>
                                          </p:val>
                                        </p:tav>
                                      </p:tavLst>
                                    </p:anim>
                                    <p:anim calcmode="lin" valueType="num">
                                      <p:cBhvr additive="base">
                                        <p:cTn id="72" dur="200" fill="hold"/>
                                        <p:tgtEl>
                                          <p:spTgt spid="28"/>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200" fill="hold"/>
                                        <p:tgtEl>
                                          <p:spTgt spid="43"/>
                                        </p:tgtEl>
                                        <p:attrNameLst>
                                          <p:attrName>ppt_x</p:attrName>
                                        </p:attrNameLst>
                                      </p:cBhvr>
                                      <p:tavLst>
                                        <p:tav tm="0">
                                          <p:val>
                                            <p:strVal val="1+#ppt_w/2"/>
                                          </p:val>
                                        </p:tav>
                                        <p:tav tm="100000">
                                          <p:val>
                                            <p:strVal val="#ppt_x"/>
                                          </p:val>
                                        </p:tav>
                                      </p:tavLst>
                                    </p:anim>
                                    <p:anim calcmode="lin" valueType="num">
                                      <p:cBhvr additive="base">
                                        <p:cTn id="76" dur="2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200" fill="hold"/>
                                        <p:tgtEl>
                                          <p:spTgt spid="47"/>
                                        </p:tgtEl>
                                        <p:attrNameLst>
                                          <p:attrName>ppt_x</p:attrName>
                                        </p:attrNameLst>
                                      </p:cBhvr>
                                      <p:tavLst>
                                        <p:tav tm="0">
                                          <p:val>
                                            <p:strVal val="#ppt_x"/>
                                          </p:val>
                                        </p:tav>
                                        <p:tav tm="100000">
                                          <p:val>
                                            <p:strVal val="#ppt_x"/>
                                          </p:val>
                                        </p:tav>
                                      </p:tavLst>
                                    </p:anim>
                                    <p:anim calcmode="lin" valueType="num">
                                      <p:cBhvr additive="base">
                                        <p:cTn id="80" dur="2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animBg="1"/>
      <p:bldP spid="46" grpId="0"/>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a:off x="1865870" y="1675641"/>
            <a:ext cx="7010400" cy="4051030"/>
          </a:xfrm>
          <a:prstGeom prst="triangle">
            <a:avLst/>
          </a:prstGeom>
          <a:gradFill>
            <a:gsLst>
              <a:gs pos="0">
                <a:schemeClr val="accent1">
                  <a:lumMod val="5000"/>
                  <a:lumOff val="95000"/>
                  <a:alpha val="0"/>
                </a:schemeClr>
              </a:gs>
              <a:gs pos="100000">
                <a:schemeClr val="accent1">
                  <a:lumMod val="75000"/>
                </a:schemeClr>
              </a:gs>
            </a:gsLst>
            <a:lin ang="2700000" scaled="0"/>
          </a:gra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707133" y="5726671"/>
            <a:ext cx="3169137" cy="738664"/>
          </a:xfrm>
          <a:prstGeom prst="rect">
            <a:avLst/>
          </a:prstGeom>
          <a:solidFill>
            <a:schemeClr val="tx1">
              <a:alpha val="40000"/>
            </a:schemeClr>
          </a:solidFill>
        </p:spPr>
        <p:txBody>
          <a:bodyPr wrap="none" lIns="228600" tIns="91440" rIns="228600" bIns="91440" rtlCol="0">
            <a:spAutoFit/>
          </a:bodyPr>
          <a:lstStyle/>
          <a:p>
            <a:pPr algn="r"/>
            <a:r>
              <a:rPr lang="en-US" dirty="0">
                <a:solidFill>
                  <a:schemeClr val="bg1"/>
                </a:solidFill>
              </a:rPr>
              <a:t>More data than talent</a:t>
            </a:r>
          </a:p>
          <a:p>
            <a:pPr algn="r"/>
            <a:r>
              <a:rPr lang="en-US" dirty="0">
                <a:solidFill>
                  <a:schemeClr val="bg1"/>
                </a:solidFill>
              </a:rPr>
              <a:t>Problems are </a:t>
            </a:r>
            <a:r>
              <a:rPr lang="en-US">
                <a:solidFill>
                  <a:schemeClr val="bg1"/>
                </a:solidFill>
              </a:rPr>
              <a:t>often similar</a:t>
            </a:r>
            <a:endParaRPr lang="en-US" dirty="0">
              <a:solidFill>
                <a:schemeClr val="bg1"/>
              </a:solidFill>
            </a:endParaRPr>
          </a:p>
        </p:txBody>
      </p:sp>
      <p:sp>
        <p:nvSpPr>
          <p:cNvPr id="5" name="Up-Down Arrow 4"/>
          <p:cNvSpPr/>
          <p:nvPr/>
        </p:nvSpPr>
        <p:spPr>
          <a:xfrm>
            <a:off x="935802" y="1675641"/>
            <a:ext cx="263611" cy="4051030"/>
          </a:xfrm>
          <a:prstGeom prst="upDownArrow">
            <a:avLst/>
          </a:prstGeom>
          <a:gradFill>
            <a:gsLst>
              <a:gs pos="0">
                <a:schemeClr val="accent1">
                  <a:lumMod val="5000"/>
                  <a:lumOff val="95000"/>
                  <a:alpha val="0"/>
                </a:schemeClr>
              </a:gs>
              <a:gs pos="100000">
                <a:schemeClr val="accent1">
                  <a:lumMod val="75000"/>
                </a:schemeClr>
              </a:gs>
            </a:gsLst>
            <a:lin ang="5400000" scaled="1"/>
          </a:gradFill>
          <a:ln w="6350" cmpd="sng">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55874" y="5979871"/>
            <a:ext cx="1423467" cy="738664"/>
          </a:xfrm>
          <a:prstGeom prst="rect">
            <a:avLst/>
          </a:prstGeom>
          <a:solidFill>
            <a:schemeClr val="tx1">
              <a:alpha val="40000"/>
            </a:schemeClr>
          </a:solidFill>
        </p:spPr>
        <p:txBody>
          <a:bodyPr wrap="none" lIns="228600" tIns="91440" rIns="228600" bIns="91440" rtlCol="0">
            <a:spAutoFit/>
          </a:bodyPr>
          <a:lstStyle>
            <a:defPPr>
              <a:defRPr lang="en-US"/>
            </a:defPPr>
            <a:lvl1pPr>
              <a:defRPr>
                <a:solidFill>
                  <a:schemeClr val="bg1"/>
                </a:solidFill>
              </a:defRPr>
            </a:lvl1pPr>
          </a:lstStyle>
          <a:p>
            <a:pPr algn="ctr"/>
            <a:r>
              <a:rPr lang="en-US" dirty="0"/>
              <a:t>More</a:t>
            </a:r>
          </a:p>
          <a:p>
            <a:pPr algn="ctr"/>
            <a:r>
              <a:rPr lang="en-US"/>
              <a:t>problems</a:t>
            </a:r>
            <a:endParaRPr lang="en-US" dirty="0"/>
          </a:p>
        </p:txBody>
      </p:sp>
      <p:sp>
        <p:nvSpPr>
          <p:cNvPr id="7" name="TextBox 6"/>
          <p:cNvSpPr txBox="1"/>
          <p:nvPr/>
        </p:nvSpPr>
        <p:spPr>
          <a:xfrm>
            <a:off x="355874" y="881029"/>
            <a:ext cx="1423467" cy="738664"/>
          </a:xfrm>
          <a:prstGeom prst="rect">
            <a:avLst/>
          </a:prstGeom>
          <a:solidFill>
            <a:schemeClr val="tx1">
              <a:alpha val="40000"/>
            </a:schemeClr>
          </a:solidFill>
        </p:spPr>
        <p:txBody>
          <a:bodyPr wrap="none" lIns="228600" tIns="91440" rIns="228600" bIns="91440" rtlCol="0">
            <a:spAutoFit/>
          </a:bodyPr>
          <a:lstStyle>
            <a:defPPr>
              <a:defRPr lang="en-US"/>
            </a:defPPr>
            <a:lvl1pPr>
              <a:defRPr>
                <a:solidFill>
                  <a:schemeClr val="bg1"/>
                </a:solidFill>
              </a:defRPr>
            </a:lvl1pPr>
          </a:lstStyle>
          <a:p>
            <a:pPr algn="ctr"/>
            <a:r>
              <a:rPr lang="en-US" dirty="0"/>
              <a:t>Tougher</a:t>
            </a:r>
          </a:p>
          <a:p>
            <a:pPr algn="ctr"/>
            <a:r>
              <a:rPr lang="en-US"/>
              <a:t>problems</a:t>
            </a:r>
            <a:endParaRPr lang="en-US" dirty="0"/>
          </a:p>
        </p:txBody>
      </p:sp>
      <p:sp>
        <p:nvSpPr>
          <p:cNvPr id="8" name="TextBox 7"/>
          <p:cNvSpPr txBox="1"/>
          <p:nvPr/>
        </p:nvSpPr>
        <p:spPr>
          <a:xfrm>
            <a:off x="2220965" y="5307912"/>
            <a:ext cx="790832"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Excel</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9" name="TextBox 8"/>
          <p:cNvSpPr txBox="1"/>
          <p:nvPr/>
        </p:nvSpPr>
        <p:spPr>
          <a:xfrm>
            <a:off x="2525110" y="5011350"/>
            <a:ext cx="1041219"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Tableau</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10" name="TextBox 9"/>
          <p:cNvSpPr txBox="1"/>
          <p:nvPr/>
        </p:nvSpPr>
        <p:spPr>
          <a:xfrm>
            <a:off x="2908618" y="5307912"/>
            <a:ext cx="1041219"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Qlik</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11" name="TextBox 10"/>
          <p:cNvSpPr txBox="1"/>
          <p:nvPr/>
        </p:nvSpPr>
        <p:spPr>
          <a:xfrm>
            <a:off x="4411646" y="2738869"/>
            <a:ext cx="402992"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R</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12" name="TextBox 11"/>
          <p:cNvSpPr txBox="1"/>
          <p:nvPr/>
        </p:nvSpPr>
        <p:spPr>
          <a:xfrm>
            <a:off x="3769398" y="3050842"/>
            <a:ext cx="1045240"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SAS</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13" name="TextBox 12"/>
          <p:cNvSpPr txBox="1"/>
          <p:nvPr/>
        </p:nvSpPr>
        <p:spPr>
          <a:xfrm>
            <a:off x="4079246" y="3349791"/>
            <a:ext cx="735392"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SPSS</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14" name="TextBox 13"/>
          <p:cNvSpPr txBox="1"/>
          <p:nvPr/>
        </p:nvSpPr>
        <p:spPr>
          <a:xfrm>
            <a:off x="5180240" y="3050842"/>
            <a:ext cx="1463073" cy="369332"/>
          </a:xfrm>
          <a:prstGeom prst="rect">
            <a:avLst/>
          </a:prstGeom>
          <a:noFill/>
        </p:spPr>
        <p:txBody>
          <a:bodyPr wrap="square" rtlCol="0">
            <a:spAutoFit/>
          </a:bodyPr>
          <a:lstStyle/>
          <a:p>
            <a:r>
              <a:rPr lang="en-US" b="1" cap="small">
                <a:ln w="1270">
                  <a:noFill/>
                </a:ln>
                <a:solidFill>
                  <a:schemeClr val="bg1"/>
                </a:solidFill>
                <a:effectLst>
                  <a:outerShdw blurRad="50800" dist="38100" dir="2700000" algn="tl" rotWithShape="0">
                    <a:prstClr val="black">
                      <a:alpha val="40000"/>
                    </a:prstClr>
                  </a:outerShdw>
                </a:effectLst>
                <a:latin typeface="+mj-lt"/>
              </a:rPr>
              <a:t>TensorFlow</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15" name="TextBox 14"/>
          <p:cNvSpPr txBox="1"/>
          <p:nvPr/>
        </p:nvSpPr>
        <p:spPr>
          <a:xfrm>
            <a:off x="5180240" y="2738869"/>
            <a:ext cx="1045117" cy="369332"/>
          </a:xfrm>
          <a:prstGeom prst="rect">
            <a:avLst/>
          </a:prstGeom>
          <a:noFill/>
        </p:spPr>
        <p:txBody>
          <a:bodyPr wrap="square" rtlCol="0">
            <a:spAutoFit/>
          </a:bodyPr>
          <a:lstStyle/>
          <a:p>
            <a:r>
              <a:rPr lang="en-US" b="1" cap="small">
                <a:ln w="1270">
                  <a:noFill/>
                </a:ln>
                <a:solidFill>
                  <a:schemeClr val="bg1"/>
                </a:solidFill>
                <a:effectLst>
                  <a:outerShdw blurRad="50800" dist="38100" dir="2700000" algn="tl" rotWithShape="0">
                    <a:prstClr val="black">
                      <a:alpha val="40000"/>
                    </a:prstClr>
                  </a:outerShdw>
                </a:effectLst>
                <a:latin typeface="+mj-lt"/>
              </a:rPr>
              <a:t>Theano</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16" name="TextBox 15"/>
          <p:cNvSpPr txBox="1"/>
          <p:nvPr/>
        </p:nvSpPr>
        <p:spPr>
          <a:xfrm>
            <a:off x="2908617" y="4698998"/>
            <a:ext cx="1041219" cy="369332"/>
          </a:xfrm>
          <a:prstGeom prst="rect">
            <a:avLst/>
          </a:prstGeom>
          <a:noFill/>
        </p:spPr>
        <p:txBody>
          <a:bodyPr wrap="square" rtlCol="0">
            <a:spAutoFit/>
          </a:bodyPr>
          <a:lstStyle/>
          <a:p>
            <a:r>
              <a:rPr lang="en-US" b="1" cap="small">
                <a:solidFill>
                  <a:schemeClr val="bg1"/>
                </a:solidFill>
                <a:effectLst>
                  <a:outerShdw blurRad="50800" dist="38100" dir="2700000" algn="tl" rotWithShape="0">
                    <a:prstClr val="black">
                      <a:alpha val="40000"/>
                    </a:prstClr>
                  </a:outerShdw>
                </a:effectLst>
                <a:latin typeface="+mj-lt"/>
              </a:rPr>
              <a:t>Spotfire</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19" name="TextBox 18"/>
          <p:cNvSpPr txBox="1"/>
          <p:nvPr/>
        </p:nvSpPr>
        <p:spPr>
          <a:xfrm>
            <a:off x="5180240" y="3362815"/>
            <a:ext cx="802214" cy="369332"/>
          </a:xfrm>
          <a:prstGeom prst="rect">
            <a:avLst/>
          </a:prstGeom>
          <a:noFill/>
        </p:spPr>
        <p:txBody>
          <a:bodyPr wrap="square" rtlCol="0">
            <a:spAutoFit/>
          </a:bodyPr>
          <a:lstStyle/>
          <a:p>
            <a:r>
              <a:rPr lang="en-US" b="1" cap="small">
                <a:ln w="1270">
                  <a:noFill/>
                </a:ln>
                <a:solidFill>
                  <a:schemeClr val="bg1"/>
                </a:solidFill>
                <a:effectLst>
                  <a:outerShdw blurRad="50800" dist="38100" dir="2700000" algn="tl" rotWithShape="0">
                    <a:prstClr val="black">
                      <a:alpha val="40000"/>
                    </a:prstClr>
                  </a:outerShdw>
                </a:effectLst>
                <a:latin typeface="+mj-lt"/>
              </a:rPr>
              <a:t>Caffe</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20" name="TextBox 19"/>
          <p:cNvSpPr txBox="1"/>
          <p:nvPr/>
        </p:nvSpPr>
        <p:spPr>
          <a:xfrm>
            <a:off x="4038982" y="1301532"/>
            <a:ext cx="2664191" cy="738664"/>
          </a:xfrm>
          <a:prstGeom prst="rect">
            <a:avLst/>
          </a:prstGeom>
          <a:solidFill>
            <a:schemeClr val="tx1">
              <a:alpha val="40000"/>
            </a:schemeClr>
          </a:solidFill>
        </p:spPr>
        <p:txBody>
          <a:bodyPr wrap="none" lIns="228600" tIns="91440" rIns="228600" bIns="91440" rtlCol="0">
            <a:spAutoFit/>
          </a:bodyPr>
          <a:lstStyle/>
          <a:p>
            <a:pPr algn="ctr"/>
            <a:r>
              <a:rPr lang="en-US" dirty="0">
                <a:solidFill>
                  <a:schemeClr val="bg1"/>
                </a:solidFill>
              </a:rPr>
              <a:t>I need deep insights</a:t>
            </a:r>
          </a:p>
          <a:p>
            <a:pPr algn="ctr"/>
            <a:r>
              <a:rPr lang="en-US" dirty="0">
                <a:solidFill>
                  <a:schemeClr val="bg1"/>
                </a:solidFill>
              </a:rPr>
              <a:t>in focused </a:t>
            </a:r>
            <a:r>
              <a:rPr lang="en-US">
                <a:solidFill>
                  <a:schemeClr val="bg1"/>
                </a:solidFill>
              </a:rPr>
              <a:t>core areas</a:t>
            </a:r>
            <a:endParaRPr lang="en-US" dirty="0">
              <a:solidFill>
                <a:schemeClr val="bg1"/>
              </a:solidFill>
            </a:endParaRPr>
          </a:p>
        </p:txBody>
      </p:sp>
      <p:sp>
        <p:nvSpPr>
          <p:cNvPr id="21" name="TextBox 20"/>
          <p:cNvSpPr txBox="1"/>
          <p:nvPr/>
        </p:nvSpPr>
        <p:spPr>
          <a:xfrm>
            <a:off x="5919826" y="3362815"/>
            <a:ext cx="809733" cy="369332"/>
          </a:xfrm>
          <a:prstGeom prst="rect">
            <a:avLst/>
          </a:prstGeom>
          <a:noFill/>
        </p:spPr>
        <p:txBody>
          <a:bodyPr wrap="square" rtlCol="0">
            <a:spAutoFit/>
          </a:bodyPr>
          <a:lstStyle/>
          <a:p>
            <a:pPr algn="r"/>
            <a:r>
              <a:rPr lang="en-US" b="1" cap="small">
                <a:ln w="1270">
                  <a:noFill/>
                </a:ln>
                <a:solidFill>
                  <a:schemeClr val="bg1"/>
                </a:solidFill>
                <a:effectLst>
                  <a:outerShdw blurRad="50800" dist="38100" dir="2700000" algn="tl" rotWithShape="0">
                    <a:prstClr val="black">
                      <a:alpha val="40000"/>
                    </a:prstClr>
                  </a:outerShdw>
                </a:effectLst>
                <a:latin typeface="+mj-lt"/>
              </a:rPr>
              <a:t>Torch</a:t>
            </a:r>
            <a:endParaRPr lang="en-US"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22" name="TextBox 21"/>
          <p:cNvSpPr txBox="1"/>
          <p:nvPr/>
        </p:nvSpPr>
        <p:spPr>
          <a:xfrm>
            <a:off x="1997521" y="267313"/>
            <a:ext cx="6748774" cy="615553"/>
          </a:xfrm>
          <a:prstGeom prst="rect">
            <a:avLst/>
          </a:prstGeom>
          <a:solidFill>
            <a:schemeClr val="tx1">
              <a:alpha val="40000"/>
            </a:schemeClr>
          </a:solidFill>
        </p:spPr>
        <p:txBody>
          <a:bodyPr wrap="square" lIns="228600" tIns="91440" rIns="228600" bIns="91440" rtlCol="0">
            <a:spAutoFit/>
          </a:bodyPr>
          <a:lstStyle>
            <a:defPPr>
              <a:defRPr lang="en-US"/>
            </a:defPPr>
            <a:lvl1pPr>
              <a:defRPr>
                <a:solidFill>
                  <a:schemeClr val="bg1"/>
                </a:solidFill>
              </a:defRPr>
            </a:lvl1pPr>
          </a:lstStyle>
          <a:p>
            <a:pPr algn="ctr"/>
            <a:r>
              <a:rPr lang="en-US" sz="2800" dirty="0">
                <a:latin typeface="+mj-lt"/>
              </a:rPr>
              <a:t>This gap leaves a critical </a:t>
            </a:r>
            <a:r>
              <a:rPr lang="en-US" sz="2800">
                <a:latin typeface="+mj-lt"/>
              </a:rPr>
              <a:t>space open</a:t>
            </a:r>
            <a:endParaRPr lang="en-US" sz="2800" dirty="0">
              <a:latin typeface="+mj-lt"/>
            </a:endParaRPr>
          </a:p>
        </p:txBody>
      </p:sp>
      <p:sp>
        <p:nvSpPr>
          <p:cNvPr id="23" name="TextBox 22"/>
          <p:cNvSpPr txBox="1"/>
          <p:nvPr/>
        </p:nvSpPr>
        <p:spPr>
          <a:xfrm>
            <a:off x="6447471" y="5196016"/>
            <a:ext cx="2097350" cy="523220"/>
          </a:xfrm>
          <a:prstGeom prst="rect">
            <a:avLst/>
          </a:prstGeom>
          <a:noFill/>
        </p:spPr>
        <p:txBody>
          <a:bodyPr wrap="square" rtlCol="0">
            <a:spAutoFit/>
          </a:bodyPr>
          <a:lstStyle/>
          <a:p>
            <a:pPr algn="r"/>
            <a:r>
              <a:rPr lang="en-US" sz="2800" b="1" cap="small">
                <a:ln w="1270">
                  <a:noFill/>
                </a:ln>
                <a:solidFill>
                  <a:schemeClr val="bg1"/>
                </a:solidFill>
                <a:effectLst>
                  <a:outerShdw blurRad="50800" dist="38100" dir="2700000" algn="tl" rotWithShape="0">
                    <a:prstClr val="black">
                      <a:alpha val="40000"/>
                    </a:prstClr>
                  </a:outerShdw>
                </a:effectLst>
                <a:latin typeface="+mj-lt"/>
              </a:rPr>
              <a:t>Autolysis</a:t>
            </a:r>
            <a:endParaRPr lang="en-US" sz="2800" b="1" cap="small" dirty="0">
              <a:ln w="1270">
                <a:noFill/>
              </a:ln>
              <a:solidFill>
                <a:schemeClr val="bg1"/>
              </a:solidFill>
              <a:effectLst>
                <a:outerShdw blurRad="50800" dist="38100" dir="2700000" algn="tl" rotWithShape="0">
                  <a:prstClr val="black">
                    <a:alpha val="40000"/>
                  </a:prstClr>
                </a:outerShdw>
              </a:effectLst>
              <a:latin typeface="+mj-lt"/>
            </a:endParaRPr>
          </a:p>
        </p:txBody>
      </p:sp>
      <p:sp>
        <p:nvSpPr>
          <p:cNvPr id="24" name="TextBox 23"/>
          <p:cNvSpPr txBox="1"/>
          <p:nvPr/>
        </p:nvSpPr>
        <p:spPr>
          <a:xfrm>
            <a:off x="1865870" y="5726671"/>
            <a:ext cx="3175549" cy="738664"/>
          </a:xfrm>
          <a:prstGeom prst="rect">
            <a:avLst/>
          </a:prstGeom>
          <a:solidFill>
            <a:schemeClr val="tx1">
              <a:alpha val="40000"/>
            </a:schemeClr>
          </a:solidFill>
        </p:spPr>
        <p:txBody>
          <a:bodyPr wrap="none" lIns="228600" tIns="91440" rIns="228600" bIns="91440" rtlCol="0">
            <a:spAutoFit/>
          </a:bodyPr>
          <a:lstStyle/>
          <a:p>
            <a:r>
              <a:rPr lang="en-US" dirty="0">
                <a:solidFill>
                  <a:schemeClr val="bg1"/>
                </a:solidFill>
              </a:rPr>
              <a:t>I have enough talent</a:t>
            </a:r>
          </a:p>
          <a:p>
            <a:r>
              <a:rPr lang="en-US" dirty="0">
                <a:solidFill>
                  <a:schemeClr val="bg1"/>
                </a:solidFill>
              </a:rPr>
              <a:t>Every problem is different</a:t>
            </a:r>
          </a:p>
        </p:txBody>
      </p:sp>
      <p:sp>
        <p:nvSpPr>
          <p:cNvPr id="2" name="Rectangular Callout 1"/>
          <p:cNvSpPr/>
          <p:nvPr/>
        </p:nvSpPr>
        <p:spPr>
          <a:xfrm>
            <a:off x="6348056" y="3643106"/>
            <a:ext cx="2628097" cy="1661993"/>
          </a:xfrm>
          <a:prstGeom prst="wedgeRectCallout">
            <a:avLst/>
          </a:prstGeom>
          <a:solidFill>
            <a:schemeClr val="tx1">
              <a:alpha val="40000"/>
            </a:schemeClr>
          </a:solidFill>
        </p:spPr>
        <p:txBody>
          <a:bodyPr wrap="square" lIns="228600" tIns="91440" rIns="228600" bIns="91440" rtlCol="0">
            <a:spAutoFit/>
          </a:bodyPr>
          <a:lstStyle/>
          <a:p>
            <a:r>
              <a:rPr lang="en-US" sz="1600" cap="small" dirty="0">
                <a:solidFill>
                  <a:schemeClr val="bg1"/>
                </a:solidFill>
                <a:latin typeface="+mj-lt"/>
              </a:rPr>
              <a:t>Target market</a:t>
            </a:r>
            <a:r>
              <a:rPr lang="en-US" sz="1600" dirty="0">
                <a:solidFill>
                  <a:schemeClr val="bg1"/>
                </a:solidFill>
              </a:rPr>
              <a:t>: Business managers without an analytics team. Autolysis is an alternative to hiring &amp; </a:t>
            </a:r>
            <a:r>
              <a:rPr lang="en-US" sz="1600">
                <a:solidFill>
                  <a:schemeClr val="bg1"/>
                </a:solidFill>
              </a:rPr>
              <a:t>KPO services</a:t>
            </a:r>
            <a:endParaRPr lang="en-US" sz="1600" dirty="0">
              <a:solidFill>
                <a:schemeClr val="bg1"/>
              </a:solidFill>
            </a:endParaRPr>
          </a:p>
        </p:txBody>
      </p:sp>
      <p:sp>
        <p:nvSpPr>
          <p:cNvPr id="25" name="TextBox 24"/>
          <p:cNvSpPr txBox="1"/>
          <p:nvPr/>
        </p:nvSpPr>
        <p:spPr>
          <a:xfrm>
            <a:off x="3463148" y="5011350"/>
            <a:ext cx="1869981" cy="369332"/>
          </a:xfrm>
          <a:prstGeom prst="rect">
            <a:avLst/>
          </a:prstGeom>
          <a:noFill/>
        </p:spPr>
        <p:txBody>
          <a:bodyPr wrap="square" rtlCol="0">
            <a:spAutoFit/>
          </a:bodyPr>
          <a:lstStyle/>
          <a:p>
            <a:r>
              <a:rPr lang="en-US" b="1" cap="small" dirty="0" err="1">
                <a:solidFill>
                  <a:schemeClr val="bg1"/>
                </a:solidFill>
                <a:effectLst>
                  <a:outerShdw blurRad="50800" dist="38100" dir="2700000" algn="tl" rotWithShape="0">
                    <a:prstClr val="black">
                      <a:alpha val="40000"/>
                    </a:prstClr>
                  </a:outerShdw>
                </a:effectLst>
                <a:latin typeface="+mj-lt"/>
              </a:rPr>
              <a:t>Microstrategy</a:t>
            </a:r>
            <a:endParaRPr lang="en-US" b="1" cap="small" dirty="0">
              <a:solidFill>
                <a:schemeClr val="bg1"/>
              </a:solidFill>
              <a:effectLst>
                <a:outerShdw blurRad="50800" dist="38100" dir="2700000" algn="tl" rotWithShape="0">
                  <a:prstClr val="black">
                    <a:alpha val="40000"/>
                  </a:prstClr>
                </a:outerShdw>
              </a:effectLst>
              <a:latin typeface="+mj-lt"/>
            </a:endParaRPr>
          </a:p>
        </p:txBody>
      </p:sp>
      <p:sp>
        <p:nvSpPr>
          <p:cNvPr id="26" name="TextBox 25"/>
          <p:cNvSpPr txBox="1"/>
          <p:nvPr/>
        </p:nvSpPr>
        <p:spPr>
          <a:xfrm>
            <a:off x="3596030" y="5323702"/>
            <a:ext cx="1218607" cy="369332"/>
          </a:xfrm>
          <a:prstGeom prst="rect">
            <a:avLst/>
          </a:prstGeom>
          <a:noFill/>
        </p:spPr>
        <p:txBody>
          <a:bodyPr wrap="square" rtlCol="0">
            <a:spAutoFit/>
          </a:bodyPr>
          <a:lstStyle/>
          <a:p>
            <a:r>
              <a:rPr lang="en-US" b="1" cap="small" dirty="0" err="1">
                <a:solidFill>
                  <a:schemeClr val="bg1"/>
                </a:solidFill>
                <a:effectLst>
                  <a:outerShdw blurRad="50800" dist="38100" dir="2700000" algn="tl" rotWithShape="0">
                    <a:prstClr val="black">
                      <a:alpha val="40000"/>
                    </a:prstClr>
                  </a:outerShdw>
                </a:effectLst>
                <a:latin typeface="+mj-lt"/>
              </a:rPr>
              <a:t>Cognos</a:t>
            </a:r>
            <a:endParaRPr lang="en-US" b="1" cap="small" dirty="0">
              <a:solidFill>
                <a:schemeClr val="bg1"/>
              </a:solidFill>
              <a:effectLst>
                <a:outerShdw blurRad="50800" dist="38100" dir="2700000" algn="tl" rotWithShape="0">
                  <a:prstClr val="black">
                    <a:alpha val="40000"/>
                  </a:prstClr>
                </a:outerShdw>
              </a:effectLst>
              <a:latin typeface="+mj-lt"/>
            </a:endParaRPr>
          </a:p>
        </p:txBody>
      </p:sp>
    </p:spTree>
    <p:extLst>
      <p:ext uri="{BB962C8B-B14F-4D97-AF65-F5344CB8AC3E}">
        <p14:creationId xmlns:p14="http://schemas.microsoft.com/office/powerpoint/2010/main" val="1521186492"/>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200" fill="hold"/>
                                        <p:tgtEl>
                                          <p:spTgt spid="20"/>
                                        </p:tgtEl>
                                        <p:attrNameLst>
                                          <p:attrName>ppt_x</p:attrName>
                                        </p:attrNameLst>
                                      </p:cBhvr>
                                      <p:tavLst>
                                        <p:tav tm="0">
                                          <p:val>
                                            <p:strVal val="#ppt_x"/>
                                          </p:val>
                                        </p:tav>
                                        <p:tav tm="100000">
                                          <p:val>
                                            <p:strVal val="#ppt_x"/>
                                          </p:val>
                                        </p:tav>
                                      </p:tavLst>
                                    </p:anim>
                                    <p:anim calcmode="lin" valueType="num">
                                      <p:cBhvr additive="base">
                                        <p:cTn id="8" dur="2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200" fill="hold"/>
                                        <p:tgtEl>
                                          <p:spTgt spid="24"/>
                                        </p:tgtEl>
                                        <p:attrNameLst>
                                          <p:attrName>ppt_x</p:attrName>
                                        </p:attrNameLst>
                                      </p:cBhvr>
                                      <p:tavLst>
                                        <p:tav tm="0">
                                          <p:val>
                                            <p:strVal val="0-#ppt_w/2"/>
                                          </p:val>
                                        </p:tav>
                                        <p:tav tm="100000">
                                          <p:val>
                                            <p:strVal val="#ppt_x"/>
                                          </p:val>
                                        </p:tav>
                                      </p:tavLst>
                                    </p:anim>
                                    <p:anim calcmode="lin" valueType="num">
                                      <p:cBhvr additive="base">
                                        <p:cTn id="12" dur="2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200" fill="hold"/>
                                        <p:tgtEl>
                                          <p:spTgt spid="23"/>
                                        </p:tgtEl>
                                        <p:attrNameLst>
                                          <p:attrName>ppt_x</p:attrName>
                                        </p:attrNameLst>
                                      </p:cBhvr>
                                      <p:tavLst>
                                        <p:tav tm="0">
                                          <p:val>
                                            <p:strVal val="1+#ppt_w/2"/>
                                          </p:val>
                                        </p:tav>
                                        <p:tav tm="100000">
                                          <p:val>
                                            <p:strVal val="#ppt_x"/>
                                          </p:val>
                                        </p:tav>
                                      </p:tavLst>
                                    </p:anim>
                                    <p:anim calcmode="lin" valueType="num">
                                      <p:cBhvr additive="base">
                                        <p:cTn id="16" dur="2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 fill="hold"/>
                                        <p:tgtEl>
                                          <p:spTgt spid="4"/>
                                        </p:tgtEl>
                                        <p:attrNameLst>
                                          <p:attrName>ppt_x</p:attrName>
                                        </p:attrNameLst>
                                      </p:cBhvr>
                                      <p:tavLst>
                                        <p:tav tm="0">
                                          <p:val>
                                            <p:strVal val="1+#ppt_w/2"/>
                                          </p:val>
                                        </p:tav>
                                        <p:tav tm="100000">
                                          <p:val>
                                            <p:strVal val="#ppt_x"/>
                                          </p:val>
                                        </p:tav>
                                      </p:tavLst>
                                    </p:anim>
                                    <p:anim calcmode="lin" valueType="num">
                                      <p:cBhvr additive="base">
                                        <p:cTn id="20" dur="2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
                                        <p:tgtEl>
                                          <p:spTgt spid="2"/>
                                        </p:tgtEl>
                                      </p:cBhvr>
                                    </p:animEffect>
                                    <p:anim calcmode="lin" valueType="num">
                                      <p:cBhvr>
                                        <p:cTn id="26" dur="200" fill="hold"/>
                                        <p:tgtEl>
                                          <p:spTgt spid="2"/>
                                        </p:tgtEl>
                                        <p:attrNameLst>
                                          <p:attrName>ppt_x</p:attrName>
                                        </p:attrNameLst>
                                      </p:cBhvr>
                                      <p:tavLst>
                                        <p:tav tm="0">
                                          <p:val>
                                            <p:strVal val="#ppt_x"/>
                                          </p:val>
                                        </p:tav>
                                        <p:tav tm="100000">
                                          <p:val>
                                            <p:strVal val="#ppt_x"/>
                                          </p:val>
                                        </p:tav>
                                      </p:tavLst>
                                    </p:anim>
                                    <p:anim calcmode="lin" valueType="num">
                                      <p:cBhvr>
                                        <p:cTn id="27" dur="2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3" grpId="0"/>
      <p:bldP spid="24"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92906"/>
            <a:ext cx="9144000" cy="6465094"/>
          </a:xfrm>
          <a:prstGeom prst="rect">
            <a:avLst/>
          </a:prstGeom>
        </p:spPr>
      </p:pic>
      <p:sp>
        <p:nvSpPr>
          <p:cNvPr id="6" name="Rectangle 5"/>
          <p:cNvSpPr/>
          <p:nvPr/>
        </p:nvSpPr>
        <p:spPr>
          <a:xfrm>
            <a:off x="0" y="0"/>
            <a:ext cx="9144000" cy="3578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3"/>
          <a:stretch>
            <a:fillRect/>
          </a:stretch>
        </p:blipFill>
        <p:spPr>
          <a:xfrm>
            <a:off x="331195" y="138735"/>
            <a:ext cx="8114635" cy="3210752"/>
          </a:xfrm>
          <a:prstGeom prst="rect">
            <a:avLst/>
          </a:prstGeom>
        </p:spPr>
      </p:pic>
      <p:pic>
        <p:nvPicPr>
          <p:cNvPr id="4" name="Picture 3"/>
          <p:cNvPicPr>
            <a:picLocks noChangeAspect="1"/>
          </p:cNvPicPr>
          <p:nvPr/>
        </p:nvPicPr>
        <p:blipFill>
          <a:blip r:embed="rId4"/>
          <a:stretch>
            <a:fillRect/>
          </a:stretch>
        </p:blipFill>
        <p:spPr>
          <a:xfrm>
            <a:off x="6047340" y="346852"/>
            <a:ext cx="2398490" cy="1034687"/>
          </a:xfrm>
          <a:prstGeom prst="rect">
            <a:avLst/>
          </a:prstGeom>
        </p:spPr>
      </p:pic>
      <p:sp>
        <p:nvSpPr>
          <p:cNvPr id="5" name="TextBox 4"/>
          <p:cNvSpPr txBox="1"/>
          <p:nvPr/>
        </p:nvSpPr>
        <p:spPr>
          <a:xfrm>
            <a:off x="828152" y="4064243"/>
            <a:ext cx="7487695" cy="1938992"/>
          </a:xfrm>
          <a:prstGeom prst="rect">
            <a:avLst/>
          </a:prstGeom>
          <a:noFill/>
        </p:spPr>
        <p:txBody>
          <a:bodyPr wrap="square" rtlCol="0">
            <a:spAutoFit/>
          </a:bodyPr>
          <a:lstStyle/>
          <a:p>
            <a:pPr algn="ctr"/>
            <a:r>
              <a:rPr lang="en-US" sz="2400" i="1" dirty="0">
                <a:solidFill>
                  <a:schemeClr val="bg1"/>
                </a:solidFill>
              </a:rPr>
              <a:t>What do the children in schools know and can do at different stages of elementary education?</a:t>
            </a:r>
          </a:p>
          <a:p>
            <a:pPr algn="ctr"/>
            <a:endParaRPr lang="en-US" sz="2400" i="1" dirty="0">
              <a:solidFill>
                <a:schemeClr val="bg1"/>
              </a:solidFill>
            </a:endParaRPr>
          </a:p>
          <a:p>
            <a:pPr algn="ctr"/>
            <a:r>
              <a:rPr lang="en-US" sz="2400" i="1" dirty="0">
                <a:solidFill>
                  <a:schemeClr val="bg1"/>
                </a:solidFill>
              </a:rPr>
              <a:t>Have the inputs made into the elementary education system had a beneficial effect or not?</a:t>
            </a:r>
          </a:p>
        </p:txBody>
      </p:sp>
    </p:spTree>
    <p:extLst>
      <p:ext uri="{BB962C8B-B14F-4D97-AF65-F5344CB8AC3E}">
        <p14:creationId xmlns:p14="http://schemas.microsoft.com/office/powerpoint/2010/main" val="2351728950"/>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628650" y="1632499"/>
            <a:ext cx="3715268" cy="4446890"/>
          </a:xfrm>
          <a:prstGeom prst="rect">
            <a:avLst/>
          </a:prstGeom>
        </p:spPr>
      </p:pic>
      <p:sp>
        <p:nvSpPr>
          <p:cNvPr id="2" name="Title 1"/>
          <p:cNvSpPr>
            <a:spLocks noGrp="1"/>
          </p:cNvSpPr>
          <p:nvPr>
            <p:ph type="title"/>
          </p:nvPr>
        </p:nvSpPr>
        <p:spPr/>
        <p:txBody>
          <a:bodyPr/>
          <a:lstStyle/>
          <a:p>
            <a:r>
              <a:rPr lang="en-US" dirty="0"/>
              <a:t>Having books improves reading ability</a:t>
            </a:r>
          </a:p>
        </p:txBody>
      </p:sp>
      <p:sp>
        <p:nvSpPr>
          <p:cNvPr id="10" name="TextBox 9"/>
          <p:cNvSpPr txBox="1"/>
          <p:nvPr/>
        </p:nvSpPr>
        <p:spPr>
          <a:xfrm>
            <a:off x="628650" y="722878"/>
            <a:ext cx="7886700" cy="923330"/>
          </a:xfrm>
          <a:prstGeom prst="rect">
            <a:avLst/>
          </a:prstGeom>
          <a:noFill/>
        </p:spPr>
        <p:txBody>
          <a:bodyPr wrap="square" rtlCol="0">
            <a:spAutoFit/>
          </a:bodyPr>
          <a:lstStyle/>
          <a:p>
            <a:r>
              <a:rPr lang="en-US" dirty="0"/>
              <a:t>Having more books at home improves the performance of children when it comes to reading. (But children typically only have only 1-10 books at home)</a:t>
            </a:r>
          </a:p>
        </p:txBody>
      </p:sp>
      <p:cxnSp>
        <p:nvCxnSpPr>
          <p:cNvPr id="12" name="Straight Arrow Connector 11"/>
          <p:cNvCxnSpPr/>
          <p:nvPr/>
        </p:nvCxnSpPr>
        <p:spPr>
          <a:xfrm>
            <a:off x="2703443" y="1547686"/>
            <a:ext cx="0" cy="30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3504" y="1537747"/>
            <a:ext cx="2196549" cy="9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43918" y="1977886"/>
            <a:ext cx="546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941983" y="2562861"/>
            <a:ext cx="19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09535" y="3855944"/>
            <a:ext cx="680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979504" y="1393965"/>
            <a:ext cx="2473754" cy="307777"/>
          </a:xfrm>
          <a:prstGeom prst="rect">
            <a:avLst/>
          </a:prstGeom>
          <a:noFill/>
        </p:spPr>
        <p:txBody>
          <a:bodyPr wrap="none" rtlCol="0">
            <a:spAutoFit/>
          </a:bodyPr>
          <a:lstStyle/>
          <a:p>
            <a:r>
              <a:rPr lang="en-US" sz="1400" dirty="0"/>
              <a:t>Number of students sampled</a:t>
            </a:r>
          </a:p>
        </p:txBody>
      </p:sp>
      <p:sp>
        <p:nvSpPr>
          <p:cNvPr id="29" name="TextBox 28"/>
          <p:cNvSpPr txBox="1"/>
          <p:nvPr/>
        </p:nvSpPr>
        <p:spPr>
          <a:xfrm>
            <a:off x="4979505" y="1716276"/>
            <a:ext cx="3727174" cy="523220"/>
          </a:xfrm>
          <a:prstGeom prst="rect">
            <a:avLst/>
          </a:prstGeom>
          <a:noFill/>
        </p:spPr>
        <p:txBody>
          <a:bodyPr wrap="square" rtlCol="0" anchor="ctr">
            <a:spAutoFit/>
          </a:bodyPr>
          <a:lstStyle/>
          <a:p>
            <a:r>
              <a:rPr lang="en-US" sz="1400" dirty="0"/>
              <a:t>What is the impact? How many more marks can having more books fetch?</a:t>
            </a:r>
          </a:p>
        </p:txBody>
      </p:sp>
      <p:sp>
        <p:nvSpPr>
          <p:cNvPr id="30" name="TextBox 29"/>
          <p:cNvSpPr txBox="1"/>
          <p:nvPr/>
        </p:nvSpPr>
        <p:spPr>
          <a:xfrm>
            <a:off x="4979505" y="2309056"/>
            <a:ext cx="3727174" cy="738664"/>
          </a:xfrm>
          <a:prstGeom prst="rect">
            <a:avLst/>
          </a:prstGeom>
          <a:noFill/>
        </p:spPr>
        <p:txBody>
          <a:bodyPr wrap="square" rtlCol="0" anchor="t">
            <a:spAutoFit/>
          </a:bodyPr>
          <a:lstStyle/>
          <a:p>
            <a:r>
              <a:rPr lang="en-US" sz="1400" dirty="0"/>
              <a:t>Circle size indicates number of students with this response. Few students have no books.</a:t>
            </a:r>
          </a:p>
        </p:txBody>
      </p:sp>
      <p:sp>
        <p:nvSpPr>
          <p:cNvPr id="31" name="TextBox 30"/>
          <p:cNvSpPr txBox="1"/>
          <p:nvPr/>
        </p:nvSpPr>
        <p:spPr>
          <a:xfrm>
            <a:off x="4979505" y="3709973"/>
            <a:ext cx="3727174" cy="954107"/>
          </a:xfrm>
          <a:prstGeom prst="rect">
            <a:avLst/>
          </a:prstGeom>
          <a:noFill/>
        </p:spPr>
        <p:txBody>
          <a:bodyPr wrap="square" rtlCol="0" anchor="t">
            <a:spAutoFit/>
          </a:bodyPr>
          <a:lstStyle/>
          <a:p>
            <a:r>
              <a:rPr lang="en-US" sz="1400" dirty="0"/>
              <a:t>Is this response (“25+ books”) good or bad? Small red bars indicate low marks. Large green bars indicate high marks. Students having 25+ books tend to score high marks.</a:t>
            </a:r>
          </a:p>
        </p:txBody>
      </p:sp>
      <p:cxnSp>
        <p:nvCxnSpPr>
          <p:cNvPr id="18" name="Straight Arrow Connector 17"/>
          <p:cNvCxnSpPr/>
          <p:nvPr/>
        </p:nvCxnSpPr>
        <p:spPr>
          <a:xfrm flipH="1">
            <a:off x="2941983" y="3007704"/>
            <a:ext cx="19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79505" y="2855583"/>
            <a:ext cx="3727174" cy="523220"/>
          </a:xfrm>
          <a:prstGeom prst="rect">
            <a:avLst/>
          </a:prstGeom>
          <a:noFill/>
        </p:spPr>
        <p:txBody>
          <a:bodyPr wrap="square" rtlCol="0" anchor="t">
            <a:spAutoFit/>
          </a:bodyPr>
          <a:lstStyle/>
          <a:p>
            <a:r>
              <a:rPr lang="en-US" sz="1400" dirty="0"/>
              <a:t>The most common response is marked in blue. This is also the circle.</a:t>
            </a:r>
          </a:p>
        </p:txBody>
      </p:sp>
      <p:cxnSp>
        <p:nvCxnSpPr>
          <p:cNvPr id="20" name="Straight Arrow Connector 19"/>
          <p:cNvCxnSpPr/>
          <p:nvPr/>
        </p:nvCxnSpPr>
        <p:spPr>
          <a:xfrm flipH="1">
            <a:off x="4209535" y="5025717"/>
            <a:ext cx="680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79505" y="4879746"/>
            <a:ext cx="3727174" cy="307777"/>
          </a:xfrm>
          <a:prstGeom prst="rect">
            <a:avLst/>
          </a:prstGeom>
          <a:noFill/>
        </p:spPr>
        <p:txBody>
          <a:bodyPr wrap="square" rtlCol="0" anchor="t">
            <a:spAutoFit/>
          </a:bodyPr>
          <a:lstStyle/>
          <a:p>
            <a:r>
              <a:rPr lang="en-US" sz="1400" dirty="0"/>
              <a:t>The graphic is summarized in words</a:t>
            </a:r>
          </a:p>
        </p:txBody>
      </p:sp>
      <p:cxnSp>
        <p:nvCxnSpPr>
          <p:cNvPr id="23" name="Straight Arrow Connector 22"/>
          <p:cNvCxnSpPr/>
          <p:nvPr/>
        </p:nvCxnSpPr>
        <p:spPr>
          <a:xfrm flipH="1">
            <a:off x="4343918" y="5734171"/>
            <a:ext cx="546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79505" y="5588200"/>
            <a:ext cx="3727174" cy="954107"/>
          </a:xfrm>
          <a:prstGeom prst="rect">
            <a:avLst/>
          </a:prstGeom>
          <a:noFill/>
        </p:spPr>
        <p:txBody>
          <a:bodyPr wrap="square" rtlCol="0" anchor="t">
            <a:spAutoFit/>
          </a:bodyPr>
          <a:lstStyle/>
          <a:p>
            <a:r>
              <a:rPr lang="en-US" sz="1400" dirty="0"/>
              <a:t>Indicates whether the best response is the most popular. Blue means that it is not. Green means that it is. Red means that the worst level is the most popular response.</a:t>
            </a:r>
          </a:p>
        </p:txBody>
      </p:sp>
    </p:spTree>
    <p:extLst>
      <p:ext uri="{BB962C8B-B14F-4D97-AF65-F5344CB8AC3E}">
        <p14:creationId xmlns:p14="http://schemas.microsoft.com/office/powerpoint/2010/main" val="3653106970"/>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00" fill="hold"/>
                                        <p:tgtEl>
                                          <p:spTgt spid="28"/>
                                        </p:tgtEl>
                                        <p:attrNameLst>
                                          <p:attrName>ppt_x</p:attrName>
                                        </p:attrNameLst>
                                      </p:cBhvr>
                                      <p:tavLst>
                                        <p:tav tm="0">
                                          <p:val>
                                            <p:strVal val="1+#ppt_w/2"/>
                                          </p:val>
                                        </p:tav>
                                        <p:tav tm="100000">
                                          <p:val>
                                            <p:strVal val="#ppt_x"/>
                                          </p:val>
                                        </p:tav>
                                      </p:tavLst>
                                    </p:anim>
                                    <p:anim calcmode="lin" valueType="num">
                                      <p:cBhvr additive="base">
                                        <p:cTn id="8" dur="2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00" fill="hold"/>
                                        <p:tgtEl>
                                          <p:spTgt spid="14"/>
                                        </p:tgtEl>
                                        <p:attrNameLst>
                                          <p:attrName>ppt_x</p:attrName>
                                        </p:attrNameLst>
                                      </p:cBhvr>
                                      <p:tavLst>
                                        <p:tav tm="0">
                                          <p:val>
                                            <p:strVal val="1+#ppt_w/2"/>
                                          </p:val>
                                        </p:tav>
                                        <p:tav tm="100000">
                                          <p:val>
                                            <p:strVal val="#ppt_x"/>
                                          </p:val>
                                        </p:tav>
                                      </p:tavLst>
                                    </p:anim>
                                    <p:anim calcmode="lin" valueType="num">
                                      <p:cBhvr additive="base">
                                        <p:cTn id="12" dur="2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00" fill="hold"/>
                                        <p:tgtEl>
                                          <p:spTgt spid="12"/>
                                        </p:tgtEl>
                                        <p:attrNameLst>
                                          <p:attrName>ppt_x</p:attrName>
                                        </p:attrNameLst>
                                      </p:cBhvr>
                                      <p:tavLst>
                                        <p:tav tm="0">
                                          <p:val>
                                            <p:strVal val="1+#ppt_w/2"/>
                                          </p:val>
                                        </p:tav>
                                        <p:tav tm="100000">
                                          <p:val>
                                            <p:strVal val="#ppt_x"/>
                                          </p:val>
                                        </p:tav>
                                      </p:tavLst>
                                    </p:anim>
                                    <p:anim calcmode="lin" valueType="num">
                                      <p:cBhvr additive="base">
                                        <p:cTn id="16" dur="2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00" fill="hold"/>
                                        <p:tgtEl>
                                          <p:spTgt spid="17"/>
                                        </p:tgtEl>
                                        <p:attrNameLst>
                                          <p:attrName>ppt_x</p:attrName>
                                        </p:attrNameLst>
                                      </p:cBhvr>
                                      <p:tavLst>
                                        <p:tav tm="0">
                                          <p:val>
                                            <p:strVal val="1+#ppt_w/2"/>
                                          </p:val>
                                        </p:tav>
                                        <p:tav tm="100000">
                                          <p:val>
                                            <p:strVal val="#ppt_x"/>
                                          </p:val>
                                        </p:tav>
                                      </p:tavLst>
                                    </p:anim>
                                    <p:anim calcmode="lin" valueType="num">
                                      <p:cBhvr additive="base">
                                        <p:cTn id="20" dur="2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200" fill="hold"/>
                                        <p:tgtEl>
                                          <p:spTgt spid="29"/>
                                        </p:tgtEl>
                                        <p:attrNameLst>
                                          <p:attrName>ppt_x</p:attrName>
                                        </p:attrNameLst>
                                      </p:cBhvr>
                                      <p:tavLst>
                                        <p:tav tm="0">
                                          <p:val>
                                            <p:strVal val="1+#ppt_w/2"/>
                                          </p:val>
                                        </p:tav>
                                        <p:tav tm="100000">
                                          <p:val>
                                            <p:strVal val="#ppt_x"/>
                                          </p:val>
                                        </p:tav>
                                      </p:tavLst>
                                    </p:anim>
                                    <p:anim calcmode="lin" valueType="num">
                                      <p:cBhvr additive="base">
                                        <p:cTn id="24" dur="20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200" fill="hold"/>
                                        <p:tgtEl>
                                          <p:spTgt spid="21"/>
                                        </p:tgtEl>
                                        <p:attrNameLst>
                                          <p:attrName>ppt_x</p:attrName>
                                        </p:attrNameLst>
                                      </p:cBhvr>
                                      <p:tavLst>
                                        <p:tav tm="0">
                                          <p:val>
                                            <p:strVal val="1+#ppt_w/2"/>
                                          </p:val>
                                        </p:tav>
                                        <p:tav tm="100000">
                                          <p:val>
                                            <p:strVal val="#ppt_x"/>
                                          </p:val>
                                        </p:tav>
                                      </p:tavLst>
                                    </p:anim>
                                    <p:anim calcmode="lin" valueType="num">
                                      <p:cBhvr additive="base">
                                        <p:cTn id="28" dur="2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200" fill="hold"/>
                                        <p:tgtEl>
                                          <p:spTgt spid="30"/>
                                        </p:tgtEl>
                                        <p:attrNameLst>
                                          <p:attrName>ppt_x</p:attrName>
                                        </p:attrNameLst>
                                      </p:cBhvr>
                                      <p:tavLst>
                                        <p:tav tm="0">
                                          <p:val>
                                            <p:strVal val="1+#ppt_w/2"/>
                                          </p:val>
                                        </p:tav>
                                        <p:tav tm="100000">
                                          <p:val>
                                            <p:strVal val="#ppt_x"/>
                                          </p:val>
                                        </p:tav>
                                      </p:tavLst>
                                    </p:anim>
                                    <p:anim calcmode="lin" valueType="num">
                                      <p:cBhvr additive="base">
                                        <p:cTn id="32" dur="2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200" fill="hold"/>
                                        <p:tgtEl>
                                          <p:spTgt spid="18"/>
                                        </p:tgtEl>
                                        <p:attrNameLst>
                                          <p:attrName>ppt_x</p:attrName>
                                        </p:attrNameLst>
                                      </p:cBhvr>
                                      <p:tavLst>
                                        <p:tav tm="0">
                                          <p:val>
                                            <p:strVal val="1+#ppt_w/2"/>
                                          </p:val>
                                        </p:tav>
                                        <p:tav tm="100000">
                                          <p:val>
                                            <p:strVal val="#ppt_x"/>
                                          </p:val>
                                        </p:tav>
                                      </p:tavLst>
                                    </p:anim>
                                    <p:anim calcmode="lin" valueType="num">
                                      <p:cBhvr additive="base">
                                        <p:cTn id="36" dur="200" fill="hold"/>
                                        <p:tgtEl>
                                          <p:spTgt spid="1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200" fill="hold"/>
                                        <p:tgtEl>
                                          <p:spTgt spid="19"/>
                                        </p:tgtEl>
                                        <p:attrNameLst>
                                          <p:attrName>ppt_x</p:attrName>
                                        </p:attrNameLst>
                                      </p:cBhvr>
                                      <p:tavLst>
                                        <p:tav tm="0">
                                          <p:val>
                                            <p:strVal val="1+#ppt_w/2"/>
                                          </p:val>
                                        </p:tav>
                                        <p:tav tm="100000">
                                          <p:val>
                                            <p:strVal val="#ppt_x"/>
                                          </p:val>
                                        </p:tav>
                                      </p:tavLst>
                                    </p:anim>
                                    <p:anim calcmode="lin" valueType="num">
                                      <p:cBhvr additive="base">
                                        <p:cTn id="40" dur="200" fill="hold"/>
                                        <p:tgtEl>
                                          <p:spTgt spid="1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200" fill="hold"/>
                                        <p:tgtEl>
                                          <p:spTgt spid="24"/>
                                        </p:tgtEl>
                                        <p:attrNameLst>
                                          <p:attrName>ppt_x</p:attrName>
                                        </p:attrNameLst>
                                      </p:cBhvr>
                                      <p:tavLst>
                                        <p:tav tm="0">
                                          <p:val>
                                            <p:strVal val="1+#ppt_w/2"/>
                                          </p:val>
                                        </p:tav>
                                        <p:tav tm="100000">
                                          <p:val>
                                            <p:strVal val="#ppt_x"/>
                                          </p:val>
                                        </p:tav>
                                      </p:tavLst>
                                    </p:anim>
                                    <p:anim calcmode="lin" valueType="num">
                                      <p:cBhvr additive="base">
                                        <p:cTn id="44" dur="200" fill="hold"/>
                                        <p:tgtEl>
                                          <p:spTgt spid="24"/>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200" fill="hold"/>
                                        <p:tgtEl>
                                          <p:spTgt spid="31"/>
                                        </p:tgtEl>
                                        <p:attrNameLst>
                                          <p:attrName>ppt_x</p:attrName>
                                        </p:attrNameLst>
                                      </p:cBhvr>
                                      <p:tavLst>
                                        <p:tav tm="0">
                                          <p:val>
                                            <p:strVal val="1+#ppt_w/2"/>
                                          </p:val>
                                        </p:tav>
                                        <p:tav tm="100000">
                                          <p:val>
                                            <p:strVal val="#ppt_x"/>
                                          </p:val>
                                        </p:tav>
                                      </p:tavLst>
                                    </p:anim>
                                    <p:anim calcmode="lin" valueType="num">
                                      <p:cBhvr additive="base">
                                        <p:cTn id="48" dur="200" fill="hold"/>
                                        <p:tgtEl>
                                          <p:spTgt spid="31"/>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200" fill="hold"/>
                                        <p:tgtEl>
                                          <p:spTgt spid="20"/>
                                        </p:tgtEl>
                                        <p:attrNameLst>
                                          <p:attrName>ppt_x</p:attrName>
                                        </p:attrNameLst>
                                      </p:cBhvr>
                                      <p:tavLst>
                                        <p:tav tm="0">
                                          <p:val>
                                            <p:strVal val="1+#ppt_w/2"/>
                                          </p:val>
                                        </p:tav>
                                        <p:tav tm="100000">
                                          <p:val>
                                            <p:strVal val="#ppt_x"/>
                                          </p:val>
                                        </p:tav>
                                      </p:tavLst>
                                    </p:anim>
                                    <p:anim calcmode="lin" valueType="num">
                                      <p:cBhvr additive="base">
                                        <p:cTn id="52" dur="200" fill="hold"/>
                                        <p:tgtEl>
                                          <p:spTgt spid="2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200" fill="hold"/>
                                        <p:tgtEl>
                                          <p:spTgt spid="22"/>
                                        </p:tgtEl>
                                        <p:attrNameLst>
                                          <p:attrName>ppt_x</p:attrName>
                                        </p:attrNameLst>
                                      </p:cBhvr>
                                      <p:tavLst>
                                        <p:tav tm="0">
                                          <p:val>
                                            <p:strVal val="1+#ppt_w/2"/>
                                          </p:val>
                                        </p:tav>
                                        <p:tav tm="100000">
                                          <p:val>
                                            <p:strVal val="#ppt_x"/>
                                          </p:val>
                                        </p:tav>
                                      </p:tavLst>
                                    </p:anim>
                                    <p:anim calcmode="lin" valueType="num">
                                      <p:cBhvr additive="base">
                                        <p:cTn id="56" dur="200" fill="hold"/>
                                        <p:tgtEl>
                                          <p:spTgt spid="22"/>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200" fill="hold"/>
                                        <p:tgtEl>
                                          <p:spTgt spid="23"/>
                                        </p:tgtEl>
                                        <p:attrNameLst>
                                          <p:attrName>ppt_x</p:attrName>
                                        </p:attrNameLst>
                                      </p:cBhvr>
                                      <p:tavLst>
                                        <p:tav tm="0">
                                          <p:val>
                                            <p:strVal val="1+#ppt_w/2"/>
                                          </p:val>
                                        </p:tav>
                                        <p:tav tm="100000">
                                          <p:val>
                                            <p:strVal val="#ppt_x"/>
                                          </p:val>
                                        </p:tav>
                                      </p:tavLst>
                                    </p:anim>
                                    <p:anim calcmode="lin" valueType="num">
                                      <p:cBhvr additive="base">
                                        <p:cTn id="60" dur="2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200" fill="hold"/>
                                        <p:tgtEl>
                                          <p:spTgt spid="25"/>
                                        </p:tgtEl>
                                        <p:attrNameLst>
                                          <p:attrName>ppt_x</p:attrName>
                                        </p:attrNameLst>
                                      </p:cBhvr>
                                      <p:tavLst>
                                        <p:tav tm="0">
                                          <p:val>
                                            <p:strVal val="1+#ppt_w/2"/>
                                          </p:val>
                                        </p:tav>
                                        <p:tav tm="100000">
                                          <p:val>
                                            <p:strVal val="#ppt_x"/>
                                          </p:val>
                                        </p:tav>
                                      </p:tavLst>
                                    </p:anim>
                                    <p:anim calcmode="lin" valueType="num">
                                      <p:cBhvr additive="base">
                                        <p:cTn id="64" dur="2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19" grpId="0"/>
      <p:bldP spid="22"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more siblings doesn’t help reading</a:t>
            </a:r>
          </a:p>
        </p:txBody>
      </p:sp>
      <p:sp>
        <p:nvSpPr>
          <p:cNvPr id="10" name="TextBox 9"/>
          <p:cNvSpPr txBox="1"/>
          <p:nvPr/>
        </p:nvSpPr>
        <p:spPr>
          <a:xfrm>
            <a:off x="628650" y="722878"/>
            <a:ext cx="7886700" cy="369332"/>
          </a:xfrm>
          <a:prstGeom prst="rect">
            <a:avLst/>
          </a:prstGeom>
          <a:noFill/>
        </p:spPr>
        <p:txBody>
          <a:bodyPr wrap="square" rtlCol="0">
            <a:spAutoFit/>
          </a:bodyPr>
          <a:lstStyle/>
          <a:p>
            <a:r>
              <a:rPr lang="en-US" dirty="0"/>
              <a:t>Children with 1 sibling do much better than children with many siblings</a:t>
            </a:r>
          </a:p>
        </p:txBody>
      </p:sp>
      <p:pic>
        <p:nvPicPr>
          <p:cNvPr id="9" name="Picture 8"/>
          <p:cNvPicPr>
            <a:picLocks noChangeAspect="1"/>
          </p:cNvPicPr>
          <p:nvPr/>
        </p:nvPicPr>
        <p:blipFill>
          <a:blip r:embed="rId2"/>
          <a:stretch>
            <a:fillRect/>
          </a:stretch>
        </p:blipFill>
        <p:spPr>
          <a:xfrm>
            <a:off x="628650" y="1632499"/>
            <a:ext cx="3715268" cy="4875575"/>
          </a:xfrm>
          <a:prstGeom prst="rect">
            <a:avLst/>
          </a:prstGeom>
        </p:spPr>
      </p:pic>
    </p:spTree>
    <p:extLst>
      <p:ext uri="{BB962C8B-B14F-4D97-AF65-F5344CB8AC3E}">
        <p14:creationId xmlns:p14="http://schemas.microsoft.com/office/powerpoint/2010/main" val="790084738"/>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but helps a lot in mathematics</a:t>
            </a:r>
          </a:p>
        </p:txBody>
      </p:sp>
      <p:sp>
        <p:nvSpPr>
          <p:cNvPr id="10" name="TextBox 9"/>
          <p:cNvSpPr txBox="1"/>
          <p:nvPr/>
        </p:nvSpPr>
        <p:spPr>
          <a:xfrm>
            <a:off x="628650" y="722878"/>
            <a:ext cx="7886700" cy="369332"/>
          </a:xfrm>
          <a:prstGeom prst="rect">
            <a:avLst/>
          </a:prstGeom>
          <a:noFill/>
        </p:spPr>
        <p:txBody>
          <a:bodyPr wrap="square" rtlCol="0">
            <a:spAutoFit/>
          </a:bodyPr>
          <a:lstStyle/>
          <a:p>
            <a:r>
              <a:rPr lang="en-US" dirty="0"/>
              <a:t>Children with 4+ siblings do very well, children with 1 sibling fare poorly</a:t>
            </a:r>
          </a:p>
        </p:txBody>
      </p:sp>
      <p:pic>
        <p:nvPicPr>
          <p:cNvPr id="9" name="Picture 8"/>
          <p:cNvPicPr>
            <a:picLocks noChangeAspect="1"/>
          </p:cNvPicPr>
          <p:nvPr/>
        </p:nvPicPr>
        <p:blipFill>
          <a:blip r:embed="rId2"/>
          <a:stretch>
            <a:fillRect/>
          </a:stretch>
        </p:blipFill>
        <p:spPr>
          <a:xfrm>
            <a:off x="628650" y="1632499"/>
            <a:ext cx="3715268" cy="4875575"/>
          </a:xfrm>
          <a:prstGeom prst="rect">
            <a:avLst/>
          </a:prstGeom>
        </p:spPr>
      </p:pic>
      <p:pic>
        <p:nvPicPr>
          <p:cNvPr id="7" name="Picture 6"/>
          <p:cNvPicPr>
            <a:picLocks noChangeAspect="1"/>
          </p:cNvPicPr>
          <p:nvPr/>
        </p:nvPicPr>
        <p:blipFill>
          <a:blip r:embed="rId3"/>
          <a:stretch>
            <a:fillRect/>
          </a:stretch>
        </p:blipFill>
        <p:spPr>
          <a:xfrm>
            <a:off x="4800082" y="1632498"/>
            <a:ext cx="3715268" cy="4875575"/>
          </a:xfrm>
          <a:prstGeom prst="rect">
            <a:avLst/>
          </a:prstGeom>
        </p:spPr>
      </p:pic>
    </p:spTree>
    <p:extLst>
      <p:ext uri="{BB962C8B-B14F-4D97-AF65-F5344CB8AC3E}">
        <p14:creationId xmlns:p14="http://schemas.microsoft.com/office/powerpoint/2010/main" val="3401967952"/>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Tuitions help a little</a:t>
            </a:r>
          </a:p>
        </p:txBody>
      </p:sp>
      <p:sp>
        <p:nvSpPr>
          <p:cNvPr id="6" name="Title 1"/>
          <p:cNvSpPr txBox="1">
            <a:spLocks/>
          </p:cNvSpPr>
          <p:nvPr/>
        </p:nvSpPr>
        <p:spPr>
          <a:xfrm>
            <a:off x="182879" y="3511603"/>
            <a:ext cx="8778242" cy="565601"/>
          </a:xfrm>
          <a:prstGeom prst="rect">
            <a:avLst/>
          </a:prstGeom>
        </p:spPr>
        <p:txBody>
          <a:bodyPr vert="horz" lIns="91440" tIns="45720" rIns="91440" bIns="45720" rtlCol="0" anchor="b">
            <a:noAutofit/>
          </a:bodyPr>
          <a:lstStyle>
            <a:lvl1pPr>
              <a:lnSpc>
                <a:spcPct val="90000"/>
              </a:lnSpc>
              <a:spcBef>
                <a:spcPct val="0"/>
              </a:spcBef>
              <a:buNone/>
              <a:defRPr sz="3200" cap="small" baseline="0">
                <a:latin typeface="+mj-lt"/>
                <a:ea typeface="+mj-ea"/>
                <a:cs typeface="+mj-cs"/>
              </a:defRPr>
            </a:lvl1pPr>
          </a:lstStyle>
          <a:p>
            <a:r>
              <a:rPr lang="en-US" sz="2400" b="1" dirty="0"/>
              <a:t>… but not children with 4+ siblings</a:t>
            </a:r>
          </a:p>
        </p:txBody>
      </p:sp>
      <p:pic>
        <p:nvPicPr>
          <p:cNvPr id="3" name="Picture 2"/>
          <p:cNvPicPr>
            <a:picLocks noChangeAspect="1"/>
          </p:cNvPicPr>
          <p:nvPr/>
        </p:nvPicPr>
        <p:blipFill>
          <a:blip r:embed="rId2"/>
          <a:stretch>
            <a:fillRect/>
          </a:stretch>
        </p:blipFill>
        <p:spPr>
          <a:xfrm>
            <a:off x="628644" y="860991"/>
            <a:ext cx="7886706" cy="2483586"/>
          </a:xfrm>
          <a:prstGeom prst="rect">
            <a:avLst/>
          </a:prstGeom>
        </p:spPr>
      </p:pic>
      <p:pic>
        <p:nvPicPr>
          <p:cNvPr id="8" name="Picture 7"/>
          <p:cNvPicPr>
            <a:picLocks noChangeAspect="1"/>
          </p:cNvPicPr>
          <p:nvPr/>
        </p:nvPicPr>
        <p:blipFill>
          <a:blip r:embed="rId3"/>
          <a:stretch>
            <a:fillRect/>
          </a:stretch>
        </p:blipFill>
        <p:spPr>
          <a:xfrm>
            <a:off x="628644" y="4244230"/>
            <a:ext cx="7886700" cy="2483584"/>
          </a:xfrm>
          <a:prstGeom prst="rect">
            <a:avLst/>
          </a:prstGeom>
        </p:spPr>
      </p:pic>
    </p:spTree>
    <p:extLst>
      <p:ext uri="{BB962C8B-B14F-4D97-AF65-F5344CB8AC3E}">
        <p14:creationId xmlns:p14="http://schemas.microsoft.com/office/powerpoint/2010/main" val="4115428773"/>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Analysis patterns</a:t>
            </a:r>
          </a:p>
        </p:txBody>
      </p:sp>
      <p:sp>
        <p:nvSpPr>
          <p:cNvPr id="5" name="Text Placeholder 4"/>
          <p:cNvSpPr>
            <a:spLocks noGrp="1"/>
          </p:cNvSpPr>
          <p:nvPr>
            <p:ph type="body" sz="quarter" idx="12"/>
          </p:nvPr>
        </p:nvSpPr>
        <p:spPr/>
        <p:txBody>
          <a:bodyPr/>
          <a:lstStyle/>
          <a:p>
            <a:r>
              <a:rPr lang="en-US" dirty="0"/>
              <a:t>Most analysis is based on a common pattern of questions.</a:t>
            </a:r>
          </a:p>
          <a:p>
            <a:endParaRPr lang="en-US" dirty="0"/>
          </a:p>
          <a:p>
            <a:r>
              <a:rPr lang="en-US" dirty="0"/>
              <a:t>For example, the question “What are the top 10 items” can be expressed in a variety of different ways – that covers most common types of analysis.</a:t>
            </a:r>
          </a:p>
          <a:p>
            <a:endParaRPr lang="en-US" dirty="0"/>
          </a:p>
          <a:p>
            <a:r>
              <a:rPr lang="en-US" dirty="0"/>
              <a:t>This is a standard process:</a:t>
            </a:r>
          </a:p>
          <a:p>
            <a:pPr marL="285750" indent="-285750">
              <a:buFont typeface="Arial" panose="020B0604020202020204" pitchFamily="34" charset="0"/>
              <a:buChar char="•"/>
            </a:pPr>
            <a:r>
              <a:rPr lang="en-US" dirty="0"/>
              <a:t>Identify the entity, e.g. product, branches, etc</a:t>
            </a:r>
          </a:p>
          <a:p>
            <a:pPr marL="285750" indent="-285750">
              <a:buFont typeface="Arial" panose="020B0604020202020204" pitchFamily="34" charset="0"/>
              <a:buChar char="•"/>
            </a:pPr>
            <a:r>
              <a:rPr lang="en-US" dirty="0"/>
              <a:t>Identify the metric, e.g. sales, growth, etc</a:t>
            </a:r>
          </a:p>
          <a:p>
            <a:pPr marL="285750" indent="-285750">
              <a:buFont typeface="Arial" panose="020B0604020202020204" pitchFamily="34" charset="0"/>
              <a:buChar char="•"/>
            </a:pPr>
            <a:r>
              <a:rPr lang="en-US" dirty="0"/>
              <a:t>Sort entities by the metric (e.g. branches by sales)</a:t>
            </a:r>
          </a:p>
          <a:p>
            <a:pPr marL="285750" indent="-285750">
              <a:buFont typeface="Arial" panose="020B0604020202020204" pitchFamily="34" charset="0"/>
              <a:buChar char="•"/>
            </a:pPr>
            <a:r>
              <a:rPr lang="en-US" dirty="0"/>
              <a:t>Get the top 10 rows</a:t>
            </a:r>
          </a:p>
        </p:txBody>
      </p:sp>
      <p:sp>
        <p:nvSpPr>
          <p:cNvPr id="6" name="Title 1"/>
          <p:cNvSpPr txBox="1">
            <a:spLocks/>
          </p:cNvSpPr>
          <p:nvPr/>
        </p:nvSpPr>
        <p:spPr>
          <a:xfrm>
            <a:off x="3347207" y="91439"/>
            <a:ext cx="5613914" cy="640080"/>
          </a:xfrm>
          <a:prstGeom prst="rect">
            <a:avLst/>
          </a:prstGeom>
          <a:noFill/>
        </p:spPr>
        <p:txBody>
          <a:bodyPr vert="horz" lIns="91440" tIns="45720" rIns="91440" bIns="45720" rtlCol="0" anchor="ctr">
            <a:normAutofit/>
          </a:bodyPr>
          <a:lstStyle>
            <a:lvl1pPr algn="l" defTabSz="914400" rtl="0" eaLnBrk="1" latinLnBrk="0" hangingPunct="1">
              <a:lnSpc>
                <a:spcPct val="80000"/>
              </a:lnSpc>
              <a:spcBef>
                <a:spcPct val="0"/>
              </a:spcBef>
              <a:buNone/>
              <a:defRPr sz="2400" b="1" kern="1200" cap="small" baseline="0">
                <a:solidFill>
                  <a:schemeClr val="bg1"/>
                </a:solidFill>
                <a:latin typeface="+mj-lt"/>
                <a:ea typeface="+mj-ea"/>
                <a:cs typeface="+mj-cs"/>
              </a:defRPr>
            </a:lvl1pPr>
          </a:lstStyle>
          <a:p>
            <a:r>
              <a:rPr lang="en-US" dirty="0">
                <a:solidFill>
                  <a:schemeClr val="tx1"/>
                </a:solidFill>
              </a:rPr>
              <a:t>“What are the top 10 X”</a:t>
            </a:r>
          </a:p>
        </p:txBody>
      </p:sp>
      <p:sp>
        <p:nvSpPr>
          <p:cNvPr id="7" name="Text Placeholder 2"/>
          <p:cNvSpPr txBox="1">
            <a:spLocks/>
          </p:cNvSpPr>
          <p:nvPr/>
        </p:nvSpPr>
        <p:spPr>
          <a:xfrm>
            <a:off x="3347207" y="822960"/>
            <a:ext cx="4020005" cy="557784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0"/>
              </a:spcBef>
              <a:spcAft>
                <a:spcPts val="0"/>
              </a:spcAft>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100" kern="1200">
                <a:solidFill>
                  <a:schemeClr val="bg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1600"/>
              </a:spcBef>
            </a:pPr>
            <a:r>
              <a:rPr lang="en-US" sz="1800">
                <a:solidFill>
                  <a:schemeClr val="tx1"/>
                </a:solidFill>
              </a:rPr>
              <a:t>Which are my top products?</a:t>
            </a:r>
          </a:p>
          <a:p>
            <a:pPr>
              <a:lnSpc>
                <a:spcPct val="120000"/>
              </a:lnSpc>
              <a:spcBef>
                <a:spcPts val="1600"/>
              </a:spcBef>
            </a:pPr>
            <a:r>
              <a:rPr lang="en-US" sz="1800">
                <a:solidFill>
                  <a:schemeClr val="tx1"/>
                </a:solidFill>
              </a:rPr>
              <a:t>Which are my top branches?</a:t>
            </a:r>
          </a:p>
          <a:p>
            <a:pPr>
              <a:lnSpc>
                <a:spcPct val="120000"/>
              </a:lnSpc>
              <a:spcBef>
                <a:spcPts val="1600"/>
              </a:spcBef>
            </a:pPr>
            <a:r>
              <a:rPr lang="en-US" sz="1800">
                <a:solidFill>
                  <a:schemeClr val="tx1"/>
                </a:solidFill>
              </a:rPr>
              <a:t>Who are my best sales people?</a:t>
            </a:r>
          </a:p>
          <a:p>
            <a:pPr>
              <a:lnSpc>
                <a:spcPct val="120000"/>
              </a:lnSpc>
              <a:spcBef>
                <a:spcPts val="1600"/>
              </a:spcBef>
            </a:pPr>
            <a:r>
              <a:rPr lang="en-US" sz="1800">
                <a:solidFill>
                  <a:schemeClr val="tx1"/>
                </a:solidFill>
              </a:rPr>
              <a:t>Which vendors have the highest cost per unit?</a:t>
            </a:r>
          </a:p>
          <a:p>
            <a:pPr>
              <a:lnSpc>
                <a:spcPct val="120000"/>
              </a:lnSpc>
              <a:spcBef>
                <a:spcPts val="1600"/>
              </a:spcBef>
            </a:pPr>
            <a:r>
              <a:rPr lang="en-US" sz="1800">
                <a:solidFill>
                  <a:schemeClr val="tx1"/>
                </a:solidFill>
              </a:rPr>
              <a:t>Which divisions are spending the most money?</a:t>
            </a:r>
          </a:p>
          <a:p>
            <a:pPr>
              <a:lnSpc>
                <a:spcPct val="120000"/>
              </a:lnSpc>
              <a:spcBef>
                <a:spcPts val="1600"/>
              </a:spcBef>
            </a:pPr>
            <a:r>
              <a:rPr lang="en-US" sz="1800">
                <a:solidFill>
                  <a:schemeClr val="tx1"/>
                </a:solidFill>
              </a:rPr>
              <a:t>In which hours does the under 12 segment watch TV most?</a:t>
            </a:r>
          </a:p>
          <a:p>
            <a:pPr>
              <a:lnSpc>
                <a:spcPct val="120000"/>
              </a:lnSpc>
              <a:spcBef>
                <a:spcPts val="1600"/>
              </a:spcBef>
            </a:pPr>
            <a:r>
              <a:rPr lang="en-US" sz="1800">
                <a:solidFill>
                  <a:schemeClr val="tx1"/>
                </a:solidFill>
              </a:rPr>
              <a:t>Which customer segment has the highest revenue per user?</a:t>
            </a:r>
            <a:endParaRPr lang="en-US" sz="1800" dirty="0">
              <a:solidFill>
                <a:schemeClr val="tx1"/>
              </a:solidFill>
            </a:endParaRPr>
          </a:p>
        </p:txBody>
      </p:sp>
    </p:spTree>
    <p:extLst>
      <p:ext uri="{BB962C8B-B14F-4D97-AF65-F5344CB8AC3E}">
        <p14:creationId xmlns:p14="http://schemas.microsoft.com/office/powerpoint/2010/main" val="2815583823"/>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Tuitions help a little</a:t>
            </a:r>
          </a:p>
        </p:txBody>
      </p:sp>
      <p:sp>
        <p:nvSpPr>
          <p:cNvPr id="6" name="Title 1"/>
          <p:cNvSpPr txBox="1">
            <a:spLocks/>
          </p:cNvSpPr>
          <p:nvPr/>
        </p:nvSpPr>
        <p:spPr>
          <a:xfrm>
            <a:off x="182879" y="3511603"/>
            <a:ext cx="8778242" cy="565601"/>
          </a:xfrm>
          <a:prstGeom prst="rect">
            <a:avLst/>
          </a:prstGeom>
        </p:spPr>
        <p:txBody>
          <a:bodyPr vert="horz" lIns="91440" tIns="45720" rIns="91440" bIns="45720" rtlCol="0" anchor="b">
            <a:noAutofit/>
          </a:bodyPr>
          <a:lstStyle>
            <a:lvl1pPr>
              <a:lnSpc>
                <a:spcPct val="90000"/>
              </a:lnSpc>
              <a:spcBef>
                <a:spcPct val="0"/>
              </a:spcBef>
              <a:buNone/>
              <a:defRPr sz="3200" cap="small" baseline="0">
                <a:latin typeface="+mj-lt"/>
                <a:ea typeface="+mj-ea"/>
                <a:cs typeface="+mj-cs"/>
              </a:defRPr>
            </a:lvl1pPr>
          </a:lstStyle>
          <a:p>
            <a:r>
              <a:rPr lang="en-US" sz="2400" b="1" dirty="0"/>
              <a:t>… but not children of illiterate parents</a:t>
            </a:r>
          </a:p>
        </p:txBody>
      </p:sp>
      <p:pic>
        <p:nvPicPr>
          <p:cNvPr id="3" name="Picture 2"/>
          <p:cNvPicPr>
            <a:picLocks noChangeAspect="1"/>
          </p:cNvPicPr>
          <p:nvPr/>
        </p:nvPicPr>
        <p:blipFill>
          <a:blip r:embed="rId2"/>
          <a:stretch>
            <a:fillRect/>
          </a:stretch>
        </p:blipFill>
        <p:spPr>
          <a:xfrm>
            <a:off x="628644" y="860991"/>
            <a:ext cx="7886706" cy="24835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8650" y="4244230"/>
            <a:ext cx="7886700" cy="2483583"/>
          </a:xfrm>
          <a:prstGeom prst="rect">
            <a:avLst/>
          </a:prstGeom>
        </p:spPr>
      </p:pic>
    </p:spTree>
    <p:extLst>
      <p:ext uri="{BB962C8B-B14F-4D97-AF65-F5344CB8AC3E}">
        <p14:creationId xmlns:p14="http://schemas.microsoft.com/office/powerpoint/2010/main" val="1236065994"/>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28650" y="860991"/>
            <a:ext cx="7886700" cy="3078059"/>
          </a:xfrm>
          <a:prstGeom prst="rect">
            <a:avLst/>
          </a:prstGeom>
        </p:spPr>
      </p:pic>
      <p:sp>
        <p:nvSpPr>
          <p:cNvPr id="2" name="Title 1"/>
          <p:cNvSpPr>
            <a:spLocks noGrp="1"/>
          </p:cNvSpPr>
          <p:nvPr>
            <p:ph type="title"/>
          </p:nvPr>
        </p:nvSpPr>
        <p:spPr/>
        <p:txBody>
          <a:bodyPr/>
          <a:lstStyle/>
          <a:p>
            <a:r>
              <a:rPr lang="en-US" dirty="0"/>
              <a:t>Children like games, and they’re good</a:t>
            </a:r>
          </a:p>
        </p:txBody>
      </p:sp>
      <p:sp>
        <p:nvSpPr>
          <p:cNvPr id="6" name="Title 1"/>
          <p:cNvSpPr txBox="1">
            <a:spLocks/>
          </p:cNvSpPr>
          <p:nvPr/>
        </p:nvSpPr>
        <p:spPr>
          <a:xfrm>
            <a:off x="182879" y="5891145"/>
            <a:ext cx="8778242" cy="5656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cap="small" dirty="0"/>
              <a:t>… but playing daily hurts reading ability</a:t>
            </a:r>
          </a:p>
        </p:txBody>
      </p:sp>
      <p:pic>
        <p:nvPicPr>
          <p:cNvPr id="7" name="Picture 6"/>
          <p:cNvPicPr>
            <a:picLocks noChangeAspect="1"/>
          </p:cNvPicPr>
          <p:nvPr/>
        </p:nvPicPr>
        <p:blipFill>
          <a:blip r:embed="rId3"/>
          <a:stretch>
            <a:fillRect/>
          </a:stretch>
        </p:blipFill>
        <p:spPr>
          <a:xfrm>
            <a:off x="2714366" y="1623172"/>
            <a:ext cx="3715268" cy="4439270"/>
          </a:xfrm>
          <a:prstGeom prst="rect">
            <a:avLst/>
          </a:prstGeom>
        </p:spPr>
      </p:pic>
    </p:spTree>
    <p:extLst>
      <p:ext uri="{BB962C8B-B14F-4D97-AF65-F5344CB8AC3E}">
        <p14:creationId xmlns:p14="http://schemas.microsoft.com/office/powerpoint/2010/main" val="4043135270"/>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Watching TV occasionally is good</a:t>
            </a:r>
          </a:p>
        </p:txBody>
      </p:sp>
      <p:sp>
        <p:nvSpPr>
          <p:cNvPr id="5" name="TextBox 4"/>
          <p:cNvSpPr txBox="1"/>
          <p:nvPr/>
        </p:nvSpPr>
        <p:spPr>
          <a:xfrm>
            <a:off x="628650" y="783301"/>
            <a:ext cx="2959376" cy="2031325"/>
          </a:xfrm>
          <a:prstGeom prst="rect">
            <a:avLst/>
          </a:prstGeom>
          <a:noFill/>
        </p:spPr>
        <p:txBody>
          <a:bodyPr wrap="square" rtlCol="0">
            <a:spAutoFit/>
          </a:bodyPr>
          <a:lstStyle/>
          <a:p>
            <a:r>
              <a:rPr lang="en-US" dirty="0"/>
              <a:t>Children who watch TV every day don’t do as well as children who watch TV only once a week.</a:t>
            </a:r>
          </a:p>
          <a:p>
            <a:endParaRPr lang="en-US" dirty="0"/>
          </a:p>
          <a:p>
            <a:r>
              <a:rPr lang="en-US" dirty="0"/>
              <a:t>But children who never watch TV fare the worst.</a:t>
            </a:r>
          </a:p>
        </p:txBody>
      </p:sp>
      <p:sp>
        <p:nvSpPr>
          <p:cNvPr id="6" name="TextBox 5"/>
          <p:cNvSpPr txBox="1"/>
          <p:nvPr/>
        </p:nvSpPr>
        <p:spPr>
          <a:xfrm>
            <a:off x="628650" y="3941908"/>
            <a:ext cx="2959376" cy="2308324"/>
          </a:xfrm>
          <a:prstGeom prst="rect">
            <a:avLst/>
          </a:prstGeom>
          <a:noFill/>
        </p:spPr>
        <p:txBody>
          <a:bodyPr wrap="square" rtlCol="0">
            <a:spAutoFit/>
          </a:bodyPr>
          <a:lstStyle/>
          <a:p>
            <a:r>
              <a:rPr lang="en-US" dirty="0"/>
              <a:t>Watching TV every day helps improve children’s reading ability a </a:t>
            </a:r>
            <a:r>
              <a:rPr lang="en-US" i="1" dirty="0"/>
              <a:t>little</a:t>
            </a:r>
            <a:r>
              <a:rPr lang="en-US" dirty="0"/>
              <a:t> bit more…</a:t>
            </a:r>
          </a:p>
          <a:p>
            <a:endParaRPr lang="en-US" dirty="0"/>
          </a:p>
          <a:p>
            <a:r>
              <a:rPr lang="en-US" dirty="0"/>
              <a:t>… but mathematical abilities fall dramatically at that point</a:t>
            </a:r>
          </a:p>
        </p:txBody>
      </p:sp>
      <p:pic>
        <p:nvPicPr>
          <p:cNvPr id="7" name="Picture 6"/>
          <p:cNvPicPr>
            <a:picLocks noChangeAspect="1"/>
          </p:cNvPicPr>
          <p:nvPr/>
        </p:nvPicPr>
        <p:blipFill>
          <a:blip r:embed="rId2"/>
          <a:stretch>
            <a:fillRect/>
          </a:stretch>
        </p:blipFill>
        <p:spPr>
          <a:xfrm>
            <a:off x="3762091" y="783301"/>
            <a:ext cx="4749592" cy="2794584"/>
          </a:xfrm>
          <a:prstGeom prst="rect">
            <a:avLst/>
          </a:prstGeom>
        </p:spPr>
      </p:pic>
      <p:pic>
        <p:nvPicPr>
          <p:cNvPr id="9" name="Picture 8"/>
          <p:cNvPicPr>
            <a:picLocks noChangeAspect="1"/>
          </p:cNvPicPr>
          <p:nvPr/>
        </p:nvPicPr>
        <p:blipFill>
          <a:blip r:embed="rId3"/>
          <a:stretch>
            <a:fillRect/>
          </a:stretch>
        </p:blipFill>
        <p:spPr>
          <a:xfrm>
            <a:off x="3762091" y="3941908"/>
            <a:ext cx="4749592" cy="2794583"/>
          </a:xfrm>
          <a:prstGeom prst="rect">
            <a:avLst/>
          </a:prstGeom>
        </p:spPr>
      </p:pic>
    </p:spTree>
    <p:extLst>
      <p:ext uri="{BB962C8B-B14F-4D97-AF65-F5344CB8AC3E}">
        <p14:creationId xmlns:p14="http://schemas.microsoft.com/office/powerpoint/2010/main" val="3711942936"/>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having educated parents helps most</a:t>
            </a:r>
          </a:p>
        </p:txBody>
      </p:sp>
      <p:pic>
        <p:nvPicPr>
          <p:cNvPr id="3" name="Picture 2"/>
          <p:cNvPicPr>
            <a:picLocks noChangeAspect="1"/>
          </p:cNvPicPr>
          <p:nvPr/>
        </p:nvPicPr>
        <p:blipFill>
          <a:blip r:embed="rId2"/>
          <a:stretch>
            <a:fillRect/>
          </a:stretch>
        </p:blipFill>
        <p:spPr>
          <a:xfrm>
            <a:off x="628650" y="1244098"/>
            <a:ext cx="7506748" cy="6058746"/>
          </a:xfrm>
          <a:prstGeom prst="rect">
            <a:avLst/>
          </a:prstGeom>
        </p:spPr>
      </p:pic>
      <p:sp>
        <p:nvSpPr>
          <p:cNvPr id="4" name="TextBox 3"/>
          <p:cNvSpPr txBox="1"/>
          <p:nvPr/>
        </p:nvSpPr>
        <p:spPr>
          <a:xfrm>
            <a:off x="628650" y="722878"/>
            <a:ext cx="7886700" cy="369332"/>
          </a:xfrm>
          <a:prstGeom prst="rect">
            <a:avLst/>
          </a:prstGeom>
          <a:noFill/>
        </p:spPr>
        <p:txBody>
          <a:bodyPr wrap="square" rtlCol="0">
            <a:spAutoFit/>
          </a:bodyPr>
          <a:lstStyle/>
          <a:p>
            <a:r>
              <a:rPr lang="en-US" dirty="0"/>
              <a:t>This table shows the % improvement in score due to each factor</a:t>
            </a:r>
          </a:p>
        </p:txBody>
      </p:sp>
    </p:spTree>
    <p:extLst>
      <p:ext uri="{BB962C8B-B14F-4D97-AF65-F5344CB8AC3E}">
        <p14:creationId xmlns:p14="http://schemas.microsoft.com/office/powerpoint/2010/main" val="3402592895"/>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Fathers help their boys study</a:t>
            </a:r>
          </a:p>
        </p:txBody>
      </p:sp>
      <p:pic>
        <p:nvPicPr>
          <p:cNvPr id="4" name="Picture 3"/>
          <p:cNvPicPr>
            <a:picLocks noChangeAspect="1"/>
          </p:cNvPicPr>
          <p:nvPr/>
        </p:nvPicPr>
        <p:blipFill>
          <a:blip r:embed="rId2"/>
          <a:stretch>
            <a:fillRect/>
          </a:stretch>
        </p:blipFill>
        <p:spPr>
          <a:xfrm>
            <a:off x="828152" y="731519"/>
            <a:ext cx="7487695" cy="2095792"/>
          </a:xfrm>
          <a:prstGeom prst="rect">
            <a:avLst/>
          </a:prstGeom>
        </p:spPr>
      </p:pic>
      <p:pic>
        <p:nvPicPr>
          <p:cNvPr id="5" name="Picture 4"/>
          <p:cNvPicPr>
            <a:picLocks noChangeAspect="1"/>
          </p:cNvPicPr>
          <p:nvPr/>
        </p:nvPicPr>
        <p:blipFill>
          <a:blip r:embed="rId3"/>
          <a:stretch>
            <a:fillRect/>
          </a:stretch>
        </p:blipFill>
        <p:spPr>
          <a:xfrm>
            <a:off x="828152" y="3672427"/>
            <a:ext cx="7487695" cy="2095792"/>
          </a:xfrm>
          <a:prstGeom prst="rect">
            <a:avLst/>
          </a:prstGeom>
        </p:spPr>
      </p:pic>
      <p:sp>
        <p:nvSpPr>
          <p:cNvPr id="6" name="Title 1"/>
          <p:cNvSpPr txBox="1">
            <a:spLocks/>
          </p:cNvSpPr>
          <p:nvPr/>
        </p:nvSpPr>
        <p:spPr>
          <a:xfrm>
            <a:off x="182879" y="3056353"/>
            <a:ext cx="7886700" cy="565601"/>
          </a:xfrm>
          <a:prstGeom prst="rect">
            <a:avLst/>
          </a:prstGeom>
        </p:spPr>
        <p:txBody>
          <a:bodyPr vert="horz" lIns="91440" tIns="45720" rIns="91440" bIns="45720" rtlCol="0" anchor="b">
            <a:noAutofit/>
          </a:bodyPr>
          <a:lstStyle>
            <a:lvl1pPr>
              <a:lnSpc>
                <a:spcPct val="90000"/>
              </a:lnSpc>
              <a:spcBef>
                <a:spcPct val="0"/>
              </a:spcBef>
              <a:buNone/>
              <a:defRPr sz="3200" cap="small" baseline="0">
                <a:latin typeface="+mj-lt"/>
                <a:ea typeface="+mj-ea"/>
                <a:cs typeface="+mj-cs"/>
              </a:defRPr>
            </a:lvl1pPr>
          </a:lstStyle>
          <a:p>
            <a:r>
              <a:rPr lang="en-US" sz="2400" b="1" dirty="0"/>
              <a:t>… but mothers help the girls</a:t>
            </a:r>
          </a:p>
        </p:txBody>
      </p:sp>
      <p:sp>
        <p:nvSpPr>
          <p:cNvPr id="7" name="Title 1"/>
          <p:cNvSpPr txBox="1">
            <a:spLocks/>
          </p:cNvSpPr>
          <p:nvPr/>
        </p:nvSpPr>
        <p:spPr>
          <a:xfrm>
            <a:off x="182879" y="5893029"/>
            <a:ext cx="7886700" cy="565601"/>
          </a:xfrm>
          <a:prstGeom prst="rect">
            <a:avLst/>
          </a:prstGeom>
        </p:spPr>
        <p:txBody>
          <a:bodyPr vert="horz" lIns="91440" tIns="45720" rIns="91440" bIns="45720" rtlCol="0" anchor="b">
            <a:noAutofit/>
          </a:bodyPr>
          <a:lstStyle>
            <a:lvl1pPr>
              <a:lnSpc>
                <a:spcPct val="90000"/>
              </a:lnSpc>
              <a:spcBef>
                <a:spcPct val="0"/>
              </a:spcBef>
              <a:buNone/>
              <a:defRPr sz="3200" cap="small" baseline="0">
                <a:latin typeface="+mj-lt"/>
                <a:ea typeface="+mj-ea"/>
                <a:cs typeface="+mj-cs"/>
              </a:defRPr>
            </a:lvl1pPr>
          </a:lstStyle>
          <a:p>
            <a:r>
              <a:rPr lang="en-US" sz="2400" b="1" dirty="0"/>
              <a:t>… except in mathematics</a:t>
            </a:r>
          </a:p>
        </p:txBody>
      </p:sp>
      <p:sp>
        <p:nvSpPr>
          <p:cNvPr id="8" name="Rounded Rectangle 7"/>
          <p:cNvSpPr/>
          <p:nvPr/>
        </p:nvSpPr>
        <p:spPr>
          <a:xfrm>
            <a:off x="4238367" y="4553507"/>
            <a:ext cx="630195" cy="766119"/>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3417349"/>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a website that you can explore</a:t>
            </a:r>
          </a:p>
        </p:txBody>
      </p:sp>
      <p:pic>
        <p:nvPicPr>
          <p:cNvPr id="3" name="Picture 2"/>
          <p:cNvPicPr>
            <a:picLocks noChangeAspect="1"/>
          </p:cNvPicPr>
          <p:nvPr/>
        </p:nvPicPr>
        <p:blipFill>
          <a:blip r:embed="rId2"/>
          <a:stretch>
            <a:fillRect/>
          </a:stretch>
        </p:blipFill>
        <p:spPr>
          <a:xfrm>
            <a:off x="628650" y="914400"/>
            <a:ext cx="7945430" cy="5848718"/>
          </a:xfrm>
          <a:prstGeom prst="rect">
            <a:avLst/>
          </a:prstGeom>
        </p:spPr>
      </p:pic>
      <p:sp>
        <p:nvSpPr>
          <p:cNvPr id="6" name="Rectangle 5"/>
          <p:cNvSpPr/>
          <p:nvPr/>
        </p:nvSpPr>
        <p:spPr>
          <a:xfrm>
            <a:off x="0" y="2990335"/>
            <a:ext cx="9144000" cy="1029296"/>
          </a:xfrm>
          <a:prstGeom prst="rect">
            <a:avLst/>
          </a:prstGeom>
          <a:solidFill>
            <a:srgbClr val="000000">
              <a:alpha val="7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0" rIns="180000" rtlCol="0" anchor="ctr"/>
          <a:lstStyle/>
          <a:p>
            <a:pPr algn="ctr">
              <a:spcAft>
                <a:spcPts val="1800"/>
              </a:spcAft>
              <a:tabLst>
                <a:tab pos="1617663" algn="l"/>
              </a:tabLst>
            </a:pPr>
            <a:r>
              <a:rPr lang="en-US" sz="4400" cap="all" dirty="0">
                <a:solidFill>
                  <a:schemeClr val="bg1"/>
                </a:solidFill>
                <a:latin typeface="+mj-lt"/>
              </a:rPr>
              <a:t>Gramener.com/nas</a:t>
            </a:r>
          </a:p>
        </p:txBody>
      </p:sp>
    </p:spTree>
    <p:extLst>
      <p:ext uri="{BB962C8B-B14F-4D97-AF65-F5344CB8AC3E}">
        <p14:creationId xmlns:p14="http://schemas.microsoft.com/office/powerpoint/2010/main" val="1131402932"/>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Let’s take one day cricket data</a:t>
            </a:r>
            <a:endParaRPr lang="en-US" dirty="0"/>
          </a:p>
        </p:txBody>
      </p:sp>
      <p:graphicFrame>
        <p:nvGraphicFramePr>
          <p:cNvPr id="5" name="Table 4"/>
          <p:cNvGraphicFramePr>
            <a:graphicFrameLocks noGrp="1"/>
          </p:cNvGraphicFramePr>
          <p:nvPr>
            <p:extLst/>
          </p:nvPr>
        </p:nvGraphicFramePr>
        <p:xfrm>
          <a:off x="879572" y="1891068"/>
          <a:ext cx="7384856" cy="3944226"/>
        </p:xfrm>
        <a:graphic>
          <a:graphicData uri="http://schemas.openxmlformats.org/drawingml/2006/table">
            <a:tbl>
              <a:tblPr firstRow="1" bandRow="1">
                <a:tableStyleId>{8EC20E35-A176-4012-BC5E-935CFFF8708E}</a:tableStyleId>
              </a:tblPr>
              <a:tblGrid>
                <a:gridCol w="872190">
                  <a:extLst>
                    <a:ext uri="{9D8B030D-6E8A-4147-A177-3AD203B41FA5}">
                      <a16:colId xmlns:a16="http://schemas.microsoft.com/office/drawing/2014/main" val="20000"/>
                    </a:ext>
                  </a:extLst>
                </a:gridCol>
                <a:gridCol w="1451628">
                  <a:extLst>
                    <a:ext uri="{9D8B030D-6E8A-4147-A177-3AD203B41FA5}">
                      <a16:colId xmlns:a16="http://schemas.microsoft.com/office/drawing/2014/main" val="20001"/>
                    </a:ext>
                  </a:extLst>
                </a:gridCol>
                <a:gridCol w="397528">
                  <a:extLst>
                    <a:ext uri="{9D8B030D-6E8A-4147-A177-3AD203B41FA5}">
                      <a16:colId xmlns:a16="http://schemas.microsoft.com/office/drawing/2014/main" val="20002"/>
                    </a:ext>
                  </a:extLst>
                </a:gridCol>
                <a:gridCol w="738840">
                  <a:extLst>
                    <a:ext uri="{9D8B030D-6E8A-4147-A177-3AD203B41FA5}">
                      <a16:colId xmlns:a16="http://schemas.microsoft.com/office/drawing/2014/main" val="20003"/>
                    </a:ext>
                  </a:extLst>
                </a:gridCol>
                <a:gridCol w="761065">
                  <a:extLst>
                    <a:ext uri="{9D8B030D-6E8A-4147-A177-3AD203B41FA5}">
                      <a16:colId xmlns:a16="http://schemas.microsoft.com/office/drawing/2014/main" val="20004"/>
                    </a:ext>
                  </a:extLst>
                </a:gridCol>
                <a:gridCol w="2291415">
                  <a:extLst>
                    <a:ext uri="{9D8B030D-6E8A-4147-A177-3AD203B41FA5}">
                      <a16:colId xmlns:a16="http://schemas.microsoft.com/office/drawing/2014/main" val="20005"/>
                    </a:ext>
                  </a:extLst>
                </a:gridCol>
                <a:gridCol w="872190">
                  <a:extLst>
                    <a:ext uri="{9D8B030D-6E8A-4147-A177-3AD203B41FA5}">
                      <a16:colId xmlns:a16="http://schemas.microsoft.com/office/drawing/2014/main" val="20006"/>
                    </a:ext>
                  </a:extLst>
                </a:gridCol>
              </a:tblGrid>
              <a:tr h="179283">
                <a:tc>
                  <a:txBody>
                    <a:bodyPr/>
                    <a:lstStyle/>
                    <a:p>
                      <a:pPr algn="l" fontAlgn="b"/>
                      <a:r>
                        <a:rPr lang="en-IN" sz="1100" u="none" strike="noStrike">
                          <a:effectLst/>
                          <a:latin typeface="Calibri" panose="020F0502020204030204" pitchFamily="34" charset="0"/>
                        </a:rPr>
                        <a:t>Country</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Player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Runs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ScoreRate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MatchDate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Versus</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0"/>
                  </a:ext>
                </a:extLst>
              </a:tr>
              <a:tr h="179283">
                <a:tc>
                  <a:txBody>
                    <a:bodyPr/>
                    <a:lstStyle/>
                    <a:p>
                      <a:pPr algn="l" fontAlgn="b"/>
                      <a:r>
                        <a:rPr lang="en-IN" sz="1100" u="none" strike="noStrike" dirty="0">
                          <a:effectLst/>
                          <a:latin typeface="Calibri" panose="020F0502020204030204" pitchFamily="34" charset="0"/>
                        </a:rPr>
                        <a:t>Australia</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Michael J Clarke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93.39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30-06-2010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The Oval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England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1"/>
                  </a:ext>
                </a:extLst>
              </a:tr>
              <a:tr h="179283">
                <a:tc>
                  <a:txBody>
                    <a:bodyPr/>
                    <a:lstStyle/>
                    <a:p>
                      <a:pPr algn="l" fontAlgn="b"/>
                      <a:r>
                        <a:rPr lang="en-IN" sz="1100" u="none" strike="noStrike" dirty="0">
                          <a:effectLst/>
                          <a:latin typeface="Calibri" panose="020F0502020204030204" pitchFamily="34" charset="0"/>
                        </a:rPr>
                        <a:t>Australia</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Dean M Jones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128.57</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28-01-1985</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Adelaide Oval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Sri Lanka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2"/>
                  </a:ext>
                </a:extLst>
              </a:tr>
              <a:tr h="179283">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dirty="0">
                          <a:effectLst/>
                          <a:latin typeface="Calibri" panose="020F0502020204030204" pitchFamily="34" charset="0"/>
                        </a:rPr>
                        <a:t>Bradley J Hodge</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115.11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04-02-2007</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Melbourne Cricket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3"/>
                  </a:ext>
                </a:extLst>
              </a:tr>
              <a:tr h="179283">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dirty="0">
                          <a:effectLst/>
                          <a:latin typeface="Calibri" panose="020F0502020204030204" pitchFamily="34" charset="0"/>
                        </a:rPr>
                        <a:t>Virender Sehwag</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16-08-2010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Rangiri Dambulla International Stad.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Sri Lanka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4"/>
                  </a:ext>
                </a:extLst>
              </a:tr>
              <a:tr h="179283">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Bruce A Edgar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72.79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14-02-1981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Eden Park</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5"/>
                  </a:ext>
                </a:extLst>
              </a:tr>
              <a:tr h="179283">
                <a:tc>
                  <a:txBody>
                    <a:bodyPr/>
                    <a:lstStyle/>
                    <a:p>
                      <a:pPr algn="l" fontAlgn="b"/>
                      <a:r>
                        <a:rPr lang="en-IN" sz="1100" u="none" strike="noStrike">
                          <a:effectLst/>
                          <a:latin typeface="Calibri" panose="020F0502020204030204" pitchFamily="34" charset="0"/>
                        </a:rPr>
                        <a:t>Pakistan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Mohammad Yousuf</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95.19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15-11-2007</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Captain Roop Singh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6"/>
                  </a:ext>
                </a:extLst>
              </a:tr>
              <a:tr h="179283">
                <a:tc>
                  <a:txBody>
                    <a:bodyPr/>
                    <a:lstStyle/>
                    <a:p>
                      <a:pPr algn="l" fontAlgn="b"/>
                      <a:r>
                        <a:rPr lang="en-IN" sz="1100" u="none" strike="noStrike">
                          <a:effectLst/>
                          <a:latin typeface="Calibri" panose="020F0502020204030204" pitchFamily="34" charset="0"/>
                        </a:rPr>
                        <a:t>West Indies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Richard B Richardson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70.21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15-11-1985</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Sharjah CA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Pakistan</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7"/>
                  </a:ext>
                </a:extLst>
              </a:tr>
              <a:tr h="179283">
                <a:tc>
                  <a:txBody>
                    <a:bodyPr/>
                    <a:lstStyle/>
                    <a:p>
                      <a:pPr algn="l" fontAlgn="b"/>
                      <a:r>
                        <a:rPr lang="en-IN" sz="1100" u="none" strike="noStrike">
                          <a:effectLst/>
                          <a:latin typeface="Calibri" panose="020F0502020204030204" pitchFamily="34" charset="0"/>
                        </a:rPr>
                        <a:t>West Indies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Ramnaresh R Sarwan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95.19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15-11-2002</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Sardar Patel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8"/>
                  </a:ext>
                </a:extLst>
              </a:tr>
              <a:tr h="179283">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Andrew Flower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89.18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24-10-1999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Harare Sports Club</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9"/>
                  </a:ext>
                </a:extLst>
              </a:tr>
              <a:tr h="179283">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Alistair D R Campbell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79.83</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01-10-2000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Queens Sports Club</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0"/>
                  </a:ext>
                </a:extLst>
              </a:tr>
              <a:tr h="179283">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Malcolm N Waller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133.78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25-10-2011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Queens Sports Club</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1"/>
                  </a:ext>
                </a:extLst>
              </a:tr>
              <a:tr h="179283">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David C Boon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82.35</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08-12-1994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Bellerive Oval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2"/>
                  </a:ext>
                </a:extLst>
              </a:tr>
              <a:tr h="179283">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Graeme M Wood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63.22</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11-01-1981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Melbourne Cricket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3"/>
                  </a:ext>
                </a:extLst>
              </a:tr>
              <a:tr h="179283">
                <a:tc>
                  <a:txBody>
                    <a:bodyPr/>
                    <a:lstStyle/>
                    <a:p>
                      <a:pPr algn="l" fontAlgn="b"/>
                      <a:r>
                        <a:rPr lang="en-IN" sz="1100" u="none" strike="noStrike">
                          <a:effectLst/>
                          <a:latin typeface="Calibri" panose="020F0502020204030204" pitchFamily="34" charset="0"/>
                        </a:rPr>
                        <a:t>England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Ian J L Trott</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84.48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20-10-2011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Punjab Cricket Association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4"/>
                  </a:ext>
                </a:extLst>
              </a:tr>
              <a:tr h="179283">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Yuvraj Singh</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89.09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01-08-2001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Sinhalese Sports Club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Sri Lanka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5"/>
                  </a:ext>
                </a:extLst>
              </a:tr>
              <a:tr h="179283">
                <a:tc>
                  <a:txBody>
                    <a:bodyPr/>
                    <a:lstStyle/>
                    <a:p>
                      <a:pPr algn="l" fontAlgn="b"/>
                      <a:r>
                        <a:rPr lang="en-IN" sz="1100" u="none" strike="noStrike">
                          <a:effectLst/>
                          <a:latin typeface="Calibri" panose="020F0502020204030204" pitchFamily="34" charset="0"/>
                        </a:rPr>
                        <a:t>Ireland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Kevin J O'Brien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94.23</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10-07-2010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VRA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Scotland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6"/>
                  </a:ext>
                </a:extLst>
              </a:tr>
              <a:tr h="179283">
                <a:tc>
                  <a:txBody>
                    <a:bodyPr/>
                    <a:lstStyle/>
                    <a:p>
                      <a:pPr algn="l" fontAlgn="b"/>
                      <a:r>
                        <a:rPr lang="en-IN" sz="1100" u="none" strike="noStrike">
                          <a:effectLst/>
                          <a:latin typeface="Calibri" panose="020F0502020204030204" pitchFamily="34" charset="0"/>
                        </a:rPr>
                        <a:t>Kenya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Collins O Obuya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75.96</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13-03-2011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M.Chinnaswamy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7"/>
                  </a:ext>
                </a:extLst>
              </a:tr>
              <a:tr h="179283">
                <a:tc>
                  <a:txBody>
                    <a:bodyPr/>
                    <a:lstStyle/>
                    <a:p>
                      <a:pPr algn="l" fontAlgn="b"/>
                      <a:r>
                        <a:rPr lang="en-IN" sz="1100" u="none" strike="noStrike">
                          <a:effectLst/>
                          <a:latin typeface="Calibri" panose="020F0502020204030204" pitchFamily="34" charset="0"/>
                        </a:rPr>
                        <a:t>Netherlands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Ryan N ten Doeschate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73.68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01-09-2009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VRA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Afghanistan</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8"/>
                  </a:ext>
                </a:extLst>
              </a:tr>
              <a:tr h="179283">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James E C Franklin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142.02</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07-12-2010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M.Chinnaswamy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9"/>
                  </a:ext>
                </a:extLst>
              </a:tr>
              <a:tr h="179283">
                <a:tc>
                  <a:txBody>
                    <a:bodyPr/>
                    <a:lstStyle/>
                    <a:p>
                      <a:pPr algn="l" fontAlgn="b"/>
                      <a:r>
                        <a:rPr lang="en-IN" sz="1100" u="none" strike="noStrike">
                          <a:effectLst/>
                          <a:latin typeface="Calibri" panose="020F0502020204030204" pitchFamily="34" charset="0"/>
                        </a:rPr>
                        <a:t>Pakistan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Ijaz Ahmed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112.64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28-10-1994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Iqbal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South Africa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20"/>
                  </a:ext>
                </a:extLst>
              </a:tr>
              <a:tr h="179283">
                <a:tc>
                  <a:txBody>
                    <a:bodyPr/>
                    <a:lstStyle/>
                    <a:p>
                      <a:pPr algn="l" fontAlgn="b"/>
                      <a:r>
                        <a:rPr lang="en-IN" sz="1100" u="none" strike="noStrike">
                          <a:effectLst/>
                          <a:latin typeface="Calibri" panose="020F0502020204030204" pitchFamily="34" charset="0"/>
                        </a:rPr>
                        <a:t>South Africa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Jacques H Kallis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74.24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06-02-2000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St George's Park</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dirty="0">
                          <a:effectLst/>
                          <a:latin typeface="Calibri" panose="020F0502020204030204" pitchFamily="34" charset="0"/>
                        </a:rPr>
                        <a:t>Zimbabwe</a:t>
                      </a:r>
                      <a:endParaRPr lang="en-IN" sz="1100" b="0" i="0" u="none" strike="noStrike" dirty="0">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361392360"/>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03755" y="2420888"/>
            <a:ext cx="3991283" cy="830997"/>
          </a:xfrm>
          <a:prstGeom prst="rect">
            <a:avLst/>
          </a:prstGeom>
          <a:noFill/>
        </p:spPr>
        <p:txBody>
          <a:bodyPr wrap="square" rtlCol="0">
            <a:spAutoFit/>
          </a:bodyPr>
          <a:lstStyle/>
          <a:p>
            <a:pPr algn="ctr"/>
            <a:r>
              <a:rPr lang="en-US" sz="2400"/>
              <a:t>Against which countries are higher averages scored?</a:t>
            </a:r>
            <a:endParaRPr lang="en-US" sz="2400" dirty="0"/>
          </a:p>
        </p:txBody>
      </p:sp>
      <p:sp>
        <p:nvSpPr>
          <p:cNvPr id="4" name="TextBox 3"/>
          <p:cNvSpPr txBox="1"/>
          <p:nvPr/>
        </p:nvSpPr>
        <p:spPr>
          <a:xfrm>
            <a:off x="364693" y="2420888"/>
            <a:ext cx="3991283" cy="830997"/>
          </a:xfrm>
          <a:prstGeom prst="rect">
            <a:avLst/>
          </a:prstGeom>
          <a:noFill/>
        </p:spPr>
        <p:txBody>
          <a:bodyPr wrap="square" rtlCol="0">
            <a:spAutoFit/>
          </a:bodyPr>
          <a:lstStyle/>
          <a:p>
            <a:pPr algn="ctr"/>
            <a:r>
              <a:rPr lang="en-US" sz="2400"/>
              <a:t>Which countries’ players score more per match?</a:t>
            </a:r>
            <a:endParaRPr 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64694" y="0"/>
            <a:ext cx="399128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88024" y="0"/>
            <a:ext cx="402274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4294967295"/>
          </p:nvPr>
        </p:nvSpPr>
        <p:spPr>
          <a:xfrm>
            <a:off x="8609013" y="6637338"/>
            <a:ext cx="534987" cy="220662"/>
          </a:xfrm>
          <a:prstGeom prst="rect">
            <a:avLst/>
          </a:prstGeom>
        </p:spPr>
        <p:txBody>
          <a:bodyPr/>
          <a:lstStyle/>
          <a:p>
            <a:fld id="{6FDF5061-177D-44CD-B43F-9ADCA78E8DB2}" type="slidenum">
              <a:rPr lang="en-US" smtClean="0"/>
              <a:t>4</a:t>
            </a:fld>
            <a:endParaRPr lang="en-US" dirty="0"/>
          </a:p>
        </p:txBody>
      </p:sp>
    </p:spTree>
    <p:extLst>
      <p:ext uri="{BB962C8B-B14F-4D97-AF65-F5344CB8AC3E}">
        <p14:creationId xmlns:p14="http://schemas.microsoft.com/office/powerpoint/2010/main" val="1459177888"/>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 fill="hold"/>
                                        <p:tgtEl>
                                          <p:spTgt spid="5"/>
                                        </p:tgtEl>
                                        <p:attrNameLst>
                                          <p:attrName>ppt_x</p:attrName>
                                        </p:attrNameLst>
                                      </p:cBhvr>
                                      <p:tavLst>
                                        <p:tav tm="0">
                                          <p:val>
                                            <p:strVal val="#ppt_x"/>
                                          </p:val>
                                        </p:tav>
                                        <p:tav tm="100000">
                                          <p:val>
                                            <p:strVal val="#ppt_x"/>
                                          </p:val>
                                        </p:tav>
                                      </p:tavLst>
                                    </p:anim>
                                    <p:anim calcmode="lin" valueType="num">
                                      <p:cBhvr additive="base">
                                        <p:cTn id="8" dur="2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00" fill="hold"/>
                                        <p:tgtEl>
                                          <p:spTgt spid="6"/>
                                        </p:tgtEl>
                                        <p:attrNameLst>
                                          <p:attrName>ppt_x</p:attrName>
                                        </p:attrNameLst>
                                      </p:cBhvr>
                                      <p:tavLst>
                                        <p:tav tm="0">
                                          <p:val>
                                            <p:strVal val="#ppt_x"/>
                                          </p:val>
                                        </p:tav>
                                        <p:tav tm="100000">
                                          <p:val>
                                            <p:strVal val="#ppt_x"/>
                                          </p:val>
                                        </p:tav>
                                      </p:tavLst>
                                    </p:anim>
                                    <p:anim calcmode="lin" valueType="num">
                                      <p:cBhvr additive="base">
                                        <p:cTn id="18" dur="2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693" y="2420888"/>
            <a:ext cx="3991283" cy="830997"/>
          </a:xfrm>
          <a:prstGeom prst="rect">
            <a:avLst/>
          </a:prstGeom>
          <a:noFill/>
        </p:spPr>
        <p:txBody>
          <a:bodyPr wrap="square" rtlCol="0">
            <a:spAutoFit/>
          </a:bodyPr>
          <a:lstStyle/>
          <a:p>
            <a:pPr algn="ctr"/>
            <a:r>
              <a:rPr lang="en-US" sz="2400"/>
              <a:t>Which player scores the most per ball?</a:t>
            </a:r>
            <a:endParaRPr lang="en-US" sz="2400" dirty="0"/>
          </a:p>
        </p:txBody>
      </p:sp>
      <p:pic>
        <p:nvPicPr>
          <p:cNvPr id="8" name="Picture 7"/>
          <p:cNvPicPr>
            <a:picLocks noChangeAspect="1"/>
          </p:cNvPicPr>
          <p:nvPr/>
        </p:nvPicPr>
        <p:blipFill>
          <a:blip r:embed="rId2"/>
          <a:stretch>
            <a:fillRect/>
          </a:stretch>
        </p:blipFill>
        <p:spPr>
          <a:xfrm>
            <a:off x="628650" y="0"/>
            <a:ext cx="5660346" cy="6858000"/>
          </a:xfrm>
          <a:prstGeom prst="rect">
            <a:avLst/>
          </a:prstGeom>
        </p:spPr>
      </p:pic>
      <p:sp>
        <p:nvSpPr>
          <p:cNvPr id="9" name="Rectangle 8"/>
          <p:cNvSpPr/>
          <p:nvPr/>
        </p:nvSpPr>
        <p:spPr>
          <a:xfrm>
            <a:off x="4477018" y="0"/>
            <a:ext cx="46669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74320" rIns="457200" rtlCol="0" anchor="t" anchorCtr="0"/>
          <a:lstStyle/>
          <a:p>
            <a:r>
              <a:rPr lang="en-US" dirty="0">
                <a:solidFill>
                  <a:schemeClr val="tx1"/>
                </a:solidFill>
              </a:rPr>
              <a:t>The player with the highest strike rate is an obscure South African whose name most of us have never heard of.</a:t>
            </a:r>
          </a:p>
          <a:p>
            <a:endParaRPr lang="en-US" dirty="0">
              <a:solidFill>
                <a:schemeClr val="tx1"/>
              </a:solidFill>
            </a:endParaRPr>
          </a:p>
          <a:p>
            <a:r>
              <a:rPr lang="en-US" dirty="0">
                <a:solidFill>
                  <a:schemeClr val="tx1"/>
                </a:solidFill>
              </a:rPr>
              <a:t>In fact, this list is filled with players we have never heard </a:t>
            </a:r>
            <a:r>
              <a:rPr lang="en-US">
                <a:solidFill>
                  <a:schemeClr val="tx1"/>
                </a:solidFill>
              </a:rPr>
              <a:t>of.</a:t>
            </a:r>
            <a:endParaRPr lang="en-US" dirty="0">
              <a:solidFill>
                <a:schemeClr val="tx1"/>
              </a:solidFill>
            </a:endParaRPr>
          </a:p>
        </p:txBody>
      </p:sp>
      <p:sp>
        <p:nvSpPr>
          <p:cNvPr id="2" name="Slide Number Placeholder 1"/>
          <p:cNvSpPr>
            <a:spLocks noGrp="1"/>
          </p:cNvSpPr>
          <p:nvPr>
            <p:ph type="sldNum" sz="quarter" idx="4294967295"/>
          </p:nvPr>
        </p:nvSpPr>
        <p:spPr>
          <a:xfrm>
            <a:off x="8609013" y="6637338"/>
            <a:ext cx="534987" cy="220662"/>
          </a:xfrm>
          <a:prstGeom prst="rect">
            <a:avLst/>
          </a:prstGeom>
        </p:spPr>
        <p:txBody>
          <a:bodyPr/>
          <a:lstStyle/>
          <a:p>
            <a:fld id="{6FDF5061-177D-44CD-B43F-9ADCA78E8DB2}" type="slidenum">
              <a:rPr lang="en-US" smtClean="0"/>
              <a:t>5</a:t>
            </a:fld>
            <a:endParaRPr lang="en-US" dirty="0"/>
          </a:p>
        </p:txBody>
      </p:sp>
    </p:spTree>
    <p:extLst>
      <p:ext uri="{BB962C8B-B14F-4D97-AF65-F5344CB8AC3E}">
        <p14:creationId xmlns:p14="http://schemas.microsoft.com/office/powerpoint/2010/main" val="3304160824"/>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 fill="hold"/>
                                        <p:tgtEl>
                                          <p:spTgt spid="8"/>
                                        </p:tgtEl>
                                        <p:attrNameLst>
                                          <p:attrName>ppt_x</p:attrName>
                                        </p:attrNameLst>
                                      </p:cBhvr>
                                      <p:tavLst>
                                        <p:tav tm="0">
                                          <p:val>
                                            <p:strVal val="#ppt_x"/>
                                          </p:val>
                                        </p:tav>
                                        <p:tav tm="100000">
                                          <p:val>
                                            <p:strVal val="#ppt_x"/>
                                          </p:val>
                                        </p:tav>
                                      </p:tavLst>
                                    </p:anim>
                                    <p:anim calcmode="lin" valueType="num">
                                      <p:cBhvr additive="base">
                                        <p:cTn id="8" dur="200" fill="hold"/>
                                        <p:tgtEl>
                                          <p:spTgt spid="8"/>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2" fill="hold" grpId="1" nodeType="clickEffect">
                                  <p:stCondLst>
                                    <p:cond delay="0"/>
                                  </p:stCondLst>
                                  <p:childTnLst>
                                    <p:anim calcmode="lin" valueType="num">
                                      <p:cBhvr additive="base">
                                        <p:cTn id="14" dur="200"/>
                                        <p:tgtEl>
                                          <p:spTgt spid="9"/>
                                        </p:tgtEl>
                                        <p:attrNameLst>
                                          <p:attrName>ppt_x</p:attrName>
                                        </p:attrNameLst>
                                      </p:cBhvr>
                                      <p:tavLst>
                                        <p:tav tm="0">
                                          <p:val>
                                            <p:strVal val="ppt_x"/>
                                          </p:val>
                                        </p:tav>
                                        <p:tav tm="100000">
                                          <p:val>
                                            <p:strVal val="1+ppt_w/2"/>
                                          </p:val>
                                        </p:tav>
                                      </p:tavLst>
                                    </p:anim>
                                    <p:anim calcmode="lin" valueType="num">
                                      <p:cBhvr additive="base">
                                        <p:cTn id="15" dur="200"/>
                                        <p:tgtEl>
                                          <p:spTgt spid="9"/>
                                        </p:tgtEl>
                                        <p:attrNameLst>
                                          <p:attrName>ppt_y</p:attrName>
                                        </p:attrNameLst>
                                      </p:cBhvr>
                                      <p:tavLst>
                                        <p:tav tm="0">
                                          <p:val>
                                            <p:strVal val="ppt_y"/>
                                          </p:val>
                                        </p:tav>
                                        <p:tav tm="100000">
                                          <p:val>
                                            <p:strVal val="ppt_y"/>
                                          </p:val>
                                        </p:tav>
                                      </p:tavLst>
                                    </p:anim>
                                    <p:set>
                                      <p:cBhvr>
                                        <p:cTn id="16" dur="1" fill="hold">
                                          <p:stCondLst>
                                            <p:cond delay="1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question can be </a:t>
            </a:r>
            <a:r>
              <a:rPr lang="en-US"/>
              <a:t>answered systematically</a:t>
            </a:r>
            <a:endParaRPr lang="en-US" dirty="0"/>
          </a:p>
        </p:txBody>
      </p:sp>
      <p:graphicFrame>
        <p:nvGraphicFramePr>
          <p:cNvPr id="3" name="Table 2"/>
          <p:cNvGraphicFramePr>
            <a:graphicFrameLocks noGrp="1"/>
          </p:cNvGraphicFramePr>
          <p:nvPr>
            <p:extLst/>
          </p:nvPr>
        </p:nvGraphicFramePr>
        <p:xfrm>
          <a:off x="879572" y="1727200"/>
          <a:ext cx="7384856" cy="3940053"/>
        </p:xfrm>
        <a:graphic>
          <a:graphicData uri="http://schemas.openxmlformats.org/drawingml/2006/table">
            <a:tbl>
              <a:tblPr firstRow="1" bandRow="1">
                <a:tableStyleId>{8EC20E35-A176-4012-BC5E-935CFFF8708E}</a:tableStyleId>
              </a:tblPr>
              <a:tblGrid>
                <a:gridCol w="872190">
                  <a:extLst>
                    <a:ext uri="{9D8B030D-6E8A-4147-A177-3AD203B41FA5}">
                      <a16:colId xmlns:a16="http://schemas.microsoft.com/office/drawing/2014/main" val="20000"/>
                    </a:ext>
                  </a:extLst>
                </a:gridCol>
                <a:gridCol w="1451628">
                  <a:extLst>
                    <a:ext uri="{9D8B030D-6E8A-4147-A177-3AD203B41FA5}">
                      <a16:colId xmlns:a16="http://schemas.microsoft.com/office/drawing/2014/main" val="20001"/>
                    </a:ext>
                  </a:extLst>
                </a:gridCol>
                <a:gridCol w="397528">
                  <a:extLst>
                    <a:ext uri="{9D8B030D-6E8A-4147-A177-3AD203B41FA5}">
                      <a16:colId xmlns:a16="http://schemas.microsoft.com/office/drawing/2014/main" val="20002"/>
                    </a:ext>
                  </a:extLst>
                </a:gridCol>
                <a:gridCol w="738840">
                  <a:extLst>
                    <a:ext uri="{9D8B030D-6E8A-4147-A177-3AD203B41FA5}">
                      <a16:colId xmlns:a16="http://schemas.microsoft.com/office/drawing/2014/main" val="20003"/>
                    </a:ext>
                  </a:extLst>
                </a:gridCol>
                <a:gridCol w="761065">
                  <a:extLst>
                    <a:ext uri="{9D8B030D-6E8A-4147-A177-3AD203B41FA5}">
                      <a16:colId xmlns:a16="http://schemas.microsoft.com/office/drawing/2014/main" val="20004"/>
                    </a:ext>
                  </a:extLst>
                </a:gridCol>
                <a:gridCol w="2291415">
                  <a:extLst>
                    <a:ext uri="{9D8B030D-6E8A-4147-A177-3AD203B41FA5}">
                      <a16:colId xmlns:a16="http://schemas.microsoft.com/office/drawing/2014/main" val="20005"/>
                    </a:ext>
                  </a:extLst>
                </a:gridCol>
                <a:gridCol w="872190">
                  <a:extLst>
                    <a:ext uri="{9D8B030D-6E8A-4147-A177-3AD203B41FA5}">
                      <a16:colId xmlns:a16="http://schemas.microsoft.com/office/drawing/2014/main" val="20006"/>
                    </a:ext>
                  </a:extLst>
                </a:gridCol>
              </a:tblGrid>
              <a:tr h="123018">
                <a:tc>
                  <a:txBody>
                    <a:bodyPr/>
                    <a:lstStyle/>
                    <a:p>
                      <a:pPr algn="l" fontAlgn="b"/>
                      <a:r>
                        <a:rPr lang="en-IN" sz="1100" u="none" strike="noStrike">
                          <a:effectLst/>
                          <a:latin typeface="Calibri" panose="020F0502020204030204" pitchFamily="34" charset="0"/>
                        </a:rPr>
                        <a:t>Country</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Player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Runs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ScoreRate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MatchDate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Versus</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0"/>
                  </a:ext>
                </a:extLst>
              </a:tr>
              <a:tr h="179283">
                <a:tc>
                  <a:txBody>
                    <a:bodyPr/>
                    <a:lstStyle/>
                    <a:p>
                      <a:pPr algn="l" fontAlgn="b"/>
                      <a:r>
                        <a:rPr lang="en-IN" sz="1100" u="none" strike="noStrike" dirty="0">
                          <a:effectLst/>
                          <a:latin typeface="Calibri" panose="020F0502020204030204" pitchFamily="34" charset="0"/>
                        </a:rPr>
                        <a:t>Australia</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Michael J Clarke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93.39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30-06-2010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The Oval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England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1"/>
                  </a:ext>
                </a:extLst>
              </a:tr>
              <a:tr h="179283">
                <a:tc>
                  <a:txBody>
                    <a:bodyPr/>
                    <a:lstStyle/>
                    <a:p>
                      <a:pPr algn="l" fontAlgn="b"/>
                      <a:r>
                        <a:rPr lang="en-IN" sz="1100" u="none" strike="noStrike" dirty="0">
                          <a:effectLst/>
                          <a:latin typeface="Calibri" panose="020F0502020204030204" pitchFamily="34" charset="0"/>
                        </a:rPr>
                        <a:t>Australia</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Dean M Jones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128.57</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28-01-1985</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Adelaide Oval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Sri Lanka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2"/>
                  </a:ext>
                </a:extLst>
              </a:tr>
              <a:tr h="179283">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dirty="0">
                          <a:effectLst/>
                          <a:latin typeface="Calibri" panose="020F0502020204030204" pitchFamily="34" charset="0"/>
                        </a:rPr>
                        <a:t>Bradley J Hodge</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115.11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04-02-2007</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Melbourne Cricket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3"/>
                  </a:ext>
                </a:extLst>
              </a:tr>
              <a:tr h="179283">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dirty="0">
                          <a:effectLst/>
                          <a:latin typeface="Calibri" panose="020F0502020204030204" pitchFamily="34" charset="0"/>
                        </a:rPr>
                        <a:t>Virender Sehwag</a:t>
                      </a:r>
                      <a:endParaRPr lang="en-IN" sz="1100" b="0" i="0" u="none" strike="noStrike" dirty="0">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16-08-2010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Rangiri Dambulla International Stad.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Sri Lanka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4"/>
                  </a:ext>
                </a:extLst>
              </a:tr>
              <a:tr h="179283">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Bruce A Edgar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72.79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14-02-1981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Eden Park</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5"/>
                  </a:ext>
                </a:extLst>
              </a:tr>
              <a:tr h="179283">
                <a:tc>
                  <a:txBody>
                    <a:bodyPr/>
                    <a:lstStyle/>
                    <a:p>
                      <a:pPr algn="l" fontAlgn="b"/>
                      <a:r>
                        <a:rPr lang="en-IN" sz="1100" u="none" strike="noStrike">
                          <a:effectLst/>
                          <a:latin typeface="Calibri" panose="020F0502020204030204" pitchFamily="34" charset="0"/>
                        </a:rPr>
                        <a:t>Pakistan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Mohammad Yousuf</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95.19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15-11-2007</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Captain Roop Singh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6"/>
                  </a:ext>
                </a:extLst>
              </a:tr>
              <a:tr h="179283">
                <a:tc>
                  <a:txBody>
                    <a:bodyPr/>
                    <a:lstStyle/>
                    <a:p>
                      <a:pPr algn="l" fontAlgn="b"/>
                      <a:r>
                        <a:rPr lang="en-IN" sz="1100" u="none" strike="noStrike">
                          <a:effectLst/>
                          <a:latin typeface="Calibri" panose="020F0502020204030204" pitchFamily="34" charset="0"/>
                        </a:rPr>
                        <a:t>West Indies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Richard B Richardson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70.21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15-11-1985</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Sharjah CA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Pakistan</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7"/>
                  </a:ext>
                </a:extLst>
              </a:tr>
              <a:tr h="179283">
                <a:tc>
                  <a:txBody>
                    <a:bodyPr/>
                    <a:lstStyle/>
                    <a:p>
                      <a:pPr algn="l" fontAlgn="b"/>
                      <a:r>
                        <a:rPr lang="en-IN" sz="1100" u="none" strike="noStrike">
                          <a:effectLst/>
                          <a:latin typeface="Calibri" panose="020F0502020204030204" pitchFamily="34" charset="0"/>
                        </a:rPr>
                        <a:t>West Indies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Ramnaresh R Sarwan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95.19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15-11-2002</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Sardar Patel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8"/>
                  </a:ext>
                </a:extLst>
              </a:tr>
              <a:tr h="179283">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Andrew Flower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89.18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24-10-1999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Harare Sports Club</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09"/>
                  </a:ext>
                </a:extLst>
              </a:tr>
              <a:tr h="179283">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Alistair D R Campbell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79.83</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01-10-2000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Queens Sports Club</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0"/>
                  </a:ext>
                </a:extLst>
              </a:tr>
              <a:tr h="179283">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Malcolm N Waller</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133.78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25-10-2011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Queens Sports Club</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1"/>
                  </a:ext>
                </a:extLst>
              </a:tr>
              <a:tr h="179283">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David C Boon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82.35</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08-12-1994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Bellerive Oval</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Zimbabwe</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2"/>
                  </a:ext>
                </a:extLst>
              </a:tr>
              <a:tr h="179283">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Graeme M Wood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63.22</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11-01-1981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Melbourne Cricket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3"/>
                  </a:ext>
                </a:extLst>
              </a:tr>
              <a:tr h="179283">
                <a:tc>
                  <a:txBody>
                    <a:bodyPr/>
                    <a:lstStyle/>
                    <a:p>
                      <a:pPr algn="l" fontAlgn="b"/>
                      <a:r>
                        <a:rPr lang="en-IN" sz="1100" u="none" strike="noStrike">
                          <a:effectLst/>
                          <a:latin typeface="Calibri" panose="020F0502020204030204" pitchFamily="34" charset="0"/>
                        </a:rPr>
                        <a:t>England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Ian J L Trott</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84.48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20-10-2011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Punjab Cricket Association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4"/>
                  </a:ext>
                </a:extLst>
              </a:tr>
              <a:tr h="179283">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Yuvraj Singh</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89.09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01-08-2001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Sinhalese Sports Club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Sri Lanka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5"/>
                  </a:ext>
                </a:extLst>
              </a:tr>
              <a:tr h="179283">
                <a:tc>
                  <a:txBody>
                    <a:bodyPr/>
                    <a:lstStyle/>
                    <a:p>
                      <a:pPr algn="l" fontAlgn="b"/>
                      <a:r>
                        <a:rPr lang="en-IN" sz="1100" u="none" strike="noStrike">
                          <a:effectLst/>
                          <a:latin typeface="Calibri" panose="020F0502020204030204" pitchFamily="34" charset="0"/>
                        </a:rPr>
                        <a:t>Ireland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Kevin J O'Brien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94.23</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10-07-2010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VRA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Scotland</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6"/>
                  </a:ext>
                </a:extLst>
              </a:tr>
              <a:tr h="179283">
                <a:tc>
                  <a:txBody>
                    <a:bodyPr/>
                    <a:lstStyle/>
                    <a:p>
                      <a:pPr algn="l" fontAlgn="b"/>
                      <a:r>
                        <a:rPr lang="en-IN" sz="1100" u="none" strike="noStrike">
                          <a:effectLst/>
                          <a:latin typeface="Calibri" panose="020F0502020204030204" pitchFamily="34" charset="0"/>
                        </a:rPr>
                        <a:t>Kenya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Collins O Obuya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75.96</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13-03-2011</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M.Chinnaswamy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Australia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7"/>
                  </a:ext>
                </a:extLst>
              </a:tr>
              <a:tr h="179283">
                <a:tc>
                  <a:txBody>
                    <a:bodyPr/>
                    <a:lstStyle/>
                    <a:p>
                      <a:pPr algn="l" fontAlgn="b"/>
                      <a:r>
                        <a:rPr lang="en-IN" sz="1100" u="none" strike="noStrike">
                          <a:effectLst/>
                          <a:latin typeface="Calibri" panose="020F0502020204030204" pitchFamily="34" charset="0"/>
                        </a:rPr>
                        <a:t>Netherlands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Ryan N ten Doeschate</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73.68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01-09-2009</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VRA Ground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Afghanistan</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8"/>
                  </a:ext>
                </a:extLst>
              </a:tr>
              <a:tr h="179283">
                <a:tc>
                  <a:txBody>
                    <a:bodyPr/>
                    <a:lstStyle/>
                    <a:p>
                      <a:pPr algn="l" fontAlgn="b"/>
                      <a:r>
                        <a:rPr lang="en-IN" sz="1100" u="none" strike="noStrike">
                          <a:effectLst/>
                          <a:latin typeface="Calibri" panose="020F0502020204030204" pitchFamily="34" charset="0"/>
                        </a:rPr>
                        <a:t>New Zealand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James E C Franklin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142.02</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07-12-2010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M.Chinnaswamy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India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19"/>
                  </a:ext>
                </a:extLst>
              </a:tr>
              <a:tr h="179283">
                <a:tc>
                  <a:txBody>
                    <a:bodyPr/>
                    <a:lstStyle/>
                    <a:p>
                      <a:pPr algn="l" fontAlgn="b"/>
                      <a:r>
                        <a:rPr lang="en-IN" sz="1100" u="none" strike="noStrike">
                          <a:effectLst/>
                          <a:latin typeface="Calibri" panose="020F0502020204030204" pitchFamily="34" charset="0"/>
                        </a:rPr>
                        <a:t>Pakistan</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Ijaz Ahmed</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112.64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28-10-1994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Iqbal Stadium</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South Africa</a:t>
                      </a:r>
                      <a:endParaRPr lang="en-IN" sz="1100" b="0" i="0" u="none" strike="noStrike">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20"/>
                  </a:ext>
                </a:extLst>
              </a:tr>
              <a:tr h="179283">
                <a:tc>
                  <a:txBody>
                    <a:bodyPr/>
                    <a:lstStyle/>
                    <a:p>
                      <a:pPr algn="l" fontAlgn="b"/>
                      <a:r>
                        <a:rPr lang="en-IN" sz="1100" u="none" strike="noStrike">
                          <a:effectLst/>
                          <a:latin typeface="Calibri" panose="020F0502020204030204" pitchFamily="34" charset="0"/>
                        </a:rPr>
                        <a:t>South Africa</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Jacques H Kallis</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98*</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74.24</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r" fontAlgn="b"/>
                      <a:r>
                        <a:rPr lang="en-IN" sz="1100" u="none" strike="noStrike">
                          <a:effectLst/>
                          <a:latin typeface="Calibri" panose="020F0502020204030204" pitchFamily="34" charset="0"/>
                        </a:rPr>
                        <a:t>06-02-2000</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a:effectLst/>
                          <a:latin typeface="Calibri" panose="020F0502020204030204" pitchFamily="34" charset="0"/>
                        </a:rPr>
                        <a:t>St George's Park</a:t>
                      </a:r>
                      <a:endParaRPr lang="en-IN" sz="1100" b="0" i="0" u="none" strike="noStrike">
                        <a:solidFill>
                          <a:srgbClr val="000000"/>
                        </a:solidFill>
                        <a:effectLst/>
                        <a:latin typeface="Calibri" panose="020F0502020204030204" pitchFamily="34" charset="0"/>
                      </a:endParaRPr>
                    </a:p>
                  </a:txBody>
                  <a:tcPr marL="7470" marR="7470" marT="7470" marB="0" anchor="b"/>
                </a:tc>
                <a:tc>
                  <a:txBody>
                    <a:bodyPr/>
                    <a:lstStyle/>
                    <a:p>
                      <a:pPr algn="l" fontAlgn="b"/>
                      <a:r>
                        <a:rPr lang="en-IN" sz="1100" u="none" strike="noStrike" dirty="0">
                          <a:effectLst/>
                          <a:latin typeface="Calibri" panose="020F0502020204030204" pitchFamily="34" charset="0"/>
                        </a:rPr>
                        <a:t>Zimbabwe</a:t>
                      </a:r>
                      <a:endParaRPr lang="en-IN" sz="1100" b="0" i="0" u="none" strike="noStrike" dirty="0">
                        <a:solidFill>
                          <a:srgbClr val="000000"/>
                        </a:solidFill>
                        <a:effectLst/>
                        <a:latin typeface="Calibri" panose="020F0502020204030204" pitchFamily="34" charset="0"/>
                      </a:endParaRPr>
                    </a:p>
                  </a:txBody>
                  <a:tcPr marL="7470" marR="7470" marT="7470" marB="0" anchor="b"/>
                </a:tc>
                <a:extLst>
                  <a:ext uri="{0D108BD9-81ED-4DB2-BD59-A6C34878D82A}">
                    <a16:rowId xmlns:a16="http://schemas.microsoft.com/office/drawing/2014/main" val="10021"/>
                  </a:ext>
                </a:extLst>
              </a:tr>
            </a:tbl>
          </a:graphicData>
        </a:graphic>
      </p:graphicFrame>
      <p:sp>
        <p:nvSpPr>
          <p:cNvPr id="4" name="TextBox 3"/>
          <p:cNvSpPr txBox="1"/>
          <p:nvPr/>
        </p:nvSpPr>
        <p:spPr>
          <a:xfrm>
            <a:off x="628650" y="1210733"/>
            <a:ext cx="3321871" cy="369332"/>
          </a:xfrm>
          <a:prstGeom prst="rect">
            <a:avLst/>
          </a:prstGeom>
          <a:noFill/>
        </p:spPr>
        <p:txBody>
          <a:bodyPr wrap="none" rtlCol="0">
            <a:spAutoFit/>
          </a:bodyPr>
          <a:lstStyle/>
          <a:p>
            <a:r>
              <a:rPr lang="en-US" dirty="0"/>
              <a:t>Take every column in </a:t>
            </a:r>
            <a:r>
              <a:rPr lang="en-US"/>
              <a:t>the data</a:t>
            </a:r>
            <a:endParaRPr lang="en-US" dirty="0"/>
          </a:p>
        </p:txBody>
      </p:sp>
      <p:sp>
        <p:nvSpPr>
          <p:cNvPr id="5" name="Rectangle 4"/>
          <p:cNvSpPr/>
          <p:nvPr/>
        </p:nvSpPr>
        <p:spPr>
          <a:xfrm>
            <a:off x="1" y="1930400"/>
            <a:ext cx="9144000" cy="4025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28650" y="2096833"/>
            <a:ext cx="3708066" cy="369332"/>
          </a:xfrm>
          <a:prstGeom prst="rect">
            <a:avLst/>
          </a:prstGeom>
          <a:noFill/>
        </p:spPr>
        <p:txBody>
          <a:bodyPr wrap="none" rtlCol="0">
            <a:spAutoFit/>
          </a:bodyPr>
          <a:lstStyle/>
          <a:p>
            <a:r>
              <a:rPr lang="en-US" dirty="0"/>
              <a:t>Find the top value by </a:t>
            </a:r>
            <a:r>
              <a:rPr lang="en-US"/>
              <a:t>that column</a:t>
            </a:r>
            <a:endParaRPr lang="en-US" dirty="0"/>
          </a:p>
        </p:txBody>
      </p:sp>
      <p:sp>
        <p:nvSpPr>
          <p:cNvPr id="7" name="TextBox 6"/>
          <p:cNvSpPr txBox="1"/>
          <p:nvPr/>
        </p:nvSpPr>
        <p:spPr>
          <a:xfrm>
            <a:off x="694267" y="2717800"/>
            <a:ext cx="7653866" cy="1754326"/>
          </a:xfrm>
          <a:prstGeom prst="rect">
            <a:avLst/>
          </a:prstGeom>
          <a:noFill/>
        </p:spPr>
        <p:txBody>
          <a:bodyPr wrap="square" rtlCol="0">
            <a:spAutoFit/>
          </a:bodyPr>
          <a:lstStyle/>
          <a:p>
            <a:pPr>
              <a:tabLst>
                <a:tab pos="1314450" algn="l"/>
                <a:tab pos="7427913" algn="r"/>
              </a:tabLst>
            </a:pPr>
            <a:r>
              <a:rPr lang="en-US" dirty="0"/>
              <a:t>Country	</a:t>
            </a:r>
            <a:r>
              <a:rPr lang="en-US" b="1" dirty="0"/>
              <a:t>South Africa</a:t>
            </a:r>
            <a:r>
              <a:rPr lang="en-US" dirty="0"/>
              <a:t> has the highest strike rate of	76%</a:t>
            </a:r>
          </a:p>
          <a:p>
            <a:pPr>
              <a:tabLst>
                <a:tab pos="1314450" algn="l"/>
                <a:tab pos="7427913" algn="r"/>
              </a:tabLst>
            </a:pPr>
            <a:r>
              <a:rPr lang="en-US" dirty="0"/>
              <a:t>Player	</a:t>
            </a:r>
            <a:r>
              <a:rPr lang="en-US" b="1" dirty="0"/>
              <a:t>Johann </a:t>
            </a:r>
            <a:r>
              <a:rPr lang="en-US" b="1" dirty="0" err="1"/>
              <a:t>Louw</a:t>
            </a:r>
            <a:r>
              <a:rPr lang="en-US" dirty="0"/>
              <a:t> has the highest strike rate of	329%</a:t>
            </a:r>
          </a:p>
          <a:p>
            <a:pPr>
              <a:tabLst>
                <a:tab pos="1314450" algn="l"/>
                <a:tab pos="7427913" algn="r"/>
              </a:tabLst>
            </a:pPr>
            <a:r>
              <a:rPr lang="en-US" dirty="0"/>
              <a:t>Runs 	</a:t>
            </a:r>
            <a:r>
              <a:rPr lang="en-US" b="1" dirty="0"/>
              <a:t>164</a:t>
            </a:r>
            <a:r>
              <a:rPr lang="en-US" dirty="0"/>
              <a:t> runs has the highest strike rate of	156%</a:t>
            </a:r>
          </a:p>
          <a:p>
            <a:pPr>
              <a:tabLst>
                <a:tab pos="1314450" algn="l"/>
                <a:tab pos="7427913" algn="r"/>
              </a:tabLst>
            </a:pPr>
            <a:r>
              <a:rPr lang="en-US" dirty="0" err="1"/>
              <a:t>MatchDate</a:t>
            </a:r>
            <a:r>
              <a:rPr lang="en-US" dirty="0"/>
              <a:t>	</a:t>
            </a:r>
            <a:r>
              <a:rPr lang="en-US" b="1" dirty="0"/>
              <a:t>12-03-2006</a:t>
            </a:r>
            <a:r>
              <a:rPr lang="en-US" dirty="0"/>
              <a:t> has the highest strike rate of	136%</a:t>
            </a:r>
          </a:p>
          <a:p>
            <a:pPr>
              <a:tabLst>
                <a:tab pos="1314450" algn="l"/>
                <a:tab pos="7427913" algn="r"/>
              </a:tabLst>
            </a:pPr>
            <a:r>
              <a:rPr lang="en-US" dirty="0"/>
              <a:t>Ground	</a:t>
            </a:r>
            <a:r>
              <a:rPr lang="en-US" b="1" dirty="0"/>
              <a:t>AC-VDCA Stadium</a:t>
            </a:r>
            <a:r>
              <a:rPr lang="en-US" dirty="0"/>
              <a:t> has the highest strike rate of	98%</a:t>
            </a:r>
          </a:p>
          <a:p>
            <a:pPr>
              <a:tabLst>
                <a:tab pos="1314450" algn="l"/>
                <a:tab pos="7427913" algn="r"/>
              </a:tabLst>
            </a:pPr>
            <a:r>
              <a:rPr lang="en-US" dirty="0"/>
              <a:t>Versus	</a:t>
            </a:r>
            <a:r>
              <a:rPr lang="en-US" b="1" dirty="0"/>
              <a:t>United States</a:t>
            </a:r>
            <a:r>
              <a:rPr lang="en-US" dirty="0"/>
              <a:t> has the highest strike rate of	</a:t>
            </a:r>
            <a:r>
              <a:rPr lang="en-US"/>
              <a:t>104%</a:t>
            </a:r>
            <a:endParaRPr lang="en-US" dirty="0"/>
          </a:p>
        </p:txBody>
      </p:sp>
    </p:spTree>
    <p:extLst>
      <p:ext uri="{BB962C8B-B14F-4D97-AF65-F5344CB8AC3E}">
        <p14:creationId xmlns:p14="http://schemas.microsoft.com/office/powerpoint/2010/main" val="3759337405"/>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27270"/>
            <a:ext cx="9144000" cy="1403461"/>
          </a:xfrm>
        </p:spPr>
        <p:txBody>
          <a:bodyPr/>
          <a:lstStyle/>
          <a:p>
            <a:r>
              <a:rPr lang="en-US" dirty="0"/>
              <a:t>Derived data can add lead to more interesting avenues</a:t>
            </a:r>
          </a:p>
        </p:txBody>
      </p:sp>
      <p:sp>
        <p:nvSpPr>
          <p:cNvPr id="2" name="Slide Number Placeholder 1"/>
          <p:cNvSpPr>
            <a:spLocks noGrp="1"/>
          </p:cNvSpPr>
          <p:nvPr>
            <p:ph type="sldNum" sz="quarter" idx="4294967295"/>
          </p:nvPr>
        </p:nvSpPr>
        <p:spPr>
          <a:xfrm>
            <a:off x="8674100" y="6497638"/>
            <a:ext cx="469900" cy="252412"/>
          </a:xfrm>
          <a:prstGeom prst="rect">
            <a:avLst/>
          </a:prstGeom>
        </p:spPr>
        <p:txBody>
          <a:bodyPr/>
          <a:lstStyle/>
          <a:p>
            <a:fld id="{6FDF5061-177D-44CD-B43F-9ADCA78E8DB2}" type="slidenum">
              <a:rPr lang="en-US" smtClean="0"/>
              <a:t>7</a:t>
            </a:fld>
            <a:endParaRPr lang="en-US" dirty="0"/>
          </a:p>
        </p:txBody>
      </p:sp>
    </p:spTree>
    <p:extLst>
      <p:ext uri="{BB962C8B-B14F-4D97-AF65-F5344CB8AC3E}">
        <p14:creationId xmlns:p14="http://schemas.microsoft.com/office/powerpoint/2010/main" val="2235039998"/>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01997" y="1772514"/>
            <a:ext cx="5140006" cy="206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What is the Score Rate by day of the </a:t>
            </a:r>
            <a:r>
              <a:rPr lang="en-US"/>
              <a:t>week?</a:t>
            </a:r>
            <a:endParaRPr lang="en-US" dirty="0"/>
          </a:p>
        </p:txBody>
      </p:sp>
      <p:sp>
        <p:nvSpPr>
          <p:cNvPr id="3" name="TextBox 2"/>
          <p:cNvSpPr txBox="1"/>
          <p:nvPr/>
        </p:nvSpPr>
        <p:spPr>
          <a:xfrm>
            <a:off x="628651" y="4316627"/>
            <a:ext cx="7886700" cy="1920526"/>
          </a:xfrm>
          <a:prstGeom prst="rect">
            <a:avLst/>
          </a:prstGeom>
          <a:noFill/>
        </p:spPr>
        <p:txBody>
          <a:bodyPr wrap="square" rtlCol="0">
            <a:spAutoFit/>
          </a:bodyPr>
          <a:lstStyle/>
          <a:p>
            <a:pPr>
              <a:lnSpc>
                <a:spcPct val="110000"/>
              </a:lnSpc>
            </a:pPr>
            <a:r>
              <a:rPr lang="en-US" dirty="0"/>
              <a:t>The runs distribution is not statistically significant.</a:t>
            </a:r>
          </a:p>
          <a:p>
            <a:pPr>
              <a:lnSpc>
                <a:spcPct val="110000"/>
              </a:lnSpc>
            </a:pPr>
            <a:r>
              <a:rPr lang="en-US" i="1" dirty="0"/>
              <a:t>But the score rate distribution is significant.</a:t>
            </a:r>
          </a:p>
          <a:p>
            <a:pPr>
              <a:lnSpc>
                <a:spcPct val="110000"/>
              </a:lnSpc>
            </a:pPr>
            <a:r>
              <a:rPr lang="en-US" dirty="0"/>
              <a:t>We </a:t>
            </a:r>
            <a:r>
              <a:rPr lang="en-US" i="1" dirty="0">
                <a:solidFill>
                  <a:schemeClr val="accent2"/>
                </a:solidFill>
              </a:rPr>
              <a:t>don’t know</a:t>
            </a:r>
            <a:r>
              <a:rPr lang="en-US" dirty="0"/>
              <a:t> why.</a:t>
            </a:r>
          </a:p>
          <a:p>
            <a:pPr>
              <a:lnSpc>
                <a:spcPct val="110000"/>
              </a:lnSpc>
            </a:pPr>
            <a:endParaRPr lang="en-US" dirty="0"/>
          </a:p>
          <a:p>
            <a:pPr>
              <a:lnSpc>
                <a:spcPct val="110000"/>
              </a:lnSpc>
            </a:pPr>
            <a:r>
              <a:rPr lang="en-US" dirty="0"/>
              <a:t>(Australia &amp; South Africa are playing unusually more matches on Tuesdays, though Sundays are most popular. We </a:t>
            </a:r>
            <a:r>
              <a:rPr lang="en-US" i="1" dirty="0">
                <a:solidFill>
                  <a:schemeClr val="accent2"/>
                </a:solidFill>
              </a:rPr>
              <a:t>don’t know</a:t>
            </a:r>
            <a:r>
              <a:rPr lang="en-US" dirty="0"/>
              <a:t> why that is either.)</a:t>
            </a:r>
          </a:p>
        </p:txBody>
      </p:sp>
    </p:spTree>
    <p:extLst>
      <p:ext uri="{BB962C8B-B14F-4D97-AF65-F5344CB8AC3E}">
        <p14:creationId xmlns:p14="http://schemas.microsoft.com/office/powerpoint/2010/main" val="3040013113"/>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031968"/>
            <a:ext cx="9144000" cy="794064"/>
          </a:xfrm>
        </p:spPr>
        <p:txBody>
          <a:bodyPr/>
          <a:lstStyle/>
          <a:p>
            <a:r>
              <a:rPr lang="en-US" dirty="0"/>
              <a:t>This is in a library called Autolysis</a:t>
            </a:r>
          </a:p>
        </p:txBody>
      </p:sp>
      <p:sp>
        <p:nvSpPr>
          <p:cNvPr id="5" name="Text Placeholder 4"/>
          <p:cNvSpPr>
            <a:spLocks noGrp="1"/>
          </p:cNvSpPr>
          <p:nvPr>
            <p:ph type="body" sz="quarter" idx="10"/>
          </p:nvPr>
        </p:nvSpPr>
        <p:spPr/>
        <p:txBody>
          <a:bodyPr/>
          <a:lstStyle/>
          <a:p>
            <a:r>
              <a:rPr lang="en-US" dirty="0"/>
              <a:t>https://github.com/gramener/autolysis</a:t>
            </a:r>
          </a:p>
        </p:txBody>
      </p:sp>
    </p:spTree>
    <p:extLst>
      <p:ext uri="{BB962C8B-B14F-4D97-AF65-F5344CB8AC3E}">
        <p14:creationId xmlns:p14="http://schemas.microsoft.com/office/powerpoint/2010/main" val="2062783534"/>
      </p:ext>
    </p:extLst>
  </p:cSld>
  <p:clrMapOvr>
    <a:masterClrMapping/>
  </p:clrMapOvr>
  <mc:AlternateContent xmlns:mc="http://schemas.openxmlformats.org/markup-compatibility/2006">
    <mc:Choice xmlns:p14="http://schemas.microsoft.com/office/powerpoint/2010/main" Requires="p14">
      <p:transition p14:dur="300">
        <p14:prism isContent="1"/>
      </p:transition>
    </mc:Choice>
    <mc:Fallback>
      <p:transition>
        <p:fade/>
      </p:transition>
    </mc:Fallback>
  </mc:AlternateContent>
</p:sld>
</file>

<file path=ppt/theme/theme1.xml><?xml version="1.0" encoding="utf-8"?>
<a:theme xmlns:a="http://schemas.openxmlformats.org/drawingml/2006/main" name="Gramener 2017">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amener">
      <a:majorFont>
        <a:latin typeface="Century Gothic"/>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87E441DF-E541-4DC7-BC3B-90E960D1571A}" vid="{2DBE6A27-6EF2-4DB8-BFD3-FB043F054E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TotalTime>
  <Words>1703</Words>
  <Application>Microsoft Office PowerPoint</Application>
  <PresentationFormat>On-screen Show (4:3)</PresentationFormat>
  <Paragraphs>520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Segoe UI</vt:lpstr>
      <vt:lpstr>Gramener 2017</vt:lpstr>
      <vt:lpstr>What Explains our Marks?</vt:lpstr>
      <vt:lpstr>Analysis patterns</vt:lpstr>
      <vt:lpstr>Let’s take one day cricket data</vt:lpstr>
      <vt:lpstr>PowerPoint Presentation</vt:lpstr>
      <vt:lpstr>PowerPoint Presentation</vt:lpstr>
      <vt:lpstr>This question can be answered systematically</vt:lpstr>
      <vt:lpstr>Derived data can add lead to more interesting avenues</vt:lpstr>
      <vt:lpstr>What is the Score Rate by day of the week?</vt:lpstr>
      <vt:lpstr>This is in a library called Autolysis</vt:lpstr>
      <vt:lpstr>Process for automating insights from ODI cricket data</vt:lpstr>
      <vt:lpstr>Extending groups and numbers</vt:lpstr>
      <vt:lpstr>Extending groups and numbers</vt:lpstr>
      <vt:lpstr>PowerPoint Presentation</vt:lpstr>
      <vt:lpstr>PowerPoint Presentation</vt:lpstr>
      <vt:lpstr>PowerPoint Presentation</vt:lpstr>
      <vt:lpstr>Having books improves reading ability</vt:lpstr>
      <vt:lpstr>Having more siblings doesn’t help reading</vt:lpstr>
      <vt:lpstr>… but helps a lot in mathematics</vt:lpstr>
      <vt:lpstr>Tuitions help a little</vt:lpstr>
      <vt:lpstr>Tuitions help a little</vt:lpstr>
      <vt:lpstr>Children like games, and they’re good</vt:lpstr>
      <vt:lpstr>Watching TV occasionally is good</vt:lpstr>
      <vt:lpstr>But having educated parents helps most</vt:lpstr>
      <vt:lpstr>Fathers help their boys study</vt:lpstr>
      <vt:lpstr>We have a website that you can explore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Anand S</dc:creator>
  <cp:keywords/>
  <dc:description/>
  <cp:lastModifiedBy>Anand S</cp:lastModifiedBy>
  <cp:revision>2</cp:revision>
  <dcterms:created xsi:type="dcterms:W3CDTF">2017-05-24T11:33:30Z</dcterms:created>
  <dcterms:modified xsi:type="dcterms:W3CDTF">2017-05-24T11:42:38Z</dcterms:modified>
  <cp:category/>
</cp:coreProperties>
</file>