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6" r:id="rId5"/>
    <p:sldId id="265"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04" autoAdjust="0"/>
    <p:restoredTop sz="94660"/>
  </p:normalViewPr>
  <p:slideViewPr>
    <p:cSldViewPr snapToGrid="0">
      <p:cViewPr>
        <p:scale>
          <a:sx n="67" d="100"/>
          <a:sy n="67" d="100"/>
        </p:scale>
        <p:origin x="49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9698-1614-4BCB-9664-36DB1D7BE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A6B55-99EE-4E53-A952-ACCD7F5C7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5B9B49-C6CD-488E-88BB-B098271DBD46}"/>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0C275118-FA1C-4424-A7E1-5E464083B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3F4EA-CD7D-430D-A4AD-3F0C8E2783A7}"/>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286804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6679-210A-465E-9F4B-11AC02D01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B9F1F-5C28-428B-AA64-4F77C2108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B02F7-FD6E-41C2-BC83-AF634407F94B}"/>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8F509148-A5E6-4654-BB83-3EED73992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9DB08-0114-4BE3-862D-41AAF4D7A87F}"/>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6649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5E287-3A0F-462F-8907-79CF37C56D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AB4D5-45A6-424F-90FA-6D644FD35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3BB30-2232-4384-B11E-3DAE383A0A14}"/>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F6DC5B7A-E293-452E-A38E-A6BA594AB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7219D-032A-46BB-9685-D36B9ED9EA1D}"/>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43581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37BB-4AA3-4907-A64F-F215A82EC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28A85-CE15-41DF-AF31-58EAD107A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6B61B-BAEF-4E60-A1D7-4C3F07A4892C}"/>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EC287FC8-F033-4FD1-A9FD-F26447BD2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66467-5A11-4D94-AA2B-D04849DFECC7}"/>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293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0DB7-76AE-49BF-9C7D-2E020B258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C36CA-280A-46C2-8FE1-D496CC605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A4BE8-F421-4D05-8E16-A12FAD8E2880}"/>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623A7C6E-23D9-4E69-AB5C-D6EA4DA00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CD686-16D8-412F-9E34-25D12AEE6075}"/>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4036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D171-5B04-4B26-AD9C-E7CDA2C8A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DE9CB-C587-4DF4-AE5E-242F25AF2C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E37E-2725-4084-B3D5-9FB8274A5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0863-0D10-4FE0-96C0-0972D6A949A2}"/>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6" name="Footer Placeholder 5">
            <a:extLst>
              <a:ext uri="{FF2B5EF4-FFF2-40B4-BE49-F238E27FC236}">
                <a16:creationId xmlns:a16="http://schemas.microsoft.com/office/drawing/2014/main" id="{19B3C440-A8C1-4856-9D6B-7933527C7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37143-E1DB-4DD1-AE13-DA6D21530E02}"/>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5637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9298-F3F1-457A-8BFA-E69A3AE8C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881E6C-0BD3-4261-AF38-99821D67F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4B5C2-6F63-48DE-B7B1-66C7CD22A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5D615-EB96-4E13-98D1-5EDE84D4B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B3BB3-9BAA-40C3-B4B2-76E23D8F3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6CAE5-FE16-4DC9-9304-4B3E757EAB47}"/>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8" name="Footer Placeholder 7">
            <a:extLst>
              <a:ext uri="{FF2B5EF4-FFF2-40B4-BE49-F238E27FC236}">
                <a16:creationId xmlns:a16="http://schemas.microsoft.com/office/drawing/2014/main" id="{6DFD18FA-AD56-4199-96ED-97F82BB52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0FE71E-6AFB-4725-9EED-64BC0D502474}"/>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8542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C4C4-FCCF-4A65-B5E8-3BCAE5FD0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445222-2CE0-426D-914E-EFFACE40E8AA}"/>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4" name="Footer Placeholder 3">
            <a:extLst>
              <a:ext uri="{FF2B5EF4-FFF2-40B4-BE49-F238E27FC236}">
                <a16:creationId xmlns:a16="http://schemas.microsoft.com/office/drawing/2014/main" id="{1DBA0496-EA05-4825-858A-5EC57D7E8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3ED1E-C1EE-409E-8555-E799E062F18B}"/>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0871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31161-96F1-4BF5-94E3-40FB2760E88E}"/>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3" name="Footer Placeholder 2">
            <a:extLst>
              <a:ext uri="{FF2B5EF4-FFF2-40B4-BE49-F238E27FC236}">
                <a16:creationId xmlns:a16="http://schemas.microsoft.com/office/drawing/2014/main" id="{01D7B8B8-2189-4F03-B9C2-F15EF92A2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47D8E-018B-4D31-A326-C513D54CF012}"/>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300969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D91A-9441-49FC-814F-F2938B881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6CDC-42E8-4C12-820E-FB91FDD6C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85AEA9-22F3-429E-8925-F754B0859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CB05F-44E4-46C9-85A5-7A7277CDB009}"/>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6" name="Footer Placeholder 5">
            <a:extLst>
              <a:ext uri="{FF2B5EF4-FFF2-40B4-BE49-F238E27FC236}">
                <a16:creationId xmlns:a16="http://schemas.microsoft.com/office/drawing/2014/main" id="{4BB8C3B2-4F43-4093-B414-E07A1F4AD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5540A-0FFC-4244-B168-C966456CAA2B}"/>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338072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85B0-16A0-4A54-8C64-4B61ECC94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974F9-1EBD-45BD-9546-45CD92B5B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985A54-32F4-45E6-9F7F-6541A4805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9FB29-16A9-48A9-9EC6-ECBB8E5CEDC9}"/>
              </a:ext>
            </a:extLst>
          </p:cNvPr>
          <p:cNvSpPr>
            <a:spLocks noGrp="1"/>
          </p:cNvSpPr>
          <p:nvPr>
            <p:ph type="dt" sz="half" idx="10"/>
          </p:nvPr>
        </p:nvSpPr>
        <p:spPr/>
        <p:txBody>
          <a:bodyPr/>
          <a:lstStyle/>
          <a:p>
            <a:fld id="{F0706BEF-A09A-4870-B5DD-3A9CB41CB446}" type="datetimeFigureOut">
              <a:rPr lang="en-US" smtClean="0"/>
              <a:t>4/27/2019</a:t>
            </a:fld>
            <a:endParaRPr lang="en-US"/>
          </a:p>
        </p:txBody>
      </p:sp>
      <p:sp>
        <p:nvSpPr>
          <p:cNvPr id="6" name="Footer Placeholder 5">
            <a:extLst>
              <a:ext uri="{FF2B5EF4-FFF2-40B4-BE49-F238E27FC236}">
                <a16:creationId xmlns:a16="http://schemas.microsoft.com/office/drawing/2014/main" id="{109B5B7F-B96F-47BF-B0BA-B8F8EBB9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EA1A8-98DC-4036-A5B2-322CE6D5043F}"/>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283388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B4AF8-4E46-41CD-8F69-81D73AF53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99D06-EEDA-4717-9E0E-8358E6F02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34FB9-1165-4B6D-94E4-A71BACEDB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06BEF-A09A-4870-B5DD-3A9CB41CB446}" type="datetimeFigureOut">
              <a:rPr lang="en-US" smtClean="0"/>
              <a:t>4/27/2019</a:t>
            </a:fld>
            <a:endParaRPr lang="en-US"/>
          </a:p>
        </p:txBody>
      </p:sp>
      <p:sp>
        <p:nvSpPr>
          <p:cNvPr id="5" name="Footer Placeholder 4">
            <a:extLst>
              <a:ext uri="{FF2B5EF4-FFF2-40B4-BE49-F238E27FC236}">
                <a16:creationId xmlns:a16="http://schemas.microsoft.com/office/drawing/2014/main" id="{D8FDB825-2D72-4C2D-9C57-4A28D7A15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60F980-5FAA-4608-8FD4-1E5880DF0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DA235-B3A6-4176-A284-D2392B6DCA44}" type="slidenum">
              <a:rPr lang="en-US" smtClean="0"/>
              <a:t>‹#›</a:t>
            </a:fld>
            <a:endParaRPr lang="en-US"/>
          </a:p>
        </p:txBody>
      </p:sp>
    </p:spTree>
    <p:extLst>
      <p:ext uri="{BB962C8B-B14F-4D97-AF65-F5344CB8AC3E}">
        <p14:creationId xmlns:p14="http://schemas.microsoft.com/office/powerpoint/2010/main" val="153346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38E30338-0FFA-4FCE-8B11-EE297AE3BB9E}"/>
              </a:ext>
            </a:extLst>
          </p:cNvPr>
          <p:cNvSpPr/>
          <p:nvPr/>
        </p:nvSpPr>
        <p:spPr>
          <a:xfrm>
            <a:off x="832619" y="1616869"/>
            <a:ext cx="6634981" cy="3785652"/>
          </a:xfrm>
          <a:prstGeom prst="rect">
            <a:avLst/>
          </a:prstGeom>
          <a:noFill/>
        </p:spPr>
        <p:txBody>
          <a:bodyPr wrap="squar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E-Banking Management System</a:t>
            </a:r>
          </a:p>
        </p:txBody>
      </p:sp>
      <p:sp>
        <p:nvSpPr>
          <p:cNvPr id="8" name="TextBox 7">
            <a:extLst>
              <a:ext uri="{FF2B5EF4-FFF2-40B4-BE49-F238E27FC236}">
                <a16:creationId xmlns:a16="http://schemas.microsoft.com/office/drawing/2014/main" id="{681CA585-CB31-4DB1-929D-A7E30196A845}"/>
              </a:ext>
            </a:extLst>
          </p:cNvPr>
          <p:cNvSpPr txBox="1"/>
          <p:nvPr/>
        </p:nvSpPr>
        <p:spPr>
          <a:xfrm>
            <a:off x="6429374" y="4064496"/>
            <a:ext cx="6100763" cy="1938992"/>
          </a:xfrm>
          <a:prstGeom prst="rect">
            <a:avLst/>
          </a:prstGeom>
          <a:noFill/>
        </p:spPr>
        <p:txBody>
          <a:bodyPr wrap="square" rtlCol="0">
            <a:spAutoFit/>
          </a:bodyPr>
          <a:lstStyle/>
          <a:p>
            <a:r>
              <a:rPr lang="en-US" sz="2000" b="1" u="sng" dirty="0"/>
              <a:t>TEAM MEMBERS</a:t>
            </a:r>
          </a:p>
          <a:p>
            <a:endParaRPr lang="en-US" sz="2000" b="1" dirty="0"/>
          </a:p>
          <a:p>
            <a:r>
              <a:rPr lang="en-US" sz="2000" b="1" dirty="0"/>
              <a:t>Aishwarya Pramod – PES1201700770</a:t>
            </a:r>
          </a:p>
          <a:p>
            <a:r>
              <a:rPr lang="en-US" sz="2000" b="1" dirty="0" err="1"/>
              <a:t>Lamya</a:t>
            </a:r>
            <a:r>
              <a:rPr lang="en-US" sz="2000" b="1" dirty="0"/>
              <a:t> </a:t>
            </a:r>
            <a:r>
              <a:rPr lang="en-US" sz="2000" b="1" dirty="0" err="1"/>
              <a:t>Bhasin</a:t>
            </a:r>
            <a:r>
              <a:rPr lang="en-US" sz="2000" b="1" dirty="0"/>
              <a:t> –PES1201701244</a:t>
            </a:r>
          </a:p>
          <a:p>
            <a:r>
              <a:rPr lang="en-US" sz="2000" b="1" dirty="0" err="1"/>
              <a:t>Saioni</a:t>
            </a:r>
            <a:r>
              <a:rPr lang="en-US" sz="2000" b="1" dirty="0"/>
              <a:t> Chatterjee – PES1201700118</a:t>
            </a:r>
          </a:p>
          <a:p>
            <a:endParaRPr lang="en-US" sz="2000" b="1" dirty="0"/>
          </a:p>
        </p:txBody>
      </p:sp>
    </p:spTree>
    <p:extLst>
      <p:ext uri="{BB962C8B-B14F-4D97-AF65-F5344CB8AC3E}">
        <p14:creationId xmlns:p14="http://schemas.microsoft.com/office/powerpoint/2010/main" val="44485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F9EAAD27-EF70-4FE3-86A6-96E333BAA042}"/>
              </a:ext>
            </a:extLst>
          </p:cNvPr>
          <p:cNvSpPr txBox="1"/>
          <p:nvPr/>
        </p:nvSpPr>
        <p:spPr>
          <a:xfrm>
            <a:off x="238125" y="871955"/>
            <a:ext cx="4729163" cy="553998"/>
          </a:xfrm>
          <a:prstGeom prst="rect">
            <a:avLst/>
          </a:prstGeom>
          <a:noFill/>
        </p:spPr>
        <p:txBody>
          <a:bodyPr wrap="square" rtlCol="0">
            <a:spAutoFit/>
          </a:bodyPr>
          <a:lstStyle/>
          <a:p>
            <a:r>
              <a:rPr lang="en-US" sz="3000" b="1" dirty="0"/>
              <a:t>Benefits of online banking</a:t>
            </a:r>
          </a:p>
        </p:txBody>
      </p:sp>
      <p:sp>
        <p:nvSpPr>
          <p:cNvPr id="5" name="Rectangle 4">
            <a:extLst>
              <a:ext uri="{FF2B5EF4-FFF2-40B4-BE49-F238E27FC236}">
                <a16:creationId xmlns:a16="http://schemas.microsoft.com/office/drawing/2014/main" id="{3F499371-1B5F-44D1-9243-390BBCF48900}"/>
              </a:ext>
            </a:extLst>
          </p:cNvPr>
          <p:cNvSpPr/>
          <p:nvPr/>
        </p:nvSpPr>
        <p:spPr>
          <a:xfrm>
            <a:off x="238125" y="1425953"/>
            <a:ext cx="11601449" cy="4893647"/>
          </a:xfrm>
          <a:prstGeom prst="rect">
            <a:avLst/>
          </a:prstGeom>
        </p:spPr>
        <p:txBody>
          <a:bodyPr wrap="square">
            <a:spAutoFit/>
          </a:bodyPr>
          <a:lstStyle/>
          <a:p>
            <a:r>
              <a:rPr lang="en-US" sz="2800" b="0" i="0" dirty="0">
                <a:solidFill>
                  <a:srgbClr val="000000"/>
                </a:solidFill>
                <a:effectLst/>
                <a:latin typeface="ff1"/>
              </a:rPr>
              <a:t>Many of us lead busy lives. After a hectic day, the last thing you want to do is spend time waiting in line at the bank, or even the post office. </a:t>
            </a:r>
          </a:p>
          <a:p>
            <a:r>
              <a:rPr lang="en-US" sz="2800" b="0" i="0" dirty="0">
                <a:solidFill>
                  <a:srgbClr val="000000"/>
                </a:solidFill>
                <a:effectLst/>
                <a:latin typeface="ff1"/>
              </a:rPr>
              <a:t>That's where Online Banking comes in. Many of the benefits of doing our banking online are obvious: </a:t>
            </a:r>
            <a:endParaRPr lang="en-US" sz="1400" b="0" i="0" dirty="0">
              <a:solidFill>
                <a:srgbClr val="000000"/>
              </a:solidFill>
              <a:effectLst/>
              <a:latin typeface="ff1"/>
            </a:endParaRPr>
          </a:p>
          <a:p>
            <a:r>
              <a:rPr lang="en-US" sz="1400" dirty="0">
                <a:solidFill>
                  <a:srgbClr val="000000"/>
                </a:solidFill>
                <a:latin typeface="ff1"/>
              </a:rPr>
              <a:t>.</a:t>
            </a:r>
            <a:endParaRPr lang="en-US" sz="2800" b="0" i="0" dirty="0">
              <a:solidFill>
                <a:srgbClr val="000000"/>
              </a:solidFill>
              <a:effectLst/>
              <a:latin typeface="ff1"/>
            </a:endParaRPr>
          </a:p>
          <a:p>
            <a:r>
              <a:rPr lang="en-US" sz="2800" dirty="0"/>
              <a:t>1. Online banking with key bank is fast, secure, convenient and free. </a:t>
            </a:r>
          </a:p>
          <a:p>
            <a:r>
              <a:rPr lang="en-US" sz="2800" dirty="0"/>
              <a:t>2. Quick, simple, authenticated access to accounts via the web application. </a:t>
            </a:r>
          </a:p>
          <a:p>
            <a:r>
              <a:rPr lang="en-US" sz="2800" dirty="0"/>
              <a:t>3. Simply scalable to grow with changing system requirement. </a:t>
            </a:r>
          </a:p>
          <a:p>
            <a:r>
              <a:rPr lang="en-US" sz="2800" dirty="0"/>
              <a:t>4. Global enterprise wide access to information. </a:t>
            </a:r>
          </a:p>
          <a:p>
            <a:r>
              <a:rPr lang="en-US" sz="2800" dirty="0"/>
              <a:t>5. Improved data security, restricting unauthorized access. </a:t>
            </a:r>
          </a:p>
          <a:p>
            <a:r>
              <a:rPr lang="en-US" sz="2800" dirty="0"/>
              <a:t>6. Minimize Storage Space.</a:t>
            </a:r>
          </a:p>
          <a:p>
            <a:endParaRPr lang="en-US" b="0" i="0" dirty="0">
              <a:solidFill>
                <a:srgbClr val="000000"/>
              </a:solidFill>
              <a:effectLst/>
              <a:latin typeface="ff1"/>
            </a:endParaRPr>
          </a:p>
        </p:txBody>
      </p:sp>
    </p:spTree>
    <p:extLst>
      <p:ext uri="{BB962C8B-B14F-4D97-AF65-F5344CB8AC3E}">
        <p14:creationId xmlns:p14="http://schemas.microsoft.com/office/powerpoint/2010/main" val="377101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p:cNvSpPr txBox="1"/>
          <p:nvPr/>
        </p:nvSpPr>
        <p:spPr>
          <a:xfrm>
            <a:off x="495300" y="1262063"/>
            <a:ext cx="9182100" cy="707886"/>
          </a:xfrm>
          <a:prstGeom prst="rect">
            <a:avLst/>
          </a:prstGeom>
          <a:noFill/>
        </p:spPr>
        <p:txBody>
          <a:bodyPr wrap="square" rtlCol="0">
            <a:spAutoFit/>
          </a:bodyPr>
          <a:lstStyle/>
          <a:p>
            <a:r>
              <a:rPr lang="en-US" sz="4000" b="1" dirty="0"/>
              <a:t>Case study </a:t>
            </a:r>
            <a:r>
              <a:rPr lang="en-US" sz="2800" dirty="0"/>
              <a:t>:</a:t>
            </a:r>
          </a:p>
        </p:txBody>
      </p:sp>
      <p:sp>
        <p:nvSpPr>
          <p:cNvPr id="9" name="TextBox 8"/>
          <p:cNvSpPr txBox="1"/>
          <p:nvPr/>
        </p:nvSpPr>
        <p:spPr>
          <a:xfrm>
            <a:off x="495300" y="2427276"/>
            <a:ext cx="10039350" cy="2308324"/>
          </a:xfrm>
          <a:prstGeom prst="rect">
            <a:avLst/>
          </a:prstGeom>
          <a:noFill/>
        </p:spPr>
        <p:txBody>
          <a:bodyPr wrap="square" rtlCol="0">
            <a:spAutoFit/>
          </a:bodyPr>
          <a:lstStyle/>
          <a:p>
            <a:r>
              <a:rPr lang="en-US" sz="2400" dirty="0"/>
              <a:t>E-banking management system can be used in banks, financial companies </a:t>
            </a:r>
            <a:r>
              <a:rPr lang="en-US" sz="2400" dirty="0" err="1"/>
              <a:t>etc</a:t>
            </a:r>
            <a:endParaRPr lang="en-US" sz="2400" dirty="0"/>
          </a:p>
          <a:p>
            <a:r>
              <a:rPr lang="en-US" sz="2400" dirty="0"/>
              <a:t>Nowadays, banks use net banking for fast and convenient transfer of funds, creating accounts, creating deposits etc.</a:t>
            </a:r>
          </a:p>
          <a:p>
            <a:endParaRPr lang="en-US" sz="2400" dirty="0"/>
          </a:p>
          <a:p>
            <a:r>
              <a:rPr lang="en-US" sz="2400" dirty="0"/>
              <a:t>Financial companies also use such features as they need transfer of finances, deposits and a record of all procedures. </a:t>
            </a:r>
          </a:p>
        </p:txBody>
      </p:sp>
    </p:spTree>
    <p:extLst>
      <p:ext uri="{BB962C8B-B14F-4D97-AF65-F5344CB8AC3E}">
        <p14:creationId xmlns:p14="http://schemas.microsoft.com/office/powerpoint/2010/main" val="99982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p:cNvSpPr txBox="1"/>
          <p:nvPr/>
        </p:nvSpPr>
        <p:spPr>
          <a:xfrm>
            <a:off x="495300" y="1219200"/>
            <a:ext cx="9182100" cy="707886"/>
          </a:xfrm>
          <a:prstGeom prst="rect">
            <a:avLst/>
          </a:prstGeom>
          <a:noFill/>
        </p:spPr>
        <p:txBody>
          <a:bodyPr wrap="square" rtlCol="0">
            <a:spAutoFit/>
          </a:bodyPr>
          <a:lstStyle/>
          <a:p>
            <a:r>
              <a:rPr lang="en-US" sz="4000" b="1" dirty="0"/>
              <a:t>Real World Examples </a:t>
            </a:r>
            <a:endParaRPr lang="en-US" sz="2800" dirty="0"/>
          </a:p>
        </p:txBody>
      </p:sp>
      <p:sp>
        <p:nvSpPr>
          <p:cNvPr id="9" name="TextBox 8"/>
          <p:cNvSpPr txBox="1"/>
          <p:nvPr/>
        </p:nvSpPr>
        <p:spPr>
          <a:xfrm>
            <a:off x="495300" y="2117714"/>
            <a:ext cx="11349038" cy="3908762"/>
          </a:xfrm>
          <a:prstGeom prst="rect">
            <a:avLst/>
          </a:prstGeom>
          <a:noFill/>
        </p:spPr>
        <p:txBody>
          <a:bodyPr wrap="square" rtlCol="0">
            <a:spAutoFit/>
          </a:bodyPr>
          <a:lstStyle/>
          <a:p>
            <a:r>
              <a:rPr lang="en-US" sz="2800" dirty="0"/>
              <a:t>Different uses of online banking:</a:t>
            </a:r>
          </a:p>
          <a:p>
            <a:r>
              <a:rPr lang="en-US" sz="2800" dirty="0"/>
              <a:t>1. Make transactions through the internet</a:t>
            </a:r>
          </a:p>
          <a:p>
            <a:r>
              <a:rPr lang="en-US" sz="2800" dirty="0"/>
              <a:t>2. Shop at different online shopping sites through with the help of net    banking</a:t>
            </a:r>
          </a:p>
          <a:p>
            <a:r>
              <a:rPr lang="en-US" sz="2800" dirty="0"/>
              <a:t>3. A customer can easily check their account balance, recent transactions, download account statements.</a:t>
            </a:r>
          </a:p>
          <a:p>
            <a:r>
              <a:rPr lang="en-US" sz="2800" dirty="0"/>
              <a:t>4. Fund transfers between the customer’s bank accounts.</a:t>
            </a:r>
          </a:p>
          <a:p>
            <a:r>
              <a:rPr lang="en-US" sz="2800" dirty="0"/>
              <a:t>Use the net banking application for conducting transactions.</a:t>
            </a:r>
          </a:p>
          <a:p>
            <a:endParaRPr lang="en-US" sz="2400" dirty="0"/>
          </a:p>
        </p:txBody>
      </p:sp>
    </p:spTree>
    <p:extLst>
      <p:ext uri="{BB962C8B-B14F-4D97-AF65-F5344CB8AC3E}">
        <p14:creationId xmlns:p14="http://schemas.microsoft.com/office/powerpoint/2010/main" val="84447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p:cNvSpPr txBox="1"/>
          <p:nvPr/>
        </p:nvSpPr>
        <p:spPr>
          <a:xfrm>
            <a:off x="466725" y="971551"/>
            <a:ext cx="9182100" cy="707886"/>
          </a:xfrm>
          <a:prstGeom prst="rect">
            <a:avLst/>
          </a:prstGeom>
          <a:noFill/>
        </p:spPr>
        <p:txBody>
          <a:bodyPr wrap="square" rtlCol="0">
            <a:spAutoFit/>
          </a:bodyPr>
          <a:lstStyle/>
          <a:p>
            <a:r>
              <a:rPr lang="en-US" sz="4000" b="1" dirty="0"/>
              <a:t>Problems Of E-banking  </a:t>
            </a:r>
            <a:r>
              <a:rPr lang="en-US" sz="2800" dirty="0"/>
              <a:t>:</a:t>
            </a:r>
          </a:p>
        </p:txBody>
      </p:sp>
      <p:sp>
        <p:nvSpPr>
          <p:cNvPr id="9" name="TextBox 8"/>
          <p:cNvSpPr txBox="1"/>
          <p:nvPr/>
        </p:nvSpPr>
        <p:spPr>
          <a:xfrm>
            <a:off x="523875" y="1679437"/>
            <a:ext cx="10039350" cy="2677656"/>
          </a:xfrm>
          <a:prstGeom prst="rect">
            <a:avLst/>
          </a:prstGeom>
          <a:noFill/>
        </p:spPr>
        <p:txBody>
          <a:bodyPr wrap="square" rtlCol="0">
            <a:spAutoFit/>
          </a:bodyPr>
          <a:lstStyle/>
          <a:p>
            <a:r>
              <a:rPr lang="en-US" sz="2400" b="1" dirty="0"/>
              <a:t>Security</a:t>
            </a:r>
          </a:p>
          <a:p>
            <a:r>
              <a:rPr lang="en-US" sz="2400" dirty="0"/>
              <a:t>Security is one of the most significant challenges for online banking marketers. With online banking, cyber criminals simply need to ascertain certain personal information to break into a person’s account and steal their money. It can be done anonymously, and involves significantly less physical danger than in the past.</a:t>
            </a:r>
          </a:p>
          <a:p>
            <a:endParaRPr lang="en-US" sz="2400" dirty="0"/>
          </a:p>
        </p:txBody>
      </p:sp>
      <p:sp>
        <p:nvSpPr>
          <p:cNvPr id="2" name="Rectangle 1">
            <a:extLst>
              <a:ext uri="{FF2B5EF4-FFF2-40B4-BE49-F238E27FC236}">
                <a16:creationId xmlns:a16="http://schemas.microsoft.com/office/drawing/2014/main" id="{4EF81AB7-730C-4E34-8AD5-2A475F79362F}"/>
              </a:ext>
            </a:extLst>
          </p:cNvPr>
          <p:cNvSpPr/>
          <p:nvPr/>
        </p:nvSpPr>
        <p:spPr>
          <a:xfrm>
            <a:off x="466725" y="4184873"/>
            <a:ext cx="9982200" cy="2308324"/>
          </a:xfrm>
          <a:prstGeom prst="rect">
            <a:avLst/>
          </a:prstGeom>
        </p:spPr>
        <p:txBody>
          <a:bodyPr wrap="square">
            <a:spAutoFit/>
          </a:bodyPr>
          <a:lstStyle/>
          <a:p>
            <a:r>
              <a:rPr lang="en-US" sz="2400" b="1" dirty="0">
                <a:latin typeface="Montserrat"/>
              </a:rPr>
              <a:t>Transaction Difficulty</a:t>
            </a:r>
          </a:p>
          <a:p>
            <a:r>
              <a:rPr lang="en-US" sz="2400" dirty="0">
                <a:solidFill>
                  <a:srgbClr val="414447"/>
                </a:solidFill>
                <a:latin typeface="Roboto"/>
              </a:rPr>
              <a:t>It can be significantly more difficult and time consuming to deposit or withdraw money from an online bank. Not only do online banks often have fewer ATM’s than their traditional counterparts, but it also can simply take longer amounts of time for deposits to be processed and put into a bank accounts.</a:t>
            </a:r>
            <a:endParaRPr lang="en-US" sz="2400" b="0" i="0" u="none" strike="noStrike" dirty="0">
              <a:solidFill>
                <a:srgbClr val="414447"/>
              </a:solidFill>
              <a:effectLst/>
              <a:latin typeface="Roboto"/>
            </a:endParaRPr>
          </a:p>
        </p:txBody>
      </p:sp>
    </p:spTree>
    <p:extLst>
      <p:ext uri="{BB962C8B-B14F-4D97-AF65-F5344CB8AC3E}">
        <p14:creationId xmlns:p14="http://schemas.microsoft.com/office/powerpoint/2010/main" val="419366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FF7EB6C-EED3-4891-AAB1-11AB6E22F902}"/>
              </a:ext>
            </a:extLst>
          </p:cNvPr>
          <p:cNvSpPr txBox="1"/>
          <p:nvPr/>
        </p:nvSpPr>
        <p:spPr>
          <a:xfrm>
            <a:off x="476250" y="809625"/>
            <a:ext cx="11015663" cy="3970318"/>
          </a:xfrm>
          <a:prstGeom prst="rect">
            <a:avLst/>
          </a:prstGeom>
          <a:noFill/>
        </p:spPr>
        <p:txBody>
          <a:bodyPr wrap="square" rtlCol="0">
            <a:spAutoFit/>
          </a:bodyPr>
          <a:lstStyle/>
          <a:p>
            <a:endParaRPr lang="en-US" sz="2800" dirty="0"/>
          </a:p>
          <a:p>
            <a:r>
              <a:rPr lang="en-US" sz="2800" dirty="0"/>
              <a:t>Nowadays, many banks have taken adequate measures to ward off the problems related to the security of banking transactions carried out through the Internet. Customers can also follow simple precautionary measures to avoid such problems. They should always refrain from disclosing the password to anyone, change their passwords at regular intervals and install antivirus software. </a:t>
            </a:r>
          </a:p>
          <a:p>
            <a:r>
              <a:rPr lang="en-US" sz="2800" dirty="0"/>
              <a:t>Transactions might fail or have issues which can be solved by having a proper scheduling system.</a:t>
            </a:r>
          </a:p>
        </p:txBody>
      </p:sp>
    </p:spTree>
    <p:extLst>
      <p:ext uri="{BB962C8B-B14F-4D97-AF65-F5344CB8AC3E}">
        <p14:creationId xmlns:p14="http://schemas.microsoft.com/office/powerpoint/2010/main" val="10866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F6A7B23-A5B7-4ED4-850E-245F6A47136F}"/>
              </a:ext>
            </a:extLst>
          </p:cNvPr>
          <p:cNvSpPr/>
          <p:nvPr/>
        </p:nvSpPr>
        <p:spPr>
          <a:xfrm>
            <a:off x="2634442" y="2613392"/>
            <a:ext cx="6923115" cy="1631216"/>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p>
        </p:txBody>
      </p:sp>
    </p:spTree>
    <p:extLst>
      <p:ext uri="{BB962C8B-B14F-4D97-AF65-F5344CB8AC3E}">
        <p14:creationId xmlns:p14="http://schemas.microsoft.com/office/powerpoint/2010/main" val="676320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463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ff1</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Pramod</dc:creator>
  <cp:lastModifiedBy>Aishwarya Pramod</cp:lastModifiedBy>
  <cp:revision>20</cp:revision>
  <cp:lastPrinted>2019-04-23T01:21:01Z</cp:lastPrinted>
  <dcterms:created xsi:type="dcterms:W3CDTF">2019-04-22T15:07:33Z</dcterms:created>
  <dcterms:modified xsi:type="dcterms:W3CDTF">2019-04-27T13:10:29Z</dcterms:modified>
</cp:coreProperties>
</file>