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04" autoAdjust="0"/>
    <p:restoredTop sz="94660"/>
  </p:normalViewPr>
  <p:slideViewPr>
    <p:cSldViewPr snapToGrid="0">
      <p:cViewPr>
        <p:scale>
          <a:sx n="67" d="100"/>
          <a:sy n="67" d="100"/>
        </p:scale>
        <p:origin x="976"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49698-1614-4BCB-9664-36DB1D7BE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B1A6B55-99EE-4E53-A952-ACCD7F5C7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D5B9B49-C6CD-488E-88BB-B098271DBD46}"/>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5" name="Footer Placeholder 4">
            <a:extLst>
              <a:ext uri="{FF2B5EF4-FFF2-40B4-BE49-F238E27FC236}">
                <a16:creationId xmlns:a16="http://schemas.microsoft.com/office/drawing/2014/main" xmlns="" id="{0C275118-FA1C-4424-A7E1-5E464083B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63F4EA-CD7D-430D-A4AD-3F0C8E2783A7}"/>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286804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A6679-210A-465E-9F4B-11AC02D01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F7B9F1F-5C28-428B-AA64-4F77C2108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0B02F7-FD6E-41C2-BC83-AF634407F94B}"/>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5" name="Footer Placeholder 4">
            <a:extLst>
              <a:ext uri="{FF2B5EF4-FFF2-40B4-BE49-F238E27FC236}">
                <a16:creationId xmlns:a16="http://schemas.microsoft.com/office/drawing/2014/main" xmlns="" id="{8F509148-A5E6-4654-BB83-3EED73992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19DB08-0114-4BE3-862D-41AAF4D7A87F}"/>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6649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225E287-3A0F-462F-8907-79CF37C56D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05AB4D5-45A6-424F-90FA-6D644FD35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063BB30-2232-4384-B11E-3DAE383A0A14}"/>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5" name="Footer Placeholder 4">
            <a:extLst>
              <a:ext uri="{FF2B5EF4-FFF2-40B4-BE49-F238E27FC236}">
                <a16:creationId xmlns:a16="http://schemas.microsoft.com/office/drawing/2014/main" xmlns="" id="{F6DC5B7A-E293-452E-A38E-A6BA594AB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D7219D-032A-46BB-9685-D36B9ED9EA1D}"/>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43581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A37BB-4AA3-4907-A64F-F215A82EC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828A85-CE15-41DF-AF31-58EAD107A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66B61B-BAEF-4E60-A1D7-4C3F07A4892C}"/>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5" name="Footer Placeholder 4">
            <a:extLst>
              <a:ext uri="{FF2B5EF4-FFF2-40B4-BE49-F238E27FC236}">
                <a16:creationId xmlns:a16="http://schemas.microsoft.com/office/drawing/2014/main" xmlns="" id="{EC287FC8-F033-4FD1-A9FD-F26447BD2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F66467-5A11-4D94-AA2B-D04849DFECC7}"/>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2935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F0DB7-76AE-49BF-9C7D-2E020B258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CBC36CA-280A-46C2-8FE1-D496CC605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EBA4BE8-F421-4D05-8E16-A12FAD8E2880}"/>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5" name="Footer Placeholder 4">
            <a:extLst>
              <a:ext uri="{FF2B5EF4-FFF2-40B4-BE49-F238E27FC236}">
                <a16:creationId xmlns:a16="http://schemas.microsoft.com/office/drawing/2014/main" xmlns="" id="{623A7C6E-23D9-4E69-AB5C-D6EA4DA00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DCD686-16D8-412F-9E34-25D12AEE6075}"/>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40363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1D171-5B04-4B26-AD9C-E7CDA2C8A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9DE9CB-C587-4DF4-AE5E-242F25AF2C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297E37E-2725-4084-B3D5-9FB8274A5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8520863-0D10-4FE0-96C0-0972D6A949A2}"/>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6" name="Footer Placeholder 5">
            <a:extLst>
              <a:ext uri="{FF2B5EF4-FFF2-40B4-BE49-F238E27FC236}">
                <a16:creationId xmlns:a16="http://schemas.microsoft.com/office/drawing/2014/main" xmlns="" id="{19B3C440-A8C1-4856-9D6B-7933527C7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5337143-E1DB-4DD1-AE13-DA6D21530E02}"/>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5637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B9298-F3F1-457A-8BFA-E69A3AE8CD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881E6C-0BD3-4261-AF38-99821D67F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E4B5C2-6F63-48DE-B7B1-66C7CD22A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15D615-EB96-4E13-98D1-5EDE84D4B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7EB3BB3-9BAA-40C3-B4B2-76E23D8F3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B66CAE5-FE16-4DC9-9304-4B3E757EAB47}"/>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8" name="Footer Placeholder 7">
            <a:extLst>
              <a:ext uri="{FF2B5EF4-FFF2-40B4-BE49-F238E27FC236}">
                <a16:creationId xmlns:a16="http://schemas.microsoft.com/office/drawing/2014/main" xmlns="" id="{6DFD18FA-AD56-4199-96ED-97F82BB52F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20FE71E-6AFB-4725-9EED-64BC0D502474}"/>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8542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EC4C4-FCCF-4A65-B5E8-3BCAE5FD0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6445222-2CE0-426D-914E-EFFACE40E8AA}"/>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4" name="Footer Placeholder 3">
            <a:extLst>
              <a:ext uri="{FF2B5EF4-FFF2-40B4-BE49-F238E27FC236}">
                <a16:creationId xmlns:a16="http://schemas.microsoft.com/office/drawing/2014/main" xmlns="" id="{1DBA0496-EA05-4825-858A-5EC57D7E8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DE3ED1E-C1EE-409E-8555-E799E062F18B}"/>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10871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BC31161-96F1-4BF5-94E3-40FB2760E88E}"/>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3" name="Footer Placeholder 2">
            <a:extLst>
              <a:ext uri="{FF2B5EF4-FFF2-40B4-BE49-F238E27FC236}">
                <a16:creationId xmlns:a16="http://schemas.microsoft.com/office/drawing/2014/main" xmlns="" id="{01D7B8B8-2189-4F03-B9C2-F15EF92A2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9747D8E-018B-4D31-A326-C513D54CF012}"/>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300969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3D91A-9441-49FC-814F-F2938B881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6496CDC-42E8-4C12-820E-FB91FDD6C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E85AEA9-22F3-429E-8925-F754B0859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8BCB05F-44E4-46C9-85A5-7A7277CDB009}"/>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6" name="Footer Placeholder 5">
            <a:extLst>
              <a:ext uri="{FF2B5EF4-FFF2-40B4-BE49-F238E27FC236}">
                <a16:creationId xmlns:a16="http://schemas.microsoft.com/office/drawing/2014/main" xmlns="" id="{4BB8C3B2-4F43-4093-B414-E07A1F4AD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55540A-0FFC-4244-B168-C966456CAA2B}"/>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338072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885B0-16A0-4A54-8C64-4B61ECC94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8D974F9-1EBD-45BD-9546-45CD92B5B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1985A54-32F4-45E6-9F7F-6541A4805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509FB29-16A9-48A9-9EC6-ECBB8E5CEDC9}"/>
              </a:ext>
            </a:extLst>
          </p:cNvPr>
          <p:cNvSpPr>
            <a:spLocks noGrp="1"/>
          </p:cNvSpPr>
          <p:nvPr>
            <p:ph type="dt" sz="half" idx="10"/>
          </p:nvPr>
        </p:nvSpPr>
        <p:spPr/>
        <p:txBody>
          <a:bodyPr/>
          <a:lstStyle/>
          <a:p>
            <a:fld id="{F0706BEF-A09A-4870-B5DD-3A9CB41CB446}" type="datetimeFigureOut">
              <a:rPr lang="en-US" smtClean="0"/>
              <a:t>4/23/19</a:t>
            </a:fld>
            <a:endParaRPr lang="en-US"/>
          </a:p>
        </p:txBody>
      </p:sp>
      <p:sp>
        <p:nvSpPr>
          <p:cNvPr id="6" name="Footer Placeholder 5">
            <a:extLst>
              <a:ext uri="{FF2B5EF4-FFF2-40B4-BE49-F238E27FC236}">
                <a16:creationId xmlns:a16="http://schemas.microsoft.com/office/drawing/2014/main" xmlns="" id="{109B5B7F-B96F-47BF-B0BA-B8F8EBB9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CEA1A8-98DC-4036-A5B2-322CE6D5043F}"/>
              </a:ext>
            </a:extLst>
          </p:cNvPr>
          <p:cNvSpPr>
            <a:spLocks noGrp="1"/>
          </p:cNvSpPr>
          <p:nvPr>
            <p:ph type="sldNum" sz="quarter" idx="12"/>
          </p:nvPr>
        </p:nvSpPr>
        <p:spPr/>
        <p:txBody>
          <a:bodyPr/>
          <a:lstStyle/>
          <a:p>
            <a:fld id="{BE0DA235-B3A6-4176-A284-D2392B6DCA44}" type="slidenum">
              <a:rPr lang="en-US" smtClean="0"/>
              <a:t>‹#›</a:t>
            </a:fld>
            <a:endParaRPr lang="en-US"/>
          </a:p>
        </p:txBody>
      </p:sp>
    </p:spTree>
    <p:extLst>
      <p:ext uri="{BB962C8B-B14F-4D97-AF65-F5344CB8AC3E}">
        <p14:creationId xmlns:p14="http://schemas.microsoft.com/office/powerpoint/2010/main" val="2833888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0B4AF8-4E46-41CD-8F69-81D73AF53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2E99D06-EEDA-4717-9E0E-8358E6F02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334FB9-1165-4B6D-94E4-A71BACEDB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06BEF-A09A-4870-B5DD-3A9CB41CB446}" type="datetimeFigureOut">
              <a:rPr lang="en-US" smtClean="0"/>
              <a:t>4/23/19</a:t>
            </a:fld>
            <a:endParaRPr lang="en-US"/>
          </a:p>
        </p:txBody>
      </p:sp>
      <p:sp>
        <p:nvSpPr>
          <p:cNvPr id="5" name="Footer Placeholder 4">
            <a:extLst>
              <a:ext uri="{FF2B5EF4-FFF2-40B4-BE49-F238E27FC236}">
                <a16:creationId xmlns:a16="http://schemas.microsoft.com/office/drawing/2014/main" xmlns="" id="{D8FDB825-2D72-4C2D-9C57-4A28D7A15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360F980-5FAA-4608-8FD4-1E5880DF0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DA235-B3A6-4176-A284-D2392B6DCA44}" type="slidenum">
              <a:rPr lang="en-US" smtClean="0"/>
              <a:t>‹#›</a:t>
            </a:fld>
            <a:endParaRPr lang="en-US"/>
          </a:p>
        </p:txBody>
      </p:sp>
    </p:spTree>
    <p:extLst>
      <p:ext uri="{BB962C8B-B14F-4D97-AF65-F5344CB8AC3E}">
        <p14:creationId xmlns:p14="http://schemas.microsoft.com/office/powerpoint/2010/main" val="153346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xmlns="" id="{38E30338-0FFA-4FCE-8B11-EE297AE3BB9E}"/>
              </a:ext>
            </a:extLst>
          </p:cNvPr>
          <p:cNvSpPr/>
          <p:nvPr/>
        </p:nvSpPr>
        <p:spPr>
          <a:xfrm>
            <a:off x="832619" y="1616869"/>
            <a:ext cx="6634981" cy="3785652"/>
          </a:xfrm>
          <a:prstGeom prst="rect">
            <a:avLst/>
          </a:prstGeom>
          <a:noFill/>
        </p:spPr>
        <p:txBody>
          <a:bodyPr wrap="square" lIns="91440" tIns="45720" rIns="91440" bIns="45720">
            <a:spAutoFit/>
          </a:bodyPr>
          <a:lstStyle/>
          <a:p>
            <a:pPr algn="ctr"/>
            <a:r>
              <a:rPr lang="en-US" sz="8000" b="1" dirty="0" smtClean="0">
                <a:ln w="9525">
                  <a:solidFill>
                    <a:schemeClr val="bg1"/>
                  </a:solidFill>
                  <a:prstDash val="solid"/>
                </a:ln>
                <a:effectLst>
                  <a:outerShdw blurRad="12700" dist="38100" dir="2700000" algn="tl" rotWithShape="0">
                    <a:schemeClr val="bg1">
                      <a:lumMod val="50000"/>
                    </a:schemeClr>
                  </a:outerShdw>
                </a:effectLst>
              </a:rPr>
              <a:t>E-</a:t>
            </a:r>
            <a:r>
              <a:rPr lang="en-US" sz="8000" b="1" dirty="0" smtClean="0">
                <a:ln w="9525">
                  <a:solidFill>
                    <a:schemeClr val="bg1"/>
                  </a:solidFill>
                  <a:prstDash val="solid"/>
                </a:ln>
                <a:effectLst>
                  <a:outerShdw blurRad="12700" dist="38100" dir="2700000" algn="tl" rotWithShape="0">
                    <a:schemeClr val="bg1">
                      <a:lumMod val="50000"/>
                    </a:schemeClr>
                  </a:outerShdw>
                </a:effectLst>
              </a:rPr>
              <a:t>Banking Management System</a:t>
            </a:r>
            <a:endParaRPr lang="en-US" sz="8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xmlns="" id="{681CA585-CB31-4DB1-929D-A7E30196A845}"/>
              </a:ext>
            </a:extLst>
          </p:cNvPr>
          <p:cNvSpPr txBox="1"/>
          <p:nvPr/>
        </p:nvSpPr>
        <p:spPr>
          <a:xfrm>
            <a:off x="6429374" y="4064496"/>
            <a:ext cx="6100763" cy="1631216"/>
          </a:xfrm>
          <a:prstGeom prst="rect">
            <a:avLst/>
          </a:prstGeom>
          <a:noFill/>
        </p:spPr>
        <p:txBody>
          <a:bodyPr wrap="square" rtlCol="0">
            <a:spAutoFit/>
          </a:bodyPr>
          <a:lstStyle/>
          <a:p>
            <a:r>
              <a:rPr lang="en-US" sz="2000" b="1" u="sng" dirty="0"/>
              <a:t>TEAM MEMBERS</a:t>
            </a:r>
          </a:p>
          <a:p>
            <a:endParaRPr lang="en-US" sz="2000" b="1" dirty="0"/>
          </a:p>
          <a:p>
            <a:r>
              <a:rPr lang="en-US" sz="2000" b="1" dirty="0" err="1"/>
              <a:t>Saioni</a:t>
            </a:r>
            <a:r>
              <a:rPr lang="en-US" sz="2000" b="1" dirty="0"/>
              <a:t> Chatterjee – PES1201700118</a:t>
            </a:r>
          </a:p>
          <a:p>
            <a:r>
              <a:rPr lang="en-US" sz="2000" b="1" dirty="0"/>
              <a:t>Aishwarya Pramod – PES1201700770</a:t>
            </a:r>
          </a:p>
          <a:p>
            <a:r>
              <a:rPr lang="en-US" sz="2000" b="1" dirty="0" err="1"/>
              <a:t>Lamya</a:t>
            </a:r>
            <a:r>
              <a:rPr lang="en-US" sz="2000" b="1" dirty="0"/>
              <a:t> </a:t>
            </a:r>
            <a:r>
              <a:rPr lang="en-US" sz="2000" b="1" dirty="0" err="1"/>
              <a:t>Bhasin</a:t>
            </a:r>
            <a:r>
              <a:rPr lang="en-US" sz="2000" b="1" dirty="0"/>
              <a:t> –</a:t>
            </a:r>
            <a:r>
              <a:rPr lang="en-US" sz="2000" b="1" dirty="0" smtClean="0"/>
              <a:t>PES1201701244</a:t>
            </a:r>
            <a:endParaRPr lang="en-US" sz="2000" b="1" dirty="0"/>
          </a:p>
        </p:txBody>
      </p:sp>
    </p:spTree>
    <p:extLst>
      <p:ext uri="{BB962C8B-B14F-4D97-AF65-F5344CB8AC3E}">
        <p14:creationId xmlns:p14="http://schemas.microsoft.com/office/powerpoint/2010/main" val="44485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xmlns="" id="{62A60F49-14D5-4482-98F9-3A9678B957B8}"/>
              </a:ext>
            </a:extLst>
          </p:cNvPr>
          <p:cNvSpPr/>
          <p:nvPr/>
        </p:nvSpPr>
        <p:spPr>
          <a:xfrm>
            <a:off x="333375" y="1009054"/>
            <a:ext cx="11487150" cy="4462760"/>
          </a:xfrm>
          <a:prstGeom prst="rect">
            <a:avLst/>
          </a:prstGeom>
        </p:spPr>
        <p:txBody>
          <a:bodyPr wrap="square">
            <a:spAutoFit/>
          </a:bodyPr>
          <a:lstStyle/>
          <a:p>
            <a:r>
              <a:rPr lang="en-US" sz="3000" b="1" i="0" dirty="0">
                <a:solidFill>
                  <a:srgbClr val="333333"/>
                </a:solidFill>
                <a:effectLst/>
                <a:latin typeface="Libre Franklin"/>
              </a:rPr>
              <a:t>ABSTRACT</a:t>
            </a:r>
          </a:p>
          <a:p>
            <a:endParaRPr lang="en-US" sz="3000" b="0" i="0" dirty="0">
              <a:solidFill>
                <a:srgbClr val="333333"/>
              </a:solidFill>
              <a:effectLst/>
              <a:latin typeface="Libre Franklin"/>
            </a:endParaRPr>
          </a:p>
          <a:p>
            <a:r>
              <a:rPr lang="en-US" sz="2800" b="0" i="0" dirty="0">
                <a:solidFill>
                  <a:srgbClr val="333333"/>
                </a:solidFill>
                <a:effectLst/>
                <a:latin typeface="Libre Franklin"/>
              </a:rPr>
              <a:t>Online Banking is one of the most important financial activities which will be carried out by any person who holds a bank account. There are various activities that can be carried out once you log in to your bank account. Once a user logs in he or she can check the bank balance, check bank account transaction history or account summary, add beneficiary accounts, transfer funds to another account, download account summary. Whenever we deal with a banking system main concern should be the security related to banking transactions and account login activity.</a:t>
            </a:r>
          </a:p>
        </p:txBody>
      </p:sp>
    </p:spTree>
    <p:extLst>
      <p:ext uri="{BB962C8B-B14F-4D97-AF65-F5344CB8AC3E}">
        <p14:creationId xmlns:p14="http://schemas.microsoft.com/office/powerpoint/2010/main" val="322796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xmlns="" id="{EF531D97-2548-439E-B0E4-E97FC497949E}"/>
              </a:ext>
            </a:extLst>
          </p:cNvPr>
          <p:cNvSpPr/>
          <p:nvPr/>
        </p:nvSpPr>
        <p:spPr>
          <a:xfrm>
            <a:off x="338135" y="1382970"/>
            <a:ext cx="11215689" cy="3539430"/>
          </a:xfrm>
          <a:prstGeom prst="rect">
            <a:avLst/>
          </a:prstGeom>
        </p:spPr>
        <p:txBody>
          <a:bodyPr wrap="square">
            <a:spAutoFit/>
          </a:bodyPr>
          <a:lstStyle/>
          <a:p>
            <a:r>
              <a:rPr lang="en-US" sz="2800" b="0" i="0" dirty="0">
                <a:solidFill>
                  <a:srgbClr val="000000"/>
                </a:solidFill>
                <a:effectLst/>
                <a:latin typeface="ff1"/>
              </a:rPr>
              <a:t>The Bank Account Management System undertaken as a project is based on relevant technologies. The main aim of this project is to develop software for Bank Account Management System. </a:t>
            </a:r>
          </a:p>
          <a:p>
            <a:endParaRPr lang="en-US" sz="2800" dirty="0">
              <a:solidFill>
                <a:srgbClr val="000000"/>
              </a:solidFill>
              <a:latin typeface="ff1"/>
            </a:endParaRPr>
          </a:p>
          <a:p>
            <a:r>
              <a:rPr lang="en-US" sz="2800" b="0" i="0" dirty="0">
                <a:solidFill>
                  <a:srgbClr val="000000"/>
                </a:solidFill>
                <a:effectLst/>
                <a:latin typeface="ff1"/>
              </a:rPr>
              <a:t>This project has been developed to carry out the processes easily and </a:t>
            </a:r>
          </a:p>
          <a:p>
            <a:r>
              <a:rPr lang="en-US" sz="2800" b="0" i="0" dirty="0">
                <a:solidFill>
                  <a:srgbClr val="000000"/>
                </a:solidFill>
                <a:effectLst/>
                <a:latin typeface="ff1"/>
              </a:rPr>
              <a:t>quickly, which is not possible with the manuals systems, which are overcome by this software. This project is developed using PHP, HTML language and MYSQL use for database connection.</a:t>
            </a:r>
            <a:endParaRPr lang="en-US" b="0" i="0" dirty="0">
              <a:solidFill>
                <a:srgbClr val="000000"/>
              </a:solidFill>
              <a:effectLst/>
              <a:latin typeface="ff1"/>
            </a:endParaRPr>
          </a:p>
        </p:txBody>
      </p:sp>
    </p:spTree>
    <p:extLst>
      <p:ext uri="{BB962C8B-B14F-4D97-AF65-F5344CB8AC3E}">
        <p14:creationId xmlns:p14="http://schemas.microsoft.com/office/powerpoint/2010/main" val="94100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xmlns="" id="{ABEAACA4-0E15-4866-AF75-3CAE97D16976}"/>
              </a:ext>
            </a:extLst>
          </p:cNvPr>
          <p:cNvSpPr/>
          <p:nvPr/>
        </p:nvSpPr>
        <p:spPr>
          <a:xfrm>
            <a:off x="463536" y="1028700"/>
            <a:ext cx="1314078" cy="553998"/>
          </a:xfrm>
          <a:prstGeom prst="rect">
            <a:avLst/>
          </a:prstGeom>
        </p:spPr>
        <p:txBody>
          <a:bodyPr wrap="none">
            <a:spAutoFit/>
          </a:bodyPr>
          <a:lstStyle/>
          <a:p>
            <a:r>
              <a:rPr lang="en-US" sz="3000" b="1" dirty="0">
                <a:ln w="0"/>
                <a:effectLst>
                  <a:outerShdw blurRad="38100" dist="19050" dir="2700000" algn="tl" rotWithShape="0">
                    <a:schemeClr val="dk1">
                      <a:alpha val="40000"/>
                    </a:schemeClr>
                  </a:outerShdw>
                </a:effectLst>
                <a:latin typeface="Libre Franklin"/>
              </a:rPr>
              <a:t>TOOLS</a:t>
            </a:r>
            <a:r>
              <a:rPr lang="en-US" sz="3000" b="1" dirty="0">
                <a:ln w="9525">
                  <a:solidFill>
                    <a:schemeClr val="bg1"/>
                  </a:solidFill>
                  <a:prstDash val="solid"/>
                </a:ln>
                <a:effectLst>
                  <a:outerShdw blurRad="12700" dist="38100" dir="2700000" algn="tl" rotWithShape="0">
                    <a:schemeClr val="bg1">
                      <a:lumMod val="50000"/>
                    </a:schemeClr>
                  </a:outerShdw>
                </a:effectLst>
                <a:latin typeface="Libre Franklin"/>
              </a:rPr>
              <a:t> </a:t>
            </a:r>
          </a:p>
        </p:txBody>
      </p:sp>
      <p:sp>
        <p:nvSpPr>
          <p:cNvPr id="4" name="Rectangle 3">
            <a:extLst>
              <a:ext uri="{FF2B5EF4-FFF2-40B4-BE49-F238E27FC236}">
                <a16:creationId xmlns:a16="http://schemas.microsoft.com/office/drawing/2014/main" xmlns="" id="{77978B72-49D8-4A10-9D2F-6A660E926529}"/>
              </a:ext>
            </a:extLst>
          </p:cNvPr>
          <p:cNvSpPr/>
          <p:nvPr/>
        </p:nvSpPr>
        <p:spPr>
          <a:xfrm>
            <a:off x="414337" y="1807369"/>
            <a:ext cx="6096000" cy="4431983"/>
          </a:xfrm>
          <a:prstGeom prst="rect">
            <a:avLst/>
          </a:prstGeom>
        </p:spPr>
        <p:txBody>
          <a:bodyPr>
            <a:spAutoFit/>
          </a:bodyPr>
          <a:lstStyle/>
          <a:p>
            <a:r>
              <a:rPr lang="en-US" sz="2200" dirty="0"/>
              <a:t>Tools used are :</a:t>
            </a:r>
          </a:p>
          <a:p>
            <a:endParaRPr lang="en-US" sz="2200" dirty="0"/>
          </a:p>
          <a:p>
            <a:r>
              <a:rPr lang="en-US" sz="2200" b="1" dirty="0"/>
              <a:t>Front end                   Back End</a:t>
            </a:r>
            <a:r>
              <a:rPr lang="en-US" sz="2200" b="1" dirty="0" smtClean="0"/>
              <a:t>: </a:t>
            </a:r>
            <a:r>
              <a:rPr lang="en-US" sz="2200" dirty="0" smtClean="0"/>
              <a:t>PHP, </a:t>
            </a:r>
            <a:r>
              <a:rPr lang="en-US" sz="2200" dirty="0" err="1" smtClean="0"/>
              <a:t>PhpMyAdmin</a:t>
            </a:r>
            <a:r>
              <a:rPr lang="en-US" sz="2200" dirty="0" smtClean="0"/>
              <a:t> </a:t>
            </a:r>
            <a:endParaRPr lang="en-US" sz="2200" dirty="0"/>
          </a:p>
          <a:p>
            <a:r>
              <a:rPr lang="en-US" sz="2200" dirty="0" smtClean="0"/>
              <a:t> </a:t>
            </a:r>
            <a:r>
              <a:rPr lang="en-US" sz="2200" dirty="0"/>
              <a:t>HTML</a:t>
            </a:r>
          </a:p>
          <a:p>
            <a:r>
              <a:rPr lang="en-US" sz="2200" dirty="0" smtClean="0"/>
              <a:t> CSS</a:t>
            </a:r>
            <a:endParaRPr lang="en-US" sz="2200" dirty="0"/>
          </a:p>
          <a:p>
            <a:r>
              <a:rPr lang="en-US" sz="2200" dirty="0"/>
              <a:t>JAVA </a:t>
            </a:r>
            <a:r>
              <a:rPr lang="en-US" sz="2200" dirty="0" smtClean="0"/>
              <a:t>SCRIPT</a:t>
            </a:r>
            <a:endParaRPr lang="en-US" sz="2200" dirty="0"/>
          </a:p>
          <a:p>
            <a:endParaRPr lang="en-US" sz="2200" dirty="0"/>
          </a:p>
          <a:p>
            <a:r>
              <a:rPr lang="en-US" sz="2200" b="1" dirty="0"/>
              <a:t>Data base </a:t>
            </a:r>
          </a:p>
          <a:p>
            <a:r>
              <a:rPr lang="en-US" sz="2200" dirty="0" smtClean="0"/>
              <a:t>MYSQL, PostgreSQL</a:t>
            </a:r>
            <a:endParaRPr lang="en-US" sz="2200" dirty="0"/>
          </a:p>
          <a:p>
            <a:endParaRPr lang="en-US" sz="2200" dirty="0"/>
          </a:p>
          <a:p>
            <a:r>
              <a:rPr lang="en-US" sz="2200" b="1" dirty="0"/>
              <a:t>Additional Tools</a:t>
            </a:r>
          </a:p>
          <a:p>
            <a:r>
              <a:rPr lang="en-US" sz="2200" dirty="0"/>
              <a:t>XAMPP Server</a:t>
            </a:r>
          </a:p>
          <a:p>
            <a:endParaRPr lang="en-US" dirty="0"/>
          </a:p>
        </p:txBody>
      </p:sp>
    </p:spTree>
    <p:extLst>
      <p:ext uri="{BB962C8B-B14F-4D97-AF65-F5344CB8AC3E}">
        <p14:creationId xmlns:p14="http://schemas.microsoft.com/office/powerpoint/2010/main" val="101835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F9EAAD27-EF70-4FE3-86A6-96E333BAA042}"/>
              </a:ext>
            </a:extLst>
          </p:cNvPr>
          <p:cNvSpPr txBox="1"/>
          <p:nvPr/>
        </p:nvSpPr>
        <p:spPr>
          <a:xfrm>
            <a:off x="238125" y="871955"/>
            <a:ext cx="4729163" cy="553998"/>
          </a:xfrm>
          <a:prstGeom prst="rect">
            <a:avLst/>
          </a:prstGeom>
          <a:noFill/>
        </p:spPr>
        <p:txBody>
          <a:bodyPr wrap="square" rtlCol="0">
            <a:spAutoFit/>
          </a:bodyPr>
          <a:lstStyle/>
          <a:p>
            <a:r>
              <a:rPr lang="en-US" sz="3000" b="1" dirty="0"/>
              <a:t>Benefits of online banking</a:t>
            </a:r>
          </a:p>
        </p:txBody>
      </p:sp>
      <p:sp>
        <p:nvSpPr>
          <p:cNvPr id="5" name="Rectangle 4">
            <a:extLst>
              <a:ext uri="{FF2B5EF4-FFF2-40B4-BE49-F238E27FC236}">
                <a16:creationId xmlns:a16="http://schemas.microsoft.com/office/drawing/2014/main" xmlns="" id="{3F499371-1B5F-44D1-9243-390BBCF48900}"/>
              </a:ext>
            </a:extLst>
          </p:cNvPr>
          <p:cNvSpPr/>
          <p:nvPr/>
        </p:nvSpPr>
        <p:spPr>
          <a:xfrm>
            <a:off x="238125" y="1425953"/>
            <a:ext cx="11601449" cy="4893647"/>
          </a:xfrm>
          <a:prstGeom prst="rect">
            <a:avLst/>
          </a:prstGeom>
        </p:spPr>
        <p:txBody>
          <a:bodyPr wrap="square">
            <a:spAutoFit/>
          </a:bodyPr>
          <a:lstStyle/>
          <a:p>
            <a:r>
              <a:rPr lang="en-US" sz="2800" b="0" i="0" dirty="0">
                <a:solidFill>
                  <a:srgbClr val="000000"/>
                </a:solidFill>
                <a:effectLst/>
                <a:latin typeface="ff1"/>
              </a:rPr>
              <a:t>Many of us lead busy lives. After a hectic day, the last thing you want to do is spend time waiting in line at the bank, or even the post office. </a:t>
            </a:r>
          </a:p>
          <a:p>
            <a:r>
              <a:rPr lang="en-US" sz="2800" b="0" i="0" dirty="0">
                <a:solidFill>
                  <a:srgbClr val="000000"/>
                </a:solidFill>
                <a:effectLst/>
                <a:latin typeface="ff1"/>
              </a:rPr>
              <a:t>That's where Online Banking comes in. Many of the benefits of doing our banking online are obvious: </a:t>
            </a:r>
            <a:endParaRPr lang="en-US" sz="1400" b="0" i="0" dirty="0">
              <a:solidFill>
                <a:srgbClr val="000000"/>
              </a:solidFill>
              <a:effectLst/>
              <a:latin typeface="ff1"/>
            </a:endParaRPr>
          </a:p>
          <a:p>
            <a:r>
              <a:rPr lang="en-US" sz="1400" dirty="0">
                <a:solidFill>
                  <a:srgbClr val="000000"/>
                </a:solidFill>
                <a:latin typeface="ff1"/>
              </a:rPr>
              <a:t>.</a:t>
            </a:r>
            <a:endParaRPr lang="en-US" sz="2800" b="0" i="0" dirty="0">
              <a:solidFill>
                <a:srgbClr val="000000"/>
              </a:solidFill>
              <a:effectLst/>
              <a:latin typeface="ff1"/>
            </a:endParaRPr>
          </a:p>
          <a:p>
            <a:r>
              <a:rPr lang="en-US" sz="2800" dirty="0"/>
              <a:t>1. Online banking with key bank is fast, secure, convenient and free. </a:t>
            </a:r>
          </a:p>
          <a:p>
            <a:r>
              <a:rPr lang="en-US" sz="2800" dirty="0"/>
              <a:t>2. Quick, simple, authenticated access to accounts via the web application. </a:t>
            </a:r>
          </a:p>
          <a:p>
            <a:r>
              <a:rPr lang="en-US" sz="2800" dirty="0"/>
              <a:t>3. Simply scalable to grow with changing system requirement. </a:t>
            </a:r>
          </a:p>
          <a:p>
            <a:r>
              <a:rPr lang="en-US" sz="2800" dirty="0"/>
              <a:t>4. Global enterprise wide access to information. </a:t>
            </a:r>
          </a:p>
          <a:p>
            <a:r>
              <a:rPr lang="en-US" sz="2800" dirty="0"/>
              <a:t>5. Improved data security, restricting unauthorized access. </a:t>
            </a:r>
          </a:p>
          <a:p>
            <a:r>
              <a:rPr lang="en-US" sz="2800" dirty="0"/>
              <a:t>6. Minimize Storage Space.</a:t>
            </a:r>
          </a:p>
          <a:p>
            <a:endParaRPr lang="en-US" b="0" i="0" dirty="0">
              <a:solidFill>
                <a:srgbClr val="000000"/>
              </a:solidFill>
              <a:effectLst/>
              <a:latin typeface="ff1"/>
            </a:endParaRPr>
          </a:p>
        </p:txBody>
      </p:sp>
    </p:spTree>
    <p:extLst>
      <p:ext uri="{BB962C8B-B14F-4D97-AF65-F5344CB8AC3E}">
        <p14:creationId xmlns:p14="http://schemas.microsoft.com/office/powerpoint/2010/main" val="377101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1485900"/>
            <a:ext cx="12192000" cy="8343900"/>
          </a:xfrm>
          <a:prstGeom prst="rect">
            <a:avLst/>
          </a:prstGeom>
        </p:spPr>
      </p:pic>
      <p:pic>
        <p:nvPicPr>
          <p:cNvPr id="5" name="Picture 4">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111343" y="-1485900"/>
            <a:ext cx="12414685" cy="8496300"/>
          </a:xfrm>
          <a:prstGeom prst="rect">
            <a:avLst/>
          </a:prstGeom>
        </p:spPr>
      </p:pic>
      <p:sp>
        <p:nvSpPr>
          <p:cNvPr id="4" name="TextBox 3"/>
          <p:cNvSpPr txBox="1"/>
          <p:nvPr/>
        </p:nvSpPr>
        <p:spPr>
          <a:xfrm>
            <a:off x="495300" y="-438150"/>
            <a:ext cx="9182100" cy="707886"/>
          </a:xfrm>
          <a:prstGeom prst="rect">
            <a:avLst/>
          </a:prstGeom>
          <a:noFill/>
        </p:spPr>
        <p:txBody>
          <a:bodyPr wrap="square" rtlCol="0">
            <a:spAutoFit/>
          </a:bodyPr>
          <a:lstStyle/>
          <a:p>
            <a:r>
              <a:rPr lang="en-US" sz="4000" b="1" dirty="0" smtClean="0"/>
              <a:t>Case study </a:t>
            </a:r>
            <a:r>
              <a:rPr lang="en-US" sz="2800" dirty="0" smtClean="0"/>
              <a:t>:</a:t>
            </a:r>
            <a:endParaRPr lang="en-US" sz="2800" dirty="0"/>
          </a:p>
        </p:txBody>
      </p:sp>
      <p:sp>
        <p:nvSpPr>
          <p:cNvPr id="9" name="TextBox 8"/>
          <p:cNvSpPr txBox="1"/>
          <p:nvPr/>
        </p:nvSpPr>
        <p:spPr>
          <a:xfrm>
            <a:off x="495300" y="533400"/>
            <a:ext cx="10039350" cy="2677656"/>
          </a:xfrm>
          <a:prstGeom prst="rect">
            <a:avLst/>
          </a:prstGeom>
          <a:noFill/>
        </p:spPr>
        <p:txBody>
          <a:bodyPr wrap="square" rtlCol="0">
            <a:spAutoFit/>
          </a:bodyPr>
          <a:lstStyle/>
          <a:p>
            <a:r>
              <a:rPr lang="en-US" sz="2400" dirty="0" smtClean="0"/>
              <a:t>E-banking management system can be used in banks, financial companies </a:t>
            </a:r>
            <a:r>
              <a:rPr lang="en-US" sz="2400" dirty="0" err="1" smtClean="0"/>
              <a:t>etc</a:t>
            </a:r>
            <a:endParaRPr lang="en-US" sz="2400" dirty="0" smtClean="0"/>
          </a:p>
          <a:p>
            <a:r>
              <a:rPr lang="en-US" sz="2400" dirty="0" smtClean="0"/>
              <a:t>Nowadays, banks use </a:t>
            </a:r>
            <a:r>
              <a:rPr lang="en-US" sz="2400" dirty="0" err="1" smtClean="0"/>
              <a:t>netbanking</a:t>
            </a:r>
            <a:r>
              <a:rPr lang="en-US" sz="2400" dirty="0" smtClean="0"/>
              <a:t> for fast and </a:t>
            </a:r>
            <a:r>
              <a:rPr lang="en-US" sz="2400" dirty="0" err="1" smtClean="0"/>
              <a:t>convinient</a:t>
            </a:r>
            <a:r>
              <a:rPr lang="en-US" sz="2400" dirty="0" smtClean="0"/>
              <a:t> transfer of funds, creating accounts, creating deposits etc.</a:t>
            </a:r>
          </a:p>
          <a:p>
            <a:endParaRPr lang="en-US" sz="2400" dirty="0" smtClean="0"/>
          </a:p>
          <a:p>
            <a:r>
              <a:rPr lang="en-US" sz="2400" dirty="0" smtClean="0"/>
              <a:t>Financial companies also use such features as they need transfer of finances, deposits, and a record of all</a:t>
            </a:r>
          </a:p>
          <a:p>
            <a:r>
              <a:rPr lang="en-US" sz="2400" dirty="0" smtClean="0"/>
              <a:t>Procedures. </a:t>
            </a:r>
            <a:endParaRPr lang="en-US" sz="2400" dirty="0"/>
          </a:p>
        </p:txBody>
      </p:sp>
    </p:spTree>
    <p:extLst>
      <p:ext uri="{BB962C8B-B14F-4D97-AF65-F5344CB8AC3E}">
        <p14:creationId xmlns:p14="http://schemas.microsoft.com/office/powerpoint/2010/main" val="99982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F9EAAD27-EF70-4FE3-86A6-96E333BAA042}"/>
              </a:ext>
            </a:extLst>
          </p:cNvPr>
          <p:cNvSpPr txBox="1"/>
          <p:nvPr/>
        </p:nvSpPr>
        <p:spPr>
          <a:xfrm>
            <a:off x="414337" y="1028700"/>
            <a:ext cx="3495675" cy="1557338"/>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xmlns="" id="{8FF7EB6C-EED3-4891-AAB1-11AB6E22F902}"/>
              </a:ext>
            </a:extLst>
          </p:cNvPr>
          <p:cNvSpPr txBox="1"/>
          <p:nvPr/>
        </p:nvSpPr>
        <p:spPr>
          <a:xfrm>
            <a:off x="476250" y="1147763"/>
            <a:ext cx="11015663" cy="4431983"/>
          </a:xfrm>
          <a:prstGeom prst="rect">
            <a:avLst/>
          </a:prstGeom>
          <a:noFill/>
        </p:spPr>
        <p:txBody>
          <a:bodyPr wrap="square" rtlCol="0">
            <a:spAutoFit/>
          </a:bodyPr>
          <a:lstStyle/>
          <a:p>
            <a:r>
              <a:rPr lang="en-US" sz="3000" b="1" dirty="0"/>
              <a:t>Problem that can arise in </a:t>
            </a:r>
            <a:r>
              <a:rPr lang="en-US" sz="3000" b="1" dirty="0" err="1"/>
              <a:t>NetBanking</a:t>
            </a:r>
            <a:r>
              <a:rPr lang="en-US" sz="3000" b="1" dirty="0"/>
              <a:t> </a:t>
            </a:r>
          </a:p>
          <a:p>
            <a:endParaRPr lang="en-US" sz="2800" dirty="0"/>
          </a:p>
          <a:p>
            <a:r>
              <a:rPr lang="en-US" sz="2800" dirty="0"/>
              <a:t>Nowadays, many banks have taken adequate measures to ward off the problems related to the security of banking transactions carried out through the Internet. Customers can also follow simple precautionary measures to avoid such problems. They should always refrain from disclosing the password to </a:t>
            </a:r>
            <a:r>
              <a:rPr lang="en-US" sz="2800" dirty="0" smtClean="0"/>
              <a:t>anyone</a:t>
            </a:r>
            <a:r>
              <a:rPr lang="en-US" sz="2800" dirty="0"/>
              <a:t>,</a:t>
            </a:r>
            <a:r>
              <a:rPr lang="en-US" sz="2800" dirty="0" smtClean="0"/>
              <a:t> </a:t>
            </a:r>
            <a:r>
              <a:rPr lang="en-US" sz="2800" dirty="0"/>
              <a:t>change their passwords at regular intervals and install antivirus software. </a:t>
            </a:r>
            <a:endParaRPr lang="en-US" sz="2800" dirty="0" smtClean="0"/>
          </a:p>
          <a:p>
            <a:r>
              <a:rPr lang="en-US" sz="2800" dirty="0" smtClean="0"/>
              <a:t>Transactions might fail or have issues which can be solved by having a proper scheduling system.</a:t>
            </a:r>
            <a:endParaRPr lang="en-US" sz="2800" dirty="0"/>
          </a:p>
        </p:txBody>
      </p:sp>
    </p:spTree>
    <p:extLst>
      <p:ext uri="{BB962C8B-B14F-4D97-AF65-F5344CB8AC3E}">
        <p14:creationId xmlns:p14="http://schemas.microsoft.com/office/powerpoint/2010/main" val="10866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xmlns="" id="{2F6A7B23-A5B7-4ED4-850E-245F6A47136F}"/>
              </a:ext>
            </a:extLst>
          </p:cNvPr>
          <p:cNvSpPr/>
          <p:nvPr/>
        </p:nvSpPr>
        <p:spPr>
          <a:xfrm>
            <a:off x="2634442" y="2613392"/>
            <a:ext cx="6923115" cy="1631216"/>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a:t>
            </a:r>
          </a:p>
        </p:txBody>
      </p:sp>
    </p:spTree>
    <p:extLst>
      <p:ext uri="{BB962C8B-B14F-4D97-AF65-F5344CB8AC3E}">
        <p14:creationId xmlns:p14="http://schemas.microsoft.com/office/powerpoint/2010/main" val="6763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8A9E895-07E5-4480-8050-097A8FCAB6FC}"/>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p:cNvSpPr txBox="1"/>
          <p:nvPr/>
        </p:nvSpPr>
        <p:spPr>
          <a:xfrm>
            <a:off x="590550" y="838200"/>
            <a:ext cx="8705850" cy="584775"/>
          </a:xfrm>
          <a:prstGeom prst="rect">
            <a:avLst/>
          </a:prstGeom>
          <a:noFill/>
        </p:spPr>
        <p:txBody>
          <a:bodyPr wrap="square" rtlCol="0">
            <a:spAutoFit/>
          </a:bodyPr>
          <a:lstStyle/>
          <a:p>
            <a:r>
              <a:rPr lang="en-US" sz="3200" b="1" dirty="0" smtClean="0"/>
              <a:t>Tools that can be used to improve performance </a:t>
            </a:r>
            <a:r>
              <a:rPr lang="en-US" sz="3200" dirty="0" smtClean="0"/>
              <a:t>:</a:t>
            </a:r>
            <a:endParaRPr lang="en-US" sz="3200" dirty="0"/>
          </a:p>
        </p:txBody>
      </p:sp>
      <p:sp>
        <p:nvSpPr>
          <p:cNvPr id="4" name="TextBox 3"/>
          <p:cNvSpPr txBox="1"/>
          <p:nvPr/>
        </p:nvSpPr>
        <p:spPr>
          <a:xfrm>
            <a:off x="590549" y="1828800"/>
            <a:ext cx="9925051" cy="1938992"/>
          </a:xfrm>
          <a:prstGeom prst="rect">
            <a:avLst/>
          </a:prstGeom>
          <a:noFill/>
        </p:spPr>
        <p:txBody>
          <a:bodyPr wrap="square" rtlCol="0">
            <a:spAutoFit/>
          </a:bodyPr>
          <a:lstStyle/>
          <a:p>
            <a:r>
              <a:rPr lang="en-US" sz="2400" dirty="0" smtClean="0"/>
              <a:t>- Django because </a:t>
            </a:r>
            <a:r>
              <a:rPr lang="en-US" sz="2400" b="1" dirty="0"/>
              <a:t>Django</a:t>
            </a:r>
            <a:r>
              <a:rPr lang="en-US" sz="2400" dirty="0"/>
              <a:t> is an open-source python web framework </a:t>
            </a:r>
            <a:r>
              <a:rPr lang="en-US" sz="2400" b="1" dirty="0"/>
              <a:t>used</a:t>
            </a:r>
            <a:r>
              <a:rPr lang="en-US" sz="2400" dirty="0"/>
              <a:t> for rapid development, pragmatic, maintainable, clean design, and secures </a:t>
            </a:r>
            <a:r>
              <a:rPr lang="en-US" sz="2400" dirty="0" smtClean="0"/>
              <a:t>websites. The </a:t>
            </a:r>
            <a:r>
              <a:rPr lang="en-US" sz="2400" dirty="0"/>
              <a:t>main goal of the </a:t>
            </a:r>
            <a:r>
              <a:rPr lang="en-US" sz="2400" b="1" dirty="0"/>
              <a:t>Django</a:t>
            </a:r>
            <a:r>
              <a:rPr lang="en-US" sz="2400" dirty="0"/>
              <a:t> framework is to allow developers to focus on components of the application that are new instead of spending time on already developed components.</a:t>
            </a:r>
            <a:endParaRPr lang="en-US" sz="2400" dirty="0"/>
          </a:p>
        </p:txBody>
      </p:sp>
      <p:sp>
        <p:nvSpPr>
          <p:cNvPr id="5" name="TextBox 4"/>
          <p:cNvSpPr txBox="1"/>
          <p:nvPr/>
        </p:nvSpPr>
        <p:spPr>
          <a:xfrm>
            <a:off x="723900" y="4173617"/>
            <a:ext cx="9791700" cy="1938992"/>
          </a:xfrm>
          <a:prstGeom prst="rect">
            <a:avLst/>
          </a:prstGeom>
          <a:noFill/>
        </p:spPr>
        <p:txBody>
          <a:bodyPr wrap="square" rtlCol="0">
            <a:spAutoFit/>
          </a:bodyPr>
          <a:lstStyle/>
          <a:p>
            <a:r>
              <a:rPr lang="en-US" sz="2400" dirty="0" smtClean="0"/>
              <a:t>- JQuery  </a:t>
            </a:r>
            <a:r>
              <a:rPr lang="en-US" sz="2400" dirty="0"/>
              <a:t> a fast, small, cross-platform </a:t>
            </a:r>
            <a:r>
              <a:rPr lang="en-US" sz="2400" dirty="0"/>
              <a:t>J</a:t>
            </a:r>
            <a:r>
              <a:rPr lang="en-US" sz="2400" dirty="0" smtClean="0"/>
              <a:t>avaScript library</a:t>
            </a:r>
            <a:r>
              <a:rPr lang="en-US" sz="2400" dirty="0"/>
              <a:t> aimed at simplifying the front-end process – appeared on the scene. By abstracting a lot of the functionality usually left for developers to solve on their own, jQuery </a:t>
            </a:r>
            <a:r>
              <a:rPr lang="en-US" sz="2400" dirty="0" smtClean="0"/>
              <a:t>allows </a:t>
            </a:r>
            <a:r>
              <a:rPr lang="en-US" sz="2400" dirty="0"/>
              <a:t>greater scope for creating animations, adding plug-ins, or even just navigating documents.</a:t>
            </a:r>
            <a:endParaRPr lang="en-US" sz="2400" dirty="0"/>
          </a:p>
        </p:txBody>
      </p:sp>
    </p:spTree>
    <p:extLst>
      <p:ext uri="{BB962C8B-B14F-4D97-AF65-F5344CB8AC3E}">
        <p14:creationId xmlns:p14="http://schemas.microsoft.com/office/powerpoint/2010/main" val="24892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507</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ff1</vt:lpstr>
      <vt:lpstr>Libre Franklin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Pramod</dc:creator>
  <cp:lastModifiedBy>Microsoft Office User</cp:lastModifiedBy>
  <cp:revision>16</cp:revision>
  <cp:lastPrinted>2019-04-23T01:21:01Z</cp:lastPrinted>
  <dcterms:created xsi:type="dcterms:W3CDTF">2019-04-22T15:07:33Z</dcterms:created>
  <dcterms:modified xsi:type="dcterms:W3CDTF">2019-04-23T04:39:56Z</dcterms:modified>
</cp:coreProperties>
</file>