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Lst>
  <p:sldIdLst>
    <p:sldId id="256" r:id="rId2"/>
    <p:sldId id="257" r:id="rId3"/>
    <p:sldId id="258" r:id="rId4"/>
    <p:sldId id="280" r:id="rId5"/>
    <p:sldId id="281" r:id="rId6"/>
    <p:sldId id="27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warya pathak" initials="ap" lastIdx="18" clrIdx="0">
    <p:extLst>
      <p:ext uri="{19B8F6BF-5375-455C-9EA6-DF929625EA0E}">
        <p15:presenceInfo xmlns:p15="http://schemas.microsoft.com/office/powerpoint/2012/main" userId="488e60ca2b0d3f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81" d="100"/>
          <a:sy n="81" d="100"/>
        </p:scale>
        <p:origin x="9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14T22:52:29.266"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EDA77AF-CDD3-4658-8B13-73925C701F2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27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5B87B-1AED-45E8-A221-6464E008365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A77AF-CDD3-4658-8B13-73925C701F2E}" type="slidenum">
              <a:rPr lang="en-IN" smtClean="0"/>
              <a:t>‹#›</a:t>
            </a:fld>
            <a:endParaRPr lang="en-IN"/>
          </a:p>
        </p:txBody>
      </p:sp>
    </p:spTree>
    <p:extLst>
      <p:ext uri="{BB962C8B-B14F-4D97-AF65-F5344CB8AC3E}">
        <p14:creationId xmlns:p14="http://schemas.microsoft.com/office/powerpoint/2010/main" val="183718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19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40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spTree>
    <p:extLst>
      <p:ext uri="{BB962C8B-B14F-4D97-AF65-F5344CB8AC3E}">
        <p14:creationId xmlns:p14="http://schemas.microsoft.com/office/powerpoint/2010/main" val="1709199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289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790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752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98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spTree>
    <p:extLst>
      <p:ext uri="{BB962C8B-B14F-4D97-AF65-F5344CB8AC3E}">
        <p14:creationId xmlns:p14="http://schemas.microsoft.com/office/powerpoint/2010/main" val="64200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5B87B-1AED-45E8-A221-6464E008365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DA77AF-CDD3-4658-8B13-73925C701F2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05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5B87B-1AED-45E8-A221-6464E008365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A77AF-CDD3-4658-8B13-73925C701F2E}" type="slidenum">
              <a:rPr lang="en-IN" smtClean="0"/>
              <a:t>‹#›</a:t>
            </a:fld>
            <a:endParaRPr lang="en-IN"/>
          </a:p>
        </p:txBody>
      </p:sp>
    </p:spTree>
    <p:extLst>
      <p:ext uri="{BB962C8B-B14F-4D97-AF65-F5344CB8AC3E}">
        <p14:creationId xmlns:p14="http://schemas.microsoft.com/office/powerpoint/2010/main" val="8084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5B87B-1AED-45E8-A221-6464E0083657}"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DA77AF-CDD3-4658-8B13-73925C701F2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3098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5B87B-1AED-45E8-A221-6464E0083657}"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DA77AF-CDD3-4658-8B13-73925C701F2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36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5B87B-1AED-45E8-A221-6464E0083657}"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DA77AF-CDD3-4658-8B13-73925C701F2E}" type="slidenum">
              <a:rPr lang="en-IN" smtClean="0"/>
              <a:t>‹#›</a:t>
            </a:fld>
            <a:endParaRPr lang="en-IN"/>
          </a:p>
        </p:txBody>
      </p:sp>
    </p:spTree>
    <p:extLst>
      <p:ext uri="{BB962C8B-B14F-4D97-AF65-F5344CB8AC3E}">
        <p14:creationId xmlns:p14="http://schemas.microsoft.com/office/powerpoint/2010/main" val="343110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5B87B-1AED-45E8-A221-6464E008365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A77AF-CDD3-4658-8B13-73925C701F2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6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5B87B-1AED-45E8-A221-6464E008365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DA77AF-CDD3-4658-8B13-73925C701F2E}" type="slidenum">
              <a:rPr lang="en-IN" smtClean="0"/>
              <a:t>‹#›</a:t>
            </a:fld>
            <a:endParaRPr lang="en-IN"/>
          </a:p>
        </p:txBody>
      </p:sp>
    </p:spTree>
    <p:extLst>
      <p:ext uri="{BB962C8B-B14F-4D97-AF65-F5344CB8AC3E}">
        <p14:creationId xmlns:p14="http://schemas.microsoft.com/office/powerpoint/2010/main" val="360538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E5B87B-1AED-45E8-A221-6464E0083657}" type="datetimeFigureOut">
              <a:rPr lang="en-IN" smtClean="0"/>
              <a:t>13-10-2024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DA77AF-CDD3-4658-8B13-73925C701F2E}" type="slidenum">
              <a:rPr lang="en-IN" smtClean="0"/>
              <a:t>‹#›</a:t>
            </a:fld>
            <a:endParaRPr lang="en-IN"/>
          </a:p>
        </p:txBody>
      </p:sp>
    </p:spTree>
    <p:extLst>
      <p:ext uri="{BB962C8B-B14F-4D97-AF65-F5344CB8AC3E}">
        <p14:creationId xmlns:p14="http://schemas.microsoft.com/office/powerpoint/2010/main" val="1033065379"/>
      </p:ext>
    </p:extLst>
  </p:cSld>
  <p:clrMap bg1="lt1" tx1="dk1" bg2="lt2" tx2="dk2" accent1="accent1" accent2="accent2" accent3="accent3" accent4="accent4" accent5="accent5" accent6="accent6" hlink="hlink" folHlink="folHlink"/>
  <p:sldLayoutIdLst>
    <p:sldLayoutId id="2147484318" r:id="rId1"/>
    <p:sldLayoutId id="2147484319" r:id="rId2"/>
    <p:sldLayoutId id="2147484320" r:id="rId3"/>
    <p:sldLayoutId id="2147484321" r:id="rId4"/>
    <p:sldLayoutId id="2147484322" r:id="rId5"/>
    <p:sldLayoutId id="2147484323" r:id="rId6"/>
    <p:sldLayoutId id="2147484324" r:id="rId7"/>
    <p:sldLayoutId id="2147484325" r:id="rId8"/>
    <p:sldLayoutId id="2147484326" r:id="rId9"/>
    <p:sldLayoutId id="2147484327" r:id="rId10"/>
    <p:sldLayoutId id="2147484328" r:id="rId11"/>
    <p:sldLayoutId id="2147484329" r:id="rId12"/>
    <p:sldLayoutId id="2147484330" r:id="rId13"/>
    <p:sldLayoutId id="2147484331" r:id="rId14"/>
    <p:sldLayoutId id="2147484332" r:id="rId15"/>
    <p:sldLayoutId id="2147484333" r:id="rId16"/>
    <p:sldLayoutId id="214748433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4411-4E8A-C5FC-7CFB-E323F74114D7}"/>
              </a:ext>
            </a:extLst>
          </p:cNvPr>
          <p:cNvSpPr>
            <a:spLocks noGrp="1"/>
          </p:cNvSpPr>
          <p:nvPr>
            <p:ph type="ctrTitle"/>
          </p:nvPr>
        </p:nvSpPr>
        <p:spPr>
          <a:xfrm>
            <a:off x="2394408" y="1819373"/>
            <a:ext cx="7202079" cy="1609627"/>
          </a:xfrm>
        </p:spPr>
        <p:txBody>
          <a:bodyPr>
            <a:normAutofit fontScale="90000"/>
          </a:bodyPr>
          <a:lstStyle/>
          <a:p>
            <a:pPr algn="ctr"/>
            <a:r>
              <a:rPr lang="en-US" b="1" i="0" dirty="0">
                <a:solidFill>
                  <a:srgbClr val="002246"/>
                </a:solidFill>
                <a:effectLst/>
                <a:highlight>
                  <a:srgbClr val="FFFFFF"/>
                </a:highlight>
                <a:latin typeface="SofiaPro"/>
              </a:rPr>
              <a:t> </a:t>
            </a:r>
            <a:r>
              <a:rPr lang="en-US" b="1" i="0" dirty="0">
                <a:solidFill>
                  <a:schemeClr val="tx1">
                    <a:lumMod val="75000"/>
                    <a:lumOff val="25000"/>
                  </a:schemeClr>
                </a:solidFill>
                <a:effectLst/>
                <a:latin typeface="Lato" panose="020F0502020204030204" pitchFamily="34" charset="0"/>
              </a:rPr>
              <a:t>Exploring Coffee Quality Data with Power BI</a:t>
            </a:r>
            <a:endParaRPr lang="en-IN" dirty="0">
              <a:solidFill>
                <a:schemeClr val="tx1">
                  <a:lumMod val="75000"/>
                  <a:lumOff val="25000"/>
                </a:schemeClr>
              </a:solidFill>
            </a:endParaRPr>
          </a:p>
        </p:txBody>
      </p:sp>
      <p:sp>
        <p:nvSpPr>
          <p:cNvPr id="3" name="Subtitle 2">
            <a:extLst>
              <a:ext uri="{FF2B5EF4-FFF2-40B4-BE49-F238E27FC236}">
                <a16:creationId xmlns:a16="http://schemas.microsoft.com/office/drawing/2014/main" id="{6E4F5C4D-E6DF-31AE-CC27-9F4BB39E5B86}"/>
              </a:ext>
            </a:extLst>
          </p:cNvPr>
          <p:cNvSpPr>
            <a:spLocks noGrp="1"/>
          </p:cNvSpPr>
          <p:nvPr>
            <p:ph type="subTitle" idx="1"/>
          </p:nvPr>
        </p:nvSpPr>
        <p:spPr>
          <a:xfrm>
            <a:off x="2692398" y="4194927"/>
            <a:ext cx="6815669" cy="783471"/>
          </a:xfrm>
        </p:spPr>
        <p:txBody>
          <a:bodyPr/>
          <a:lstStyle/>
          <a:p>
            <a:r>
              <a:rPr lang="en-IN" dirty="0"/>
              <a:t>By: Aishwarya Pathak</a:t>
            </a:r>
          </a:p>
        </p:txBody>
      </p:sp>
    </p:spTree>
    <p:extLst>
      <p:ext uri="{BB962C8B-B14F-4D97-AF65-F5344CB8AC3E}">
        <p14:creationId xmlns:p14="http://schemas.microsoft.com/office/powerpoint/2010/main" val="373912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9BE9D-C506-C412-7396-8D28385E2870}"/>
              </a:ext>
            </a:extLst>
          </p:cNvPr>
          <p:cNvSpPr>
            <a:spLocks noGrp="1"/>
          </p:cNvSpPr>
          <p:nvPr>
            <p:ph idx="1"/>
          </p:nvPr>
        </p:nvSpPr>
        <p:spPr>
          <a:xfrm>
            <a:off x="725864" y="2073897"/>
            <a:ext cx="10737130" cy="3836709"/>
          </a:xfrm>
        </p:spPr>
        <p:txBody>
          <a:bodyPr>
            <a:normAutofit fontScale="85000" lnSpcReduction="20000"/>
          </a:bodyPr>
          <a:lstStyle/>
          <a:p>
            <a:pPr marL="0" indent="0" algn="l" rtl="0">
              <a:spcBef>
                <a:spcPts val="1200"/>
              </a:spcBef>
              <a:spcAft>
                <a:spcPts val="1200"/>
              </a:spcAft>
              <a:buNone/>
            </a:pPr>
            <a:endParaRPr lang="en-US" b="0" i="0" u="sng" dirty="0">
              <a:solidFill>
                <a:srgbClr val="002246"/>
              </a:solidFill>
              <a:effectLst/>
              <a:highlight>
                <a:srgbClr val="FFFFFF"/>
              </a:highlight>
              <a:latin typeface="Arial, sans-serif"/>
            </a:endParaRPr>
          </a:p>
          <a:p>
            <a:pPr>
              <a:spcBef>
                <a:spcPts val="1200"/>
              </a:spcBef>
              <a:spcAft>
                <a:spcPts val="1200"/>
              </a:spcAft>
            </a:pPr>
            <a:r>
              <a:rPr lang="en-US" dirty="0">
                <a:solidFill>
                  <a:srgbClr val="002246"/>
                </a:solidFill>
                <a:highlight>
                  <a:srgbClr val="FFFFFF"/>
                </a:highlight>
                <a:latin typeface="Arial, sans-serif"/>
              </a:rPr>
              <a:t> What are the key determinants of coffee quality as evaluated through sensory attributes such as aroma, flavor, acidity, etc.?</a:t>
            </a:r>
          </a:p>
          <a:p>
            <a:pPr>
              <a:spcBef>
                <a:spcPts val="1200"/>
              </a:spcBef>
              <a:spcAft>
                <a:spcPts val="1200"/>
              </a:spcAft>
            </a:pPr>
            <a:r>
              <a:rPr lang="en-US" dirty="0">
                <a:solidFill>
                  <a:srgbClr val="002246"/>
                </a:solidFill>
                <a:highlight>
                  <a:srgbClr val="FFFFFF"/>
                </a:highlight>
                <a:latin typeface="Arial, sans-serif"/>
              </a:rPr>
              <a:t>Is there a correlation between processing methods, origin regions, and coffee quality scores?</a:t>
            </a:r>
          </a:p>
          <a:p>
            <a:pPr>
              <a:spcBef>
                <a:spcPts val="1200"/>
              </a:spcBef>
              <a:spcAft>
                <a:spcPts val="1200"/>
              </a:spcAft>
            </a:pPr>
            <a:r>
              <a:rPr lang="en-US" dirty="0">
                <a:solidFill>
                  <a:srgbClr val="002246"/>
                </a:solidFill>
                <a:highlight>
                  <a:srgbClr val="FFFFFF"/>
                </a:highlight>
                <a:latin typeface="Arial, sans-serif"/>
              </a:rPr>
              <a:t>Can we identify any trends and patterns in defect occurrences and their impact on overall coffee quality?</a:t>
            </a:r>
          </a:p>
          <a:p>
            <a:pPr>
              <a:spcBef>
                <a:spcPts val="1200"/>
              </a:spcBef>
              <a:spcAft>
                <a:spcPts val="1200"/>
              </a:spcAft>
            </a:pPr>
            <a:r>
              <a:rPr lang="en-US" dirty="0">
                <a:solidFill>
                  <a:srgbClr val="002246"/>
                </a:solidFill>
                <a:highlight>
                  <a:srgbClr val="FFFFFF"/>
                </a:highlight>
                <a:latin typeface="Arial, sans-serif"/>
              </a:rPr>
              <a:t>How do different variables interact to influence the Total Cup Points, which represent an overall measure of coffee quality?</a:t>
            </a:r>
          </a:p>
          <a:p>
            <a:pPr marL="0" indent="0">
              <a:spcBef>
                <a:spcPts val="1200"/>
              </a:spcBef>
              <a:spcAft>
                <a:spcPts val="1200"/>
              </a:spcAft>
              <a:buNone/>
            </a:pPr>
            <a:endParaRPr lang="en-US" dirty="0">
              <a:solidFill>
                <a:srgbClr val="002246"/>
              </a:solidFill>
              <a:highlight>
                <a:srgbClr val="FFFFFF"/>
              </a:highlight>
              <a:latin typeface="Arial, sans-serif"/>
            </a:endParaRPr>
          </a:p>
          <a:p>
            <a:pPr>
              <a:spcBef>
                <a:spcPts val="1200"/>
              </a:spcBef>
              <a:spcAft>
                <a:spcPts val="1200"/>
              </a:spcAft>
            </a:pPr>
            <a:endParaRPr lang="en-US" b="1" dirty="0">
              <a:solidFill>
                <a:srgbClr val="002246"/>
              </a:solidFill>
              <a:highlight>
                <a:srgbClr val="FFFFFF"/>
              </a:highlight>
              <a:latin typeface="Arial, sans-serif"/>
            </a:endParaRPr>
          </a:p>
          <a:p>
            <a:pPr>
              <a:spcBef>
                <a:spcPts val="1200"/>
              </a:spcBef>
              <a:spcAft>
                <a:spcPts val="1200"/>
              </a:spcAft>
            </a:pPr>
            <a:endParaRPr lang="en-US" b="1" dirty="0">
              <a:solidFill>
                <a:srgbClr val="002246"/>
              </a:solidFill>
              <a:highlight>
                <a:srgbClr val="FFFFFF"/>
              </a:highlight>
              <a:latin typeface="Arial, sans-serif"/>
            </a:endParaRPr>
          </a:p>
          <a:p>
            <a:endParaRPr lang="en-IN" dirty="0"/>
          </a:p>
        </p:txBody>
      </p:sp>
      <p:sp>
        <p:nvSpPr>
          <p:cNvPr id="4" name="TextBox 3">
            <a:extLst>
              <a:ext uri="{FF2B5EF4-FFF2-40B4-BE49-F238E27FC236}">
                <a16:creationId xmlns:a16="http://schemas.microsoft.com/office/drawing/2014/main" id="{FBCAD7C4-DD11-7EDD-5FF2-B26DA90B22D3}"/>
              </a:ext>
            </a:extLst>
          </p:cNvPr>
          <p:cNvSpPr txBox="1"/>
          <p:nvPr/>
        </p:nvSpPr>
        <p:spPr>
          <a:xfrm>
            <a:off x="791852" y="1119790"/>
            <a:ext cx="10737130" cy="954107"/>
          </a:xfrm>
          <a:prstGeom prst="rect">
            <a:avLst/>
          </a:prstGeom>
          <a:noFill/>
        </p:spPr>
        <p:txBody>
          <a:bodyPr wrap="square" rtlCol="0">
            <a:spAutoFit/>
          </a:bodyPr>
          <a:lstStyle/>
          <a:p>
            <a:r>
              <a:rPr lang="en-US" sz="2000" b="1" i="0" u="sng" dirty="0">
                <a:solidFill>
                  <a:srgbClr val="002246"/>
                </a:solidFill>
                <a:effectLst/>
                <a:highlight>
                  <a:srgbClr val="FFFFFF"/>
                </a:highlight>
                <a:latin typeface="Arial, sans-serif"/>
              </a:rPr>
              <a:t>Objective:</a:t>
            </a:r>
            <a:r>
              <a:rPr lang="en-US" sz="2000" b="0" i="0" u="sng" dirty="0">
                <a:solidFill>
                  <a:srgbClr val="002246"/>
                </a:solidFill>
                <a:effectLst/>
                <a:highlight>
                  <a:srgbClr val="FFFFFF"/>
                </a:highlight>
                <a:latin typeface="Arial, sans-serif"/>
              </a:rPr>
              <a:t> </a:t>
            </a:r>
            <a:r>
              <a:rPr lang="en-US" b="0" i="0" dirty="0">
                <a:effectLst/>
                <a:latin typeface="Lato" panose="020F0502020204030203" pitchFamily="34" charset="0"/>
              </a:rPr>
              <a:t>The primary goal of this project is to leverage the rich dataset provided by CQI to understand the factors that contribute to coffee quality. Specifically, we aim to explore the following research questions:</a:t>
            </a:r>
            <a:endParaRPr lang="en-IN" dirty="0"/>
          </a:p>
        </p:txBody>
      </p:sp>
    </p:spTree>
    <p:extLst>
      <p:ext uri="{BB962C8B-B14F-4D97-AF65-F5344CB8AC3E}">
        <p14:creationId xmlns:p14="http://schemas.microsoft.com/office/powerpoint/2010/main" val="333124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3" name="Content Placeholder 22">
                <a:extLst>
                  <a:ext uri="{FF2B5EF4-FFF2-40B4-BE49-F238E27FC236}">
                    <a16:creationId xmlns:a16="http://schemas.microsoft.com/office/drawing/2014/main" id="{5BCC243E-87F8-2C86-2959-CC37FEC85CD0}"/>
                  </a:ext>
                </a:extLst>
              </p:cNvPr>
              <p:cNvGraphicFramePr>
                <a:graphicFrameLocks noGrp="1"/>
              </p:cNvGraphicFramePr>
              <p:nvPr>
                <p:ph idx="1"/>
                <p:extLst>
                  <p:ext uri="{D42A27DB-BD31-4B8C-83A1-F6EECF244321}">
                    <p14:modId xmlns:p14="http://schemas.microsoft.com/office/powerpoint/2010/main" val="3181056292"/>
                  </p:ext>
                </p:extLst>
              </p:nvPr>
            </p:nvGraphicFramePr>
            <p:xfrm>
              <a:off x="348792" y="329939"/>
              <a:ext cx="11462993" cy="633481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3" name="Content Placeholder 22">
                <a:extLst>
                  <a:ext uri="{FF2B5EF4-FFF2-40B4-BE49-F238E27FC236}">
                    <a16:creationId xmlns:a16="http://schemas.microsoft.com/office/drawing/2014/main" id="{5BCC243E-87F8-2C86-2959-CC37FEC85CD0}"/>
                  </a:ext>
                </a:extLst>
              </p:cNvPr>
              <p:cNvPicPr>
                <a:picLocks noGrp="1" noRot="1" noChangeAspect="1" noMove="1" noResize="1" noEditPoints="1" noAdjustHandles="1" noChangeArrowheads="1" noChangeShapeType="1"/>
              </p:cNvPicPr>
              <p:nvPr/>
            </p:nvPicPr>
            <p:blipFill>
              <a:blip r:embed="rId3"/>
              <a:stretch>
                <a:fillRect/>
              </a:stretch>
            </p:blipFill>
            <p:spPr>
              <a:xfrm>
                <a:off x="348792" y="329939"/>
                <a:ext cx="11462993" cy="6334812"/>
              </a:xfrm>
              <a:prstGeom prst="rect">
                <a:avLst/>
              </a:prstGeom>
            </p:spPr>
          </p:pic>
        </mc:Fallback>
      </mc:AlternateContent>
    </p:spTree>
    <p:extLst>
      <p:ext uri="{BB962C8B-B14F-4D97-AF65-F5344CB8AC3E}">
        <p14:creationId xmlns:p14="http://schemas.microsoft.com/office/powerpoint/2010/main" val="69042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87E5-778D-8477-096A-20EE62A4303A}"/>
              </a:ext>
            </a:extLst>
          </p:cNvPr>
          <p:cNvSpPr>
            <a:spLocks noGrp="1"/>
          </p:cNvSpPr>
          <p:nvPr>
            <p:ph type="title"/>
          </p:nvPr>
        </p:nvSpPr>
        <p:spPr>
          <a:xfrm>
            <a:off x="942680" y="1274363"/>
            <a:ext cx="9953918" cy="1054058"/>
          </a:xfrm>
        </p:spPr>
        <p:txBody>
          <a:bodyPr>
            <a:normAutofit/>
          </a:bodyPr>
          <a:lstStyle/>
          <a:p>
            <a:pPr algn="l"/>
            <a:r>
              <a:rPr lang="en-IN" dirty="0"/>
              <a:t>Conclusion</a:t>
            </a:r>
          </a:p>
        </p:txBody>
      </p:sp>
      <p:sp>
        <p:nvSpPr>
          <p:cNvPr id="3" name="Content Placeholder 2">
            <a:extLst>
              <a:ext uri="{FF2B5EF4-FFF2-40B4-BE49-F238E27FC236}">
                <a16:creationId xmlns:a16="http://schemas.microsoft.com/office/drawing/2014/main" id="{2A96B85A-0C7E-A0BC-C623-302619337FBB}"/>
              </a:ext>
            </a:extLst>
          </p:cNvPr>
          <p:cNvSpPr>
            <a:spLocks noGrp="1"/>
          </p:cNvSpPr>
          <p:nvPr>
            <p:ph idx="1"/>
          </p:nvPr>
        </p:nvSpPr>
        <p:spPr>
          <a:xfrm>
            <a:off x="831130" y="2545238"/>
            <a:ext cx="10529740" cy="3186260"/>
          </a:xfrm>
        </p:spPr>
        <p:txBody>
          <a:bodyPr>
            <a:normAutofit/>
          </a:bodyPr>
          <a:lstStyle/>
          <a:p>
            <a:pPr marL="0" indent="0">
              <a:buNone/>
            </a:pPr>
            <a:r>
              <a:rPr lang="en-IN" sz="1600" b="1" dirty="0">
                <a:solidFill>
                  <a:schemeClr val="accent2"/>
                </a:solidFill>
                <a:latin typeface="Arial, sans-serif"/>
              </a:rPr>
              <a:t>Analysis of </a:t>
            </a:r>
            <a:r>
              <a:rPr lang="en-US" sz="1600" b="1" i="0" dirty="0">
                <a:solidFill>
                  <a:schemeClr val="accent2"/>
                </a:solidFill>
                <a:effectLst/>
                <a:latin typeface="Arial, sans-serif"/>
              </a:rPr>
              <a:t>the key determinants of coffee quality as evaluated through sensory attributes such as aroma, flavor, acidity :</a:t>
            </a:r>
          </a:p>
          <a:p>
            <a:pPr>
              <a:buFont typeface="Wingdings" panose="05000000000000000000" pitchFamily="2" charset="2"/>
              <a:buChar char="ü"/>
            </a:pPr>
            <a:r>
              <a:rPr lang="en-US" sz="1400" b="1" i="0" dirty="0">
                <a:effectLst/>
                <a:latin typeface="Arial, sans-serif"/>
              </a:rPr>
              <a:t>Clean cup and Sweetness tied for highest average of value at 10, followed by Uniformity.</a:t>
            </a:r>
          </a:p>
          <a:p>
            <a:pPr>
              <a:buFont typeface="Wingdings" panose="05000000000000000000" pitchFamily="2" charset="2"/>
              <a:buChar char="ü"/>
            </a:pPr>
            <a:r>
              <a:rPr lang="en-US" sz="1400" b="1" i="0" dirty="0">
                <a:effectLst/>
                <a:latin typeface="Arial, sans-serif"/>
              </a:rPr>
              <a:t>Aftertaste had the lowest average of value at 7.60.</a:t>
            </a:r>
          </a:p>
          <a:p>
            <a:pPr>
              <a:buFont typeface="Wingdings" panose="05000000000000000000" pitchFamily="2" charset="2"/>
              <a:buChar char="ü"/>
            </a:pPr>
            <a:r>
              <a:rPr lang="en-US" sz="1400" b="1" i="0" dirty="0">
                <a:effectLst/>
                <a:latin typeface="Arial, sans-serif"/>
              </a:rPr>
              <a:t>Across all 9 attributes, average of value ranged from 7.60 to 10.</a:t>
            </a:r>
          </a:p>
          <a:p>
            <a:pPr marL="0" indent="0">
              <a:buNone/>
            </a:pPr>
            <a:r>
              <a:rPr lang="en-US" sz="1600" b="1" dirty="0">
                <a:solidFill>
                  <a:schemeClr val="accent2"/>
                </a:solidFill>
                <a:latin typeface="Arial, sans-serif"/>
              </a:rPr>
              <a:t>Determination of correlation between processing methods, origin regions, and coffee quality scores:</a:t>
            </a:r>
          </a:p>
          <a:p>
            <a:pPr>
              <a:buFont typeface="Wingdings" panose="05000000000000000000" pitchFamily="2" charset="2"/>
              <a:buChar char="ü"/>
            </a:pPr>
            <a:r>
              <a:rPr lang="en-US" sz="1400" b="1" dirty="0">
                <a:latin typeface="Arial, sans-serif"/>
              </a:rPr>
              <a:t>Double </a:t>
            </a:r>
            <a:r>
              <a:rPr lang="en-US" sz="1400" b="1" dirty="0" err="1">
                <a:latin typeface="Arial, sans-serif"/>
              </a:rPr>
              <a:t>Anarobic</a:t>
            </a:r>
            <a:r>
              <a:rPr lang="en-US" sz="1400" b="1" dirty="0">
                <a:latin typeface="Arial, sans-serif"/>
              </a:rPr>
              <a:t> washed had the highest Average of Total cup points (89.33)</a:t>
            </a:r>
          </a:p>
          <a:p>
            <a:pPr>
              <a:buFont typeface="Wingdings" panose="05000000000000000000" pitchFamily="2" charset="2"/>
              <a:buChar char="ü"/>
            </a:pPr>
            <a:r>
              <a:rPr lang="en-US" sz="1400" b="1" dirty="0">
                <a:latin typeface="Arial, sans-serif"/>
              </a:rPr>
              <a:t>The region with the highest average of Total cup points was </a:t>
            </a:r>
            <a:r>
              <a:rPr lang="en-US" sz="1400" b="1" dirty="0" err="1">
                <a:latin typeface="Arial, sans-serif"/>
              </a:rPr>
              <a:t>Piendamo</a:t>
            </a:r>
            <a:r>
              <a:rPr lang="en-US" sz="1400" b="1" dirty="0">
                <a:latin typeface="Arial, sans-serif"/>
              </a:rPr>
              <a:t>, Cauca</a:t>
            </a:r>
          </a:p>
          <a:p>
            <a:pPr>
              <a:buFont typeface="Wingdings" panose="05000000000000000000" pitchFamily="2" charset="2"/>
              <a:buChar char="ü"/>
            </a:pPr>
            <a:r>
              <a:rPr lang="en-US" sz="1400" b="1" dirty="0">
                <a:latin typeface="Arial, sans-serif"/>
              </a:rPr>
              <a:t>The processing methods impact the coffee bean attribute such as Acidity, Aroma, Body, Balance, Aftertaste, Flavor</a:t>
            </a:r>
          </a:p>
          <a:p>
            <a:pPr marL="0" indent="0">
              <a:buNone/>
            </a:pPr>
            <a:endParaRPr lang="en-US" sz="1600" b="1" dirty="0">
              <a:latin typeface="Arial, sans-serif"/>
            </a:endParaRPr>
          </a:p>
          <a:p>
            <a:pPr marL="0" indent="0">
              <a:buNone/>
            </a:pPr>
            <a:endParaRPr lang="en-IN" sz="1600" b="1" dirty="0">
              <a:latin typeface="Arial, sans-serif"/>
            </a:endParaRPr>
          </a:p>
        </p:txBody>
      </p:sp>
    </p:spTree>
    <p:extLst>
      <p:ext uri="{BB962C8B-B14F-4D97-AF65-F5344CB8AC3E}">
        <p14:creationId xmlns:p14="http://schemas.microsoft.com/office/powerpoint/2010/main" val="120267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87E5-778D-8477-096A-20EE62A4303A}"/>
              </a:ext>
            </a:extLst>
          </p:cNvPr>
          <p:cNvSpPr>
            <a:spLocks noGrp="1"/>
          </p:cNvSpPr>
          <p:nvPr>
            <p:ph type="title"/>
          </p:nvPr>
        </p:nvSpPr>
        <p:spPr>
          <a:xfrm>
            <a:off x="892404" y="1519460"/>
            <a:ext cx="10004193" cy="667559"/>
          </a:xfrm>
        </p:spPr>
        <p:txBody>
          <a:bodyPr>
            <a:noAutofit/>
          </a:bodyPr>
          <a:lstStyle/>
          <a:p>
            <a:pPr algn="l"/>
            <a:r>
              <a:rPr lang="en-IN" dirty="0"/>
              <a:t>Conclusion</a:t>
            </a:r>
          </a:p>
        </p:txBody>
      </p:sp>
      <p:sp>
        <p:nvSpPr>
          <p:cNvPr id="3" name="Content Placeholder 2">
            <a:extLst>
              <a:ext uri="{FF2B5EF4-FFF2-40B4-BE49-F238E27FC236}">
                <a16:creationId xmlns:a16="http://schemas.microsoft.com/office/drawing/2014/main" id="{2A96B85A-0C7E-A0BC-C623-302619337FBB}"/>
              </a:ext>
            </a:extLst>
          </p:cNvPr>
          <p:cNvSpPr>
            <a:spLocks noGrp="1"/>
          </p:cNvSpPr>
          <p:nvPr>
            <p:ph idx="1"/>
          </p:nvPr>
        </p:nvSpPr>
        <p:spPr>
          <a:xfrm>
            <a:off x="892404" y="2545237"/>
            <a:ext cx="10407191" cy="3283497"/>
          </a:xfrm>
        </p:spPr>
        <p:txBody>
          <a:bodyPr>
            <a:normAutofit lnSpcReduction="10000"/>
          </a:bodyPr>
          <a:lstStyle/>
          <a:p>
            <a:pPr marL="0" indent="0">
              <a:buNone/>
            </a:pPr>
            <a:r>
              <a:rPr lang="en-US" sz="1700" b="1" dirty="0">
                <a:solidFill>
                  <a:schemeClr val="accent2"/>
                </a:solidFill>
                <a:latin typeface="Arial, sans-serif"/>
              </a:rPr>
              <a:t>Identification of any trends or patterns in defect occurrences and their impact on overall coffee quality:</a:t>
            </a:r>
          </a:p>
          <a:p>
            <a:pPr>
              <a:buFont typeface="Wingdings" panose="05000000000000000000" pitchFamily="2" charset="2"/>
              <a:buChar char="ü"/>
            </a:pPr>
            <a:r>
              <a:rPr lang="en-US" sz="1500" b="1" dirty="0">
                <a:latin typeface="Arial, sans-serif"/>
              </a:rPr>
              <a:t>Category 2 defects are more compared to category 1 defect.</a:t>
            </a:r>
          </a:p>
          <a:p>
            <a:pPr>
              <a:buFont typeface="Wingdings" panose="05000000000000000000" pitchFamily="2" charset="2"/>
              <a:buChar char="ü"/>
            </a:pPr>
            <a:r>
              <a:rPr lang="en-US" sz="1500" b="1" dirty="0">
                <a:latin typeface="Arial, sans-serif"/>
              </a:rPr>
              <a:t>Washed/Wet processed beans has more defects.</a:t>
            </a:r>
          </a:p>
          <a:p>
            <a:pPr>
              <a:buFont typeface="Wingdings" panose="05000000000000000000" pitchFamily="2" charset="2"/>
              <a:buChar char="ü"/>
            </a:pPr>
            <a:r>
              <a:rPr lang="en-US" sz="1500" b="1" dirty="0">
                <a:latin typeface="Arial, sans-serif"/>
              </a:rPr>
              <a:t>November, April, March graded beans has more defect.</a:t>
            </a:r>
          </a:p>
          <a:p>
            <a:pPr>
              <a:buFont typeface="Wingdings" panose="05000000000000000000" pitchFamily="2" charset="2"/>
              <a:buChar char="ü"/>
            </a:pPr>
            <a:r>
              <a:rPr lang="en-US" sz="1500" b="1" dirty="0">
                <a:latin typeface="Arial, sans-serif"/>
              </a:rPr>
              <a:t>Harvest year 2021-2022 has more defected beans.</a:t>
            </a:r>
          </a:p>
          <a:p>
            <a:pPr marL="0" indent="0">
              <a:buNone/>
            </a:pPr>
            <a:r>
              <a:rPr lang="en-US" sz="1700" b="1" dirty="0">
                <a:solidFill>
                  <a:schemeClr val="accent2"/>
                </a:solidFill>
                <a:latin typeface="Arial, sans-serif"/>
              </a:rPr>
              <a:t>Analysis of different variables that interact to influence the Total Cup Points, which represent an overall measure of coffee quality:</a:t>
            </a:r>
          </a:p>
          <a:p>
            <a:pPr>
              <a:buFont typeface="Wingdings" panose="05000000000000000000" pitchFamily="2" charset="2"/>
              <a:buChar char="ü"/>
            </a:pPr>
            <a:r>
              <a:rPr lang="en-US" sz="1500" b="1" dirty="0">
                <a:latin typeface="Arial, sans-serif"/>
              </a:rPr>
              <a:t>The overall cup points of a coffee is influenced by attributes Acidity, Flavor, Aroma, Body, Balance, Aftertaste.</a:t>
            </a:r>
          </a:p>
          <a:p>
            <a:pPr>
              <a:buFont typeface="Wingdings" panose="05000000000000000000" pitchFamily="2" charset="2"/>
              <a:buChar char="ü"/>
            </a:pPr>
            <a:r>
              <a:rPr lang="en-US" sz="1500" b="1" dirty="0">
                <a:latin typeface="Arial, sans-serif"/>
              </a:rPr>
              <a:t>The increase in these attributes enhances the Coffee Quality Points.</a:t>
            </a:r>
          </a:p>
          <a:p>
            <a:pPr marL="0" indent="0">
              <a:buNone/>
            </a:pPr>
            <a:endParaRPr lang="en-US" sz="1600" b="1" dirty="0">
              <a:latin typeface="Arial, sans-serif"/>
            </a:endParaRPr>
          </a:p>
          <a:p>
            <a:pPr marL="0" indent="0">
              <a:buNone/>
            </a:pPr>
            <a:endParaRPr lang="en-IN" sz="1600" b="1" dirty="0">
              <a:latin typeface="Arial, sans-serif"/>
            </a:endParaRPr>
          </a:p>
        </p:txBody>
      </p:sp>
    </p:spTree>
    <p:extLst>
      <p:ext uri="{BB962C8B-B14F-4D97-AF65-F5344CB8AC3E}">
        <p14:creationId xmlns:p14="http://schemas.microsoft.com/office/powerpoint/2010/main" val="299355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E93E-2C95-3C02-30CF-4F4EB4207C68}"/>
              </a:ext>
            </a:extLst>
          </p:cNvPr>
          <p:cNvSpPr>
            <a:spLocks noGrp="1"/>
          </p:cNvSpPr>
          <p:nvPr>
            <p:ph type="title"/>
          </p:nvPr>
        </p:nvSpPr>
        <p:spPr>
          <a:xfrm>
            <a:off x="187140" y="477624"/>
            <a:ext cx="8596668" cy="2819400"/>
          </a:xfrm>
        </p:spPr>
        <p:txBody>
          <a:bodyPr>
            <a:normAutofit/>
          </a:bodyPr>
          <a:lstStyle/>
          <a:p>
            <a:pPr algn="ctr"/>
            <a:r>
              <a:rPr lang="en-IN" sz="8800" dirty="0"/>
              <a:t>THANK YOU</a:t>
            </a:r>
          </a:p>
        </p:txBody>
      </p:sp>
    </p:spTree>
    <p:extLst>
      <p:ext uri="{BB962C8B-B14F-4D97-AF65-F5344CB8AC3E}">
        <p14:creationId xmlns:p14="http://schemas.microsoft.com/office/powerpoint/2010/main" val="22300434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webextensions/webextension1.xml><?xml version="1.0" encoding="utf-8"?>
<we:webextension xmlns:we="http://schemas.microsoft.com/office/webextensions/webextension/2010/11" id="{FC30103C-FB3E-4EC5-9259-FCB0DC2B6BF4}">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224bNxD9FYEvaQGh2Dt3/WbLSfMQF27dGiiKIBiSsxITailwuYpVQ//e4a7s+KJEgNqkFpw3aWYwPHN4OEPuNVO6XRhY/QJzZEfsxNoPc3AfRgUbs2awQZkqnlS5gCLiWaZEXgavXXhtm5YdXTMPbor+UrcdmJCIjH+xOi5kVsWR4lIUZZRCpYC9HTMw5hymIaYG0+KYLdC1tgGj/8YhBbm863A9Zni1MNZBWOjCg8ew2JLC6T8Bi39KCQdIr5d4gdIP1qhEwDQjzCIroJJxlFYU1g4BPd6tISF1v/zENh50Q8sEW1ZXZSqUSrFIc1WrNE9VsNfa+E2IWL28WjiqmZhYLQJlx2oJjUTF+hIctgPia3Y8nTqcgt/8fXnPObGmm2+xX9jOSfwN697VeO1XtIaq34EDoSW8kwahGf2Q/MjWRNq5s0RpH3Ps7Bx646uu2RAUh78z+3HikBilWqL1+OkBl1qF6EOEXpMuPLSk1gNEfwIm4DhI6FYdpGAmvWPSLQ4R/CsDS+sOEfkfja6tmx9ol7n4iOgbyrQb/FuytLqZms14/TTpfh9qkqajbuVQDTAnM3A+DHjxnmZmmHCUwDqF7mTVD7lT7W6mbTJ+UNHTGHBUM5lkVOdxVnCBUPIqUwrz9GBG9ynWRPLoEkz3sBtHewn0tUYHTs5Wb3CJ5jHUW/9j1w2sS3B6uIz1Zf3rcjeXztu07B4DPztQJNvRKWxG6R2ELBhHnwzBvamL/YkwNKTPUTQh09Q6wmOeL0u/dnTK8TtRO4k6o+fA7Is0fT9yp7DaW0hfrXX2022PcWjo7bd1Bg4vTVro/Z235Ka0YTI+mw2/ORQ0Z8mqIBJ1KTk9jROZ0Wu/lHFA90WaPV55Ya/ukxyybf1wsGtsf1uF0U8Z8hBzZ+hnVu2js9ZoSQ34bv1sjm7a77kCD319i2FVjYPfqt6NffnX7I0mSobcw03hiL04gVbLF4To5h60Vbd9eNsv8W34GaQSJRFPM15KKXmVRCLlUO5/J/vvkZ9Z3frO4egcKUPjYbpXD/lqe4ueLv7N/7u72zka9jfnZZKnWQQRIlSxrOv8Se3va3BLbP3oM5fE53xoH1CzOa9ZKdK4zvOkRhFLEHWR7N/aqyJJJPIEKiwx5lzUYnc2PQ8Ce5RLcFWV1EKiRFVKAGZ5me6bixeVyJUQPOecx2VW0FNx31yZiqM6lFcUUVonVRIXsF+uPt02ndnOtwuQeA4NbtEb6QwahWqH5vrP76xfhLBoYXaJNHyUv1Xoev0Plqz+YTwYAAA=&quot;"/>
    <we:property name="creatorSessionId" value="&quot;7610c596-a075-4845-9540-a000318e279f&quot;"/>
    <we:property name="creatorTenantId" value="&quot;b92b2e4c-dc91-47e9-bc84-f5f977755abb&quot;"/>
    <we:property name="creatorUserId" value="&quot;10032003E01D120A&quot;"/>
    <we:property name="datasetId" value="&quot;8369415d-9bd0-453f-a8bf-c6867be8a2b4&quot;"/>
    <we:property name="design" value="{&quot;border&quot;:{&quot;isActive&quot;:false,&quot;color&quot;:&quot;#808080&quot;,&quot;width&quot;:1,&quot;transparency&quot;:0,&quot;dash&quot;:&quot;solid&quot;}}"/>
    <we:property name="embedUrl" value="&quot;/reportEmbed?reportId=ce1d4528-7741-46a0-a973-d8aba72dc757&amp;config=eyJjbHVzdGVyVXJsIjoiaHR0cHM6Ly9XQUJJLUlORElBLUNFTlRSQUwtQS1QUklNQVJZLXJlZGlyZWN0LmFuYWx5c2lzLndpbmRvd3MubmV0IiwiZW1iZWRGZWF0dXJlcyI6eyJ1c2FnZU1ldHJpY3NWTmV4dCI6dHJ1ZX19&amp;disableSensitivityBanner=true&quot;"/>
    <we:property name="initialStateBookmark" value="&quot;H4sIAAAAAAAAA+1YbW/bNhD+K4a+dAOMQe+U8i1x2vVDM2TLGqAYiuJIHh22smhQlBsv8H/fUVLSvDg1oK1rjPSbdHe4e+7h8Y7kVSB1s6xg/RssMDgIjoz5tAD7aZIH06DuZWkh4xRAlonEKCtDTNOUtGbptKmb4OAqcGDn6M5100LlHZHwr/fTAKrqFOb+T0HV4DRYom1MDZX+G3tjUjnb4mYa4OWyMha8yzMHDr3bFZnTP0GIfkkoIginV3iGwvXSsEDAJE0k42kOpYjCpCSzpjfokG018a678DNTO9A1hfGyVJVFwqVMME8yqWSSJdLLla7cYMLXLy+XlrKjnNdLT86hXEEtUAZdChabHvFVcDifW5yDG35f3lHOTNUutsjPTGsF/oGqU9VOuzXFkOoDWOBawAdRIdSTn+Kfgw2RdmoNUdrZHFqzgE74qq0HgiL/e2E+zywSo5RLuJk+PeBCS2+9j9AV1YWDhqp1D9EfQeVx7CV0I/eyYGadYtYu9xH8qwpWxu4j8re1VsYu9rTLnH1GdDV52g3+PUkaXc+rYbx+mXR/9jmJqqVuZVH2MGcXYJ0f5fwjzUw/4ciBsRLt0bobcsfaXk/beHovo6cx4ChnEolQZVGaM45QsDKVErNkb0b3MSoieXIOVXu/G4ejCvS1RgtWXKzf4Aqrh1Bv9A9V17DOwer+MNal9a/THY6XN26DOwz8akFS2U6OYRiltxAGXjj5IvDqIa/gHULfkB6jaEaiubGEp3q+LP3e0i7HH0TtJOqErgMXX6Xpx5Y7hvXoQvpmrbObbiPGYUV3v60zsL9pUqCPt+6SQ2r9ZHw2C369KWjOklRCyFUhGF2NY5HyvChE5NF9lWaHl46by7ske28qykVaRqFkglyFCZQSHh/bw3MExZRSxCkUKQuLrCxV5h8rvkv90afwfojXE3QXRo6pwqbSgtrzbXaCBdp5VxESHHTZL/uoGnu9kZ0aO3KugjeaCOt99+eIg+DFETRavCBE16ekrVXdmTddiP+Hn76QwjhkScoKIQQr45AnDIrxJ7b/HvmJ0Y1rLU5OkTzUDuajOsw3W1t0dC2ov+/qbueoX9+MFXGWpCGEiFBGQqnsSa3va7ArbNzkkSPkc96096gZ9mta8CRSWRYr5JEArvJ4fOMv8zgWyGIoscCIMa74bm964QvsgS/OZFlQCwljWUoOmGZFMtYXy0ueSc5ZxhiLijSni+RYX6mMQuXTy/MwUXEZRzmM89W521ZnpnXNEgSeQo1b6o3qDGqJckfNdY/zQReEsGhe7SpS/2R/U6GbzT/i8M6WRBgAAA==&quot;"/>
    <we:property name="isFiltersActionButtonVisible" value="true"/>
    <we:property name="isFooterCollapsed" value="true"/>
    <we:property name="isVisualContainerHeaderHidden" value="false"/>
    <we:property name="pageDisplayName" value="&quot;Report&quot;"/>
    <we:property name="pageName" value="&quot;08eae343d7b46a9c1039&quot;"/>
    <we:property name="reportEmbeddedTime" value="&quot;2024-10-11T06:30:43.088Z&quot;"/>
    <we:property name="reportName" value="&quot;power bi project&quot;"/>
    <we:property name="reportState" value="&quot;CONNECTED&quot;"/>
    <we:property name="reportUrl" value="&quot;/groups/me/reports/ce1d4528-7741-46a0-a973-d8aba72dc757/08eae343d7b46a9c1039?bookmarkGuid=4db9b71a-a52c-4b31-949b-1e3f2cf4d2c7&amp;bookmarkUsage=1&amp;ctid=b92b2e4c-dc91-47e9-bc84-f5f977755abb&amp;fromEntryPoint=export&amp;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2272</TotalTime>
  <Words>371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sans-serif</vt:lpstr>
      <vt:lpstr>Garamond</vt:lpstr>
      <vt:lpstr>Lato</vt:lpstr>
      <vt:lpstr>SofiaPro</vt:lpstr>
      <vt:lpstr>Wingdings</vt:lpstr>
      <vt:lpstr>Organic</vt:lpstr>
      <vt:lpstr> Exploring Coffee Quality Data with Power BI</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pathak</dc:creator>
  <cp:lastModifiedBy>aishwarya pathak</cp:lastModifiedBy>
  <cp:revision>51</cp:revision>
  <dcterms:created xsi:type="dcterms:W3CDTF">2024-08-14T17:41:05Z</dcterms:created>
  <dcterms:modified xsi:type="dcterms:W3CDTF">2024-10-14T05:55:55Z</dcterms:modified>
</cp:coreProperties>
</file>