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60" r:id="rId5"/>
    <p:sldId id="268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4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7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2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0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47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73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9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1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8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Power BI -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833997"/>
            <a:ext cx="5308866" cy="945393"/>
          </a:xfrm>
        </p:spPr>
        <p:txBody>
          <a:bodyPr/>
          <a:lstStyle/>
          <a:p>
            <a:r>
              <a:rPr dirty="0"/>
              <a:t>Exploring Coffee Quality Data with Power BI</a:t>
            </a:r>
          </a:p>
          <a:p>
            <a:r>
              <a:rPr dirty="0"/>
              <a:t>Presented by: Aishwarya Pathak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84" y="2884602"/>
            <a:ext cx="7824247" cy="2969443"/>
          </a:xfrm>
        </p:spPr>
        <p:txBody>
          <a:bodyPr>
            <a:noAutofit/>
          </a:bodyPr>
          <a:lstStyle/>
          <a:p>
            <a:r>
              <a:rPr dirty="0"/>
              <a:t>Dataset Overview:</a:t>
            </a:r>
            <a:r>
              <a:rPr lang="en-IN" dirty="0"/>
              <a:t> </a:t>
            </a:r>
            <a:r>
              <a:rPr dirty="0"/>
              <a:t>The Coffee Quality Institute (CQI) </a:t>
            </a:r>
            <a:endParaRPr lang="en-US" dirty="0"/>
          </a:p>
          <a:p>
            <a:r>
              <a:rPr dirty="0"/>
              <a:t>Stakeholders: Coffee growers, processors, roasters, and the specialty coffee industry.</a:t>
            </a:r>
          </a:p>
          <a:p>
            <a:r>
              <a:rPr dirty="0"/>
              <a:t>Key Features of Data: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Coffee genetics, </a:t>
            </a:r>
            <a:r>
              <a:rPr lang="en-US" dirty="0"/>
              <a:t>moisture percentage</a:t>
            </a:r>
            <a:r>
              <a:rPr dirty="0"/>
              <a:t>, and production details.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Sensory evaluations and defect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Sensory Attributes </a:t>
            </a:r>
            <a:r>
              <a:rPr lang="en-US" dirty="0"/>
              <a:t>&amp; Defects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10" y="3018036"/>
            <a:ext cx="7729979" cy="2666327"/>
          </a:xfrm>
        </p:spPr>
        <p:txBody>
          <a:bodyPr>
            <a:noAutofit/>
          </a:bodyPr>
          <a:lstStyle/>
          <a:p>
            <a:r>
              <a:rPr dirty="0"/>
              <a:t>Aroma</a:t>
            </a:r>
            <a:r>
              <a:rPr lang="en-US" dirty="0"/>
              <a:t>, </a:t>
            </a:r>
            <a:r>
              <a:rPr dirty="0"/>
              <a:t>Flavor</a:t>
            </a:r>
            <a:r>
              <a:rPr lang="en-US" dirty="0"/>
              <a:t>, </a:t>
            </a:r>
            <a:r>
              <a:rPr dirty="0"/>
              <a:t>Tast</a:t>
            </a:r>
            <a:r>
              <a:rPr lang="en-US" dirty="0"/>
              <a:t>e , </a:t>
            </a:r>
            <a:r>
              <a:rPr dirty="0"/>
              <a:t>Aftertaste</a:t>
            </a:r>
            <a:r>
              <a:rPr lang="en-US" dirty="0"/>
              <a:t> , </a:t>
            </a:r>
            <a:r>
              <a:rPr dirty="0"/>
              <a:t>Acidity</a:t>
            </a:r>
            <a:r>
              <a:rPr lang="en-US" dirty="0"/>
              <a:t> , </a:t>
            </a:r>
            <a:r>
              <a:rPr dirty="0"/>
              <a:t>Body</a:t>
            </a:r>
            <a:r>
              <a:rPr lang="en-US" dirty="0"/>
              <a:t>, </a:t>
            </a:r>
            <a:r>
              <a:rPr dirty="0"/>
              <a:t>Balance</a:t>
            </a:r>
            <a:r>
              <a:rPr lang="en-US" dirty="0"/>
              <a:t> , </a:t>
            </a:r>
            <a:r>
              <a:rPr dirty="0"/>
              <a:t>Uniformity</a:t>
            </a:r>
            <a:r>
              <a:rPr lang="en-US" dirty="0"/>
              <a:t> , </a:t>
            </a:r>
            <a:r>
              <a:rPr dirty="0"/>
              <a:t>Clean Cup</a:t>
            </a:r>
            <a:r>
              <a:rPr lang="en-US" dirty="0"/>
              <a:t>, </a:t>
            </a:r>
            <a:r>
              <a:rPr dirty="0"/>
              <a:t>Sweetness</a:t>
            </a:r>
            <a:r>
              <a:rPr lang="en-US" dirty="0"/>
              <a:t> , </a:t>
            </a:r>
            <a:r>
              <a:rPr dirty="0"/>
              <a:t>Total Cup Points</a:t>
            </a:r>
            <a:r>
              <a:rPr lang="en-US" dirty="0"/>
              <a:t>.</a:t>
            </a:r>
          </a:p>
          <a:p>
            <a:r>
              <a:rPr lang="en-US" dirty="0"/>
              <a:t>Category One Defects : Observable defects (e.g., black beans, sour beans, insect damage).</a:t>
            </a:r>
          </a:p>
          <a:p>
            <a:r>
              <a:rPr lang="en-US" dirty="0"/>
              <a:t>Category Two Defects : Subtle defects detected through tasting (e.g., over-fermentation, staleness).</a:t>
            </a:r>
          </a:p>
          <a:p>
            <a:endParaRPr lang="en-US" sz="1700" dirty="0"/>
          </a:p>
          <a:p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84" y="2603256"/>
            <a:ext cx="7777114" cy="3420471"/>
          </a:xfrm>
        </p:spPr>
        <p:txBody>
          <a:bodyPr>
            <a:noAutofit/>
          </a:bodyPr>
          <a:lstStyle/>
          <a:p>
            <a:r>
              <a:rPr dirty="0"/>
              <a:t>Primary Goal: </a:t>
            </a:r>
            <a:r>
              <a:rPr lang="en-US" dirty="0"/>
              <a:t>I</a:t>
            </a:r>
            <a:r>
              <a:rPr dirty="0"/>
              <a:t>dentify factors affecting coffee quality.</a:t>
            </a:r>
          </a:p>
          <a:p>
            <a:r>
              <a:rPr dirty="0"/>
              <a:t>Key Questions: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lang="en-US" dirty="0"/>
              <a:t>K</a:t>
            </a:r>
            <a:r>
              <a:rPr dirty="0"/>
              <a:t>ey determinants of coffee quality as per sensory attributes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2.</a:t>
            </a:r>
            <a:r>
              <a:rPr lang="en-US" dirty="0"/>
              <a:t> C</a:t>
            </a:r>
            <a:r>
              <a:rPr dirty="0"/>
              <a:t>orrelation between processing methods, origin regions, and quality scores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3. </a:t>
            </a:r>
            <a:r>
              <a:rPr lang="en-US" dirty="0"/>
              <a:t>D</a:t>
            </a:r>
            <a:r>
              <a:rPr dirty="0"/>
              <a:t>efect trends and their impact on coffee quality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lang="en-US" dirty="0"/>
              <a:t>I</a:t>
            </a:r>
            <a:r>
              <a:rPr dirty="0"/>
              <a:t>nteract</a:t>
            </a:r>
            <a:r>
              <a:rPr lang="en-US" dirty="0"/>
              <a:t>ion</a:t>
            </a:r>
            <a:r>
              <a:rPr dirty="0"/>
              <a:t> </a:t>
            </a:r>
            <a:r>
              <a:rPr lang="en-US" dirty="0"/>
              <a:t>of variables </a:t>
            </a:r>
            <a:r>
              <a:rPr dirty="0"/>
              <a:t>influenc</a:t>
            </a:r>
            <a:r>
              <a:rPr lang="en-US" dirty="0"/>
              <a:t>ing</a:t>
            </a:r>
            <a:r>
              <a:rPr dirty="0"/>
              <a:t> Total Cup Points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5D6BA3FE-040E-CFD1-2061-A9A8364A4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752386"/>
                  </p:ext>
                </p:extLst>
              </p:nvPr>
            </p:nvGraphicFramePr>
            <p:xfrm>
              <a:off x="414779" y="433633"/>
              <a:ext cx="8333295" cy="60237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5D6BA3FE-040E-CFD1-2061-A9A8364A41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79" y="433633"/>
                <a:ext cx="8333295" cy="60237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7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711" y="909104"/>
            <a:ext cx="6798734" cy="1224496"/>
          </a:xfrm>
        </p:spPr>
        <p:txBody>
          <a:bodyPr/>
          <a:lstStyle/>
          <a:p>
            <a:r>
              <a:rPr dirty="0"/>
              <a:t>Conclusion</a:t>
            </a:r>
            <a:r>
              <a:rPr lang="en-US" dirty="0"/>
              <a:t> &amp; Recommendations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E97EA4-1B37-48B3-2711-84C9FCD8B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012" y="2321586"/>
            <a:ext cx="8037872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Determinants : Sweetness, clean cup and processing methods significantly influence coffee quality.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Recommendations:</a:t>
            </a:r>
          </a:p>
          <a:p>
            <a:pPr marL="457200" marR="0" lvl="0" indent="-457200" fontAlgn="base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IN" dirty="0"/>
              <a:t>Enhance key sensory attributes.</a:t>
            </a:r>
          </a:p>
          <a:p>
            <a:pPr marL="457200" marR="0" lvl="0" indent="-457200" fontAlgn="base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IN" dirty="0"/>
              <a:t>Optimize processing techniques.</a:t>
            </a:r>
          </a:p>
          <a:p>
            <a:pPr marL="457200" marR="0" lvl="0" indent="-457200" fontAlgn="base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IN" dirty="0"/>
              <a:t>Strengthen defect management.</a:t>
            </a:r>
          </a:p>
          <a:p>
            <a:pPr marL="457200" marR="0" lvl="0" indent="-457200" fontAlgn="base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IN" dirty="0"/>
              <a:t>Source from high-quality regions.</a:t>
            </a:r>
            <a:endParaRPr lang="en-US" altLang="en-US" dirty="0"/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414" y="2819424"/>
            <a:ext cx="6798736" cy="857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i="1" dirty="0">
                <a:solidFill>
                  <a:srgbClr val="800000"/>
                </a:solidFill>
              </a:rPr>
              <a:t>Together, let’s brew success!</a:t>
            </a:r>
            <a:endParaRPr sz="4000" i="1" dirty="0">
              <a:solidFill>
                <a:srgbClr val="800000"/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56A22-0A82-DF36-49BE-8D31631A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60" y="3677262"/>
            <a:ext cx="1931127" cy="1083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webextension1.xml><?xml version="1.0" encoding="utf-8"?>
<we:webextension xmlns:we="http://schemas.microsoft.com/office/webextensions/webextension/2010/11" id="{6CA505D4-C90E-4975-90BD-2E9CBEF03ABF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cbd0e95b-2673-49b1-8331-efa6e491ab0d/08eae343d7b46a9c1039?bookmarkGuid=c5d3f380-1a36-41d3-b433-84f114d34236&amp;bookmarkUsage=1&amp;ctid=d5cf1903-6e14-46b4-a2a1-5ce474fd29bd&amp;fromEntryPoint=export&amp;pbi_source=storytelling_addin&quot;"/>
    <we:property name="reportName" value="&quot;power bi project&quot;"/>
    <we:property name="reportState" value="&quot;CONNECTED&quot;"/>
    <we:property name="embedUrl" value="&quot;/reportEmbed?reportId=cbd0e95b-2673-49b1-8331-efa6e491ab0d&amp;config=eyJjbHVzdGVyVXJsIjoiaHR0cHM6Ly9XQUJJLUlORElBLUNFTlRSQUwtQS1QUklNQVJZLXJlZGlyZWN0LmFuYWx5c2lzLndpbmRvd3MubmV0IiwiZW1iZWRGZWF0dXJlcyI6eyJ1c2FnZU1ldHJpY3NWTmV4dCI6dHJ1ZX19&amp;disableSensitivityBanner=true&quot;"/>
    <we:property name="pageName" value="&quot;08eae343d7b46a9c1039&quot;"/>
    <we:property name="pageDisplayName" value="&quot;Report&quot;"/>
    <we:property name="datasetId" value="&quot;bd29ba1d-33dd-41da-a9fa-b08c6a9f8567&quot;"/>
    <we:property name="backgroundColor" value="&quot;#FFFFFF&quot;"/>
    <we:property name="bookmark" value="&quot;H4sIAAAAAAAAA+1Z224bNxD9FYEvaQGj2PvFb7acNA9x4cau0aIwgiE5lJmslgKXq1g19O8d7soX2YrVqLUrIXnTzgyGZw7JuVDXTOpmUsHsFxgj22eHxnwag/00yNgeq3sZCMhCLoNSZUJgluYqVaQ1E6dN3bD9a+bAjtCd66aFyjsi4Z8szYsojZMAAkQoQ6FUWrCLPQZVdQIjb6OganCPTdA2poZK/4W9C1I52+J8j+HVpDIW/EKnDhz6xaZkTt8ELPwpJhwgnJ7iKQrXS4MCAeMkljlPMihFGMQlmTW9QYd3pYl33S0/NLUDXdMyXiYClYZJlnOEIi8TKTGNvVzpyi1M+Oz11cRSzMTEbOIpO5BTqAVK1oVgsekRX7OD0cjiCNzi8/WScmiqdrxCfmpaK/A9qk5VO+1mtIZUH8AC1wI+iAqhHvwQ/cjmRNqJNURpZ3OEisIenEPVYqd709YLngL/eWk+Dy0SsdIL9tbjf6vRghWXs3c4xeox1Fv9Y9UNrHOwut/RLqx/He7i5N66ZUsM/GxB6no0OPKnx5vfQ8i8cHAn8OpFXOwPBMueomhIopGxhKf6dln6tQVLt+A7UeuIOqaccvkkTd+v3BHMNj5Iz5Y6z/zaj1FdkKShIKtFybqrHmc92IoKyPCSboevlPwjufKlYn5Trmihj/cK0iK0WVdDvpkNv7kUF3MvlRBwVYg8jWUkEp4VhQg9uidpdnjluLlaJtl7U2EmkjIMZC7IVRBDKWFt2X7ZE0Y/hfdDzB2juzRyk3PWVFpQAr4fPxsjtWP+hwQHXXyTflWNvd7ITo1d+NfsnSZKet99p7DPXh1Co8UrQjTv9ucL57Yzb7olXoaf/qgEUZDHSV4IIfIyCnicQ7F5T/bfIz82unGtxcEJkgfqJkcb5ZBn21t0nxHr/3d3V3PU7+/K0WGL9vct2Ck2bvCFJvFbvrQPqFnc16TgcajSNFLIQwFcZdHmqb3MokhgHkGJBYZ5zhVf702P/QF75IvnsiwohQSRLCUHTNIi3tRXnpU8lZznaZ7nYZFkNCpu6iuRYaB8eFkWxCoqozCDjWPkRREnRRlHZQlZnCiVZDszwR5YM4YHo2u4UR/90sCFlt56F6ErOhcOGvfwzWAn0B9C5XHsJHQjd/LADDvFsJ3sIvg3FUyN3UXkv9VaGTve0SxzSj2oq8nTevBrGypRtZStLMoe5orBu+uGZAJlrCDLVYgxlUPOw21qK+9q3Vfv3fPWr22As1yTtgDRmXFQ+aQ3ODG6ds224LotItuA5V4t3gI491L9FqBZToBbAOhBPdkCRMuNxddO2QIcJY1//gr7+zPNxDd5/aIbzOerx37TumYCAk+gxhXjPzENtfSRP/kE0P2levsAMJ//DRlBCrrgHQAA&quot;"/>
    <we:property name="initialStateBookmark" value="&quot;H4sIAAAAAAAAA+1ZbW8bNwz+K8Z96QYYw72/5FvipCvQpk2bLNgwBAElUY7a88nQyW68wP991J3z4sSJUW/Jzmu/+UiCfEhRJEVfeULV4xJm72GE3o63p/WXEZgvvdTre9WC9uHD28PdT2/P3+8eHhBZj63SVe3tXHkWzBDtqaonUDoNRPzzrO9BWR7B0H1JKGvse2M0ta6gVH9hK0wsayY473t4OS61Aafy2IJFp3ZK4vRNtoNfIrII3KopHiO3LdXPETCKI5GxOIWCB35UkFjdCjTIVoo41Y35ga4sqIrMOBr3ZRLEacYQ8qyIhcAkcnSpSrsQYbODy7Eh78jn2dhFZVdMoeIovMYFg3WL+MrbHQ4NDsEuPg+WmANdTkYr6Md6Yjh+QtmwKqvsjGwIeQ4GmOJwzkuEqvdT+LM3p6AdGU0hbWT2UZLbvVMoJ9jwXk+qRZx893mhvw4MUmCFI/TX43+j0IDhF7N3OMXyIdQb/kPWNaxTMKo90catf+zuIjlv1HpLEfjVgFDVsLfvsseJ30HoOWLvluDYC7+8PxCM91SIBkQaakN4yu83Sh8nYOgW/AjUukAdUk25eDJMP67cPsw2TqRnK50nzvZDVGdEqcnJctGybrvHSQu2pAYyuKDb4Xoi+0yqXKuYX7crMvT5TkNauDZresh3c+DXl+Js7qgCfCZzniWRCHnM0jzngUP3ZJgtXlqmL5eD7LTJIOVxEfgi46TKj6AQsLZtv2yG0U/u9FDkDtFeaLFJntWl4lSA7/rvjZAGL/dDgIXGv3FrVWHL16JhY+P+lfdOUUha3e2ksOO92oNa8VeEaN6czyN524jXjYmXiU+bKn7oZ1Gc5ZzzrAh9FmWQbz6T/fvID7Wq7cRg7whJA02Tw41qyLOdLdqviNV/e7qrY9Seb5LlYRLFPviIUARcyqRT5/sGzBRr23tkSPyeL+290Czua5yzKJBJEkpkAQcm03Dz0l6kYcgxC6HAHIMsY5Kt16ZGLsEe6GKZKHIqIX4oCsEA4ySPNtWVpQVLBGNZkmVZkMcpPRU31RWLwJfOvTT1IxkWYZDCxj6yPI/ivIjCooA0iqWM0615we4aPYJ7T9dgozn6pYFzJZz0NkKXlBcWant/Z7AV6PegdDi2EroWW5kwg4YxmIy3EfzrEqbabCPy3yoltRltaZU5phnUVqRpPfi1AxUvJ1StDIoW5sqHtzYCzV77xN5X5npfHPbvedSNBreY30QMRSQhzWSAETVwxoIuDcK34L85256343YBznIX7QCiE22hdGW6d6RVZeuu4Lppe13Acmd66ACcO82pA2iWS3YHAN3rgB1AtDwKfetegIOlovG/aF+PLB9+f6a9wzWOs2b5MV+9WtETW4+B4xFUuGLFQrkBlXBn9eSapfnb2muM0OkpVq7by7g/s2+WMvP5332qtJxXHwAA&quot;"/>
    <we:property name="isFiltersActionButtonVisible" value="true"/>
    <we:property name="isVisualContainerHeaderHidden" value="false"/>
    <we:property name="reportEmbeddedTime" value="&quot;2024-12-28T06:04:54.676Z&quot;"/>
    <we:property name="creatorTenantId" value="&quot;d5cf1903-6e14-46b4-a2a1-5ce474fd29bd&quot;"/>
    <we:property name="creatorUserId" value="&quot;1003200426D07A09&quot;"/>
    <we:property name="creatorSessionId" value="&quot;aa82abc1-9b32-4b0a-8207-947c3b299c6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759</TotalTime>
  <Words>247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Segoe UI</vt:lpstr>
      <vt:lpstr>Wingdings</vt:lpstr>
      <vt:lpstr>Organic</vt:lpstr>
      <vt:lpstr>Power BI - Capstone Project</vt:lpstr>
      <vt:lpstr>About the Dataset</vt:lpstr>
      <vt:lpstr>Sensory Attributes &amp; Defects</vt:lpstr>
      <vt:lpstr>Project Objective</vt:lpstr>
      <vt:lpstr>PowerPoint Presentation</vt:lpstr>
      <vt:lpstr>Conclusion &amp;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aishwarya pathak</cp:lastModifiedBy>
  <cp:revision>16</cp:revision>
  <dcterms:created xsi:type="dcterms:W3CDTF">2013-01-27T09:14:16Z</dcterms:created>
  <dcterms:modified xsi:type="dcterms:W3CDTF">2024-12-28T11:38:07Z</dcterms:modified>
  <cp:category/>
</cp:coreProperties>
</file>