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3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4.xml" ContentType="application/vnd.openxmlformats-officedocument.presentationml.comment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omments/comment5.xml" ContentType="application/vnd.openxmlformats-officedocument.presentationml.comment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shwarya pathak" initials="ap" lastIdx="18" clrIdx="0">
    <p:extLst>
      <p:ext uri="{19B8F6BF-5375-455C-9EA6-DF929625EA0E}">
        <p15:presenceInfo xmlns:p15="http://schemas.microsoft.com/office/powerpoint/2012/main" userId="488e60ca2b0d3f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ini%20project\Visualiz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ini%20project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ini%20project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ini%20project\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mini%20project\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Total</a:t>
            </a:r>
            <a:r>
              <a:rPr lang="en-US" baseline="0"/>
              <a:t> Rentals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797816048670104E-2"/>
          <c:y val="0.11815820347814651"/>
          <c:w val="0.84362592753964194"/>
          <c:h val="0.76007546953118899"/>
        </c:manualLayout>
      </c:layout>
      <c:scatterChart>
        <c:scatterStyle val="lineMarker"/>
        <c:varyColors val="0"/>
        <c:ser>
          <c:idx val="0"/>
          <c:order val="0"/>
          <c:tx>
            <c:strRef>
              <c:f>'Monthly Total rental'!$B$1</c:f>
              <c:strCache>
                <c:ptCount val="1"/>
                <c:pt idx="0">
                  <c:v>total_rentals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'Monthly Total rental'!$A$2:$A$6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xVal>
          <c:yVal>
            <c:numRef>
              <c:f>'Monthly Total rental'!$B$2:$B$6</c:f>
              <c:numCache>
                <c:formatCode>General</c:formatCode>
                <c:ptCount val="5"/>
                <c:pt idx="0">
                  <c:v>182</c:v>
                </c:pt>
                <c:pt idx="1">
                  <c:v>1156</c:v>
                </c:pt>
                <c:pt idx="2">
                  <c:v>2311</c:v>
                </c:pt>
                <c:pt idx="3">
                  <c:v>6709</c:v>
                </c:pt>
                <c:pt idx="4">
                  <c:v>5686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1C-4883-8831-F1D9B045796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12081240"/>
        <c:axId val="412082320"/>
      </c:scatterChart>
      <c:valAx>
        <c:axId val="412081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rental_month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82320"/>
        <c:crosses val="autoZero"/>
        <c:crossBetween val="midCat"/>
      </c:valAx>
      <c:valAx>
        <c:axId val="41208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total_rentals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81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'Hourly Total rental'!$B$1</c:f>
              <c:strCache>
                <c:ptCount val="1"/>
                <c:pt idx="0">
                  <c:v>total_rental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'Hourly Total rental'!$A$2:$A$25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'Hourly Total rental'!$B$2:$B$25</c:f>
              <c:numCache>
                <c:formatCode>General</c:formatCode>
                <c:ptCount val="24"/>
                <c:pt idx="0">
                  <c:v>694</c:v>
                </c:pt>
                <c:pt idx="1">
                  <c:v>649</c:v>
                </c:pt>
                <c:pt idx="2">
                  <c:v>630</c:v>
                </c:pt>
                <c:pt idx="3">
                  <c:v>684</c:v>
                </c:pt>
                <c:pt idx="4">
                  <c:v>681</c:v>
                </c:pt>
                <c:pt idx="5">
                  <c:v>648</c:v>
                </c:pt>
                <c:pt idx="6">
                  <c:v>647</c:v>
                </c:pt>
                <c:pt idx="7">
                  <c:v>667</c:v>
                </c:pt>
                <c:pt idx="8">
                  <c:v>696</c:v>
                </c:pt>
                <c:pt idx="9">
                  <c:v>652</c:v>
                </c:pt>
                <c:pt idx="10">
                  <c:v>673</c:v>
                </c:pt>
                <c:pt idx="11">
                  <c:v>663</c:v>
                </c:pt>
                <c:pt idx="12">
                  <c:v>632</c:v>
                </c:pt>
                <c:pt idx="13">
                  <c:v>645</c:v>
                </c:pt>
                <c:pt idx="14">
                  <c:v>653</c:v>
                </c:pt>
                <c:pt idx="15">
                  <c:v>887</c:v>
                </c:pt>
                <c:pt idx="16">
                  <c:v>664</c:v>
                </c:pt>
                <c:pt idx="17">
                  <c:v>634</c:v>
                </c:pt>
                <c:pt idx="18">
                  <c:v>688</c:v>
                </c:pt>
                <c:pt idx="19">
                  <c:v>676</c:v>
                </c:pt>
                <c:pt idx="20">
                  <c:v>658</c:v>
                </c:pt>
                <c:pt idx="21">
                  <c:v>671</c:v>
                </c:pt>
                <c:pt idx="22">
                  <c:v>610</c:v>
                </c:pt>
                <c:pt idx="23">
                  <c:v>642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4E-40EB-8F20-90FCF27E1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396648"/>
        <c:axId val="514395928"/>
      </c:scatterChart>
      <c:valAx>
        <c:axId val="514396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rental_hour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395928"/>
        <c:crosses val="autoZero"/>
        <c:crossBetween val="midCat"/>
      </c:valAx>
      <c:valAx>
        <c:axId val="514395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total_rental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396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most rented films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10 most rented films'!$C$1</c:f>
              <c:strCache>
                <c:ptCount val="1"/>
                <c:pt idx="0">
                  <c:v>total_rental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'Top 10 most rented films'!$B$2:$B$11</c:f>
              <c:strCache>
                <c:ptCount val="10"/>
                <c:pt idx="0">
                  <c:v>BUCKET BROTHERHOOD</c:v>
                </c:pt>
                <c:pt idx="1">
                  <c:v>ROCKETEER MOTHER</c:v>
                </c:pt>
                <c:pt idx="2">
                  <c:v>RIDGEMONT SUBMARINE</c:v>
                </c:pt>
                <c:pt idx="3">
                  <c:v>GRIT CLOCKWORK</c:v>
                </c:pt>
                <c:pt idx="4">
                  <c:v>SCALAWAG DUCK</c:v>
                </c:pt>
                <c:pt idx="5">
                  <c:v>JUGGLER HARDLY</c:v>
                </c:pt>
                <c:pt idx="6">
                  <c:v>FORWARD TEMPLE</c:v>
                </c:pt>
                <c:pt idx="7">
                  <c:v>HOBBIT ALIEN</c:v>
                </c:pt>
                <c:pt idx="8">
                  <c:v>ROBBERS JOON</c:v>
                </c:pt>
                <c:pt idx="9">
                  <c:v>ZORRO ARK</c:v>
                </c:pt>
              </c:strCache>
            </c:strRef>
          </c:cat>
          <c:val>
            <c:numRef>
              <c:f>'Top 10 most rented films'!$C$2:$C$11</c:f>
              <c:numCache>
                <c:formatCode>General</c:formatCode>
                <c:ptCount val="10"/>
                <c:pt idx="0">
                  <c:v>34</c:v>
                </c:pt>
                <c:pt idx="1">
                  <c:v>33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31</c:v>
                </c:pt>
                <c:pt idx="8">
                  <c:v>31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0-4225-8D1C-08ED8DBE6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21076240"/>
        <c:axId val="521075880"/>
      </c:barChart>
      <c:catAx>
        <c:axId val="521076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075880"/>
        <c:crosses val="autoZero"/>
        <c:auto val="1"/>
        <c:lblAlgn val="ctr"/>
        <c:lblOffset val="100"/>
        <c:noMultiLvlLbl val="0"/>
      </c:catAx>
      <c:valAx>
        <c:axId val="521075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total_rental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076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rental category wise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rentals category wise'!$B$1</c:f>
              <c:strCache>
                <c:ptCount val="1"/>
                <c:pt idx="0">
                  <c:v>total_rental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'Total rentals category wise'!$A$2:$A$17</c:f>
              <c:strCache>
                <c:ptCount val="16"/>
                <c:pt idx="0">
                  <c:v>Sports</c:v>
                </c:pt>
                <c:pt idx="1">
                  <c:v>Animation</c:v>
                </c:pt>
                <c:pt idx="2">
                  <c:v>Action</c:v>
                </c:pt>
                <c:pt idx="3">
                  <c:v>Sci-Fi</c:v>
                </c:pt>
                <c:pt idx="4">
                  <c:v>Family</c:v>
                </c:pt>
                <c:pt idx="5">
                  <c:v>Drama</c:v>
                </c:pt>
                <c:pt idx="6">
                  <c:v>Documentary</c:v>
                </c:pt>
                <c:pt idx="7">
                  <c:v>Foreign</c:v>
                </c:pt>
                <c:pt idx="8">
                  <c:v>Games</c:v>
                </c:pt>
                <c:pt idx="9">
                  <c:v>Children</c:v>
                </c:pt>
                <c:pt idx="10">
                  <c:v>Comedy</c:v>
                </c:pt>
                <c:pt idx="11">
                  <c:v>New</c:v>
                </c:pt>
                <c:pt idx="12">
                  <c:v>Classics</c:v>
                </c:pt>
                <c:pt idx="13">
                  <c:v>Horror</c:v>
                </c:pt>
                <c:pt idx="14">
                  <c:v>Travel</c:v>
                </c:pt>
                <c:pt idx="15">
                  <c:v>Music</c:v>
                </c:pt>
              </c:strCache>
            </c:strRef>
          </c:cat>
          <c:val>
            <c:numRef>
              <c:f>'Total rentals category wise'!$B$2:$B$17</c:f>
              <c:numCache>
                <c:formatCode>General</c:formatCode>
                <c:ptCount val="16"/>
                <c:pt idx="0">
                  <c:v>1179</c:v>
                </c:pt>
                <c:pt idx="1">
                  <c:v>1166</c:v>
                </c:pt>
                <c:pt idx="2">
                  <c:v>1112</c:v>
                </c:pt>
                <c:pt idx="3">
                  <c:v>1101</c:v>
                </c:pt>
                <c:pt idx="4">
                  <c:v>1096</c:v>
                </c:pt>
                <c:pt idx="5">
                  <c:v>1060</c:v>
                </c:pt>
                <c:pt idx="6">
                  <c:v>1050</c:v>
                </c:pt>
                <c:pt idx="7">
                  <c:v>1033</c:v>
                </c:pt>
                <c:pt idx="8">
                  <c:v>969</c:v>
                </c:pt>
                <c:pt idx="9">
                  <c:v>945</c:v>
                </c:pt>
                <c:pt idx="10">
                  <c:v>941</c:v>
                </c:pt>
                <c:pt idx="11">
                  <c:v>940</c:v>
                </c:pt>
                <c:pt idx="12">
                  <c:v>939</c:v>
                </c:pt>
                <c:pt idx="13">
                  <c:v>846</c:v>
                </c:pt>
                <c:pt idx="14">
                  <c:v>837</c:v>
                </c:pt>
                <c:pt idx="1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87-4E53-95BF-9A310FDAC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29210600"/>
        <c:axId val="529207720"/>
      </c:barChart>
      <c:catAx>
        <c:axId val="529210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film_category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207720"/>
        <c:crosses val="autoZero"/>
        <c:auto val="1"/>
        <c:lblAlgn val="ctr"/>
        <c:lblOffset val="100"/>
        <c:noMultiLvlLbl val="0"/>
      </c:catAx>
      <c:valAx>
        <c:axId val="529207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total_rental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210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Revenue store wise</a:t>
            </a:r>
          </a:p>
        </c:rich>
      </c:tx>
      <c:layout>
        <c:manualLayout>
          <c:xMode val="edge"/>
          <c:yMode val="edge"/>
          <c:x val="0.25949300087489063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'Total revenue store wise'!$B$1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'Total revenue store wise'!$A$2:$A$3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cat>
          <c:val>
            <c:numRef>
              <c:f>'Total revenue store wise'!$B$2:$B$3</c:f>
              <c:numCache>
                <c:formatCode>General</c:formatCode>
                <c:ptCount val="2"/>
                <c:pt idx="0">
                  <c:v>33726.769999999997</c:v>
                </c:pt>
                <c:pt idx="1">
                  <c:v>33679.79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A-45F6-91F3-7CB9D62AEF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9754648"/>
        <c:axId val="5297524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'Total revenue store wise'!$A$1</c15:sqref>
                        </c15:formulaRef>
                      </c:ext>
                    </c:extLst>
                    <c:strCache>
                      <c:ptCount val="1"/>
                      <c:pt idx="0">
                        <c:v>store_id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'Total revenue store wise'!$A$2:$A$3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</c:v>
                      </c:pt>
                      <c:pt idx="1">
                        <c:v>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'Total revenue store wise'!$A$2:$A$3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</c:v>
                      </c:pt>
                      <c:pt idx="1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41A-45F6-91F3-7CB9D62AEF94}"/>
                  </c:ext>
                </c:extLst>
              </c15:ser>
            </c15:filteredBarSeries>
          </c:ext>
        </c:extLst>
      </c:barChart>
      <c:catAx>
        <c:axId val="529754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store_id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752488"/>
        <c:crosses val="autoZero"/>
        <c:auto val="1"/>
        <c:lblAlgn val="ctr"/>
        <c:lblOffset val="100"/>
        <c:noMultiLvlLbl val="0"/>
      </c:catAx>
      <c:valAx>
        <c:axId val="529752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total_revenue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754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rental by staff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rental by staff'!$B$1</c:f>
              <c:strCache>
                <c:ptCount val="1"/>
                <c:pt idx="0">
                  <c:v>total_rental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'Total rental by staff'!$A$2:$A$3</c:f>
              <c:strCache>
                <c:ptCount val="2"/>
                <c:pt idx="0">
                  <c:v>Jon Stephens</c:v>
                </c:pt>
                <c:pt idx="1">
                  <c:v>Mike Hillyer</c:v>
                </c:pt>
              </c:strCache>
            </c:strRef>
          </c:cat>
          <c:val>
            <c:numRef>
              <c:f>'Total rental by staff'!$B$2:$B$3</c:f>
              <c:numCache>
                <c:formatCode>General</c:formatCode>
                <c:ptCount val="2"/>
                <c:pt idx="0">
                  <c:v>8004</c:v>
                </c:pt>
                <c:pt idx="1">
                  <c:v>8040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98-4C36-B018-54B816213C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9210240"/>
        <c:axId val="529209880"/>
      </c:barChart>
      <c:catAx>
        <c:axId val="529210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staff_name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209880"/>
        <c:crosses val="autoZero"/>
        <c:auto val="1"/>
        <c:lblAlgn val="ctr"/>
        <c:lblOffset val="100"/>
        <c:noMultiLvlLbl val="0"/>
      </c:catAx>
      <c:valAx>
        <c:axId val="52920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total_rental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21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4T22:52:29.26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4T22:52:29.266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4T22:52:29.266" idx="14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4T22:52:29.266" idx="16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4T22:52:29.266" idx="17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4T22:52:29.266" idx="18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51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61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677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69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136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36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794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79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9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28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0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93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1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8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66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5B87B-1AED-45E8-A221-6464E0083657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DA77AF-CDD3-4658-8B13-73925C701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1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4411-4E8A-C5FC-7CFB-E323F7411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SofiaPro"/>
              </a:rPr>
              <a:t> Analysis of Rental Patterns and Film Popularity in Maven Movies Database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F5C4D-E6DF-31AE-CC27-9F4BB39E5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Aishwarya Pathak</a:t>
            </a:r>
          </a:p>
        </p:txBody>
      </p:sp>
    </p:spTree>
    <p:extLst>
      <p:ext uri="{BB962C8B-B14F-4D97-AF65-F5344CB8AC3E}">
        <p14:creationId xmlns:p14="http://schemas.microsoft.com/office/powerpoint/2010/main" val="373912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454E-BF7B-F543-0B0E-386B9A53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3" y="1146236"/>
            <a:ext cx="1509075" cy="666947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F92F-EE1E-3809-AFB2-DBC1A072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22" y="1725104"/>
            <a:ext cx="3588022" cy="30194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s.store_id,sum</a:t>
            </a:r>
            <a:r>
              <a:rPr lang="en-IN" dirty="0"/>
              <a:t>(amount) as </a:t>
            </a:r>
            <a:r>
              <a:rPr lang="en-IN" dirty="0" err="1"/>
              <a:t>total_revenue</a:t>
            </a:r>
            <a:r>
              <a:rPr lang="en-IN" dirty="0"/>
              <a:t> from payment p </a:t>
            </a:r>
          </a:p>
          <a:p>
            <a:pPr marL="0" indent="0">
              <a:buNone/>
            </a:pPr>
            <a:r>
              <a:rPr lang="en-IN" dirty="0"/>
              <a:t>join rental r 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p.rental_id</a:t>
            </a:r>
            <a:r>
              <a:rPr lang="en-IN" dirty="0"/>
              <a:t>=</a:t>
            </a:r>
            <a:r>
              <a:rPr lang="en-IN" dirty="0" err="1"/>
              <a:t>r.rental_id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join inventory </a:t>
            </a:r>
            <a:r>
              <a:rPr lang="en-IN" dirty="0" err="1"/>
              <a:t>i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r.inventory_id</a:t>
            </a:r>
            <a:r>
              <a:rPr lang="en-IN" dirty="0"/>
              <a:t>=</a:t>
            </a:r>
            <a:r>
              <a:rPr lang="en-IN" dirty="0" err="1"/>
              <a:t>i.inventory_id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join store s 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i.store_id</a:t>
            </a:r>
            <a:r>
              <a:rPr lang="en-IN" dirty="0"/>
              <a:t>=</a:t>
            </a:r>
            <a:r>
              <a:rPr lang="en-IN" dirty="0" err="1"/>
              <a:t>s.store_id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group by 1</a:t>
            </a:r>
          </a:p>
          <a:p>
            <a:pPr marL="0" indent="0">
              <a:buNone/>
            </a:pPr>
            <a:r>
              <a:rPr lang="en-IN" dirty="0"/>
              <a:t>order by 2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D6C866-4F16-0CDE-5269-279063FE3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97868"/>
              </p:ext>
            </p:extLst>
          </p:nvPr>
        </p:nvGraphicFramePr>
        <p:xfrm>
          <a:off x="366505" y="4744526"/>
          <a:ext cx="4586514" cy="174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162">
                  <a:extLst>
                    <a:ext uri="{9D8B030D-6E8A-4147-A177-3AD203B41FA5}">
                      <a16:colId xmlns:a16="http://schemas.microsoft.com/office/drawing/2014/main" val="1292358245"/>
                    </a:ext>
                  </a:extLst>
                </a:gridCol>
                <a:gridCol w="1911352">
                  <a:extLst>
                    <a:ext uri="{9D8B030D-6E8A-4147-A177-3AD203B41FA5}">
                      <a16:colId xmlns:a16="http://schemas.microsoft.com/office/drawing/2014/main" val="2963429657"/>
                    </a:ext>
                  </a:extLst>
                </a:gridCol>
              </a:tblGrid>
              <a:tr h="580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store_id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total_revenue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0483421"/>
                  </a:ext>
                </a:extLst>
              </a:tr>
              <a:tr h="580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33726.77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5918783"/>
                  </a:ext>
                </a:extLst>
              </a:tr>
              <a:tr h="580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33679.79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889653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538A451-6B32-9CC3-94A3-7F2AB35D13ED}"/>
              </a:ext>
            </a:extLst>
          </p:cNvPr>
          <p:cNvSpPr/>
          <p:nvPr/>
        </p:nvSpPr>
        <p:spPr>
          <a:xfrm>
            <a:off x="0" y="192129"/>
            <a:ext cx="120178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lvl="0" algn="ctr" fontAlgn="base"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C42F1A"/>
                </a:solidFill>
                <a:effectLst>
                  <a:outerShdw blurRad="12700" dist="38100" dir="2700000" algn="tl" rotWithShape="0">
                    <a:srgbClr val="C42F1A">
                      <a:lumMod val="60000"/>
                      <a:lumOff val="40000"/>
                    </a:srgb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Identification of store generating the highest rental revenue</a:t>
            </a:r>
            <a:r>
              <a:rPr lang="en-US" sz="28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C42F1A"/>
                </a:solidFill>
                <a:effectLst>
                  <a:outerShdw blurRad="12700" dist="38100" dir="2700000" algn="tl" rotWithShape="0">
                    <a:srgbClr val="C42F1A">
                      <a:lumMod val="60000"/>
                      <a:lumOff val="40000"/>
                    </a:srgbClr>
                  </a:outerShdw>
                </a:effectLst>
                <a:latin typeface="Arial" panose="020B0604020202020204" pitchFamily="34" charset="0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BA6162-22A5-5E24-012C-CA1BD8DA2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657869"/>
              </p:ext>
            </p:extLst>
          </p:nvPr>
        </p:nvGraphicFramePr>
        <p:xfrm>
          <a:off x="5004436" y="1146235"/>
          <a:ext cx="6769642" cy="42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010A96-9325-FCAB-6EF5-548B7CE3984A}"/>
              </a:ext>
            </a:extLst>
          </p:cNvPr>
          <p:cNvSpPr txBox="1">
            <a:spLocks/>
          </p:cNvSpPr>
          <p:nvPr/>
        </p:nvSpPr>
        <p:spPr>
          <a:xfrm>
            <a:off x="5072977" y="5479665"/>
            <a:ext cx="6752518" cy="1186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IN" sz="2000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Analysis</a:t>
            </a:r>
          </a:p>
          <a:p>
            <a:pPr marL="0" indent="0">
              <a:buNone/>
            </a:pPr>
            <a:r>
              <a:rPr lang="en-IN" dirty="0"/>
              <a:t>The column chart here shows that store 2 is the top performer could be </a:t>
            </a:r>
            <a:r>
              <a:rPr lang="en-IN" b="1" dirty="0"/>
              <a:t>due to its location, customer service or other factors.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99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Graphic spid="5" grpId="0">
        <p:bldAsOne/>
      </p:bldGraphic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454E-BF7B-F543-0B0E-386B9A53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3" y="1146236"/>
            <a:ext cx="1509075" cy="666947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F92F-EE1E-3809-AFB2-DBC1A072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22" y="1725105"/>
            <a:ext cx="3588022" cy="2774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concat</a:t>
            </a:r>
            <a:r>
              <a:rPr lang="en-IN" dirty="0"/>
              <a:t>(</a:t>
            </a:r>
            <a:r>
              <a:rPr lang="en-IN" dirty="0" err="1"/>
              <a:t>first_name</a:t>
            </a:r>
            <a:r>
              <a:rPr lang="en-IN" dirty="0"/>
              <a:t>," ",</a:t>
            </a:r>
            <a:r>
              <a:rPr lang="en-IN" dirty="0" err="1"/>
              <a:t>last_name</a:t>
            </a:r>
            <a:r>
              <a:rPr lang="en-IN" dirty="0"/>
              <a:t>) as </a:t>
            </a:r>
            <a:r>
              <a:rPr lang="en-IN" dirty="0" err="1"/>
              <a:t>staff_name</a:t>
            </a:r>
            <a:r>
              <a:rPr lang="en-IN" dirty="0"/>
              <a:t> ,count(</a:t>
            </a:r>
            <a:r>
              <a:rPr lang="en-IN" dirty="0" err="1"/>
              <a:t>rental_id</a:t>
            </a:r>
            <a:r>
              <a:rPr lang="en-IN" dirty="0"/>
              <a:t>) as </a:t>
            </a:r>
            <a:r>
              <a:rPr lang="en-IN" dirty="0" err="1"/>
              <a:t>total_rental</a:t>
            </a:r>
            <a:r>
              <a:rPr lang="en-IN" dirty="0"/>
              <a:t>  from staff s</a:t>
            </a:r>
          </a:p>
          <a:p>
            <a:pPr marL="0" indent="0">
              <a:buNone/>
            </a:pPr>
            <a:r>
              <a:rPr lang="en-IN" dirty="0"/>
              <a:t>join rental r 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s.staff_id</a:t>
            </a:r>
            <a:r>
              <a:rPr lang="en-IN" dirty="0"/>
              <a:t>=</a:t>
            </a:r>
            <a:r>
              <a:rPr lang="en-IN" dirty="0" err="1"/>
              <a:t>r.staff_id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group by 1 </a:t>
            </a:r>
          </a:p>
          <a:p>
            <a:pPr marL="0" indent="0">
              <a:buNone/>
            </a:pPr>
            <a:r>
              <a:rPr lang="en-IN" dirty="0"/>
              <a:t>order by 2;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D6C866-4F16-0CDE-5269-279063FE3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6680"/>
              </p:ext>
            </p:extLst>
          </p:nvPr>
        </p:nvGraphicFramePr>
        <p:xfrm>
          <a:off x="366505" y="4499428"/>
          <a:ext cx="4586514" cy="204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162">
                  <a:extLst>
                    <a:ext uri="{9D8B030D-6E8A-4147-A177-3AD203B41FA5}">
                      <a16:colId xmlns:a16="http://schemas.microsoft.com/office/drawing/2014/main" val="1292358245"/>
                    </a:ext>
                  </a:extLst>
                </a:gridCol>
                <a:gridCol w="1911352">
                  <a:extLst>
                    <a:ext uri="{9D8B030D-6E8A-4147-A177-3AD203B41FA5}">
                      <a16:colId xmlns:a16="http://schemas.microsoft.com/office/drawing/2014/main" val="2963429657"/>
                    </a:ext>
                  </a:extLst>
                </a:gridCol>
              </a:tblGrid>
              <a:tr h="6802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staff_name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total_rental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0483421"/>
                  </a:ext>
                </a:extLst>
              </a:tr>
              <a:tr h="6802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 Stephens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5918783"/>
                  </a:ext>
                </a:extLst>
              </a:tr>
              <a:tr h="6802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 Hillyer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889653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538A451-6B32-9CC3-94A3-7F2AB35D13ED}"/>
              </a:ext>
            </a:extLst>
          </p:cNvPr>
          <p:cNvSpPr/>
          <p:nvPr/>
        </p:nvSpPr>
        <p:spPr>
          <a:xfrm>
            <a:off x="-243751" y="120372"/>
            <a:ext cx="120178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lvl="0" algn="ctr" fontAlgn="base">
              <a:spcBef>
                <a:spcPts val="1200"/>
              </a:spcBef>
              <a:spcAft>
                <a:spcPts val="1200"/>
              </a:spcAft>
            </a:pPr>
            <a:r>
              <a:rPr lang="en-US" sz="2800" b="1">
                <a:ln w="9525">
                  <a:solidFill>
                    <a:prstClr val="white"/>
                  </a:solidFill>
                  <a:prstDash val="solid"/>
                </a:ln>
                <a:solidFill>
                  <a:srgbClr val="C42F1A"/>
                </a:solidFill>
                <a:effectLst>
                  <a:outerShdw blurRad="12700" dist="38100" dir="2700000" algn="tl" rotWithShape="0">
                    <a:srgbClr val="C42F1A">
                      <a:lumMod val="60000"/>
                      <a:lumOff val="40000"/>
                    </a:srgbClr>
                  </a:outerShdw>
                </a:effectLst>
                <a:latin typeface="Arial" panose="020B0604020202020204" pitchFamily="34" charset="0"/>
              </a:rPr>
              <a:t>Determination </a:t>
            </a:r>
            <a:r>
              <a:rPr lang="en-US" sz="28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C42F1A"/>
                </a:solidFill>
                <a:effectLst>
                  <a:outerShdw blurRad="12700" dist="38100" dir="2700000" algn="tl" rotWithShape="0">
                    <a:srgbClr val="C42F1A">
                      <a:lumMod val="60000"/>
                      <a:lumOff val="40000"/>
                    </a:srgbClr>
                  </a:outerShdw>
                </a:effectLst>
                <a:latin typeface="Arial" panose="020B0604020202020204" pitchFamily="34" charset="0"/>
              </a:rPr>
              <a:t>of rentals by staff members to assess performance.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84EC866-7B60-D9EE-B6EC-15A786591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587218"/>
              </p:ext>
            </p:extLst>
          </p:nvPr>
        </p:nvGraphicFramePr>
        <p:xfrm>
          <a:off x="5004436" y="1331685"/>
          <a:ext cx="6110514" cy="4010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AAD4D7-4FE2-8754-EBC5-A3A181DC2A06}"/>
              </a:ext>
            </a:extLst>
          </p:cNvPr>
          <p:cNvSpPr txBox="1">
            <a:spLocks/>
          </p:cNvSpPr>
          <p:nvPr/>
        </p:nvSpPr>
        <p:spPr>
          <a:xfrm>
            <a:off x="5073265" y="5520751"/>
            <a:ext cx="6041686" cy="1019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IN" sz="2000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Analysis</a:t>
            </a:r>
          </a:p>
          <a:p>
            <a:pPr marL="0" indent="0">
              <a:buFont typeface="Wingdings 3" charset="2"/>
              <a:buNone/>
            </a:pPr>
            <a:r>
              <a:rPr lang="en-IN" dirty="0"/>
              <a:t>Mike Hillyer consistently managed the highest number of rentals which can be </a:t>
            </a:r>
            <a:r>
              <a:rPr lang="en-IN" b="1" dirty="0"/>
              <a:t>due to more experience.</a:t>
            </a:r>
          </a:p>
        </p:txBody>
      </p:sp>
    </p:spTree>
    <p:extLst>
      <p:ext uri="{BB962C8B-B14F-4D97-AF65-F5344CB8AC3E}">
        <p14:creationId xmlns:p14="http://schemas.microsoft.com/office/powerpoint/2010/main" val="192097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Graphic spid="7" grpId="0">
        <p:bldAsOne/>
      </p:bldGraphic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815B1C-7050-E892-4B88-C1E28F27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599"/>
            <a:ext cx="8596312" cy="6064577"/>
          </a:xfrm>
        </p:spPr>
        <p:txBody>
          <a:bodyPr>
            <a:normAutofit fontScale="90000"/>
          </a:bodyPr>
          <a:lstStyle/>
          <a:p>
            <a:pPr mar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200" b="1" u="sng" dirty="0">
                <a:solidFill>
                  <a:srgbClr val="002246"/>
                </a:solidFill>
                <a:highlight>
                  <a:srgbClr val="FFFFFF"/>
                </a:highlight>
                <a:latin typeface="Arial, sans-serif"/>
                <a:ea typeface="+mn-ea"/>
                <a:cs typeface="+mn-cs"/>
              </a:rPr>
              <a:t>Recommendations and Conclusion:</a:t>
            </a: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, sans-serif"/>
              </a:rPr>
              <a:t> </a:t>
            </a:r>
            <a:r>
              <a:rPr lang="en-US" sz="2000" b="1" dirty="0">
                <a:solidFill>
                  <a:srgbClr val="002246"/>
                </a:solidFill>
                <a:highlight>
                  <a:srgbClr val="FFFFFF"/>
                </a:highlight>
                <a:latin typeface="Arial, sans-serif"/>
                <a:ea typeface="+mn-ea"/>
                <a:cs typeface="+mn-cs"/>
              </a:rPr>
              <a:t>Rental Trends: </a:t>
            </a:r>
          </a:p>
          <a:p>
            <a:pPr marL="457200" algn="l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optimize the rental times, 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stores should consider increasing staff</a:t>
            </a:r>
          </a:p>
          <a:p>
            <a:pPr marL="457200" algn="l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And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marketing during peak hours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 identified in our rental patterns analysis.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, sans-serif"/>
              </a:rPr>
              <a:t> </a:t>
            </a:r>
            <a:r>
              <a:rPr lang="en-US" sz="2000" b="1" dirty="0">
                <a:solidFill>
                  <a:srgbClr val="002246"/>
                </a:solidFill>
                <a:highlight>
                  <a:srgbClr val="FFFFFF"/>
                </a:highlight>
                <a:latin typeface="Arial, sans-serif"/>
                <a:ea typeface="+mn-ea"/>
                <a:cs typeface="+mn-cs"/>
              </a:rPr>
              <a:t>Film Popularity: </a:t>
            </a:r>
          </a:p>
          <a:p>
            <a:pPr marL="457200" algn="l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Focusing on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acquiring and promotion films in Sports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category </a:t>
            </a:r>
          </a:p>
          <a:p>
            <a:pPr marL="457200" algn="l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This could boost rentals.</a:t>
            </a: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, sans-serif"/>
              </a:rPr>
              <a:t> </a:t>
            </a:r>
            <a:r>
              <a:rPr lang="en-US" sz="2000" b="1" dirty="0">
                <a:solidFill>
                  <a:srgbClr val="002246"/>
                </a:solidFill>
                <a:highlight>
                  <a:srgbClr val="FFFFFF"/>
                </a:highlight>
                <a:latin typeface="Arial, sans-serif"/>
                <a:ea typeface="+mn-ea"/>
                <a:cs typeface="+mn-cs"/>
              </a:rPr>
              <a:t>Store Performance: </a:t>
            </a:r>
          </a:p>
          <a:p>
            <a:pPr marL="457200" algn="l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Improving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performance in underperforming stores</a:t>
            </a:r>
          </a:p>
          <a:p>
            <a:pPr marL="457200" algn="l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And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recognizing top staff members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could enhance overall operational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85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E93E-2C95-3C02-30CF-4F4EB420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819400"/>
          </a:xfrm>
        </p:spPr>
        <p:txBody>
          <a:bodyPr>
            <a:normAutofit/>
          </a:bodyPr>
          <a:lstStyle/>
          <a:p>
            <a:pPr algn="ctr"/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004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BE9D-C506-C412-7396-8D28385E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815" y="1291472"/>
            <a:ext cx="10515600" cy="5312003"/>
          </a:xfrm>
        </p:spPr>
        <p:txBody>
          <a:bodyPr>
            <a:normAutofit/>
          </a:bodyPr>
          <a:lstStyle/>
          <a:p>
            <a:pPr mar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u="sng" dirty="0">
                <a:solidFill>
                  <a:srgbClr val="002246"/>
                </a:solidFill>
                <a:highlight>
                  <a:srgbClr val="FFFFFF"/>
                </a:highlight>
                <a:latin typeface="Arial, sans-serif"/>
              </a:rPr>
              <a:t>T</a:t>
            </a:r>
            <a:r>
              <a:rPr lang="en-US" b="1" i="0" u="sng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, sans-serif"/>
              </a:rPr>
              <a:t>asks</a:t>
            </a:r>
            <a:endParaRPr lang="en-US" b="0" i="0" u="sng" dirty="0">
              <a:solidFill>
                <a:srgbClr val="002246"/>
              </a:solidFill>
              <a:effectLst/>
              <a:highlight>
                <a:srgbClr val="FFFFFF"/>
              </a:highlight>
              <a:latin typeface="Arial, sans-serif"/>
            </a:endParaRP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, sans-serif"/>
              </a:rPr>
              <a:t> </a:t>
            </a:r>
            <a:r>
              <a:rPr lang="en-US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, sans-serif"/>
              </a:rPr>
              <a:t>Rental Trends:</a:t>
            </a:r>
            <a:r>
              <a:rPr lang="en-US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, sans-serif"/>
              </a:rPr>
              <a:t> </a:t>
            </a:r>
            <a:endParaRPr lang="en-US" b="0" i="0" dirty="0">
              <a:solidFill>
                <a:srgbClr val="002246"/>
              </a:solidFill>
              <a:effectLst/>
              <a:highlight>
                <a:srgbClr val="FFFFFF"/>
              </a:highlight>
              <a:latin typeface="SofiaPro"/>
            </a:endParaRPr>
          </a:p>
          <a:p>
            <a:pPr marL="457200" algn="l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Analyze the monthly rental trends over the available data period.</a:t>
            </a:r>
          </a:p>
          <a:p>
            <a:pPr marL="457200" algn="l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Determine the peak rental hours in a day based on rental transactions.</a:t>
            </a: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, sans-serif"/>
              </a:rPr>
              <a:t> </a:t>
            </a:r>
            <a:r>
              <a:rPr lang="en-US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, sans-serif"/>
              </a:rPr>
              <a:t>Film Popularity: </a:t>
            </a:r>
            <a:endParaRPr lang="en-US" b="0" i="0" dirty="0">
              <a:solidFill>
                <a:srgbClr val="002246"/>
              </a:solidFill>
              <a:effectLst/>
              <a:highlight>
                <a:srgbClr val="FFFFFF"/>
              </a:highlight>
              <a:latin typeface="SofiaPro"/>
            </a:endParaRPr>
          </a:p>
          <a:p>
            <a:pPr marL="457200" algn="l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Identify the top 10 most rented films.</a:t>
            </a:r>
          </a:p>
          <a:p>
            <a:pPr marL="457200" algn="l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Determine which film categories have the highest number of rentals.</a:t>
            </a: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, sans-serif"/>
              </a:rPr>
              <a:t> </a:t>
            </a:r>
            <a:r>
              <a:rPr lang="en-US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, sans-serif"/>
              </a:rPr>
              <a:t>Store Performance:</a:t>
            </a:r>
            <a:r>
              <a:rPr lang="en-US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, sans-serif"/>
              </a:rPr>
              <a:t> </a:t>
            </a:r>
            <a:endParaRPr lang="en-US" b="0" i="0" dirty="0">
              <a:solidFill>
                <a:srgbClr val="002246"/>
              </a:solidFill>
              <a:effectLst/>
              <a:highlight>
                <a:srgbClr val="FFFFFF"/>
              </a:highlight>
              <a:latin typeface="SofiaPro"/>
            </a:endParaRPr>
          </a:p>
          <a:p>
            <a:pPr marL="457200" algn="l"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Identify which store generates the highest rental revenue.</a:t>
            </a:r>
          </a:p>
          <a:p>
            <a:pPr marL="457200" algn="l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Determine the distribution of rentals by staff members to assess performance.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AD7C4-DD11-7EDD-5FF2-B26DA90B22D3}"/>
              </a:ext>
            </a:extLst>
          </p:cNvPr>
          <p:cNvSpPr txBox="1"/>
          <p:nvPr/>
        </p:nvSpPr>
        <p:spPr>
          <a:xfrm>
            <a:off x="989815" y="414779"/>
            <a:ext cx="8861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sng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, sans-serif"/>
              </a:rPr>
              <a:t>Objective:</a:t>
            </a:r>
            <a:r>
              <a:rPr lang="en-US" sz="2000" b="0" i="0" u="sng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, sans-serif"/>
              </a:rPr>
              <a:t> </a:t>
            </a:r>
            <a:r>
              <a:rPr lang="en-US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, sans-serif"/>
              </a:rPr>
              <a:t>To analyze rental trends, identify popular films, and assess store performance using the Maven Movies Sakila database.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24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454E-BF7B-F543-0B0E-386B9A53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3" y="1146236"/>
            <a:ext cx="1509075" cy="666947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F92F-EE1E-3809-AFB2-DBC1A072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21" y="1725105"/>
            <a:ext cx="3677239" cy="298829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2100" dirty="0"/>
              <a:t>SELECT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IN" sz="2100" dirty="0"/>
              <a:t>   MONTH(rental_date) AS rental_month,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IN" sz="2100" dirty="0"/>
              <a:t>    COUNT(*) AS total_rentals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IN" sz="2100" dirty="0"/>
              <a:t>FROM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IN" sz="2100" dirty="0"/>
              <a:t>    rental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IN" sz="2100" dirty="0"/>
              <a:t>GROUP BY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IN" sz="2100" dirty="0"/>
              <a:t>    rental_month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IN" sz="2100" dirty="0"/>
              <a:t>ORDER BY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IN" sz="2100" dirty="0"/>
              <a:t>    rental_month;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24AF43-C7EC-2518-53D8-0EBDB9CD90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41957"/>
              </p:ext>
            </p:extLst>
          </p:nvPr>
        </p:nvGraphicFramePr>
        <p:xfrm>
          <a:off x="5344998" y="1479710"/>
          <a:ext cx="6429081" cy="3959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44358B-7496-8580-D542-416B3BCF4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90354"/>
              </p:ext>
            </p:extLst>
          </p:nvPr>
        </p:nvGraphicFramePr>
        <p:xfrm>
          <a:off x="279418" y="4640366"/>
          <a:ext cx="3677239" cy="2217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2052">
                  <a:extLst>
                    <a:ext uri="{9D8B030D-6E8A-4147-A177-3AD203B41FA5}">
                      <a16:colId xmlns:a16="http://schemas.microsoft.com/office/drawing/2014/main" val="2280991627"/>
                    </a:ext>
                  </a:extLst>
                </a:gridCol>
                <a:gridCol w="1795187">
                  <a:extLst>
                    <a:ext uri="{9D8B030D-6E8A-4147-A177-3AD203B41FA5}">
                      <a16:colId xmlns:a16="http://schemas.microsoft.com/office/drawing/2014/main" val="440476633"/>
                    </a:ext>
                  </a:extLst>
                </a:gridCol>
              </a:tblGrid>
              <a:tr h="353033">
                <a:tc>
                  <a:txBody>
                    <a:bodyPr/>
                    <a:lstStyle/>
                    <a:p>
                      <a:pPr marL="0" indent="0" algn="l" defTabSz="457200" rtl="0" eaLnBrk="1" fontAlgn="b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I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rental_month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total_rentals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895753"/>
                  </a:ext>
                </a:extLst>
              </a:tr>
              <a:tr h="353033">
                <a:tc>
                  <a:txBody>
                    <a:bodyPr/>
                    <a:lstStyle/>
                    <a:p>
                      <a:pPr marL="0" indent="0" algn="l" defTabSz="457200" rtl="0" eaLnBrk="1" fontAlgn="b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IN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182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724599"/>
                  </a:ext>
                </a:extLst>
              </a:tr>
              <a:tr h="353033">
                <a:tc>
                  <a:txBody>
                    <a:bodyPr/>
                    <a:lstStyle/>
                    <a:p>
                      <a:pPr marL="0" indent="0" algn="l" defTabSz="457200" rtl="0" eaLnBrk="1" fontAlgn="b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I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1156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2329102"/>
                  </a:ext>
                </a:extLst>
              </a:tr>
              <a:tr h="353033">
                <a:tc>
                  <a:txBody>
                    <a:bodyPr/>
                    <a:lstStyle/>
                    <a:p>
                      <a:pPr marL="0" indent="0" algn="l" defTabSz="457200" rtl="0" eaLnBrk="1" fontAlgn="b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IN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2311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3921415"/>
                  </a:ext>
                </a:extLst>
              </a:tr>
              <a:tr h="353033">
                <a:tc>
                  <a:txBody>
                    <a:bodyPr/>
                    <a:lstStyle/>
                    <a:p>
                      <a:pPr marL="0" indent="0" algn="l" defTabSz="457200" rtl="0" eaLnBrk="1" fontAlgn="b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I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6709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267783"/>
                  </a:ext>
                </a:extLst>
              </a:tr>
              <a:tr h="452467">
                <a:tc>
                  <a:txBody>
                    <a:bodyPr/>
                    <a:lstStyle/>
                    <a:p>
                      <a:pPr marL="0" indent="0" algn="l" defTabSz="457200" rtl="0" eaLnBrk="1" fontAlgn="b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I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5686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93498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9F8A81-97FD-7901-7CA4-06FDC1624542}"/>
              </a:ext>
            </a:extLst>
          </p:cNvPr>
          <p:cNvSpPr txBox="1"/>
          <p:nvPr/>
        </p:nvSpPr>
        <p:spPr>
          <a:xfrm>
            <a:off x="5344998" y="5561079"/>
            <a:ext cx="60944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000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Line chart shows that in 7</a:t>
            </a:r>
            <a:r>
              <a:rPr lang="en-IN" baseline="30000" dirty="0"/>
              <a:t>th</a:t>
            </a:r>
            <a:r>
              <a:rPr lang="en-IN" dirty="0"/>
              <a:t> month rental is at peak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Possibly due to </a:t>
            </a:r>
            <a:r>
              <a:rPr lang="en-IN" b="1" dirty="0"/>
              <a:t>holidays or new movie releases.</a:t>
            </a:r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94414-8F9A-613B-8598-E3AFF9CFAA86}"/>
              </a:ext>
            </a:extLst>
          </p:cNvPr>
          <p:cNvSpPr/>
          <p:nvPr/>
        </p:nvSpPr>
        <p:spPr>
          <a:xfrm>
            <a:off x="518474" y="243535"/>
            <a:ext cx="1017152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algn="ctr"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2800" b="1" i="0" strike="noStrik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Analysis of monthly rental trends over the available data period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42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AsOne/>
      </p:bldGraphic>
      <p:bldP spid="7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454E-BF7B-F543-0B0E-386B9A53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3" y="1146236"/>
            <a:ext cx="1509075" cy="666947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F92F-EE1E-3809-AFB2-DBC1A072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21" y="1725105"/>
            <a:ext cx="3677239" cy="1857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select hour(rental_date) as </a:t>
            </a:r>
            <a:r>
              <a:rPr lang="en-IN" dirty="0" err="1"/>
              <a:t>rental_hour,count</a:t>
            </a:r>
            <a:r>
              <a:rPr lang="en-IN" dirty="0"/>
              <a:t>(*) as </a:t>
            </a:r>
            <a:r>
              <a:rPr lang="en-IN" dirty="0" err="1"/>
              <a:t>total_rental</a:t>
            </a:r>
            <a:r>
              <a:rPr lang="en-IN" dirty="0"/>
              <a:t> from rental</a:t>
            </a:r>
          </a:p>
          <a:p>
            <a:pPr marL="0" indent="0">
              <a:buNone/>
            </a:pPr>
            <a:r>
              <a:rPr lang="en-IN" dirty="0"/>
              <a:t>group by 1</a:t>
            </a:r>
          </a:p>
          <a:p>
            <a:pPr marL="0" indent="0">
              <a:buNone/>
            </a:pPr>
            <a:r>
              <a:rPr lang="en-IN" dirty="0"/>
              <a:t>order by 2;</a:t>
            </a:r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94414-8F9A-613B-8598-E3AFF9CFAA86}"/>
              </a:ext>
            </a:extLst>
          </p:cNvPr>
          <p:cNvSpPr/>
          <p:nvPr/>
        </p:nvSpPr>
        <p:spPr>
          <a:xfrm>
            <a:off x="657447" y="4510"/>
            <a:ext cx="1017152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algn="ctr"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2800" b="1" i="0" u="none" strike="noStrik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Determination of Peak Rental Hours in a day based on Rental Transactions</a:t>
            </a:r>
            <a:endParaRPr lang="en-US" sz="1000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344E583-3BC6-B0BD-A2F3-448254433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49331"/>
              </p:ext>
            </p:extLst>
          </p:nvPr>
        </p:nvGraphicFramePr>
        <p:xfrm>
          <a:off x="6448793" y="958617"/>
          <a:ext cx="5921828" cy="577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006">
                  <a:extLst>
                    <a:ext uri="{9D8B030D-6E8A-4147-A177-3AD203B41FA5}">
                      <a16:colId xmlns:a16="http://schemas.microsoft.com/office/drawing/2014/main" val="1292358245"/>
                    </a:ext>
                  </a:extLst>
                </a:gridCol>
                <a:gridCol w="2467822">
                  <a:extLst>
                    <a:ext uri="{9D8B030D-6E8A-4147-A177-3AD203B41FA5}">
                      <a16:colId xmlns:a16="http://schemas.microsoft.com/office/drawing/2014/main" val="2963429657"/>
                    </a:ext>
                  </a:extLst>
                </a:gridCol>
              </a:tblGrid>
              <a:tr h="1887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rental_hour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total_rental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0483421"/>
                  </a:ext>
                </a:extLst>
              </a:tr>
              <a:tr h="1887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2362133"/>
                  </a:ext>
                </a:extLst>
              </a:tr>
              <a:tr h="1887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5983986"/>
                  </a:ext>
                </a:extLst>
              </a:tr>
              <a:tr h="1887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4990538"/>
                  </a:ext>
                </a:extLst>
              </a:tr>
              <a:tr h="1887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2423112"/>
                  </a:ext>
                </a:extLst>
              </a:tr>
              <a:tr h="1887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0110425"/>
                  </a:ext>
                </a:extLst>
              </a:tr>
              <a:tr h="1887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7046383"/>
                  </a:ext>
                </a:extLst>
              </a:tr>
              <a:tr h="1887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8566017"/>
                  </a:ext>
                </a:extLst>
              </a:tr>
              <a:tr h="1887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8593905"/>
                  </a:ext>
                </a:extLst>
              </a:tr>
              <a:tr h="1887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0006446"/>
                  </a:ext>
                </a:extLst>
              </a:tr>
              <a:tr h="1887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0839513"/>
                  </a:ext>
                </a:extLst>
              </a:tr>
              <a:tr h="1887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8421283"/>
                  </a:ext>
                </a:extLst>
              </a:tr>
              <a:tr h="1887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9406562"/>
                  </a:ext>
                </a:extLst>
              </a:tr>
              <a:tr h="1887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0239853"/>
                  </a:ext>
                </a:extLst>
              </a:tr>
              <a:tr h="1887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2233296"/>
                  </a:ext>
                </a:extLst>
              </a:tr>
              <a:tr h="280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2032702"/>
                  </a:ext>
                </a:extLst>
              </a:tr>
              <a:tr h="280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3303569"/>
                  </a:ext>
                </a:extLst>
              </a:tr>
              <a:tr h="280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3910653"/>
                  </a:ext>
                </a:extLst>
              </a:tr>
              <a:tr h="280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2693544"/>
                  </a:ext>
                </a:extLst>
              </a:tr>
              <a:tr h="3863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6119184"/>
                  </a:ext>
                </a:extLst>
              </a:tr>
              <a:tr h="280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178518"/>
                  </a:ext>
                </a:extLst>
              </a:tr>
              <a:tr h="280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365333"/>
                  </a:ext>
                </a:extLst>
              </a:tr>
              <a:tr h="280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0020409"/>
                  </a:ext>
                </a:extLst>
              </a:tr>
              <a:tr h="280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2379269"/>
                  </a:ext>
                </a:extLst>
              </a:tr>
              <a:tr h="280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602605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497060-0209-8DBE-A822-B6828155C702}"/>
              </a:ext>
            </a:extLst>
          </p:cNvPr>
          <p:cNvSpPr txBox="1">
            <a:spLocks/>
          </p:cNvSpPr>
          <p:nvPr/>
        </p:nvSpPr>
        <p:spPr>
          <a:xfrm>
            <a:off x="395533" y="3715732"/>
            <a:ext cx="3677239" cy="2901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IN" sz="2200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</a:rPr>
              <a:t>The busiest rental hour is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</a:rPr>
              <a:t>This likely corresponds to when </a:t>
            </a:r>
            <a:r>
              <a:rPr lang="en-IN" sz="2100" b="1" dirty="0">
                <a:solidFill>
                  <a:schemeClr val="tx1"/>
                </a:solidFill>
              </a:rPr>
              <a:t>people are free after lunch or school</a:t>
            </a:r>
            <a:r>
              <a:rPr lang="en-IN" sz="21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</a:rPr>
              <a:t>It could be beneficial for store to </a:t>
            </a:r>
            <a:r>
              <a:rPr lang="en-IN" sz="2100" b="1" dirty="0">
                <a:solidFill>
                  <a:schemeClr val="tx1"/>
                </a:solidFill>
              </a:rPr>
              <a:t>consider scheduling more staff during these peak hours or running special promotions.</a:t>
            </a:r>
          </a:p>
        </p:txBody>
      </p:sp>
    </p:spTree>
    <p:extLst>
      <p:ext uri="{BB962C8B-B14F-4D97-AF65-F5344CB8AC3E}">
        <p14:creationId xmlns:p14="http://schemas.microsoft.com/office/powerpoint/2010/main" val="183005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3BD4-019A-3A7A-227C-D0B07AB4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0"/>
            <a:ext cx="9126014" cy="1320800"/>
          </a:xfrm>
        </p:spPr>
        <p:txBody>
          <a:bodyPr>
            <a:normAutofit/>
          </a:bodyPr>
          <a:lstStyle/>
          <a:p>
            <a:r>
              <a:rPr lang="en-US" sz="2400" dirty="0"/>
              <a:t>In scatter plot peak hours of rental is 15 at maximum rental count of 887</a:t>
            </a: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244DD-7B46-97E7-DA64-AE282C45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727FBD-967C-E734-5FF7-248C70638A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883664"/>
              </p:ext>
            </p:extLst>
          </p:nvPr>
        </p:nvGraphicFramePr>
        <p:xfrm>
          <a:off x="677333" y="999241"/>
          <a:ext cx="10352027" cy="5788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24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454E-BF7B-F543-0B0E-386B9A53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3" y="1146236"/>
            <a:ext cx="1509075" cy="666947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F92F-EE1E-3809-AFB2-DBC1A072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21" y="1725105"/>
            <a:ext cx="3677239" cy="31602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f.film_id,title,count</a:t>
            </a:r>
            <a:r>
              <a:rPr lang="en-IN" dirty="0"/>
              <a:t>(</a:t>
            </a:r>
            <a:r>
              <a:rPr lang="en-IN" dirty="0" err="1"/>
              <a:t>rental_id</a:t>
            </a:r>
            <a:r>
              <a:rPr lang="en-IN" dirty="0"/>
              <a:t>) as </a:t>
            </a:r>
            <a:r>
              <a:rPr lang="en-IN" dirty="0" err="1"/>
              <a:t>total_rental</a:t>
            </a:r>
            <a:r>
              <a:rPr lang="en-IN" dirty="0"/>
              <a:t> from film f </a:t>
            </a:r>
          </a:p>
          <a:p>
            <a:pPr marL="0" indent="0">
              <a:buNone/>
            </a:pPr>
            <a:r>
              <a:rPr lang="en-IN" dirty="0"/>
              <a:t>join inventory </a:t>
            </a:r>
            <a:r>
              <a:rPr lang="en-IN" dirty="0" err="1"/>
              <a:t>i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f.film_id</a:t>
            </a:r>
            <a:r>
              <a:rPr lang="en-IN" dirty="0"/>
              <a:t>=</a:t>
            </a:r>
            <a:r>
              <a:rPr lang="en-IN" dirty="0" err="1"/>
              <a:t>i.film_id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join rental r 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i.inventory_id</a:t>
            </a:r>
            <a:r>
              <a:rPr lang="en-IN" dirty="0"/>
              <a:t>=</a:t>
            </a:r>
            <a:r>
              <a:rPr lang="en-IN" dirty="0" err="1"/>
              <a:t>r.inventory_id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group by </a:t>
            </a:r>
            <a:r>
              <a:rPr lang="en-IN" dirty="0" err="1"/>
              <a:t>f.film_id,title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order by </a:t>
            </a:r>
            <a:r>
              <a:rPr lang="en-IN" dirty="0" err="1"/>
              <a:t>total_rental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limit 10;</a:t>
            </a:r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94414-8F9A-613B-8598-E3AFF9CFAA86}"/>
              </a:ext>
            </a:extLst>
          </p:cNvPr>
          <p:cNvSpPr/>
          <p:nvPr/>
        </p:nvSpPr>
        <p:spPr>
          <a:xfrm>
            <a:off x="518474" y="243535"/>
            <a:ext cx="101715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marR="0" lvl="0" indent="0" algn="ctr" defTabSz="4572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C42F1A"/>
                </a:solidFill>
                <a:effectLst>
                  <a:outerShdw blurRad="12700" dist="38100" dir="2700000" algn="tl" rotWithShape="0">
                    <a:srgbClr val="C42F1A">
                      <a:lumMod val="60000"/>
                      <a:lumOff val="40000"/>
                    </a:srgbClr>
                  </a:outerShdw>
                </a:effectLst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Identification of Top 10 most rented films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4603CC-0252-A621-293B-B30F1B61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19425"/>
              </p:ext>
            </p:extLst>
          </p:nvPr>
        </p:nvGraphicFramePr>
        <p:xfrm>
          <a:off x="4397829" y="1146236"/>
          <a:ext cx="7953829" cy="4467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952">
                  <a:extLst>
                    <a:ext uri="{9D8B030D-6E8A-4147-A177-3AD203B41FA5}">
                      <a16:colId xmlns:a16="http://schemas.microsoft.com/office/drawing/2014/main" val="1292358245"/>
                    </a:ext>
                  </a:extLst>
                </a:gridCol>
                <a:gridCol w="2389190">
                  <a:extLst>
                    <a:ext uri="{9D8B030D-6E8A-4147-A177-3AD203B41FA5}">
                      <a16:colId xmlns:a16="http://schemas.microsoft.com/office/drawing/2014/main" val="2963429657"/>
                    </a:ext>
                  </a:extLst>
                </a:gridCol>
                <a:gridCol w="2220687">
                  <a:extLst>
                    <a:ext uri="{9D8B030D-6E8A-4147-A177-3AD203B41FA5}">
                      <a16:colId xmlns:a16="http://schemas.microsoft.com/office/drawing/2014/main" val="251418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film_id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total_rental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048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 BROTHERHOOD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203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ROCKETEER MOTHER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330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RIDGEMONT SUBMARINE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391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GRIT CLOCKWORK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2693544"/>
                  </a:ext>
                </a:extLst>
              </a:tr>
              <a:tr h="509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SCALAWAG DUCK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611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JUGGLER HARDLY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17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FORWARD TEMPLE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36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HOBBIT ALIEN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002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ROBBERS JOON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237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ZORRO ARK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602605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33A7FE-939A-0883-97F7-B3E732D4344C}"/>
              </a:ext>
            </a:extLst>
          </p:cNvPr>
          <p:cNvSpPr txBox="1">
            <a:spLocks/>
          </p:cNvSpPr>
          <p:nvPr/>
        </p:nvSpPr>
        <p:spPr>
          <a:xfrm>
            <a:off x="395533" y="4885399"/>
            <a:ext cx="3007543" cy="1972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IN" sz="2400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popularity of these films could be </a:t>
            </a:r>
            <a:r>
              <a:rPr lang="en-IN" b="1" dirty="0"/>
              <a:t>due to lead actors or recent release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Understanding trend can help to tailor marketing efforts.</a:t>
            </a:r>
          </a:p>
        </p:txBody>
      </p:sp>
    </p:spTree>
    <p:extLst>
      <p:ext uri="{BB962C8B-B14F-4D97-AF65-F5344CB8AC3E}">
        <p14:creationId xmlns:p14="http://schemas.microsoft.com/office/powerpoint/2010/main" val="297345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6EC6596-4E48-428F-3D3F-1280AFBB2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428777"/>
              </p:ext>
            </p:extLst>
          </p:nvPr>
        </p:nvGraphicFramePr>
        <p:xfrm>
          <a:off x="677862" y="609600"/>
          <a:ext cx="10352995" cy="62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28EF9B7F-975A-927B-2E1B-86B7C573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2000" dirty="0"/>
              <a:t>These are the top 10 most rented films as per rental count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0572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454E-BF7B-F543-0B0E-386B9A53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3" y="1146236"/>
            <a:ext cx="1509075" cy="666947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F92F-EE1E-3809-AFB2-DBC1A072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21" y="1725105"/>
            <a:ext cx="3677239" cy="4646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select name as </a:t>
            </a:r>
            <a:r>
              <a:rPr lang="en-IN" dirty="0" err="1"/>
              <a:t>film_category,count</a:t>
            </a:r>
            <a:r>
              <a:rPr lang="en-IN" dirty="0"/>
              <a:t>(</a:t>
            </a:r>
            <a:r>
              <a:rPr lang="en-IN" dirty="0" err="1"/>
              <a:t>rental_id</a:t>
            </a:r>
            <a:r>
              <a:rPr lang="en-IN" dirty="0"/>
              <a:t>) as </a:t>
            </a:r>
            <a:r>
              <a:rPr lang="en-IN" dirty="0" err="1"/>
              <a:t>total_rental</a:t>
            </a:r>
            <a:r>
              <a:rPr lang="en-IN" dirty="0"/>
              <a:t> from category c </a:t>
            </a:r>
          </a:p>
          <a:p>
            <a:pPr marL="0" indent="0">
              <a:buNone/>
            </a:pPr>
            <a:r>
              <a:rPr lang="en-IN" dirty="0"/>
              <a:t>join </a:t>
            </a:r>
            <a:r>
              <a:rPr lang="en-IN" dirty="0" err="1"/>
              <a:t>film_category</a:t>
            </a:r>
            <a:r>
              <a:rPr lang="en-IN" dirty="0"/>
              <a:t> fc 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c.category_id</a:t>
            </a:r>
            <a:r>
              <a:rPr lang="en-IN" dirty="0"/>
              <a:t> = </a:t>
            </a:r>
            <a:r>
              <a:rPr lang="en-IN" dirty="0" err="1"/>
              <a:t>fc.category_id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join film f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fc.film_id</a:t>
            </a:r>
            <a:r>
              <a:rPr lang="en-IN" dirty="0"/>
              <a:t>=</a:t>
            </a:r>
            <a:r>
              <a:rPr lang="en-IN" dirty="0" err="1"/>
              <a:t>f.film_id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join inventory </a:t>
            </a:r>
            <a:r>
              <a:rPr lang="en-IN" dirty="0" err="1"/>
              <a:t>i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i.film_id</a:t>
            </a:r>
            <a:r>
              <a:rPr lang="en-IN" dirty="0"/>
              <a:t>=</a:t>
            </a:r>
            <a:r>
              <a:rPr lang="en-IN" dirty="0" err="1"/>
              <a:t>f.film_id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join rental r 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i.inventory_id</a:t>
            </a:r>
            <a:r>
              <a:rPr lang="en-IN" dirty="0"/>
              <a:t>=</a:t>
            </a:r>
            <a:r>
              <a:rPr lang="en-IN" dirty="0" err="1"/>
              <a:t>r.inventory_id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group by 1</a:t>
            </a:r>
          </a:p>
          <a:p>
            <a:pPr marL="0" indent="0">
              <a:buNone/>
            </a:pPr>
            <a:r>
              <a:rPr lang="en-IN" dirty="0"/>
              <a:t>order by 2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94414-8F9A-613B-8598-E3AFF9CFAA86}"/>
              </a:ext>
            </a:extLst>
          </p:cNvPr>
          <p:cNvSpPr/>
          <p:nvPr/>
        </p:nvSpPr>
        <p:spPr>
          <a:xfrm>
            <a:off x="0" y="192129"/>
            <a:ext cx="1201782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lvl="0" algn="ctr" fontAlgn="base"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C42F1A"/>
                </a:solidFill>
                <a:effectLst>
                  <a:outerShdw blurRad="12700" dist="38100" dir="2700000" algn="tl" rotWithShape="0">
                    <a:srgbClr val="C42F1A">
                      <a:lumMod val="60000"/>
                      <a:lumOff val="40000"/>
                    </a:srgb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Determination of film categories having the highest number of rentals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D6C866-4F16-0CDE-5269-279063FE3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59653"/>
              </p:ext>
            </p:extLst>
          </p:nvPr>
        </p:nvGraphicFramePr>
        <p:xfrm>
          <a:off x="7751433" y="1146236"/>
          <a:ext cx="4586514" cy="5622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162">
                  <a:extLst>
                    <a:ext uri="{9D8B030D-6E8A-4147-A177-3AD203B41FA5}">
                      <a16:colId xmlns:a16="http://schemas.microsoft.com/office/drawing/2014/main" val="1292358245"/>
                    </a:ext>
                  </a:extLst>
                </a:gridCol>
                <a:gridCol w="1911352">
                  <a:extLst>
                    <a:ext uri="{9D8B030D-6E8A-4147-A177-3AD203B41FA5}">
                      <a16:colId xmlns:a16="http://schemas.microsoft.com/office/drawing/2014/main" val="2963429657"/>
                    </a:ext>
                  </a:extLst>
                </a:gridCol>
              </a:tblGrid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film_category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total_rental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0483421"/>
                  </a:ext>
                </a:extLst>
              </a:tr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5918783"/>
                  </a:ext>
                </a:extLst>
              </a:tr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8896539"/>
                  </a:ext>
                </a:extLst>
              </a:tr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8572750"/>
                  </a:ext>
                </a:extLst>
              </a:tr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Sci-Fi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0408253"/>
                  </a:ext>
                </a:extLst>
              </a:tr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3310721"/>
                  </a:ext>
                </a:extLst>
              </a:tr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1917140"/>
                  </a:ext>
                </a:extLst>
              </a:tr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2032702"/>
                  </a:ext>
                </a:extLst>
              </a:tr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3303569"/>
                  </a:ext>
                </a:extLst>
              </a:tr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3910653"/>
                  </a:ext>
                </a:extLst>
              </a:tr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2693544"/>
                  </a:ext>
                </a:extLst>
              </a:tr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6119184"/>
                  </a:ext>
                </a:extLst>
              </a:tr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178518"/>
                  </a:ext>
                </a:extLst>
              </a:tr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Classics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365333"/>
                  </a:ext>
                </a:extLst>
              </a:tr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0020409"/>
                  </a:ext>
                </a:extLst>
              </a:tr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2379269"/>
                  </a:ext>
                </a:extLst>
              </a:tr>
              <a:tr h="3307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602605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7FC1EE-E9B8-73DC-3DFD-DD42B54A7187}"/>
              </a:ext>
            </a:extLst>
          </p:cNvPr>
          <p:cNvSpPr txBox="1">
            <a:spLocks/>
          </p:cNvSpPr>
          <p:nvPr/>
        </p:nvSpPr>
        <p:spPr>
          <a:xfrm>
            <a:off x="3987537" y="2648933"/>
            <a:ext cx="3223967" cy="2337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IN" sz="2000" b="1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the list category Sports dominate the rentals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</a:t>
            </a:r>
            <a:r>
              <a:rPr lang="en-IN" b="1" dirty="0"/>
              <a:t>guides on which categories to prioritize in future film acquisitions and promotions.</a:t>
            </a:r>
          </a:p>
        </p:txBody>
      </p:sp>
    </p:spTree>
    <p:extLst>
      <p:ext uri="{BB962C8B-B14F-4D97-AF65-F5344CB8AC3E}">
        <p14:creationId xmlns:p14="http://schemas.microsoft.com/office/powerpoint/2010/main" val="120904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EF9B7F-975A-927B-2E1B-86B7C573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2000" dirty="0"/>
              <a:t>Sports category has the highest number of rentals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2CF9-A6AF-1637-DFC7-C89FEEF7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9086EF-B419-73E4-E8C1-36C50906CA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36328"/>
              </p:ext>
            </p:extLst>
          </p:nvPr>
        </p:nvGraphicFramePr>
        <p:xfrm>
          <a:off x="677333" y="566057"/>
          <a:ext cx="10353523" cy="6291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5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415</TotalTime>
  <Words>1023</Words>
  <Application>Microsoft Office PowerPoint</Application>
  <PresentationFormat>Widescreen</PresentationFormat>
  <Paragraphs>260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 sans-serif</vt:lpstr>
      <vt:lpstr>Calibri</vt:lpstr>
      <vt:lpstr>SofiaPro</vt:lpstr>
      <vt:lpstr>Trebuchet MS</vt:lpstr>
      <vt:lpstr>Wingdings 3</vt:lpstr>
      <vt:lpstr>Facet</vt:lpstr>
      <vt:lpstr> Analysis of Rental Patterns and Film Popularity in Maven Movies Database</vt:lpstr>
      <vt:lpstr>PowerPoint Presentation</vt:lpstr>
      <vt:lpstr>SCRIPT</vt:lpstr>
      <vt:lpstr>SCRIPT</vt:lpstr>
      <vt:lpstr>In scatter plot peak hours of rental is 15 at maximum rental count of 887</vt:lpstr>
      <vt:lpstr>SCRIPT</vt:lpstr>
      <vt:lpstr>These are the top 10 most rented films as per rental count</vt:lpstr>
      <vt:lpstr>SCRIPT</vt:lpstr>
      <vt:lpstr>Sports category has the highest number of rentals</vt:lpstr>
      <vt:lpstr>SCRIPT</vt:lpstr>
      <vt:lpstr>SCRIPT</vt:lpstr>
      <vt:lpstr>Recommendations and Conclusion:  Rental Trends:  To optimize the rental times, the stores should consider increasing staff And marketing during peak hours as identified in our rental patterns analysis.  Film Popularity:  Focusing on acquiring and promotion films in Sports category  This could boost rentals.  Store Performance:  Improving performance in underperforming stores And recognizing top staff members could enhance overall operational efficiency.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pathak</dc:creator>
  <cp:lastModifiedBy>aishwarya pathak</cp:lastModifiedBy>
  <cp:revision>44</cp:revision>
  <dcterms:created xsi:type="dcterms:W3CDTF">2024-08-14T17:41:05Z</dcterms:created>
  <dcterms:modified xsi:type="dcterms:W3CDTF">2024-08-18T04:24:34Z</dcterms:modified>
</cp:coreProperties>
</file>