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8" r:id="rId1"/>
  </p:sldMasterIdLst>
  <p:sldIdLst>
    <p:sldId id="256" r:id="rId2"/>
    <p:sldId id="258" r:id="rId3"/>
    <p:sldId id="257" r:id="rId4"/>
    <p:sldId id="259" r:id="rId5"/>
    <p:sldId id="262" r:id="rId6"/>
    <p:sldId id="265" r:id="rId7"/>
    <p:sldId id="266" r:id="rId8"/>
    <p:sldId id="263" r:id="rId9"/>
    <p:sldId id="264" r:id="rId10"/>
    <p:sldId id="267" r:id="rId11"/>
    <p:sldId id="268"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9" d="100"/>
          <a:sy n="49" d="100"/>
        </p:scale>
        <p:origin x="-27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8ACDB3CC-F982-40F9-8DD6-BCC9AFBF44BD}" type="datetime1">
              <a:rPr lang="en-US" smtClean="0"/>
              <a:pPr/>
              <a:t>18/12/14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FF8F0-41B2-0C45-AD44-8EBEAB91EDA2}" type="datetimeFigureOut">
              <a:rPr lang="en-US" smtClean="0"/>
              <a:t>18/12/14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8C6F4-CB07-484E-B1CF-79BF49D786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FF8F0-41B2-0C45-AD44-8EBEAB91EDA2}" type="datetimeFigureOut">
              <a:rPr lang="en-US" smtClean="0"/>
              <a:t>18/12/14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6E8C6F4-CB07-484E-B1CF-79BF49D786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BFF8F0-41B2-0C45-AD44-8EBEAB91EDA2}" type="datetimeFigureOut">
              <a:rPr lang="en-US" smtClean="0"/>
              <a:t>18/12/14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E8C6F4-CB07-484E-B1CF-79BF49D786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18/12/14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0BFF8F0-41B2-0C45-AD44-8EBEAB91EDA2}" type="datetimeFigureOut">
              <a:rPr lang="en-US" smtClean="0"/>
              <a:t>18/12/14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8C6F4-CB07-484E-B1CF-79BF49D786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0BFF8F0-41B2-0C45-AD44-8EBEAB91EDA2}" type="datetimeFigureOut">
              <a:rPr lang="en-US" smtClean="0"/>
              <a:t>18/12/14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E8C6F4-CB07-484E-B1CF-79BF49D786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0BFF8F0-41B2-0C45-AD44-8EBEAB91EDA2}" type="datetimeFigureOut">
              <a:rPr lang="en-US" smtClean="0"/>
              <a:t>18/12/14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E8C6F4-CB07-484E-B1CF-79BF49D786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FF8F0-41B2-0C45-AD44-8EBEAB91EDA2}" type="datetimeFigureOut">
              <a:rPr lang="en-US" smtClean="0"/>
              <a:t>18/12/14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E8C6F4-CB07-484E-B1CF-79BF49D786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0BFF8F0-41B2-0C45-AD44-8EBEAB91EDA2}" type="datetimeFigureOut">
              <a:rPr lang="en-US" smtClean="0"/>
              <a:t>18/12/14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E8C6F4-CB07-484E-B1CF-79BF49D786A5}"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0BFF8F0-41B2-0C45-AD44-8EBEAB91EDA2}" type="datetimeFigureOut">
              <a:rPr lang="en-US" smtClean="0"/>
              <a:t>18/12/14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6E8C6F4-CB07-484E-B1CF-79BF49D786A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0BFF8F0-41B2-0C45-AD44-8EBEAB91EDA2}" type="datetimeFigureOut">
              <a:rPr lang="en-US" smtClean="0"/>
              <a:t>18/12/14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6E8C6F4-CB07-484E-B1CF-79BF49D786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arch.cpan.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BioPerl</a:t>
            </a:r>
            <a:r>
              <a:rPr lang="en-US" dirty="0" smtClean="0"/>
              <a:t/>
            </a:r>
            <a:br>
              <a:rPr lang="en-US" dirty="0" smtClean="0"/>
            </a:br>
            <a:r>
              <a:rPr lang="en-US" dirty="0" smtClean="0"/>
              <a:t>Creating a Pipeline</a:t>
            </a:r>
            <a:endParaRPr lang="en-US" dirty="0"/>
          </a:p>
        </p:txBody>
      </p:sp>
      <p:sp>
        <p:nvSpPr>
          <p:cNvPr id="3" name="Subtitle 2"/>
          <p:cNvSpPr>
            <a:spLocks noGrp="1"/>
          </p:cNvSpPr>
          <p:nvPr>
            <p:ph type="subTitle" idx="1"/>
          </p:nvPr>
        </p:nvSpPr>
        <p:spPr>
          <a:xfrm>
            <a:off x="685800" y="5312762"/>
            <a:ext cx="8077200" cy="466245"/>
          </a:xfrm>
        </p:spPr>
        <p:txBody>
          <a:bodyPr/>
          <a:lstStyle/>
          <a:p>
            <a:r>
              <a:rPr lang="en-US" dirty="0" smtClean="0"/>
              <a:t>Ganna Androsova 07.01.201</a:t>
            </a:r>
            <a:endParaRPr lang="en-US" dirty="0"/>
          </a:p>
        </p:txBody>
      </p:sp>
    </p:spTree>
    <p:extLst>
      <p:ext uri="{BB962C8B-B14F-4D97-AF65-F5344CB8AC3E}">
        <p14:creationId xmlns:p14="http://schemas.microsoft.com/office/powerpoint/2010/main" val="860415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Pipeline</a:t>
            </a:r>
            <a:endParaRPr lang="en-US" dirty="0"/>
          </a:p>
        </p:txBody>
      </p:sp>
      <p:sp>
        <p:nvSpPr>
          <p:cNvPr id="3" name="Content Placeholder 2"/>
          <p:cNvSpPr>
            <a:spLocks noGrp="1"/>
          </p:cNvSpPr>
          <p:nvPr>
            <p:ph idx="1"/>
          </p:nvPr>
        </p:nvSpPr>
        <p:spPr>
          <a:xfrm>
            <a:off x="457200" y="3497943"/>
            <a:ext cx="8229600" cy="3103845"/>
          </a:xfrm>
        </p:spPr>
        <p:txBody>
          <a:bodyPr>
            <a:noAutofit/>
          </a:bodyPr>
          <a:lstStyle/>
          <a:p>
            <a:endParaRPr lang="en-US" sz="1800" dirty="0" smtClean="0"/>
          </a:p>
          <a:p>
            <a:endParaRPr lang="en-US" sz="1800" dirty="0"/>
          </a:p>
          <a:p>
            <a:pPr marL="118872" indent="0">
              <a:buNone/>
            </a:pPr>
            <a:endParaRPr lang="en-US" sz="2000" dirty="0" smtClean="0"/>
          </a:p>
          <a:p>
            <a:r>
              <a:rPr lang="en-US" sz="2000" i="1" dirty="0" smtClean="0"/>
              <a:t>translate</a:t>
            </a:r>
            <a:r>
              <a:rPr lang="en-US" sz="2000" dirty="0" smtClean="0"/>
              <a:t> represents </a:t>
            </a:r>
            <a:r>
              <a:rPr lang="en-US" sz="2000" dirty="0"/>
              <a:t>terminator </a:t>
            </a:r>
            <a:r>
              <a:rPr lang="en-US" sz="2000" dirty="0" smtClean="0"/>
              <a:t> by </a:t>
            </a:r>
            <a:r>
              <a:rPr lang="en-US" sz="2000" b="1" dirty="0" smtClean="0"/>
              <a:t>*</a:t>
            </a:r>
            <a:r>
              <a:rPr lang="en-US" sz="2000" dirty="0" smtClean="0"/>
              <a:t> </a:t>
            </a:r>
            <a:r>
              <a:rPr lang="en-US" sz="2000" dirty="0"/>
              <a:t>and unknown amino </a:t>
            </a:r>
            <a:r>
              <a:rPr lang="en-US" sz="2000" dirty="0" smtClean="0"/>
              <a:t>acids by </a:t>
            </a:r>
            <a:r>
              <a:rPr lang="en-US" sz="2000" b="1" dirty="0" smtClean="0"/>
              <a:t>X</a:t>
            </a:r>
          </a:p>
          <a:p>
            <a:endParaRPr lang="en-US" sz="2000" b="1" dirty="0" smtClean="0"/>
          </a:p>
          <a:p>
            <a:r>
              <a:rPr lang="en-US" sz="2000" dirty="0" smtClean="0"/>
              <a:t>You can change this settings by:</a:t>
            </a:r>
          </a:p>
          <a:p>
            <a:pPr marL="411480" lvl="1" indent="0">
              <a:buNone/>
            </a:pPr>
            <a:r>
              <a:rPr lang="en-US" sz="1400" dirty="0">
                <a:latin typeface="Courier New"/>
                <a:cs typeface="Courier New"/>
              </a:rPr>
              <a:t>$</a:t>
            </a:r>
            <a:r>
              <a:rPr lang="en-US" sz="1400" dirty="0" err="1">
                <a:latin typeface="Courier New"/>
                <a:cs typeface="Courier New"/>
              </a:rPr>
              <a:t>prot_obj</a:t>
            </a:r>
            <a:r>
              <a:rPr lang="en-US" sz="1400" dirty="0">
                <a:latin typeface="Courier New"/>
                <a:cs typeface="Courier New"/>
              </a:rPr>
              <a:t> = $</a:t>
            </a:r>
            <a:r>
              <a:rPr lang="en-US" sz="1400" dirty="0" err="1">
                <a:latin typeface="Courier New"/>
                <a:cs typeface="Courier New"/>
              </a:rPr>
              <a:t>my_seq_object</a:t>
            </a:r>
            <a:r>
              <a:rPr lang="en-US" sz="1400" dirty="0">
                <a:latin typeface="Courier New"/>
                <a:cs typeface="Courier New"/>
              </a:rPr>
              <a:t>-&gt;translate(-terminator =&gt; '-');</a:t>
            </a:r>
          </a:p>
          <a:p>
            <a:pPr marL="411480" lvl="1" indent="0">
              <a:buNone/>
            </a:pPr>
            <a:r>
              <a:rPr lang="en-US" sz="1400" dirty="0">
                <a:latin typeface="Courier New"/>
                <a:cs typeface="Courier New"/>
              </a:rPr>
              <a:t>$</a:t>
            </a:r>
            <a:r>
              <a:rPr lang="en-US" sz="1400" dirty="0" err="1">
                <a:latin typeface="Courier New"/>
                <a:cs typeface="Courier New"/>
              </a:rPr>
              <a:t>prot_obj</a:t>
            </a:r>
            <a:r>
              <a:rPr lang="en-US" sz="1400" dirty="0">
                <a:latin typeface="Courier New"/>
                <a:cs typeface="Courier New"/>
              </a:rPr>
              <a:t> = $</a:t>
            </a:r>
            <a:r>
              <a:rPr lang="en-US" sz="1400" dirty="0" err="1">
                <a:latin typeface="Courier New"/>
                <a:cs typeface="Courier New"/>
              </a:rPr>
              <a:t>my_seq_object</a:t>
            </a:r>
            <a:r>
              <a:rPr lang="en-US" sz="1400" dirty="0">
                <a:latin typeface="Courier New"/>
                <a:cs typeface="Courier New"/>
              </a:rPr>
              <a:t>-&gt;translate(-unknown =&gt; '_')</a:t>
            </a:r>
            <a:r>
              <a:rPr lang="en-US" sz="1400" dirty="0" smtClean="0">
                <a:latin typeface="Courier New"/>
                <a:cs typeface="Courier New"/>
              </a:rPr>
              <a:t>;</a:t>
            </a:r>
          </a:p>
        </p:txBody>
      </p:sp>
      <p:sp>
        <p:nvSpPr>
          <p:cNvPr id="4" name="TextBox 3"/>
          <p:cNvSpPr txBox="1"/>
          <p:nvPr/>
        </p:nvSpPr>
        <p:spPr>
          <a:xfrm>
            <a:off x="457200" y="1700486"/>
            <a:ext cx="8229599"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endParaRPr lang="en-US" sz="1200" dirty="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 Let's </a:t>
            </a:r>
            <a:r>
              <a:rPr lang="en-US" sz="1200" dirty="0" err="1" smtClean="0">
                <a:solidFill>
                  <a:srgbClr val="000000"/>
                </a:solidFill>
                <a:latin typeface="Courier New"/>
                <a:cs typeface="Courier New"/>
              </a:rPr>
              <a:t>analyse</a:t>
            </a:r>
            <a:r>
              <a:rPr lang="en-US" sz="1200" dirty="0" smtClean="0">
                <a:solidFill>
                  <a:srgbClr val="000000"/>
                </a:solidFill>
                <a:latin typeface="Courier New"/>
                <a:cs typeface="Courier New"/>
              </a:rPr>
              <a:t> one of the sequences ######</a:t>
            </a:r>
          </a:p>
          <a:p>
            <a:pPr marL="118872" indent="0">
              <a:buNone/>
            </a:pPr>
            <a:endParaRPr lang="en-US" sz="1200" dirty="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#Get the sequence</a:t>
            </a:r>
          </a:p>
          <a:p>
            <a:pPr marL="118872" indent="0">
              <a:buNone/>
            </a:pPr>
            <a:r>
              <a:rPr lang="en-US" sz="1200" dirty="0" smtClean="0">
                <a:solidFill>
                  <a:srgbClr val="000000"/>
                </a:solidFill>
                <a:latin typeface="Courier New"/>
                <a:cs typeface="Courier New"/>
              </a:rPr>
              <a:t>my $</a:t>
            </a:r>
            <a:r>
              <a:rPr lang="en-US" sz="1200" dirty="0" err="1" smtClean="0">
                <a:solidFill>
                  <a:srgbClr val="000000"/>
                </a:solidFill>
                <a:latin typeface="Courier New"/>
                <a:cs typeface="Courier New"/>
              </a:rPr>
              <a:t>seq_obj</a:t>
            </a:r>
            <a:r>
              <a:rPr lang="en-US" sz="1200" dirty="0" smtClean="0">
                <a:solidFill>
                  <a:srgbClr val="000000"/>
                </a:solidFill>
                <a:latin typeface="Courier New"/>
                <a:cs typeface="Courier New"/>
              </a:rPr>
              <a:t> = $</a:t>
            </a:r>
            <a:r>
              <a:rPr lang="en-US" sz="1200" dirty="0" err="1" smtClean="0">
                <a:solidFill>
                  <a:srgbClr val="000000"/>
                </a:solidFill>
                <a:latin typeface="Courier New"/>
                <a:cs typeface="Courier New"/>
              </a:rPr>
              <a:t>stream_obj</a:t>
            </a:r>
            <a:r>
              <a:rPr lang="en-US" sz="1200" dirty="0" smtClean="0">
                <a:solidFill>
                  <a:srgbClr val="000000"/>
                </a:solidFill>
                <a:latin typeface="Courier New"/>
                <a:cs typeface="Courier New"/>
              </a:rPr>
              <a:t>-&gt;</a:t>
            </a:r>
            <a:r>
              <a:rPr lang="en-US" sz="1200" dirty="0" err="1" smtClean="0">
                <a:solidFill>
                  <a:srgbClr val="000000"/>
                </a:solidFill>
                <a:latin typeface="Courier New"/>
                <a:cs typeface="Courier New"/>
              </a:rPr>
              <a:t>next_seq</a:t>
            </a:r>
            <a:r>
              <a:rPr lang="en-US" sz="1200" dirty="0" smtClean="0">
                <a:solidFill>
                  <a:srgbClr val="000000"/>
                </a:solidFill>
                <a:latin typeface="Courier New"/>
                <a:cs typeface="Courier New"/>
              </a:rPr>
              <a:t>;</a:t>
            </a:r>
          </a:p>
          <a:p>
            <a:pPr marL="118872" indent="0">
              <a:buNone/>
            </a:pPr>
            <a:r>
              <a:rPr lang="en-US" sz="1200" dirty="0" smtClean="0">
                <a:solidFill>
                  <a:srgbClr val="000000"/>
                </a:solidFill>
                <a:latin typeface="Courier New"/>
                <a:cs typeface="Courier New"/>
              </a:rPr>
              <a:t>my $</a:t>
            </a:r>
            <a:r>
              <a:rPr lang="en-US" sz="1200" dirty="0" err="1" smtClean="0">
                <a:solidFill>
                  <a:srgbClr val="000000"/>
                </a:solidFill>
                <a:latin typeface="Courier New"/>
                <a:cs typeface="Courier New"/>
              </a:rPr>
              <a:t>seq_string</a:t>
            </a:r>
            <a:r>
              <a:rPr lang="en-US" sz="1200" dirty="0" smtClean="0">
                <a:solidFill>
                  <a:srgbClr val="000000"/>
                </a:solidFill>
                <a:latin typeface="Courier New"/>
                <a:cs typeface="Courier New"/>
              </a:rPr>
              <a:t> = $</a:t>
            </a:r>
            <a:r>
              <a:rPr lang="en-US" sz="1200" dirty="0" err="1" smtClean="0">
                <a:solidFill>
                  <a:srgbClr val="000000"/>
                </a:solidFill>
                <a:latin typeface="Courier New"/>
                <a:cs typeface="Courier New"/>
              </a:rPr>
              <a:t>seq_obj</a:t>
            </a:r>
            <a:r>
              <a:rPr lang="en-US" sz="1200" dirty="0" smtClean="0">
                <a:solidFill>
                  <a:srgbClr val="000000"/>
                </a:solidFill>
                <a:latin typeface="Courier New"/>
                <a:cs typeface="Courier New"/>
              </a:rPr>
              <a:t>-&gt;</a:t>
            </a:r>
            <a:r>
              <a:rPr lang="en-US" sz="1200" dirty="0" err="1" smtClean="0">
                <a:solidFill>
                  <a:srgbClr val="000000"/>
                </a:solidFill>
                <a:latin typeface="Courier New"/>
                <a:cs typeface="Courier New"/>
              </a:rPr>
              <a:t>seq</a:t>
            </a:r>
            <a:r>
              <a:rPr lang="en-US" sz="1200" dirty="0" smtClean="0">
                <a:solidFill>
                  <a:srgbClr val="000000"/>
                </a:solidFill>
                <a:latin typeface="Courier New"/>
                <a:cs typeface="Courier New"/>
              </a:rPr>
              <a:t>;</a:t>
            </a:r>
          </a:p>
          <a:p>
            <a:pPr marL="118872" indent="0">
              <a:buNone/>
            </a:pPr>
            <a:r>
              <a:rPr lang="en-US" sz="1200" dirty="0" smtClean="0">
                <a:solidFill>
                  <a:srgbClr val="000000"/>
                </a:solidFill>
                <a:latin typeface="Courier New"/>
                <a:cs typeface="Courier New"/>
              </a:rPr>
              <a:t>print $</a:t>
            </a:r>
            <a:r>
              <a:rPr lang="en-US" sz="1200" dirty="0" err="1" smtClean="0">
                <a:solidFill>
                  <a:srgbClr val="000000"/>
                </a:solidFill>
                <a:latin typeface="Courier New"/>
                <a:cs typeface="Courier New"/>
              </a:rPr>
              <a:t>seq_string</a:t>
            </a:r>
            <a:r>
              <a:rPr lang="en-US" sz="1200" dirty="0" smtClean="0">
                <a:solidFill>
                  <a:srgbClr val="000000"/>
                </a:solidFill>
                <a:latin typeface="Courier New"/>
                <a:cs typeface="Courier New"/>
              </a:rPr>
              <a:t>, "\n";</a:t>
            </a:r>
          </a:p>
          <a:p>
            <a:pPr marL="118872" indent="0">
              <a:buNone/>
            </a:pPr>
            <a:endParaRPr lang="en-US" sz="1200" dirty="0">
              <a:solidFill>
                <a:srgbClr val="000000"/>
              </a:solidFill>
              <a:latin typeface="Courier New"/>
              <a:cs typeface="Courier New"/>
            </a:endParaRPr>
          </a:p>
          <a:p>
            <a:pPr marL="118872" indent="0">
              <a:buNone/>
            </a:pPr>
            <a:endParaRPr lang="en-US" sz="1200" dirty="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#Translate DNA/RNA sequence into protein</a:t>
            </a:r>
          </a:p>
          <a:p>
            <a:pPr marL="118872" indent="0">
              <a:buNone/>
            </a:pPr>
            <a:r>
              <a:rPr lang="en-US" sz="1200" dirty="0" smtClean="0">
                <a:solidFill>
                  <a:srgbClr val="000000"/>
                </a:solidFill>
                <a:latin typeface="Courier New"/>
                <a:cs typeface="Courier New"/>
              </a:rPr>
              <a:t>my $protein = ($</a:t>
            </a:r>
            <a:r>
              <a:rPr lang="en-US" sz="1200" dirty="0" err="1" smtClean="0">
                <a:solidFill>
                  <a:srgbClr val="000000"/>
                </a:solidFill>
                <a:latin typeface="Courier New"/>
                <a:cs typeface="Courier New"/>
              </a:rPr>
              <a:t>seq_obj</a:t>
            </a:r>
            <a:r>
              <a:rPr lang="en-US" sz="1200" dirty="0" smtClean="0">
                <a:solidFill>
                  <a:srgbClr val="000000"/>
                </a:solidFill>
                <a:latin typeface="Courier New"/>
                <a:cs typeface="Courier New"/>
              </a:rPr>
              <a:t>-&gt;translate)-&gt;</a:t>
            </a:r>
            <a:r>
              <a:rPr lang="en-US" sz="1200" dirty="0" err="1" smtClean="0">
                <a:solidFill>
                  <a:srgbClr val="000000"/>
                </a:solidFill>
                <a:latin typeface="Courier New"/>
                <a:cs typeface="Courier New"/>
              </a:rPr>
              <a:t>seq</a:t>
            </a:r>
            <a:r>
              <a:rPr lang="en-US" sz="1200" dirty="0" smtClean="0">
                <a:solidFill>
                  <a:srgbClr val="000000"/>
                </a:solidFill>
                <a:latin typeface="Courier New"/>
                <a:cs typeface="Courier New"/>
              </a:rPr>
              <a:t>;</a:t>
            </a:r>
          </a:p>
          <a:p>
            <a:pPr marL="118872" indent="0">
              <a:buNone/>
            </a:pPr>
            <a:r>
              <a:rPr lang="en-US" sz="1200" dirty="0">
                <a:solidFill>
                  <a:srgbClr val="000000"/>
                </a:solidFill>
                <a:latin typeface="Courier New"/>
                <a:cs typeface="Courier New"/>
              </a:rPr>
              <a:t>p</a:t>
            </a:r>
            <a:r>
              <a:rPr lang="en-US" sz="1200" dirty="0" smtClean="0">
                <a:solidFill>
                  <a:srgbClr val="000000"/>
                </a:solidFill>
                <a:latin typeface="Courier New"/>
                <a:cs typeface="Courier New"/>
              </a:rPr>
              <a:t>rint $protein, “\n”;</a:t>
            </a:r>
          </a:p>
          <a:p>
            <a:pPr marL="118872" indent="0">
              <a:buNone/>
            </a:pPr>
            <a:endParaRPr lang="en-US" sz="1200" dirty="0">
              <a:solidFill>
                <a:srgbClr val="000000"/>
              </a:solidFill>
              <a:latin typeface="Courier New"/>
              <a:cs typeface="Courier New"/>
            </a:endParaRPr>
          </a:p>
        </p:txBody>
      </p:sp>
    </p:spTree>
    <p:extLst>
      <p:ext uri="{BB962C8B-B14F-4D97-AF65-F5344CB8AC3E}">
        <p14:creationId xmlns:p14="http://schemas.microsoft.com/office/powerpoint/2010/main" val="1237081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Pipeline</a:t>
            </a:r>
            <a:endParaRPr lang="en-US" dirty="0"/>
          </a:p>
        </p:txBody>
      </p:sp>
      <p:sp>
        <p:nvSpPr>
          <p:cNvPr id="3" name="Content Placeholder 2"/>
          <p:cNvSpPr>
            <a:spLocks noGrp="1"/>
          </p:cNvSpPr>
          <p:nvPr>
            <p:ph idx="1"/>
          </p:nvPr>
        </p:nvSpPr>
        <p:spPr>
          <a:xfrm>
            <a:off x="457200" y="1615355"/>
            <a:ext cx="8229600" cy="3103845"/>
          </a:xfrm>
        </p:spPr>
        <p:txBody>
          <a:bodyPr>
            <a:noAutofit/>
          </a:bodyPr>
          <a:lstStyle/>
          <a:p>
            <a:r>
              <a:rPr lang="en-US" sz="2000" dirty="0" smtClean="0"/>
              <a:t>Find</a:t>
            </a:r>
            <a:r>
              <a:rPr lang="en-US" sz="2000" i="1" dirty="0" smtClean="0"/>
              <a:t> N</a:t>
            </a:r>
            <a:r>
              <a:rPr lang="en-US" sz="2000" dirty="0"/>
              <a:t>-glycosylation site </a:t>
            </a:r>
            <a:r>
              <a:rPr lang="en-US" sz="2000" dirty="0" smtClean="0"/>
              <a:t>motif  (</a:t>
            </a:r>
            <a:r>
              <a:rPr lang="en-US" sz="2000" i="1" dirty="0" err="1" smtClean="0"/>
              <a:t>Asn</a:t>
            </a:r>
            <a:r>
              <a:rPr lang="en-US" sz="2000" i="1" dirty="0"/>
              <a:t>, followed by anything but Pro, followed by either </a:t>
            </a:r>
            <a:r>
              <a:rPr lang="en-US" sz="2000" i="1" dirty="0" err="1"/>
              <a:t>Ser</a:t>
            </a:r>
            <a:r>
              <a:rPr lang="en-US" sz="2000" i="1" dirty="0"/>
              <a:t> or </a:t>
            </a:r>
            <a:r>
              <a:rPr lang="en-US" sz="2000" i="1" dirty="0" err="1"/>
              <a:t>Thr</a:t>
            </a:r>
            <a:r>
              <a:rPr lang="en-US" sz="2000" i="1" dirty="0"/>
              <a:t>, followed by anything but </a:t>
            </a:r>
            <a:r>
              <a:rPr lang="en-US" sz="2000" i="1" dirty="0" smtClean="0"/>
              <a:t>Pro)</a:t>
            </a:r>
          </a:p>
          <a:p>
            <a:endParaRPr lang="en-US" sz="2000" dirty="0"/>
          </a:p>
          <a:p>
            <a:r>
              <a:rPr lang="en-US" sz="2000" dirty="0" smtClean="0"/>
              <a:t>N </a:t>
            </a:r>
            <a:r>
              <a:rPr lang="en-US" sz="2000" dirty="0"/>
              <a:t>= </a:t>
            </a:r>
            <a:r>
              <a:rPr lang="en-US" sz="2000" dirty="0" err="1"/>
              <a:t>Asn</a:t>
            </a:r>
            <a:r>
              <a:rPr lang="en-US" sz="2000" dirty="0"/>
              <a:t>, P = Pro, S = </a:t>
            </a:r>
            <a:r>
              <a:rPr lang="en-US" sz="2000" dirty="0" err="1"/>
              <a:t>Ser</a:t>
            </a:r>
            <a:r>
              <a:rPr lang="en-US" sz="2000" dirty="0"/>
              <a:t>, T = </a:t>
            </a:r>
            <a:r>
              <a:rPr lang="en-US" sz="2000" dirty="0" err="1"/>
              <a:t>Thr</a:t>
            </a:r>
            <a:r>
              <a:rPr lang="en-US" sz="2000" dirty="0"/>
              <a:t>;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p:txBody>
      </p:sp>
      <p:sp>
        <p:nvSpPr>
          <p:cNvPr id="4" name="TextBox 3"/>
          <p:cNvSpPr txBox="1"/>
          <p:nvPr/>
        </p:nvSpPr>
        <p:spPr>
          <a:xfrm>
            <a:off x="457200" y="3192392"/>
            <a:ext cx="822959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#Find motif in protein sequence</a:t>
            </a:r>
          </a:p>
          <a:p>
            <a:pPr marL="118872" indent="0">
              <a:buNone/>
            </a:pPr>
            <a:r>
              <a:rPr lang="en-US" sz="1200" dirty="0" smtClean="0">
                <a:solidFill>
                  <a:srgbClr val="000000"/>
                </a:solidFill>
                <a:latin typeface="Courier New"/>
                <a:cs typeface="Courier New"/>
              </a:rPr>
              <a:t>my $motif = </a:t>
            </a:r>
          </a:p>
          <a:p>
            <a:pPr marL="118872" indent="0">
              <a:buNone/>
            </a:pPr>
            <a:endParaRPr lang="en-US" sz="1200" dirty="0">
              <a:solidFill>
                <a:srgbClr val="000000"/>
              </a:solidFill>
              <a:latin typeface="Courier New"/>
              <a:cs typeface="Courier New"/>
            </a:endParaRPr>
          </a:p>
        </p:txBody>
      </p:sp>
      <p:sp>
        <p:nvSpPr>
          <p:cNvPr id="5" name="TextBox 4"/>
          <p:cNvSpPr txBox="1"/>
          <p:nvPr/>
        </p:nvSpPr>
        <p:spPr>
          <a:xfrm>
            <a:off x="457201" y="3192392"/>
            <a:ext cx="8229599"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#Find motif in protein sequence</a:t>
            </a:r>
          </a:p>
          <a:p>
            <a:pPr marL="118872" indent="0">
              <a:buNone/>
            </a:pPr>
            <a:r>
              <a:rPr lang="en-US" sz="1200" dirty="0" smtClean="0">
                <a:solidFill>
                  <a:srgbClr val="000000"/>
                </a:solidFill>
                <a:latin typeface="Courier New"/>
                <a:cs typeface="Courier New"/>
              </a:rPr>
              <a:t>my $motif = “(N[</a:t>
            </a:r>
            <a:r>
              <a:rPr lang="en-US" sz="1200" dirty="0" smtClean="0">
                <a:latin typeface="Courier New"/>
                <a:cs typeface="Courier New"/>
              </a:rPr>
              <a:t>ARNDCEQGHILKMFSTWYV</a:t>
            </a:r>
            <a:r>
              <a:rPr lang="en-US" sz="1200" dirty="0" smtClean="0">
                <a:solidFill>
                  <a:srgbClr val="000000"/>
                </a:solidFill>
                <a:latin typeface="Courier New"/>
                <a:cs typeface="Courier New"/>
              </a:rPr>
              <a:t>][S|T]</a:t>
            </a:r>
            <a:r>
              <a:rPr lang="en-US" sz="1200" dirty="0" smtClean="0">
                <a:solidFill>
                  <a:srgbClr val="000000"/>
                </a:solidFill>
                <a:latin typeface="Courier New"/>
                <a:cs typeface="Courier New"/>
              </a:rPr>
              <a:t>[</a:t>
            </a:r>
            <a:r>
              <a:rPr lang="en-US" sz="1200" dirty="0" smtClean="0">
                <a:latin typeface="Courier New"/>
                <a:cs typeface="Courier New"/>
              </a:rPr>
              <a:t>ARNDCEQGHILKMFSTWYV</a:t>
            </a:r>
            <a:r>
              <a:rPr lang="en-US" sz="1200" dirty="0" smtClean="0">
                <a:solidFill>
                  <a:srgbClr val="000000"/>
                </a:solidFill>
                <a:latin typeface="Courier New"/>
                <a:cs typeface="Courier New"/>
              </a:rPr>
              <a:t>])</a:t>
            </a:r>
            <a:r>
              <a:rPr lang="en-US" sz="1200" dirty="0" smtClean="0">
                <a:solidFill>
                  <a:srgbClr val="000000"/>
                </a:solidFill>
                <a:latin typeface="Courier New"/>
                <a:cs typeface="Courier New"/>
              </a:rPr>
              <a:t>”;</a:t>
            </a:r>
          </a:p>
          <a:p>
            <a:pPr marL="118872" indent="0">
              <a:buNone/>
            </a:pPr>
            <a:r>
              <a:rPr lang="en-US" sz="1200" dirty="0" smtClean="0">
                <a:solidFill>
                  <a:srgbClr val="000000"/>
                </a:solidFill>
                <a:latin typeface="Courier New"/>
                <a:cs typeface="Courier New"/>
              </a:rPr>
              <a:t>my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 “”;</a:t>
            </a:r>
          </a:p>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if ($protein =~ /($motif/){	</a:t>
            </a:r>
          </a:p>
          <a:p>
            <a:pPr marL="118872" indent="0">
              <a:buNone/>
            </a:pPr>
            <a:r>
              <a:rPr lang="en-US" sz="1200" dirty="0" smtClean="0">
                <a:solidFill>
                  <a:srgbClr val="000000"/>
                </a:solidFill>
                <a:latin typeface="Courier New"/>
                <a:cs typeface="Courier New"/>
              </a:rPr>
              <a:t>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 $1;</a:t>
            </a:r>
          </a:p>
          <a:p>
            <a:pPr marL="118872" indent="0">
              <a:buNone/>
            </a:pPr>
            <a:r>
              <a:rPr lang="en-US" sz="1200" dirty="0" smtClean="0">
                <a:solidFill>
                  <a:srgbClr val="000000"/>
                </a:solidFill>
                <a:latin typeface="Courier New"/>
                <a:cs typeface="Courier New"/>
              </a:rPr>
              <a:t>	print "found motif: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\n\n";</a:t>
            </a:r>
          </a:p>
          <a:p>
            <a:pPr marL="118872" indent="0">
              <a:buNone/>
            </a:pPr>
            <a:r>
              <a:rPr lang="en-US" sz="1200" dirty="0" smtClean="0">
                <a:solidFill>
                  <a:srgbClr val="000000"/>
                </a:solidFill>
                <a:latin typeface="Courier New"/>
                <a:cs typeface="Courier New"/>
              </a:rPr>
              <a:t>} else {	</a:t>
            </a:r>
          </a:p>
          <a:p>
            <a:pPr marL="118872" indent="0">
              <a:buNone/>
            </a:pPr>
            <a:r>
              <a:rPr lang="en-US" sz="1200" dirty="0" smtClean="0">
                <a:solidFill>
                  <a:srgbClr val="000000"/>
                </a:solidFill>
                <a:latin typeface="Courier New"/>
                <a:cs typeface="Courier New"/>
              </a:rPr>
              <a:t>	print "not found \n\n";</a:t>
            </a:r>
          </a:p>
          <a:p>
            <a:pPr marL="118872" indent="0">
              <a:buNone/>
            </a:pPr>
            <a:r>
              <a:rPr lang="en-US" sz="1200" dirty="0" smtClean="0">
                <a:solidFill>
                  <a:srgbClr val="000000"/>
                </a:solidFill>
                <a:latin typeface="Courier New"/>
                <a:cs typeface="Courier New"/>
              </a:rPr>
              <a:t>}</a:t>
            </a:r>
          </a:p>
          <a:p>
            <a:pPr marL="118872" indent="0">
              <a:buNone/>
            </a:pPr>
            <a:endParaRPr lang="en-US" sz="1200" dirty="0">
              <a:solidFill>
                <a:srgbClr val="000000"/>
              </a:solidFill>
              <a:latin typeface="Courier New"/>
              <a:cs typeface="Courier New"/>
            </a:endParaRPr>
          </a:p>
        </p:txBody>
      </p:sp>
    </p:spTree>
    <p:extLst>
      <p:ext uri="{BB962C8B-B14F-4D97-AF65-F5344CB8AC3E}">
        <p14:creationId xmlns:p14="http://schemas.microsoft.com/office/powerpoint/2010/main" val="31832133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Pipeline</a:t>
            </a:r>
            <a:endParaRPr lang="en-US" dirty="0"/>
          </a:p>
        </p:txBody>
      </p:sp>
      <p:sp>
        <p:nvSpPr>
          <p:cNvPr id="3" name="Content Placeholder 2"/>
          <p:cNvSpPr>
            <a:spLocks noGrp="1"/>
          </p:cNvSpPr>
          <p:nvPr>
            <p:ph idx="1"/>
          </p:nvPr>
        </p:nvSpPr>
        <p:spPr>
          <a:xfrm>
            <a:off x="457200" y="1555591"/>
            <a:ext cx="8229600" cy="3103845"/>
          </a:xfrm>
        </p:spPr>
        <p:txBody>
          <a:bodyPr>
            <a:noAutofit/>
          </a:bodyPr>
          <a:lstStyle/>
          <a:p>
            <a:r>
              <a:rPr lang="en-US" sz="2000" dirty="0" smtClean="0"/>
              <a:t>Find the position of</a:t>
            </a:r>
            <a:r>
              <a:rPr lang="en-US" sz="2000" i="1" dirty="0" smtClean="0"/>
              <a:t> N</a:t>
            </a:r>
            <a:r>
              <a:rPr lang="en-US" sz="2000" dirty="0"/>
              <a:t>-glycosylation site </a:t>
            </a:r>
            <a:r>
              <a:rPr lang="en-US" sz="2000" dirty="0" smtClean="0"/>
              <a:t>motif</a:t>
            </a:r>
            <a:endParaRPr lang="en-US" sz="2000" dirty="0"/>
          </a:p>
          <a:p>
            <a:endParaRPr lang="en-US" sz="2000" dirty="0" smtClean="0"/>
          </a:p>
          <a:p>
            <a:endParaRPr lang="en-US" sz="2000" dirty="0"/>
          </a:p>
          <a:p>
            <a:endParaRPr lang="en-US" sz="2000" dirty="0" smtClean="0"/>
          </a:p>
          <a:p>
            <a:endParaRPr lang="en-US" sz="2000" dirty="0"/>
          </a:p>
          <a:p>
            <a:endParaRPr lang="en-US" sz="2000" dirty="0" smtClean="0"/>
          </a:p>
        </p:txBody>
      </p:sp>
      <p:sp>
        <p:nvSpPr>
          <p:cNvPr id="4" name="TextBox 3"/>
          <p:cNvSpPr txBox="1"/>
          <p:nvPr/>
        </p:nvSpPr>
        <p:spPr>
          <a:xfrm>
            <a:off x="457200" y="1992079"/>
            <a:ext cx="8229599"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r>
              <a:rPr lang="en-US" sz="1200" dirty="0" smtClean="0">
                <a:solidFill>
                  <a:srgbClr val="000000"/>
                </a:solidFill>
                <a:latin typeface="Courier New"/>
                <a:cs typeface="Courier New"/>
              </a:rPr>
              <a:t>#Find motif in protein sequence</a:t>
            </a:r>
          </a:p>
          <a:p>
            <a:pPr marL="118872" indent="0">
              <a:buNone/>
            </a:pPr>
            <a:r>
              <a:rPr lang="en-US" sz="1200" dirty="0" smtClean="0">
                <a:solidFill>
                  <a:srgbClr val="000000"/>
                </a:solidFill>
                <a:latin typeface="Courier New"/>
                <a:cs typeface="Courier New"/>
              </a:rPr>
              <a:t>my $motif = “(N[</a:t>
            </a:r>
            <a:r>
              <a:rPr lang="en-US" sz="1200" dirty="0" smtClean="0">
                <a:latin typeface="Courier New"/>
                <a:cs typeface="Courier New"/>
              </a:rPr>
              <a:t>ARNDCEQGHILKMFSTWYV</a:t>
            </a:r>
            <a:r>
              <a:rPr lang="en-US" sz="1200" dirty="0" smtClean="0">
                <a:solidFill>
                  <a:srgbClr val="000000"/>
                </a:solidFill>
                <a:latin typeface="Courier New"/>
                <a:cs typeface="Courier New"/>
              </a:rPr>
              <a:t>][S|T][</a:t>
            </a:r>
            <a:r>
              <a:rPr lang="en-US" sz="1200" dirty="0" smtClean="0">
                <a:latin typeface="Courier New"/>
                <a:cs typeface="Courier New"/>
              </a:rPr>
              <a:t>ARNDCEQGHILKMFSTWYV</a:t>
            </a:r>
            <a:r>
              <a:rPr lang="en-US" sz="1200" dirty="0" smtClean="0">
                <a:solidFill>
                  <a:srgbClr val="000000"/>
                </a:solidFill>
                <a:latin typeface="Courier New"/>
                <a:cs typeface="Courier New"/>
              </a:rPr>
              <a:t>])”;</a:t>
            </a:r>
          </a:p>
          <a:p>
            <a:pPr marL="118872" indent="0">
              <a:buNone/>
            </a:pPr>
            <a:r>
              <a:rPr lang="en-US" sz="1200" dirty="0" smtClean="0">
                <a:solidFill>
                  <a:srgbClr val="000000"/>
                </a:solidFill>
                <a:latin typeface="Courier New"/>
                <a:cs typeface="Courier New"/>
              </a:rPr>
              <a:t>my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 “”;</a:t>
            </a:r>
          </a:p>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if ($protein =~ /($motif/){	</a:t>
            </a:r>
          </a:p>
          <a:p>
            <a:pPr marL="118872" indent="0">
              <a:buNone/>
            </a:pPr>
            <a:r>
              <a:rPr lang="en-US" sz="1200" dirty="0" smtClean="0">
                <a:solidFill>
                  <a:srgbClr val="000000"/>
                </a:solidFill>
                <a:latin typeface="Courier New"/>
                <a:cs typeface="Courier New"/>
              </a:rPr>
              <a:t>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 $1;</a:t>
            </a:r>
          </a:p>
          <a:p>
            <a:pPr marL="118872" indent="0">
              <a:buNone/>
            </a:pPr>
            <a:r>
              <a:rPr lang="en-US" sz="1200" dirty="0" smtClean="0">
                <a:solidFill>
                  <a:srgbClr val="000000"/>
                </a:solidFill>
                <a:latin typeface="Courier New"/>
                <a:cs typeface="Courier New"/>
              </a:rPr>
              <a:t>	print "found motif: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\n\n";</a:t>
            </a:r>
          </a:p>
          <a:p>
            <a:pPr marL="118872" indent="0">
              <a:buNone/>
            </a:pPr>
            <a:r>
              <a:rPr lang="en-US" sz="1200" dirty="0" smtClean="0">
                <a:solidFill>
                  <a:srgbClr val="000000"/>
                </a:solidFill>
                <a:latin typeface="Courier New"/>
                <a:cs typeface="Courier New"/>
              </a:rPr>
              <a:t>} else {	</a:t>
            </a:r>
          </a:p>
          <a:p>
            <a:pPr marL="118872" indent="0">
              <a:buNone/>
            </a:pPr>
            <a:r>
              <a:rPr lang="en-US" sz="1200" dirty="0" smtClean="0">
                <a:solidFill>
                  <a:srgbClr val="000000"/>
                </a:solidFill>
                <a:latin typeface="Courier New"/>
                <a:cs typeface="Courier New"/>
              </a:rPr>
              <a:t>	print "not found \n\n";</a:t>
            </a:r>
          </a:p>
          <a:p>
            <a:pPr marL="118872" indent="0">
              <a:buNone/>
            </a:pPr>
            <a:r>
              <a:rPr lang="en-US" sz="1200" dirty="0" smtClean="0">
                <a:solidFill>
                  <a:srgbClr val="000000"/>
                </a:solidFill>
                <a:latin typeface="Courier New"/>
                <a:cs typeface="Courier New"/>
              </a:rPr>
              <a:t>}</a:t>
            </a:r>
          </a:p>
        </p:txBody>
      </p:sp>
      <p:sp>
        <p:nvSpPr>
          <p:cNvPr id="5" name="TextBox 4"/>
          <p:cNvSpPr txBox="1"/>
          <p:nvPr/>
        </p:nvSpPr>
        <p:spPr>
          <a:xfrm>
            <a:off x="457200" y="4270964"/>
            <a:ext cx="8229599"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r>
              <a:rPr lang="en-US" sz="1200" dirty="0" smtClean="0">
                <a:solidFill>
                  <a:srgbClr val="000000"/>
                </a:solidFill>
                <a:latin typeface="Courier New"/>
                <a:cs typeface="Courier New"/>
              </a:rPr>
              <a:t>#Find motif in protein sequence</a:t>
            </a:r>
          </a:p>
          <a:p>
            <a:pPr marL="118872" indent="0">
              <a:buNone/>
            </a:pPr>
            <a:r>
              <a:rPr lang="en-US" sz="1200" dirty="0" smtClean="0">
                <a:solidFill>
                  <a:srgbClr val="000000"/>
                </a:solidFill>
                <a:latin typeface="Courier New"/>
                <a:cs typeface="Courier New"/>
              </a:rPr>
              <a:t>my $motif = “(N[</a:t>
            </a:r>
            <a:r>
              <a:rPr lang="en-US" sz="1200" dirty="0" smtClean="0">
                <a:latin typeface="Courier New"/>
                <a:cs typeface="Courier New"/>
              </a:rPr>
              <a:t>ARNDCEQGHILKMFSTWYV</a:t>
            </a:r>
            <a:r>
              <a:rPr lang="en-US" sz="1200" dirty="0" smtClean="0">
                <a:solidFill>
                  <a:srgbClr val="000000"/>
                </a:solidFill>
                <a:latin typeface="Courier New"/>
                <a:cs typeface="Courier New"/>
              </a:rPr>
              <a:t>][S|T][</a:t>
            </a:r>
            <a:r>
              <a:rPr lang="en-US" sz="1200" dirty="0" smtClean="0">
                <a:latin typeface="Courier New"/>
                <a:cs typeface="Courier New"/>
              </a:rPr>
              <a:t>ARNDCEQGHILKMFSTWYV</a:t>
            </a:r>
            <a:r>
              <a:rPr lang="en-US" sz="1200" dirty="0" smtClean="0">
                <a:solidFill>
                  <a:srgbClr val="000000"/>
                </a:solidFill>
                <a:latin typeface="Courier New"/>
                <a:cs typeface="Courier New"/>
              </a:rPr>
              <a:t>])”;</a:t>
            </a:r>
          </a:p>
          <a:p>
            <a:pPr marL="118872" indent="0">
              <a:buNone/>
            </a:pPr>
            <a:r>
              <a:rPr lang="en-US" sz="1200" dirty="0" smtClean="0">
                <a:solidFill>
                  <a:srgbClr val="000000"/>
                </a:solidFill>
                <a:latin typeface="Courier New"/>
                <a:cs typeface="Courier New"/>
              </a:rPr>
              <a:t>my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 “”;</a:t>
            </a:r>
          </a:p>
          <a:p>
            <a:pPr marL="118872" indent="0">
              <a:buNone/>
            </a:pPr>
            <a:r>
              <a:rPr lang="en-US" sz="1200" dirty="0" smtClean="0">
                <a:solidFill>
                  <a:srgbClr val="FF0000"/>
                </a:solidFill>
                <a:latin typeface="Courier New"/>
                <a:cs typeface="Courier New"/>
              </a:rPr>
              <a:t>my @position = “”;</a:t>
            </a:r>
            <a:endParaRPr lang="en-US" sz="1200" dirty="0" smtClean="0">
              <a:solidFill>
                <a:srgbClr val="FF0000"/>
              </a:solidFill>
              <a:latin typeface="Courier New"/>
              <a:cs typeface="Courier New"/>
            </a:endParaRPr>
          </a:p>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if ($protein =~ /($motif/){	</a:t>
            </a:r>
          </a:p>
          <a:p>
            <a:pPr marL="118872" indent="0">
              <a:buNone/>
            </a:pPr>
            <a:r>
              <a:rPr lang="en-US" sz="1200" dirty="0" smtClean="0">
                <a:solidFill>
                  <a:srgbClr val="000000"/>
                </a:solidFill>
                <a:latin typeface="Courier New"/>
                <a:cs typeface="Courier New"/>
              </a:rPr>
              <a:t>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 $1;</a:t>
            </a:r>
          </a:p>
          <a:p>
            <a:pPr marL="118872" indent="0">
              <a:buNone/>
            </a:pPr>
            <a:r>
              <a:rPr lang="en-US" sz="1200" dirty="0" smtClean="0">
                <a:solidFill>
                  <a:srgbClr val="000000"/>
                </a:solidFill>
                <a:latin typeface="Courier New"/>
                <a:cs typeface="Courier New"/>
              </a:rPr>
              <a:t>	print "found motif: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\n\n";</a:t>
            </a:r>
          </a:p>
          <a:p>
            <a:pPr marL="118872" indent="0">
              <a:buNone/>
            </a:pPr>
            <a:r>
              <a:rPr lang="en-US" sz="1200" dirty="0">
                <a:solidFill>
                  <a:srgbClr val="FF0000"/>
                </a:solidFill>
                <a:latin typeface="Courier New"/>
                <a:cs typeface="Courier New"/>
              </a:rPr>
              <a:t>	</a:t>
            </a:r>
            <a:r>
              <a:rPr lang="en-US" sz="1200" dirty="0" smtClean="0">
                <a:solidFill>
                  <a:srgbClr val="FF0000"/>
                </a:solidFill>
                <a:latin typeface="Courier New"/>
                <a:cs typeface="Courier New"/>
              </a:rPr>
              <a:t>push (@position, $-[0]); #</a:t>
            </a:r>
            <a:r>
              <a:rPr lang="en-US" sz="1200" dirty="0">
                <a:solidFill>
                  <a:srgbClr val="FF0000"/>
                </a:solidFill>
                <a:latin typeface="Courier New"/>
                <a:cs typeface="Courier New"/>
              </a:rPr>
              <a:t>$-[0] is the offset of </a:t>
            </a:r>
            <a:r>
              <a:rPr lang="en-US" sz="1200" dirty="0" smtClean="0">
                <a:solidFill>
                  <a:srgbClr val="FF0000"/>
                </a:solidFill>
                <a:latin typeface="Courier New"/>
                <a:cs typeface="Courier New"/>
              </a:rPr>
              <a:t>start </a:t>
            </a:r>
            <a:r>
              <a:rPr lang="en-US" sz="1200" dirty="0">
                <a:solidFill>
                  <a:srgbClr val="FF0000"/>
                </a:solidFill>
                <a:latin typeface="Courier New"/>
                <a:cs typeface="Courier New"/>
              </a:rPr>
              <a:t>of </a:t>
            </a:r>
            <a:r>
              <a:rPr lang="en-US" sz="1200" dirty="0" smtClean="0">
                <a:solidFill>
                  <a:srgbClr val="FF0000"/>
                </a:solidFill>
                <a:latin typeface="Courier New"/>
                <a:cs typeface="Courier New"/>
              </a:rPr>
              <a:t>last </a:t>
            </a:r>
            <a:r>
              <a:rPr lang="en-US" sz="1200" dirty="0">
                <a:solidFill>
                  <a:srgbClr val="FF0000"/>
                </a:solidFill>
                <a:latin typeface="Courier New"/>
                <a:cs typeface="Courier New"/>
              </a:rPr>
              <a:t>successful match</a:t>
            </a:r>
            <a:r>
              <a:rPr lang="en-US" sz="1200" dirty="0" smtClean="0">
                <a:solidFill>
                  <a:srgbClr val="FF0000"/>
                </a:solidFill>
                <a:latin typeface="Courier New"/>
                <a:cs typeface="Courier New"/>
              </a:rPr>
              <a:t>.</a:t>
            </a:r>
          </a:p>
          <a:p>
            <a:pPr marL="118872" indent="0">
              <a:buNone/>
            </a:pPr>
            <a:r>
              <a:rPr lang="en-US" sz="1200" dirty="0">
                <a:solidFill>
                  <a:srgbClr val="FF0000"/>
                </a:solidFill>
                <a:latin typeface="Courier New"/>
                <a:cs typeface="Courier New"/>
              </a:rPr>
              <a:t>	</a:t>
            </a:r>
            <a:r>
              <a:rPr lang="en-US" sz="1200" dirty="0" smtClean="0">
                <a:solidFill>
                  <a:srgbClr val="FF0000"/>
                </a:solidFill>
                <a:latin typeface="Courier New"/>
                <a:cs typeface="Courier New"/>
              </a:rPr>
              <a:t>print “At position: ”, @position, “\n”;</a:t>
            </a:r>
          </a:p>
          <a:p>
            <a:pPr marL="118872" indent="0">
              <a:buNone/>
            </a:pPr>
            <a:r>
              <a:rPr lang="en-US" sz="1200" dirty="0" smtClean="0">
                <a:solidFill>
                  <a:srgbClr val="000000"/>
                </a:solidFill>
                <a:latin typeface="Courier New"/>
                <a:cs typeface="Courier New"/>
              </a:rPr>
              <a:t>} else {	</a:t>
            </a:r>
          </a:p>
          <a:p>
            <a:pPr marL="118872" indent="0">
              <a:buNone/>
            </a:pPr>
            <a:r>
              <a:rPr lang="en-US" sz="1200" dirty="0" smtClean="0">
                <a:solidFill>
                  <a:srgbClr val="000000"/>
                </a:solidFill>
                <a:latin typeface="Courier New"/>
                <a:cs typeface="Courier New"/>
              </a:rPr>
              <a:t>	print "not found \n\n";</a:t>
            </a:r>
          </a:p>
          <a:p>
            <a:pPr marL="118872" indent="0">
              <a:buNone/>
            </a:pPr>
            <a:r>
              <a:rPr lang="en-US" sz="1200" dirty="0" smtClean="0">
                <a:solidFill>
                  <a:srgbClr val="000000"/>
                </a:solidFill>
                <a:latin typeface="Courier New"/>
                <a:cs typeface="Courier New"/>
              </a:rPr>
              <a:t>}</a:t>
            </a:r>
            <a:endParaRPr lang="en-US" sz="1200" dirty="0" smtClean="0">
              <a:solidFill>
                <a:srgbClr val="000000"/>
              </a:solidFill>
              <a:latin typeface="Courier New"/>
              <a:cs typeface="Courier New"/>
            </a:endParaRPr>
          </a:p>
        </p:txBody>
      </p:sp>
      <p:cxnSp>
        <p:nvCxnSpPr>
          <p:cNvPr id="7" name="Straight Arrow Connector 6"/>
          <p:cNvCxnSpPr>
            <a:stCxn id="4" idx="2"/>
            <a:endCxn id="5" idx="0"/>
          </p:cNvCxnSpPr>
          <p:nvPr/>
        </p:nvCxnSpPr>
        <p:spPr>
          <a:xfrm>
            <a:off x="4572000" y="3931071"/>
            <a:ext cx="0" cy="3398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593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Pipeline</a:t>
            </a:r>
          </a:p>
        </p:txBody>
      </p:sp>
      <p:sp>
        <p:nvSpPr>
          <p:cNvPr id="3" name="Content Placeholder 2"/>
          <p:cNvSpPr>
            <a:spLocks noGrp="1"/>
          </p:cNvSpPr>
          <p:nvPr>
            <p:ph idx="1"/>
          </p:nvPr>
        </p:nvSpPr>
        <p:spPr/>
        <p:txBody>
          <a:bodyPr/>
          <a:lstStyle/>
          <a:p>
            <a:r>
              <a:rPr lang="en-US" dirty="0" smtClean="0"/>
              <a:t>Let’s write all results into file:</a:t>
            </a:r>
          </a:p>
          <a:p>
            <a:endParaRPr lang="en-US" dirty="0"/>
          </a:p>
          <a:p>
            <a:endParaRPr lang="en-US" dirty="0" smtClean="0"/>
          </a:p>
          <a:p>
            <a:endParaRPr lang="en-US" dirty="0"/>
          </a:p>
          <a:p>
            <a:endParaRPr lang="en-US" dirty="0" smtClean="0"/>
          </a:p>
          <a:p>
            <a:endParaRPr lang="en-US" dirty="0"/>
          </a:p>
          <a:p>
            <a:r>
              <a:rPr lang="en-US" dirty="0" smtClean="0"/>
              <a:t>If you didn’t get any error -&gt; go to folder “</a:t>
            </a:r>
            <a:r>
              <a:rPr lang="en-US" dirty="0" err="1" smtClean="0"/>
              <a:t>perl</a:t>
            </a:r>
            <a:r>
              <a:rPr lang="en-US" dirty="0" smtClean="0"/>
              <a:t>” and check file “</a:t>
            </a:r>
            <a:r>
              <a:rPr lang="en-US" dirty="0" err="1" smtClean="0"/>
              <a:t>results.txt</a:t>
            </a:r>
            <a:r>
              <a:rPr lang="en-US" dirty="0" smtClean="0"/>
              <a:t>”</a:t>
            </a:r>
            <a:endParaRPr lang="en-US" dirty="0"/>
          </a:p>
        </p:txBody>
      </p:sp>
      <p:sp>
        <p:nvSpPr>
          <p:cNvPr id="4" name="TextBox 3"/>
          <p:cNvSpPr txBox="1"/>
          <p:nvPr/>
        </p:nvSpPr>
        <p:spPr>
          <a:xfrm>
            <a:off x="457201" y="2500079"/>
            <a:ext cx="8229599" cy="17543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endParaRPr lang="en-US" sz="1200" dirty="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open OUTPUT, "&gt;</a:t>
            </a:r>
            <a:r>
              <a:rPr lang="en-US" sz="1200" dirty="0" err="1" smtClean="0">
                <a:solidFill>
                  <a:srgbClr val="000000"/>
                </a:solidFill>
                <a:latin typeface="Courier New"/>
                <a:cs typeface="Courier New"/>
              </a:rPr>
              <a:t>results.txt</a:t>
            </a:r>
            <a:r>
              <a:rPr lang="en-US" sz="1200" dirty="0" smtClean="0">
                <a:solidFill>
                  <a:srgbClr val="000000"/>
                </a:solidFill>
                <a:latin typeface="Courier New"/>
                <a:cs typeface="Courier New"/>
              </a:rPr>
              <a:t>";</a:t>
            </a:r>
          </a:p>
          <a:p>
            <a:pPr marL="118872" indent="0">
              <a:buNone/>
            </a:pPr>
            <a:endParaRPr lang="en-US" sz="1200" dirty="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print OUTPUT "Initial </a:t>
            </a:r>
            <a:r>
              <a:rPr lang="en-US" sz="1200" dirty="0" err="1" smtClean="0">
                <a:solidFill>
                  <a:srgbClr val="000000"/>
                </a:solidFill>
                <a:latin typeface="Courier New"/>
                <a:cs typeface="Courier New"/>
              </a:rPr>
              <a:t>sequense</a:t>
            </a:r>
            <a:r>
              <a:rPr lang="en-US" sz="1200" dirty="0" smtClean="0">
                <a:solidFill>
                  <a:srgbClr val="000000"/>
                </a:solidFill>
                <a:latin typeface="Courier New"/>
                <a:cs typeface="Courier New"/>
              </a:rPr>
              <a:t>: \n", $</a:t>
            </a:r>
            <a:r>
              <a:rPr lang="en-US" sz="1200" dirty="0" err="1" smtClean="0">
                <a:solidFill>
                  <a:srgbClr val="000000"/>
                </a:solidFill>
                <a:latin typeface="Courier New"/>
                <a:cs typeface="Courier New"/>
              </a:rPr>
              <a:t>seq_string</a:t>
            </a:r>
            <a:r>
              <a:rPr lang="en-US" sz="1200" dirty="0" smtClean="0">
                <a:solidFill>
                  <a:srgbClr val="000000"/>
                </a:solidFill>
                <a:latin typeface="Courier New"/>
                <a:cs typeface="Courier New"/>
              </a:rPr>
              <a:t>, "\n\n",</a:t>
            </a:r>
          </a:p>
          <a:p>
            <a:pPr marL="118872" indent="0">
              <a:buNone/>
            </a:pPr>
            <a:r>
              <a:rPr lang="en-US" sz="1200" dirty="0" smtClean="0">
                <a:solidFill>
                  <a:srgbClr val="000000"/>
                </a:solidFill>
                <a:latin typeface="Courier New"/>
                <a:cs typeface="Courier New"/>
              </a:rPr>
              <a:t>			"Protein </a:t>
            </a:r>
            <a:r>
              <a:rPr lang="en-US" sz="1200" dirty="0" err="1" smtClean="0">
                <a:solidFill>
                  <a:srgbClr val="000000"/>
                </a:solidFill>
                <a:latin typeface="Courier New"/>
                <a:cs typeface="Courier New"/>
              </a:rPr>
              <a:t>sequense</a:t>
            </a:r>
            <a:r>
              <a:rPr lang="en-US" sz="1200" dirty="0" smtClean="0">
                <a:solidFill>
                  <a:srgbClr val="000000"/>
                </a:solidFill>
                <a:latin typeface="Courier New"/>
                <a:cs typeface="Courier New"/>
              </a:rPr>
              <a:t>: \n", $protein, "\n\n",</a:t>
            </a:r>
          </a:p>
          <a:p>
            <a:pPr marL="118872" indent="0">
              <a:buNone/>
            </a:pPr>
            <a:r>
              <a:rPr lang="en-US" sz="1200" dirty="0" smtClean="0">
                <a:solidFill>
                  <a:srgbClr val="000000"/>
                </a:solidFill>
                <a:latin typeface="Courier New"/>
                <a:cs typeface="Courier New"/>
              </a:rPr>
              <a:t>			"N-glycosylation motif: ", $</a:t>
            </a:r>
            <a:r>
              <a:rPr lang="en-US" sz="1200" dirty="0" err="1" smtClean="0">
                <a:solidFill>
                  <a:srgbClr val="000000"/>
                </a:solidFill>
                <a:latin typeface="Courier New"/>
                <a:cs typeface="Courier New"/>
              </a:rPr>
              <a:t>motif_seq</a:t>
            </a:r>
            <a:r>
              <a:rPr lang="en-US" sz="1200" dirty="0" smtClean="0">
                <a:solidFill>
                  <a:srgbClr val="000000"/>
                </a:solidFill>
                <a:latin typeface="Courier New"/>
                <a:cs typeface="Courier New"/>
              </a:rPr>
              <a:t>, " at position ", @position;</a:t>
            </a:r>
          </a:p>
          <a:p>
            <a:pPr marL="118872" indent="0">
              <a:buNone/>
            </a:pPr>
            <a:endParaRPr lang="en-US" sz="1200" dirty="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close OUTPUT;</a:t>
            </a:r>
          </a:p>
          <a:p>
            <a:pPr marL="118872" indent="0">
              <a:buNone/>
            </a:pPr>
            <a:endParaRPr lang="en-US" sz="1200" dirty="0" smtClean="0">
              <a:solidFill>
                <a:srgbClr val="000000"/>
              </a:solidFill>
              <a:latin typeface="Courier New"/>
              <a:cs typeface="Courier New"/>
            </a:endParaRPr>
          </a:p>
        </p:txBody>
      </p:sp>
    </p:spTree>
    <p:extLst>
      <p:ext uri="{BB962C8B-B14F-4D97-AF65-F5344CB8AC3E}">
        <p14:creationId xmlns:p14="http://schemas.microsoft.com/office/powerpoint/2010/main" val="134411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BioPerl</a:t>
            </a:r>
            <a:endParaRPr lang="en-US" dirty="0"/>
          </a:p>
        </p:txBody>
      </p:sp>
      <p:sp>
        <p:nvSpPr>
          <p:cNvPr id="3" name="Content Placeholder 2"/>
          <p:cNvSpPr>
            <a:spLocks noGrp="1"/>
          </p:cNvSpPr>
          <p:nvPr>
            <p:ph idx="1"/>
          </p:nvPr>
        </p:nvSpPr>
        <p:spPr/>
        <p:txBody>
          <a:bodyPr>
            <a:normAutofit/>
          </a:bodyPr>
          <a:lstStyle/>
          <a:p>
            <a:pPr marL="633222" indent="-514350">
              <a:buFont typeface="+mj-lt"/>
              <a:buAutoNum type="arabicPeriod"/>
            </a:pPr>
            <a:r>
              <a:rPr lang="en-US" sz="2400" dirty="0" smtClean="0"/>
              <a:t>Open command line -&gt; type: </a:t>
            </a:r>
            <a:r>
              <a:rPr lang="en-US" sz="2400" dirty="0" err="1" smtClean="0">
                <a:latin typeface="Courier New"/>
                <a:cs typeface="Courier New"/>
              </a:rPr>
              <a:t>perl</a:t>
            </a:r>
            <a:r>
              <a:rPr lang="en-US" sz="2400" dirty="0" smtClean="0">
                <a:latin typeface="Courier New"/>
                <a:cs typeface="Courier New"/>
              </a:rPr>
              <a:t> </a:t>
            </a:r>
            <a:r>
              <a:rPr lang="en-US" sz="2400" dirty="0">
                <a:latin typeface="Courier New"/>
                <a:cs typeface="Courier New"/>
              </a:rPr>
              <a:t>-MCPAN -e </a:t>
            </a:r>
            <a:r>
              <a:rPr lang="en-US" sz="2400" dirty="0" smtClean="0">
                <a:latin typeface="Courier New"/>
                <a:cs typeface="Courier New"/>
              </a:rPr>
              <a:t>shell</a:t>
            </a:r>
          </a:p>
          <a:p>
            <a:pPr marL="118872" indent="0">
              <a:buNone/>
            </a:pPr>
            <a:r>
              <a:rPr lang="en-US" sz="2400" dirty="0"/>
              <a:t> </a:t>
            </a:r>
            <a:r>
              <a:rPr lang="en-US" sz="2400" dirty="0" smtClean="0"/>
              <a:t>       (If CPAN is not installed it will automatically download all     </a:t>
            </a:r>
          </a:p>
          <a:p>
            <a:pPr marL="118872" indent="0">
              <a:buNone/>
            </a:pPr>
            <a:r>
              <a:rPr lang="en-US" sz="2400" dirty="0"/>
              <a:t> </a:t>
            </a:r>
            <a:r>
              <a:rPr lang="en-US" sz="2400" dirty="0" smtClean="0"/>
              <a:t>       the modules)</a:t>
            </a:r>
          </a:p>
          <a:p>
            <a:pPr marL="118872" indent="0">
              <a:buNone/>
            </a:pPr>
            <a:endParaRPr lang="en-US" sz="2400" dirty="0"/>
          </a:p>
          <a:p>
            <a:pPr marL="118872" indent="0">
              <a:buNone/>
            </a:pPr>
            <a:endParaRPr lang="en-US" sz="2400" dirty="0" smtClean="0"/>
          </a:p>
          <a:p>
            <a:pPr marL="118872" indent="0">
              <a:buNone/>
            </a:pPr>
            <a:endParaRPr lang="en-US" sz="2400" dirty="0"/>
          </a:p>
          <a:p>
            <a:pPr marL="118872" indent="0">
              <a:buNone/>
            </a:pPr>
            <a:endParaRPr lang="en-US" sz="2400" dirty="0" smtClean="0"/>
          </a:p>
          <a:p>
            <a:pPr marL="118872" indent="0">
              <a:buNone/>
            </a:pPr>
            <a:endParaRPr lang="en-US" sz="2400" dirty="0" smtClean="0"/>
          </a:p>
          <a:p>
            <a:pPr marL="118872" indent="0">
              <a:buNone/>
            </a:pPr>
            <a:endParaRPr lang="en-US" sz="2400" dirty="0"/>
          </a:p>
          <a:p>
            <a:pPr marL="576072" indent="-457200">
              <a:buFont typeface="+mj-lt"/>
              <a:buAutoNum type="arabicPeriod" startAt="2"/>
            </a:pPr>
            <a:r>
              <a:rPr lang="en-US" sz="2400" dirty="0"/>
              <a:t> </a:t>
            </a:r>
            <a:r>
              <a:rPr lang="en-US" sz="2400" dirty="0" smtClean="0"/>
              <a:t>Type: </a:t>
            </a:r>
            <a:r>
              <a:rPr lang="en-US" sz="2400" dirty="0" smtClean="0">
                <a:latin typeface="Courier New"/>
                <a:cs typeface="Courier New"/>
              </a:rPr>
              <a:t>install Bio::Perl</a:t>
            </a:r>
          </a:p>
          <a:p>
            <a:pPr marL="576072" indent="-457200">
              <a:buFont typeface="+mj-lt"/>
              <a:buAutoNum type="arabicPeriod" startAt="2"/>
            </a:pPr>
            <a:r>
              <a:rPr lang="en-US" sz="2400" dirty="0" smtClean="0"/>
              <a:t>Type </a:t>
            </a:r>
            <a:r>
              <a:rPr lang="en-US" sz="2400" dirty="0"/>
              <a:t>(</a:t>
            </a:r>
            <a:r>
              <a:rPr lang="en-US" sz="2400" dirty="0" smtClean="0"/>
              <a:t>if </a:t>
            </a:r>
            <a:r>
              <a:rPr lang="en-US" sz="2400" dirty="0"/>
              <a:t>asked</a:t>
            </a:r>
            <a:r>
              <a:rPr lang="en-US" sz="2400" dirty="0" smtClean="0"/>
              <a:t>): </a:t>
            </a:r>
            <a:r>
              <a:rPr lang="en-US" sz="2400" dirty="0" smtClean="0">
                <a:latin typeface="Courier New"/>
                <a:cs typeface="Courier New"/>
              </a:rPr>
              <a:t>y</a:t>
            </a:r>
          </a:p>
          <a:p>
            <a:pPr marL="576072" indent="-457200">
              <a:buFont typeface="+mj-lt"/>
              <a:buAutoNum type="arabicPeriod" startAt="2"/>
            </a:pPr>
            <a:r>
              <a:rPr lang="en-US" sz="2400" dirty="0"/>
              <a:t>When </a:t>
            </a:r>
            <a:r>
              <a:rPr lang="en-US" sz="2400" dirty="0" smtClean="0"/>
              <a:t>‘</a:t>
            </a:r>
            <a:r>
              <a:rPr lang="en-US" sz="2400" dirty="0" err="1" smtClean="0">
                <a:latin typeface="Courier New"/>
                <a:cs typeface="Courier New"/>
              </a:rPr>
              <a:t>cpan</a:t>
            </a:r>
            <a:r>
              <a:rPr lang="en-US" sz="2400" dirty="0" smtClean="0">
                <a:latin typeface="Courier New"/>
                <a:cs typeface="Courier New"/>
              </a:rPr>
              <a:t>&gt;</a:t>
            </a:r>
            <a:r>
              <a:rPr lang="en-US" sz="2400" dirty="0" smtClean="0"/>
              <a:t>’ appears, </a:t>
            </a:r>
            <a:r>
              <a:rPr lang="en-US" sz="2400" dirty="0"/>
              <a:t>type:</a:t>
            </a:r>
            <a:r>
              <a:rPr lang="en-US" sz="2400" dirty="0" smtClean="0">
                <a:latin typeface="Courier New"/>
                <a:cs typeface="Courier New"/>
              </a:rPr>
              <a:t> exit</a:t>
            </a:r>
            <a:endParaRPr lang="en-US" sz="2400" dirty="0"/>
          </a:p>
        </p:txBody>
      </p:sp>
      <p:pic>
        <p:nvPicPr>
          <p:cNvPr id="4" name="Picture 3" descr="Screen Shot 2014-12-18 at 14.3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585" y="3028301"/>
            <a:ext cx="5610179" cy="1770712"/>
          </a:xfrm>
          <a:prstGeom prst="rect">
            <a:avLst/>
          </a:prstGeom>
        </p:spPr>
      </p:pic>
    </p:spTree>
    <p:extLst>
      <p:ext uri="{BB962C8B-B14F-4D97-AF65-F5344CB8AC3E}">
        <p14:creationId xmlns:p14="http://schemas.microsoft.com/office/powerpoint/2010/main" val="31837673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Alternative Way to Install </a:t>
            </a:r>
            <a:r>
              <a:rPr lang="en-US" dirty="0" err="1" smtClean="0"/>
              <a:t>BioPerl</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pPr marL="633222" indent="-514350">
              <a:buAutoNum type="arabicPeriod"/>
            </a:pPr>
            <a:r>
              <a:rPr lang="en-US" dirty="0" smtClean="0"/>
              <a:t>Go </a:t>
            </a:r>
            <a:r>
              <a:rPr lang="en-US" dirty="0"/>
              <a:t>to </a:t>
            </a:r>
            <a:r>
              <a:rPr lang="en-US" dirty="0">
                <a:hlinkClick r:id="rId2"/>
              </a:rPr>
              <a:t>http://</a:t>
            </a:r>
            <a:r>
              <a:rPr lang="en-US" dirty="0" smtClean="0">
                <a:hlinkClick r:id="rId2"/>
              </a:rPr>
              <a:t>search.cpan.org</a:t>
            </a:r>
            <a:endParaRPr lang="en-US" dirty="0" smtClean="0"/>
          </a:p>
          <a:p>
            <a:pPr marL="633222" indent="-514350">
              <a:buAutoNum type="arabicPeriod"/>
            </a:pPr>
            <a:endParaRPr lang="en-US" dirty="0" smtClean="0"/>
          </a:p>
          <a:p>
            <a:pPr marL="633222" indent="-514350">
              <a:buAutoNum type="arabicPeriod"/>
            </a:pPr>
            <a:r>
              <a:rPr lang="en-US" dirty="0"/>
              <a:t>Search for “Bio::Perl</a:t>
            </a:r>
            <a:r>
              <a:rPr lang="en-US" dirty="0" smtClean="0"/>
              <a:t>”</a:t>
            </a:r>
          </a:p>
          <a:p>
            <a:pPr marL="633222" indent="-514350">
              <a:buAutoNum type="arabicPeriod"/>
            </a:pPr>
            <a:endParaRPr lang="en-US" dirty="0" smtClean="0"/>
          </a:p>
          <a:p>
            <a:pPr marL="633222" indent="-514350">
              <a:buAutoNum type="arabicPeriod"/>
            </a:pPr>
            <a:r>
              <a:rPr lang="en-US" dirty="0" smtClean="0"/>
              <a:t>Choose the first result</a:t>
            </a:r>
          </a:p>
          <a:p>
            <a:pPr marL="633222" indent="-514350">
              <a:buAutoNum type="arabicPeriod"/>
            </a:pPr>
            <a:endParaRPr lang="en-US" dirty="0" smtClean="0"/>
          </a:p>
          <a:p>
            <a:pPr marL="633222" indent="-514350">
              <a:buAutoNum type="arabicPeriod"/>
            </a:pPr>
            <a:r>
              <a:rPr lang="en-US" dirty="0" smtClean="0"/>
              <a:t>Download: BioPerl</a:t>
            </a:r>
            <a:r>
              <a:rPr lang="en-US" dirty="0"/>
              <a:t>-1.6.924.</a:t>
            </a:r>
            <a:r>
              <a:rPr lang="en-US" dirty="0" smtClean="0"/>
              <a:t>tar.gz (top right corner)</a:t>
            </a:r>
          </a:p>
          <a:p>
            <a:pPr marL="633222" indent="-514350">
              <a:buAutoNum type="arabicPeriod"/>
            </a:pPr>
            <a:endParaRPr lang="en-US" dirty="0" smtClean="0"/>
          </a:p>
          <a:p>
            <a:pPr marL="633222" indent="-514350">
              <a:buAutoNum type="arabicPeriod"/>
            </a:pPr>
            <a:r>
              <a:rPr lang="en-US" dirty="0" smtClean="0"/>
              <a:t>Open command line -&gt; type: cd Desktop -&gt;</a:t>
            </a:r>
          </a:p>
          <a:p>
            <a:pPr marL="118872" indent="0">
              <a:buNone/>
            </a:pPr>
            <a:r>
              <a:rPr lang="en-US" dirty="0" smtClean="0"/>
              <a:t>       tar </a:t>
            </a:r>
            <a:r>
              <a:rPr lang="en-US" dirty="0"/>
              <a:t>-</a:t>
            </a:r>
            <a:r>
              <a:rPr lang="en-US" dirty="0" err="1"/>
              <a:t>zxvf</a:t>
            </a:r>
            <a:r>
              <a:rPr lang="en-US" dirty="0"/>
              <a:t> HTML-Template-2.8.</a:t>
            </a:r>
            <a:r>
              <a:rPr lang="en-US" dirty="0" smtClean="0"/>
              <a:t>tar.gz -&gt; </a:t>
            </a:r>
            <a:r>
              <a:rPr lang="en-US" dirty="0" err="1" smtClean="0"/>
              <a:t>perl</a:t>
            </a:r>
            <a:r>
              <a:rPr lang="en-US" dirty="0" smtClean="0"/>
              <a:t>      </a:t>
            </a:r>
          </a:p>
          <a:p>
            <a:pPr marL="118872" indent="0">
              <a:buNone/>
            </a:pPr>
            <a:r>
              <a:rPr lang="en-US" dirty="0"/>
              <a:t> </a:t>
            </a:r>
            <a:r>
              <a:rPr lang="en-US" dirty="0" smtClean="0"/>
              <a:t>      </a:t>
            </a:r>
            <a:r>
              <a:rPr lang="en-US" dirty="0" err="1" smtClean="0"/>
              <a:t>Makefile.PL</a:t>
            </a:r>
            <a:r>
              <a:rPr lang="en-US" dirty="0" smtClean="0"/>
              <a:t> -&gt; make -&gt; make test -&gt; make installs</a:t>
            </a:r>
          </a:p>
          <a:p>
            <a:pPr marL="633222" indent="-514350">
              <a:buAutoNum type="arabicPeriod"/>
            </a:pPr>
            <a:endParaRPr lang="en-US" dirty="0"/>
          </a:p>
        </p:txBody>
      </p:sp>
    </p:spTree>
    <p:extLst>
      <p:ext uri="{BB962C8B-B14F-4D97-AF65-F5344CB8AC3E}">
        <p14:creationId xmlns:p14="http://schemas.microsoft.com/office/powerpoint/2010/main" val="2217188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Pipeline</a:t>
            </a:r>
            <a:endParaRPr lang="en-US" dirty="0"/>
          </a:p>
        </p:txBody>
      </p:sp>
      <p:sp>
        <p:nvSpPr>
          <p:cNvPr id="3" name="Content Placeholder 2"/>
          <p:cNvSpPr>
            <a:spLocks noGrp="1"/>
          </p:cNvSpPr>
          <p:nvPr>
            <p:ph idx="1"/>
          </p:nvPr>
        </p:nvSpPr>
        <p:spPr/>
        <p:txBody>
          <a:bodyPr>
            <a:normAutofit/>
          </a:bodyPr>
          <a:lstStyle/>
          <a:p>
            <a:r>
              <a:rPr lang="en-US" sz="2800" dirty="0" smtClean="0"/>
              <a:t>Create a new file “</a:t>
            </a:r>
            <a:r>
              <a:rPr lang="en-US" sz="2800" dirty="0" err="1" smtClean="0">
                <a:solidFill>
                  <a:srgbClr val="0000FF"/>
                </a:solidFill>
              </a:rPr>
              <a:t>GenBank</a:t>
            </a:r>
            <a:r>
              <a:rPr lang="en-US" sz="2800" dirty="0" err="1" smtClean="0"/>
              <a:t>.pl</a:t>
            </a:r>
            <a:r>
              <a:rPr lang="en-US" sz="2800" dirty="0" smtClean="0"/>
              <a:t>”</a:t>
            </a:r>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r>
              <a:rPr lang="en-US" sz="2800" dirty="0" smtClean="0"/>
              <a:t>We obtained a query object, but not a sequence yet</a:t>
            </a:r>
          </a:p>
          <a:p>
            <a:endParaRPr lang="en-US" sz="2800" dirty="0"/>
          </a:p>
          <a:p>
            <a:endParaRPr lang="en-US" sz="2800" dirty="0"/>
          </a:p>
          <a:p>
            <a:endParaRPr lang="en-US" sz="2800" dirty="0"/>
          </a:p>
        </p:txBody>
      </p:sp>
      <p:sp>
        <p:nvSpPr>
          <p:cNvPr id="4" name="TextBox 3"/>
          <p:cNvSpPr txBox="1"/>
          <p:nvPr/>
        </p:nvSpPr>
        <p:spPr>
          <a:xfrm>
            <a:off x="457200" y="2478124"/>
            <a:ext cx="8229600" cy="286232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a:t>
            </a:r>
            <a:r>
              <a:rPr lang="en-US" sz="1200" dirty="0" err="1" smtClean="0">
                <a:solidFill>
                  <a:srgbClr val="000000"/>
                </a:solidFill>
                <a:latin typeface="Courier New"/>
                <a:cs typeface="Courier New"/>
              </a:rPr>
              <a:t>usr</a:t>
            </a:r>
            <a:r>
              <a:rPr lang="en-US" sz="1200" dirty="0" smtClean="0">
                <a:solidFill>
                  <a:srgbClr val="000000"/>
                </a:solidFill>
                <a:latin typeface="Courier New"/>
                <a:cs typeface="Courier New"/>
              </a:rPr>
              <a:t>/bin/</a:t>
            </a:r>
            <a:r>
              <a:rPr lang="en-US" sz="1200" dirty="0" err="1" smtClean="0">
                <a:solidFill>
                  <a:srgbClr val="000000"/>
                </a:solidFill>
                <a:latin typeface="Courier New"/>
                <a:cs typeface="Courier New"/>
              </a:rPr>
              <a:t>perl</a:t>
            </a: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use strict;</a:t>
            </a:r>
          </a:p>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 Retrieve multiple sequences from </a:t>
            </a:r>
            <a:r>
              <a:rPr lang="en-US" sz="1200" dirty="0" err="1" smtClean="0">
                <a:solidFill>
                  <a:srgbClr val="000000"/>
                </a:solidFill>
                <a:latin typeface="Courier New"/>
                <a:cs typeface="Courier New"/>
              </a:rPr>
              <a:t>GenBank</a:t>
            </a:r>
            <a:r>
              <a:rPr lang="en-US" sz="1200" dirty="0" smtClean="0">
                <a:solidFill>
                  <a:srgbClr val="000000"/>
                </a:solidFill>
                <a:latin typeface="Courier New"/>
                <a:cs typeface="Courier New"/>
              </a:rPr>
              <a:t> ######</a:t>
            </a:r>
            <a:endParaRPr lang="en-US" sz="1200" dirty="0" smtClean="0">
              <a:solidFill>
                <a:srgbClr val="000000"/>
              </a:solidFill>
              <a:latin typeface="Courier New"/>
              <a:cs typeface="Courier New"/>
            </a:endParaRPr>
          </a:p>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use Bio::DB::</a:t>
            </a:r>
            <a:r>
              <a:rPr lang="en-US" sz="1200" dirty="0" err="1" smtClean="0">
                <a:solidFill>
                  <a:srgbClr val="000000"/>
                </a:solidFill>
                <a:latin typeface="Courier New"/>
                <a:cs typeface="Courier New"/>
              </a:rPr>
              <a:t>GenBank</a:t>
            </a:r>
            <a:r>
              <a:rPr lang="en-US" sz="1200" dirty="0" smtClean="0">
                <a:solidFill>
                  <a:srgbClr val="000000"/>
                </a:solidFill>
                <a:latin typeface="Courier New"/>
                <a:cs typeface="Courier New"/>
              </a:rPr>
              <a:t>;</a:t>
            </a:r>
            <a:endParaRPr lang="en-US" sz="1200" dirty="0" smtClean="0">
              <a:latin typeface="Courier New"/>
              <a:cs typeface="Courier New"/>
            </a:endParaRPr>
          </a:p>
          <a:p>
            <a:pPr marL="118872" indent="0">
              <a:buNone/>
            </a:pPr>
            <a:r>
              <a:rPr lang="en-US" sz="1200" dirty="0" smtClean="0">
                <a:latin typeface="Courier New"/>
                <a:cs typeface="Courier New"/>
              </a:rPr>
              <a:t>use Bio::DB::Query::</a:t>
            </a:r>
            <a:r>
              <a:rPr lang="en-US" sz="1200" dirty="0" err="1" smtClean="0">
                <a:latin typeface="Courier New"/>
                <a:cs typeface="Courier New"/>
              </a:rPr>
              <a:t>GenBank</a:t>
            </a:r>
            <a:r>
              <a:rPr lang="en-US" sz="1200" dirty="0" smtClean="0">
                <a:latin typeface="Courier New"/>
                <a:cs typeface="Courier New"/>
              </a:rPr>
              <a:t>;</a:t>
            </a:r>
          </a:p>
          <a:p>
            <a:pPr marL="118872" indent="0">
              <a:buNone/>
            </a:pPr>
            <a:endParaRPr lang="en-US" sz="1200" dirty="0">
              <a:solidFill>
                <a:srgbClr val="000000"/>
              </a:solidFill>
              <a:latin typeface="Courier New"/>
              <a:cs typeface="Courier New"/>
            </a:endParaRPr>
          </a:p>
          <a:p>
            <a:pPr marL="118872" indent="0">
              <a:buNone/>
            </a:pPr>
            <a:r>
              <a:rPr lang="en-US" sz="1200" dirty="0" smtClean="0">
                <a:latin typeface="Courier New"/>
                <a:cs typeface="Courier New"/>
              </a:rPr>
              <a:t>my $query = "Arabidopsis[ORGN] AND topoisomerase[TITL] and 0:3000[SLEN]";</a:t>
            </a:r>
          </a:p>
          <a:p>
            <a:pPr marL="118872" indent="0">
              <a:buNone/>
            </a:pPr>
            <a:endParaRPr lang="en-US" sz="1200" dirty="0" smtClean="0">
              <a:latin typeface="Courier New"/>
              <a:cs typeface="Courier New"/>
            </a:endParaRPr>
          </a:p>
          <a:p>
            <a:pPr marL="118872" indent="0">
              <a:buNone/>
            </a:pPr>
            <a:r>
              <a:rPr lang="en-US" sz="1200" dirty="0" smtClean="0">
                <a:latin typeface="Courier New"/>
                <a:cs typeface="Courier New"/>
              </a:rPr>
              <a:t>my $</a:t>
            </a:r>
            <a:r>
              <a:rPr lang="en-US" sz="1200" dirty="0" err="1" smtClean="0">
                <a:latin typeface="Courier New"/>
                <a:cs typeface="Courier New"/>
              </a:rPr>
              <a:t>query_obj</a:t>
            </a:r>
            <a:r>
              <a:rPr lang="en-US" sz="1200" dirty="0" smtClean="0">
                <a:latin typeface="Courier New"/>
                <a:cs typeface="Courier New"/>
              </a:rPr>
              <a:t> = Bio::DB::Query::</a:t>
            </a:r>
            <a:r>
              <a:rPr lang="en-US" sz="1200" dirty="0" err="1" smtClean="0">
                <a:latin typeface="Courier New"/>
                <a:cs typeface="Courier New"/>
              </a:rPr>
              <a:t>GenBank</a:t>
            </a:r>
            <a:r>
              <a:rPr lang="en-US" sz="1200" dirty="0" smtClean="0">
                <a:latin typeface="Courier New"/>
                <a:cs typeface="Courier New"/>
              </a:rPr>
              <a:t>-&gt;new(-</a:t>
            </a:r>
            <a:r>
              <a:rPr lang="en-US" sz="1200" dirty="0" err="1" smtClean="0">
                <a:latin typeface="Courier New"/>
                <a:cs typeface="Courier New"/>
              </a:rPr>
              <a:t>db</a:t>
            </a:r>
            <a:r>
              <a:rPr lang="en-US" sz="1200" dirty="0" smtClean="0">
                <a:latin typeface="Courier New"/>
                <a:cs typeface="Courier New"/>
              </a:rPr>
              <a:t> =&gt; 'nucleotide', -query =&gt; $query ); </a:t>
            </a:r>
          </a:p>
          <a:p>
            <a:pPr marL="118872" indent="0">
              <a:buNone/>
            </a:pPr>
            <a:r>
              <a:rPr lang="en-US" sz="1200" dirty="0" smtClean="0">
                <a:latin typeface="Courier New"/>
                <a:cs typeface="Courier New"/>
              </a:rPr>
              <a:t># constructs a query object</a:t>
            </a:r>
          </a:p>
          <a:p>
            <a:pPr marL="118872" indent="0">
              <a:buNone/>
            </a:pPr>
            <a:endParaRPr lang="en-US" sz="1200" dirty="0" smtClean="0">
              <a:solidFill>
                <a:srgbClr val="000000"/>
              </a:solidFill>
              <a:latin typeface="Courier New"/>
              <a:cs typeface="Courier New"/>
            </a:endParaRPr>
          </a:p>
          <a:p>
            <a:pPr marL="118872" indent="0">
              <a:buNone/>
            </a:pPr>
            <a:endParaRPr lang="en-US" sz="1200" dirty="0" smtClean="0">
              <a:solidFill>
                <a:srgbClr val="000000"/>
              </a:solidFill>
              <a:latin typeface="Courier New"/>
              <a:cs typeface="Courier New"/>
            </a:endParaRPr>
          </a:p>
        </p:txBody>
      </p:sp>
    </p:spTree>
    <p:extLst>
      <p:ext uri="{BB962C8B-B14F-4D97-AF65-F5344CB8AC3E}">
        <p14:creationId xmlns:p14="http://schemas.microsoft.com/office/powerpoint/2010/main" val="42590819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Pipeline</a:t>
            </a:r>
          </a:p>
        </p:txBody>
      </p:sp>
      <p:sp>
        <p:nvSpPr>
          <p:cNvPr id="3" name="Content Placeholder 2"/>
          <p:cNvSpPr>
            <a:spLocks noGrp="1"/>
          </p:cNvSpPr>
          <p:nvPr>
            <p:ph idx="1"/>
          </p:nvPr>
        </p:nvSpPr>
        <p:spPr>
          <a:xfrm>
            <a:off x="457201" y="1775191"/>
            <a:ext cx="7778372" cy="4889471"/>
          </a:xfrm>
        </p:spPr>
        <p:txBody>
          <a:bodyPr>
            <a:normAutofit fontScale="92500"/>
          </a:bodyPr>
          <a:lstStyle/>
          <a:p>
            <a:r>
              <a:rPr lang="en-US" sz="2400" dirty="0" smtClean="0"/>
              <a:t>To retrieve the </a:t>
            </a:r>
            <a:r>
              <a:rPr lang="en-US" sz="2400" dirty="0"/>
              <a:t>sequences </a:t>
            </a:r>
            <a:r>
              <a:rPr lang="en-US" sz="2400" dirty="0" smtClean="0"/>
              <a:t>we have </a:t>
            </a:r>
            <a:r>
              <a:rPr lang="en-US" sz="2400" dirty="0"/>
              <a:t>to create a database </a:t>
            </a:r>
            <a:r>
              <a:rPr lang="en-US" sz="2400" dirty="0" smtClean="0"/>
              <a:t>object that </a:t>
            </a:r>
            <a:r>
              <a:rPr lang="en-US" sz="2400" dirty="0"/>
              <a:t>can get Sequence objects for </a:t>
            </a:r>
            <a:r>
              <a:rPr lang="en-US" sz="2400" dirty="0" smtClean="0"/>
              <a:t>us</a:t>
            </a:r>
          </a:p>
          <a:p>
            <a:endParaRPr lang="en-US" sz="2000" dirty="0" smtClean="0"/>
          </a:p>
          <a:p>
            <a:endParaRPr lang="en-US" sz="2400" dirty="0" smtClean="0"/>
          </a:p>
          <a:p>
            <a:endParaRPr lang="en-US" sz="2400" dirty="0"/>
          </a:p>
          <a:p>
            <a:endParaRPr lang="en-US" sz="2400" dirty="0" smtClean="0"/>
          </a:p>
          <a:p>
            <a:endParaRPr lang="en-US" sz="2400" dirty="0"/>
          </a:p>
          <a:p>
            <a:endParaRPr lang="en-US" sz="2400" dirty="0" smtClean="0"/>
          </a:p>
          <a:p>
            <a:pPr marL="118872" indent="0">
              <a:buNone/>
            </a:pPr>
            <a:endParaRPr lang="en-US" sz="1400" dirty="0" smtClean="0"/>
          </a:p>
          <a:p>
            <a:r>
              <a:rPr lang="en-US" sz="2400" dirty="0" smtClean="0"/>
              <a:t>Results</a:t>
            </a:r>
          </a:p>
          <a:p>
            <a:endParaRPr lang="en-US" sz="2400" dirty="0"/>
          </a:p>
          <a:p>
            <a:endParaRPr lang="en-US" sz="4000" dirty="0" smtClean="0"/>
          </a:p>
          <a:p>
            <a:r>
              <a:rPr lang="en-US" sz="1500" b="1" dirty="0"/>
              <a:t>Warning</a:t>
            </a:r>
            <a:r>
              <a:rPr lang="en-US" sz="1500" dirty="0"/>
              <a:t>. Be careful what you ask for, many of today's nucleotide database entries are genome-size and you will probably run out of memory if your query happens to match one of these monstrosities. You can use the SLEN field to limit the size of the sequences you retrieve.</a:t>
            </a:r>
            <a:endParaRPr lang="en-US" sz="1500" dirty="0"/>
          </a:p>
        </p:txBody>
      </p:sp>
      <p:sp>
        <p:nvSpPr>
          <p:cNvPr id="5" name="TextBox 4"/>
          <p:cNvSpPr txBox="1"/>
          <p:nvPr/>
        </p:nvSpPr>
        <p:spPr>
          <a:xfrm>
            <a:off x="457200" y="2577841"/>
            <a:ext cx="8229599"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my $</a:t>
            </a:r>
            <a:r>
              <a:rPr lang="en-US" sz="1200" dirty="0" err="1" smtClean="0">
                <a:solidFill>
                  <a:srgbClr val="000000"/>
                </a:solidFill>
                <a:latin typeface="Courier New"/>
                <a:cs typeface="Courier New"/>
              </a:rPr>
              <a:t>gb_obj</a:t>
            </a:r>
            <a:r>
              <a:rPr lang="en-US" sz="1200" dirty="0" smtClean="0">
                <a:solidFill>
                  <a:srgbClr val="000000"/>
                </a:solidFill>
                <a:latin typeface="Courier New"/>
                <a:cs typeface="Courier New"/>
              </a:rPr>
              <a:t> = Bio::DB::</a:t>
            </a:r>
            <a:r>
              <a:rPr lang="en-US" sz="1200" dirty="0" err="1" smtClean="0">
                <a:solidFill>
                  <a:srgbClr val="000000"/>
                </a:solidFill>
                <a:latin typeface="Courier New"/>
                <a:cs typeface="Courier New"/>
              </a:rPr>
              <a:t>GenBank</a:t>
            </a:r>
            <a:r>
              <a:rPr lang="en-US" sz="1200" dirty="0" smtClean="0">
                <a:solidFill>
                  <a:srgbClr val="000000"/>
                </a:solidFill>
                <a:latin typeface="Courier New"/>
                <a:cs typeface="Courier New"/>
              </a:rPr>
              <a:t>-&gt;new; #creates a "database object”</a:t>
            </a:r>
          </a:p>
          <a:p>
            <a:pPr marL="118872" indent="0">
              <a:buNone/>
            </a:pPr>
            <a:endParaRPr lang="en-US" sz="1200" dirty="0" smtClean="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my $</a:t>
            </a:r>
            <a:r>
              <a:rPr lang="en-US" sz="1200" dirty="0" err="1" smtClean="0">
                <a:solidFill>
                  <a:srgbClr val="000000"/>
                </a:solidFill>
                <a:latin typeface="Courier New"/>
                <a:cs typeface="Courier New"/>
              </a:rPr>
              <a:t>stream_obj</a:t>
            </a:r>
            <a:r>
              <a:rPr lang="en-US" sz="1200" dirty="0" smtClean="0">
                <a:solidFill>
                  <a:srgbClr val="000000"/>
                </a:solidFill>
                <a:latin typeface="Courier New"/>
                <a:cs typeface="Courier New"/>
              </a:rPr>
              <a:t> = $</a:t>
            </a:r>
            <a:r>
              <a:rPr lang="en-US" sz="1200" dirty="0" err="1" smtClean="0">
                <a:solidFill>
                  <a:srgbClr val="000000"/>
                </a:solidFill>
                <a:latin typeface="Courier New"/>
                <a:cs typeface="Courier New"/>
              </a:rPr>
              <a:t>gb_obj</a:t>
            </a:r>
            <a:r>
              <a:rPr lang="en-US" sz="1200" dirty="0" smtClean="0">
                <a:solidFill>
                  <a:srgbClr val="000000"/>
                </a:solidFill>
                <a:latin typeface="Courier New"/>
                <a:cs typeface="Courier New"/>
              </a:rPr>
              <a:t>-&gt;</a:t>
            </a:r>
            <a:r>
              <a:rPr lang="en-US" sz="1200" dirty="0" err="1" smtClean="0">
                <a:solidFill>
                  <a:srgbClr val="000000"/>
                </a:solidFill>
                <a:latin typeface="Courier New"/>
                <a:cs typeface="Courier New"/>
              </a:rPr>
              <a:t>get_Stream_by_query</a:t>
            </a:r>
            <a:r>
              <a:rPr lang="en-US" sz="1200" dirty="0" smtClean="0">
                <a:solidFill>
                  <a:srgbClr val="000000"/>
                </a:solidFill>
                <a:latin typeface="Courier New"/>
                <a:cs typeface="Courier New"/>
              </a:rPr>
              <a:t>($</a:t>
            </a:r>
            <a:r>
              <a:rPr lang="en-US" sz="1200" dirty="0" err="1" smtClean="0">
                <a:solidFill>
                  <a:srgbClr val="000000"/>
                </a:solidFill>
                <a:latin typeface="Courier New"/>
                <a:cs typeface="Courier New"/>
              </a:rPr>
              <a:t>query_obj</a:t>
            </a:r>
            <a:r>
              <a:rPr lang="en-US" sz="1200" dirty="0" smtClean="0">
                <a:solidFill>
                  <a:srgbClr val="000000"/>
                </a:solidFill>
                <a:latin typeface="Courier New"/>
                <a:cs typeface="Courier New"/>
              </a:rPr>
              <a:t>);</a:t>
            </a:r>
          </a:p>
          <a:p>
            <a:pPr marL="118872" indent="0">
              <a:buNone/>
            </a:pPr>
            <a:endParaRPr lang="en-US" sz="1200" dirty="0">
              <a:solidFill>
                <a:srgbClr val="000000"/>
              </a:solidFill>
              <a:latin typeface="Courier New"/>
              <a:cs typeface="Courier New"/>
            </a:endParaRPr>
          </a:p>
          <a:p>
            <a:pPr marL="118872" indent="0">
              <a:buNone/>
            </a:pPr>
            <a:r>
              <a:rPr lang="en-US" sz="1200" dirty="0" smtClean="0">
                <a:solidFill>
                  <a:srgbClr val="000000"/>
                </a:solidFill>
                <a:latin typeface="Courier New"/>
                <a:cs typeface="Courier New"/>
              </a:rPr>
              <a:t>while (my $</a:t>
            </a:r>
            <a:r>
              <a:rPr lang="en-US" sz="1200" dirty="0" err="1" smtClean="0">
                <a:solidFill>
                  <a:srgbClr val="000000"/>
                </a:solidFill>
                <a:latin typeface="Courier New"/>
                <a:cs typeface="Courier New"/>
              </a:rPr>
              <a:t>seq_obj</a:t>
            </a:r>
            <a:r>
              <a:rPr lang="en-US" sz="1200" dirty="0" smtClean="0">
                <a:solidFill>
                  <a:srgbClr val="000000"/>
                </a:solidFill>
                <a:latin typeface="Courier New"/>
                <a:cs typeface="Courier New"/>
              </a:rPr>
              <a:t> = $</a:t>
            </a:r>
            <a:r>
              <a:rPr lang="en-US" sz="1200" dirty="0" err="1" smtClean="0">
                <a:solidFill>
                  <a:srgbClr val="000000"/>
                </a:solidFill>
                <a:latin typeface="Courier New"/>
                <a:cs typeface="Courier New"/>
              </a:rPr>
              <a:t>stream_obj</a:t>
            </a:r>
            <a:r>
              <a:rPr lang="en-US" sz="1200" dirty="0" smtClean="0">
                <a:solidFill>
                  <a:srgbClr val="000000"/>
                </a:solidFill>
                <a:latin typeface="Courier New"/>
                <a:cs typeface="Courier New"/>
              </a:rPr>
              <a:t>-&gt;</a:t>
            </a:r>
            <a:r>
              <a:rPr lang="en-US" sz="1200" dirty="0" err="1" smtClean="0">
                <a:solidFill>
                  <a:srgbClr val="000000"/>
                </a:solidFill>
                <a:latin typeface="Courier New"/>
                <a:cs typeface="Courier New"/>
              </a:rPr>
              <a:t>next_seq</a:t>
            </a:r>
            <a:r>
              <a:rPr lang="en-US" sz="1200" dirty="0" smtClean="0">
                <a:solidFill>
                  <a:srgbClr val="000000"/>
                </a:solidFill>
                <a:latin typeface="Courier New"/>
                <a:cs typeface="Courier New"/>
              </a:rPr>
              <a:t>) {        </a:t>
            </a:r>
          </a:p>
          <a:p>
            <a:pPr marL="118872" indent="0">
              <a:buNone/>
            </a:pPr>
            <a:r>
              <a:rPr lang="en-US" sz="1200" dirty="0">
                <a:solidFill>
                  <a:srgbClr val="000000"/>
                </a:solidFill>
                <a:latin typeface="Courier New"/>
                <a:cs typeface="Courier New"/>
              </a:rPr>
              <a:t>	</a:t>
            </a:r>
            <a:r>
              <a:rPr lang="en-US" sz="1200" dirty="0" smtClean="0">
                <a:solidFill>
                  <a:srgbClr val="000000"/>
                </a:solidFill>
                <a:latin typeface="Courier New"/>
                <a:cs typeface="Courier New"/>
              </a:rPr>
              <a:t># print the sequence object        </a:t>
            </a:r>
          </a:p>
          <a:p>
            <a:pPr marL="118872" indent="0">
              <a:buNone/>
            </a:pPr>
            <a:r>
              <a:rPr lang="en-US" sz="1200" dirty="0">
                <a:solidFill>
                  <a:srgbClr val="000000"/>
                </a:solidFill>
                <a:latin typeface="Courier New"/>
                <a:cs typeface="Courier New"/>
              </a:rPr>
              <a:t>	</a:t>
            </a:r>
            <a:r>
              <a:rPr lang="en-US" sz="1200" dirty="0" smtClean="0">
                <a:solidFill>
                  <a:srgbClr val="000000"/>
                </a:solidFill>
                <a:latin typeface="Courier New"/>
                <a:cs typeface="Courier New"/>
              </a:rPr>
              <a:t>print $</a:t>
            </a:r>
            <a:r>
              <a:rPr lang="en-US" sz="1200" dirty="0" err="1" smtClean="0">
                <a:solidFill>
                  <a:srgbClr val="000000"/>
                </a:solidFill>
                <a:latin typeface="Courier New"/>
                <a:cs typeface="Courier New"/>
              </a:rPr>
              <a:t>seq_obj</a:t>
            </a:r>
            <a:r>
              <a:rPr lang="en-US" sz="1200" dirty="0" smtClean="0">
                <a:solidFill>
                  <a:srgbClr val="000000"/>
                </a:solidFill>
                <a:latin typeface="Courier New"/>
                <a:cs typeface="Courier New"/>
              </a:rPr>
              <a:t> -&gt; </a:t>
            </a:r>
            <a:r>
              <a:rPr lang="en-US" sz="1200" dirty="0" err="1" smtClean="0">
                <a:solidFill>
                  <a:srgbClr val="000000"/>
                </a:solidFill>
                <a:latin typeface="Courier New"/>
                <a:cs typeface="Courier New"/>
              </a:rPr>
              <a:t>display_id</a:t>
            </a:r>
            <a:r>
              <a:rPr lang="en-US" sz="1200" dirty="0" smtClean="0">
                <a:solidFill>
                  <a:srgbClr val="000000"/>
                </a:solidFill>
                <a:latin typeface="Courier New"/>
                <a:cs typeface="Courier New"/>
              </a:rPr>
              <a:t>, "\t", $</a:t>
            </a:r>
            <a:r>
              <a:rPr lang="en-US" sz="1200" dirty="0" err="1" smtClean="0">
                <a:solidFill>
                  <a:srgbClr val="000000"/>
                </a:solidFill>
                <a:latin typeface="Courier New"/>
                <a:cs typeface="Courier New"/>
              </a:rPr>
              <a:t>seq_obj</a:t>
            </a:r>
            <a:r>
              <a:rPr lang="en-US" sz="1200" dirty="0" smtClean="0">
                <a:solidFill>
                  <a:srgbClr val="000000"/>
                </a:solidFill>
                <a:latin typeface="Courier New"/>
                <a:cs typeface="Courier New"/>
              </a:rPr>
              <a:t> -&gt; length, "\n";</a:t>
            </a:r>
          </a:p>
          <a:p>
            <a:pPr marL="118872" indent="0">
              <a:buNone/>
            </a:pPr>
            <a:r>
              <a:rPr lang="en-US" sz="1200" dirty="0" smtClean="0">
                <a:solidFill>
                  <a:srgbClr val="000000"/>
                </a:solidFill>
                <a:latin typeface="Courier New"/>
                <a:cs typeface="Courier New"/>
              </a:rPr>
              <a:t>}</a:t>
            </a:r>
          </a:p>
          <a:p>
            <a:pPr marL="118872" indent="0">
              <a:buNone/>
            </a:pPr>
            <a:endParaRPr lang="en-US" sz="1200" dirty="0">
              <a:solidFill>
                <a:srgbClr val="000000"/>
              </a:solidFill>
              <a:latin typeface="Courier New"/>
              <a:cs typeface="Courier New"/>
            </a:endParaRPr>
          </a:p>
        </p:txBody>
      </p:sp>
      <p:pic>
        <p:nvPicPr>
          <p:cNvPr id="6" name="Picture 5" descr="Screen Shot 2014-12-18 at 18.05.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423" y="4604858"/>
            <a:ext cx="1725585" cy="1233994"/>
          </a:xfrm>
          <a:prstGeom prst="rect">
            <a:avLst/>
          </a:prstGeom>
        </p:spPr>
      </p:pic>
    </p:spTree>
    <p:extLst>
      <p:ext uri="{BB962C8B-B14F-4D97-AF65-F5344CB8AC3E}">
        <p14:creationId xmlns:p14="http://schemas.microsoft.com/office/powerpoint/2010/main" val="24117113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Genbank</a:t>
            </a:r>
            <a:r>
              <a:rPr lang="en-US" dirty="0"/>
              <a:t> </a:t>
            </a:r>
            <a:r>
              <a:rPr lang="en-US" dirty="0" smtClean="0"/>
              <a:t>File </a:t>
            </a:r>
            <a:r>
              <a:rPr lang="en-US" dirty="0"/>
              <a:t>L</a:t>
            </a:r>
            <a:r>
              <a:rPr lang="en-US" dirty="0" smtClean="0"/>
              <a:t>ook</a:t>
            </a:r>
            <a:endParaRPr lang="en-US" dirty="0"/>
          </a:p>
        </p:txBody>
      </p:sp>
      <p:pic>
        <p:nvPicPr>
          <p:cNvPr id="6" name="Picture 5" descr="Screen Shot 2014-12-18 at 18.38.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970" y="1576263"/>
            <a:ext cx="6735414" cy="5115635"/>
          </a:xfrm>
          <a:prstGeom prst="rect">
            <a:avLst/>
          </a:prstGeom>
        </p:spPr>
      </p:pic>
    </p:spTree>
    <p:extLst>
      <p:ext uri="{BB962C8B-B14F-4D97-AF65-F5344CB8AC3E}">
        <p14:creationId xmlns:p14="http://schemas.microsoft.com/office/powerpoint/2010/main" val="394337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Genbank</a:t>
            </a:r>
            <a:r>
              <a:rPr lang="en-US" dirty="0"/>
              <a:t> File Look</a:t>
            </a:r>
          </a:p>
        </p:txBody>
      </p:sp>
      <p:pic>
        <p:nvPicPr>
          <p:cNvPr id="6" name="Picture 5" descr="Screen Shot 2014-12-18 at 18.39.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366" y="1569022"/>
            <a:ext cx="6221276" cy="5225477"/>
          </a:xfrm>
          <a:prstGeom prst="rect">
            <a:avLst/>
          </a:prstGeom>
        </p:spPr>
      </p:pic>
    </p:spTree>
    <p:extLst>
      <p:ext uri="{BB962C8B-B14F-4D97-AF65-F5344CB8AC3E}">
        <p14:creationId xmlns:p14="http://schemas.microsoft.com/office/powerpoint/2010/main" val="106291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4-12-18 at 18.17.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80" y="896886"/>
            <a:ext cx="7891534" cy="5880952"/>
          </a:xfrm>
          <a:prstGeom prst="rect">
            <a:avLst/>
          </a:prstGeom>
        </p:spPr>
      </p:pic>
      <p:sp>
        <p:nvSpPr>
          <p:cNvPr id="8" name="TextBox 7"/>
          <p:cNvSpPr txBox="1"/>
          <p:nvPr/>
        </p:nvSpPr>
        <p:spPr>
          <a:xfrm>
            <a:off x="608080" y="158811"/>
            <a:ext cx="4647426" cy="584776"/>
          </a:xfrm>
          <a:prstGeom prst="rect">
            <a:avLst/>
          </a:prstGeom>
          <a:noFill/>
        </p:spPr>
        <p:txBody>
          <a:bodyPr wrap="none" rtlCol="0">
            <a:spAutoFit/>
          </a:bodyPr>
          <a:lstStyle/>
          <a:p>
            <a:r>
              <a:rPr lang="en-US" sz="3200" dirty="0">
                <a:solidFill>
                  <a:schemeClr val="accent1">
                    <a:lumMod val="60000"/>
                    <a:lumOff val="40000"/>
                  </a:schemeClr>
                </a:solidFill>
              </a:rPr>
              <a:t>Sequence Object Methods</a:t>
            </a:r>
          </a:p>
        </p:txBody>
      </p:sp>
    </p:spTree>
    <p:extLst>
      <p:ext uri="{BB962C8B-B14F-4D97-AF65-F5344CB8AC3E}">
        <p14:creationId xmlns:p14="http://schemas.microsoft.com/office/powerpoint/2010/main" val="42073107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8080" y="158811"/>
            <a:ext cx="5794374" cy="584776"/>
          </a:xfrm>
          <a:prstGeom prst="rect">
            <a:avLst/>
          </a:prstGeom>
          <a:noFill/>
        </p:spPr>
        <p:txBody>
          <a:bodyPr wrap="none" rtlCol="0">
            <a:spAutoFit/>
          </a:bodyPr>
          <a:lstStyle/>
          <a:p>
            <a:r>
              <a:rPr lang="en-US" sz="3200" dirty="0">
                <a:solidFill>
                  <a:srgbClr val="FFD25D"/>
                </a:solidFill>
              </a:rPr>
              <a:t>Feature and Annotation Methods</a:t>
            </a:r>
          </a:p>
        </p:txBody>
      </p:sp>
      <p:pic>
        <p:nvPicPr>
          <p:cNvPr id="2" name="Picture 1" descr="Screen Shot 2014-12-18 at 18.28.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00" y="2286000"/>
            <a:ext cx="6438900" cy="2286000"/>
          </a:xfrm>
          <a:prstGeom prst="rect">
            <a:avLst/>
          </a:prstGeom>
        </p:spPr>
      </p:pic>
    </p:spTree>
    <p:extLst>
      <p:ext uri="{BB962C8B-B14F-4D97-AF65-F5344CB8AC3E}">
        <p14:creationId xmlns:p14="http://schemas.microsoft.com/office/powerpoint/2010/main" val="424348246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1453</TotalTime>
  <Words>821</Words>
  <Application>Microsoft Macintosh PowerPoint</Application>
  <PresentationFormat>On-screen Show (4:3)</PresentationFormat>
  <Paragraphs>165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Module</vt:lpstr>
      <vt:lpstr>BioPerl Creating a Pipeline</vt:lpstr>
      <vt:lpstr>Install BioPerl</vt:lpstr>
      <vt:lpstr>Alternative Way to Install BioPerl </vt:lpstr>
      <vt:lpstr>Creating a Pipeline</vt:lpstr>
      <vt:lpstr>Creating a Pipeline</vt:lpstr>
      <vt:lpstr>Genbank File Look</vt:lpstr>
      <vt:lpstr>Genbank File Look</vt:lpstr>
      <vt:lpstr>PowerPoint Presentation</vt:lpstr>
      <vt:lpstr>PowerPoint Presentation</vt:lpstr>
      <vt:lpstr>Creating a Pipeline</vt:lpstr>
      <vt:lpstr>Creating a Pipeline</vt:lpstr>
      <vt:lpstr>Creating a Pipeline</vt:lpstr>
      <vt:lpstr>Creating a Pipeline</vt:lpstr>
    </vt:vector>
  </TitlesOfParts>
  <Company>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Ganna ANDROSOVA</dc:creator>
  <cp:lastModifiedBy>Ganna ANDROSOVA</cp:lastModifiedBy>
  <cp:revision>31</cp:revision>
  <dcterms:created xsi:type="dcterms:W3CDTF">2014-12-18T12:54:36Z</dcterms:created>
  <dcterms:modified xsi:type="dcterms:W3CDTF">2014-12-19T13:07:51Z</dcterms:modified>
</cp:coreProperties>
</file>