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3.svg" ContentType="image/svg+xml"/>
  <Override PartName="/ppt/media/image4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6"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257" r:id="rId42"/>
    <p:sldId id="258" r:id="rId43"/>
    <p:sldId id="260" r:id="rId44"/>
    <p:sldId id="261" r:id="rId45"/>
    <p:sldId id="262" r:id="rId46"/>
    <p:sldId id="291" r:id="rId47"/>
    <p:sldId id="263" r:id="rId48"/>
    <p:sldId id="265" r:id="rId49"/>
    <p:sldId id="264" r:id="rId50"/>
    <p:sldId id="266" r:id="rId51"/>
    <p:sldId id="267" r:id="rId52"/>
    <p:sldId id="268" r:id="rId53"/>
    <p:sldId id="288" r:id="rId54"/>
    <p:sldId id="269" r:id="rId55"/>
    <p:sldId id="270" r:id="rId56"/>
    <p:sldId id="271" r:id="rId57"/>
    <p:sldId id="272" r:id="rId58"/>
    <p:sldId id="289" r:id="rId59"/>
    <p:sldId id="274" r:id="rId60"/>
    <p:sldId id="275" r:id="rId61"/>
    <p:sldId id="273" r:id="rId62"/>
    <p:sldId id="276" r:id="rId63"/>
    <p:sldId id="277" r:id="rId64"/>
    <p:sldId id="278" r:id="rId65"/>
    <p:sldId id="279" r:id="rId66"/>
    <p:sldId id="280" r:id="rId67"/>
    <p:sldId id="281" r:id="rId68"/>
    <p:sldId id="283" r:id="rId69"/>
    <p:sldId id="282" r:id="rId70"/>
    <p:sldId id="290" r:id="rId71"/>
    <p:sldId id="284" r:id="rId72"/>
    <p:sldId id="285" r:id="rId73"/>
    <p:sldId id="286" r:id="rId74"/>
    <p:sldId id="292" r:id="rId75"/>
    <p:sldId id="293" r:id="rId76"/>
    <p:sldId id="295" r:id="rId77"/>
    <p:sldId id="29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274A04-F059-474A-B6E2-D5FCF0F441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274A04-F059-474A-B6E2-D5FCF0F441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274A04-F059-474A-B6E2-D5FCF0F441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274A04-F059-474A-B6E2-D5FCF0F441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274A04-F059-474A-B6E2-D5FCF0F441F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C274A04-F059-474A-B6E2-D5FCF0F441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C274A04-F059-474A-B6E2-D5FCF0F441F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274A04-F059-474A-B6E2-D5FCF0F441F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74A04-F059-474A-B6E2-D5FCF0F441F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274A04-F059-474A-B6E2-D5FCF0F441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274A04-F059-474A-B6E2-D5FCF0F441F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106EC-674E-4B08-ADE6-269873600B4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74A04-F059-474A-B6E2-D5FCF0F441F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106EC-674E-4B08-ADE6-269873600B4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8.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xml"/><Relationship Id="rId2" Type="http://schemas.openxmlformats.org/officeDocument/2006/relationships/image" Target="../media/image2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24.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28.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image" Target="../media/image29.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31.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34.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6.xml"/><Relationship Id="rId2" Type="http://schemas.openxmlformats.org/officeDocument/2006/relationships/image" Target="../media/image37.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38.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9.xml"/><Relationship Id="rId2" Type="http://schemas.openxmlformats.org/officeDocument/2006/relationships/image" Target="../media/image39.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0.xml"/><Relationship Id="rId2" Type="http://schemas.openxmlformats.org/officeDocument/2006/relationships/image" Target="../media/image40.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1.xml"/><Relationship Id="rId2" Type="http://schemas.openxmlformats.org/officeDocument/2006/relationships/image" Target="../media/image41.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image" Target="../media/image42.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svg"/><Relationship Id="rId2" Type="http://schemas.openxmlformats.org/officeDocument/2006/relationships/image" Target="../media/image43.jpe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4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3.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46.pn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8.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xml"/><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0.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2.xml"/><Relationship Id="rId2" Type="http://schemas.openxmlformats.org/officeDocument/2006/relationships/image" Target="../media/image22.png"/><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3.xml"/><Relationship Id="rId2" Type="http://schemas.openxmlformats.org/officeDocument/2006/relationships/image" Target="../media/image24.png"/><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5.xml"/><Relationship Id="rId2" Type="http://schemas.openxmlformats.org/officeDocument/2006/relationships/image" Target="../media/image28.png"/><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6.xml"/><Relationship Id="rId2" Type="http://schemas.openxmlformats.org/officeDocument/2006/relationships/image" Target="../media/image29.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7.xml"/><Relationship Id="rId2" Type="http://schemas.openxmlformats.org/officeDocument/2006/relationships/image" Target="../media/image31.png"/><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8.xml"/><Relationship Id="rId2" Type="http://schemas.openxmlformats.org/officeDocument/2006/relationships/image" Target="../media/image34.png"/><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9.xml"/><Relationship Id="rId2" Type="http://schemas.openxmlformats.org/officeDocument/2006/relationships/image" Target="../media/image37.png"/><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image" Target="../media/image38.png"/><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2.xml"/><Relationship Id="rId2" Type="http://schemas.openxmlformats.org/officeDocument/2006/relationships/image" Target="../media/image39.png"/><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3.xml"/><Relationship Id="rId2" Type="http://schemas.openxmlformats.org/officeDocument/2006/relationships/image" Target="../media/image40.png"/><Relationship Id="rId1" Type="http://schemas.openxmlformats.org/officeDocument/2006/relationships/image" Target="../media/image1.jpe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44.xml"/><Relationship Id="rId2" Type="http://schemas.openxmlformats.org/officeDocument/2006/relationships/image" Target="../media/image41.png"/><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image" Target="../media/image42.png"/><Relationship Id="rId1" Type="http://schemas.openxmlformats.org/officeDocument/2006/relationships/image" Target="../media/image1.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svg"/><Relationship Id="rId2" Type="http://schemas.openxmlformats.org/officeDocument/2006/relationships/image" Target="../media/image43.jpeg"/><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939800" y="1621155"/>
            <a:ext cx="9765665" cy="2553335"/>
          </a:xfrm>
          <a:prstGeom prst="rect">
            <a:avLst/>
          </a:prstGeom>
          <a:noFill/>
        </p:spPr>
        <p:txBody>
          <a:bodyPr wrap="square" rtlCol="0">
            <a:spAutoFit/>
          </a:bodyPr>
          <a:lstStyle/>
          <a:p>
            <a:pPr algn="ctr"/>
            <a:r>
              <a:rPr lang="en-IN" sz="8000" b="1" dirty="0">
                <a:solidFill>
                  <a:schemeClr val="accent5">
                    <a:lumMod val="40000"/>
                    <a:lumOff val="60000"/>
                  </a:schemeClr>
                </a:solidFill>
              </a:rPr>
              <a:t>ELECTION</a:t>
            </a:r>
            <a:r>
              <a:rPr lang="en-US" altLang="en-IN" sz="8000" b="1" dirty="0">
                <a:solidFill>
                  <a:schemeClr val="accent5">
                    <a:lumMod val="40000"/>
                    <a:lumOff val="60000"/>
                  </a:schemeClr>
                </a:solidFill>
              </a:rPr>
              <a:t>  </a:t>
            </a:r>
            <a:r>
              <a:rPr lang="en-IN" sz="8000" b="1" dirty="0">
                <a:solidFill>
                  <a:schemeClr val="accent5">
                    <a:lumMod val="40000"/>
                    <a:lumOff val="60000"/>
                  </a:schemeClr>
                </a:solidFill>
              </a:rPr>
              <a:t>DATA </a:t>
            </a:r>
            <a:endParaRPr lang="en-IN" sz="8000" b="1" dirty="0">
              <a:solidFill>
                <a:schemeClr val="accent5">
                  <a:lumMod val="40000"/>
                  <a:lumOff val="60000"/>
                </a:schemeClr>
              </a:solidFill>
            </a:endParaRPr>
          </a:p>
          <a:p>
            <a:pPr algn="ctr"/>
            <a:r>
              <a:rPr lang="en-IN" sz="8000" b="1" dirty="0">
                <a:solidFill>
                  <a:schemeClr val="accent5">
                    <a:lumMod val="40000"/>
                    <a:lumOff val="60000"/>
                  </a:schemeClr>
                </a:solidFill>
              </a:rPr>
              <a:t>ANALYSIS</a:t>
            </a:r>
            <a:endParaRPr lang="en-IN" sz="8000" b="1" dirty="0">
              <a:solidFill>
                <a:schemeClr val="accent5">
                  <a:lumMod val="40000"/>
                  <a:lumOff val="60000"/>
                </a:schemeClr>
              </a:solidFill>
            </a:endParaRPr>
          </a:p>
        </p:txBody>
      </p:sp>
      <p:sp>
        <p:nvSpPr>
          <p:cNvPr id="5" name="TextBox 4"/>
          <p:cNvSpPr txBox="1"/>
          <p:nvPr/>
        </p:nvSpPr>
        <p:spPr>
          <a:xfrm>
            <a:off x="8232255" y="5703924"/>
            <a:ext cx="3837481" cy="1015663"/>
          </a:xfrm>
          <a:prstGeom prst="rect">
            <a:avLst/>
          </a:prstGeom>
          <a:noFill/>
        </p:spPr>
        <p:txBody>
          <a:bodyPr wrap="square" rtlCol="0">
            <a:spAutoFit/>
          </a:bodyPr>
          <a:lstStyle/>
          <a:p>
            <a:pPr algn="ctr"/>
            <a:r>
              <a:rPr lang="en-IN" sz="3000" dirty="0">
                <a:solidFill>
                  <a:schemeClr val="accent5">
                    <a:lumMod val="40000"/>
                    <a:lumOff val="60000"/>
                  </a:schemeClr>
                </a:solidFill>
              </a:rPr>
              <a:t>By </a:t>
            </a:r>
            <a:r>
              <a:rPr lang="en-IN" sz="3000" dirty="0" err="1">
                <a:solidFill>
                  <a:schemeClr val="accent5">
                    <a:lumMod val="40000"/>
                    <a:lumOff val="60000"/>
                  </a:schemeClr>
                </a:solidFill>
              </a:rPr>
              <a:t>AtliQ</a:t>
            </a:r>
            <a:r>
              <a:rPr lang="en-IN" sz="3000" dirty="0">
                <a:solidFill>
                  <a:schemeClr val="accent5">
                    <a:lumMod val="40000"/>
                    <a:lumOff val="60000"/>
                  </a:schemeClr>
                </a:solidFill>
              </a:rPr>
              <a:t> Media</a:t>
            </a:r>
            <a:endParaRPr lang="en-IN" sz="3000" dirty="0">
              <a:solidFill>
                <a:schemeClr val="accent5">
                  <a:lumMod val="40000"/>
                  <a:lumOff val="60000"/>
                </a:schemeClr>
              </a:solidFill>
            </a:endParaRPr>
          </a:p>
          <a:p>
            <a:pPr algn="ctr"/>
            <a:endParaRPr lang="en-IN"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29588" y="524656"/>
            <a:ext cx="10358202" cy="5485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2. Top 5/bottom 5 states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1869533" y="2055813"/>
            <a:ext cx="3496946" cy="3730389"/>
          </a:xfrm>
          <a:prstGeom prst="rect">
            <a:avLst/>
          </a:prstGeom>
        </p:spPr>
      </p:pic>
      <p:pic>
        <p:nvPicPr>
          <p:cNvPr id="9" name="Picture 8"/>
          <p:cNvPicPr>
            <a:picLocks noChangeAspect="1"/>
          </p:cNvPicPr>
          <p:nvPr/>
        </p:nvPicPr>
        <p:blipFill>
          <a:blip r:embed="rId3"/>
          <a:stretch>
            <a:fillRect/>
          </a:stretch>
        </p:blipFill>
        <p:spPr>
          <a:xfrm>
            <a:off x="6496233" y="2055813"/>
            <a:ext cx="3496945" cy="3730389"/>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stretch>
            <a:fillRect/>
          </a:stretch>
        </p:blipFill>
        <p:spPr>
          <a:xfrm>
            <a:off x="733032" y="689548"/>
            <a:ext cx="10239768" cy="5501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449705" y="509667"/>
            <a:ext cx="10493115" cy="57712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2248521" y="0"/>
            <a:ext cx="7689954" cy="6857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fontScale="90000"/>
          </a:bodyPr>
          <a:lstStyle/>
          <a:p>
            <a:r>
              <a:rPr lang="en-US" sz="4000" b="1" dirty="0">
                <a:solidFill>
                  <a:schemeClr val="accent5">
                    <a:lumMod val="40000"/>
                    <a:lumOff val="60000"/>
                  </a:schemeClr>
                </a:solidFill>
                <a:latin typeface="+mn-lt"/>
                <a:ea typeface="+mn-ea"/>
                <a:cs typeface="+mn-cs"/>
              </a:rPr>
              <a:t>3. Constituencies which elected the same party for two consecutive elections, rank them by % of votes to that winning party in 2019</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2203555" y="2055813"/>
            <a:ext cx="7015396" cy="431500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29588" y="269823"/>
            <a:ext cx="10328222" cy="60710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539645" y="365125"/>
            <a:ext cx="10912839" cy="1325563"/>
          </a:xfrm>
        </p:spPr>
        <p:txBody>
          <a:bodyPr>
            <a:normAutofit fontScale="90000"/>
          </a:bodyPr>
          <a:lstStyle/>
          <a:p>
            <a:r>
              <a:rPr lang="en-US" sz="4000" b="1" dirty="0">
                <a:solidFill>
                  <a:schemeClr val="accent5">
                    <a:lumMod val="40000"/>
                    <a:lumOff val="60000"/>
                  </a:schemeClr>
                </a:solidFill>
                <a:latin typeface="+mn-lt"/>
                <a:ea typeface="+mn-ea"/>
                <a:cs typeface="+mn-cs"/>
              </a:rPr>
              <a:t>4. Constituencies which voted for different parties in two elections (list top 10 based on the difference (2019-2014) in voter percentage in two elections)</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2713220" y="2055813"/>
            <a:ext cx="6385810" cy="4437061"/>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614597" y="338502"/>
            <a:ext cx="10328223" cy="6137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5">
                    <a:lumMod val="40000"/>
                    <a:lumOff val="60000"/>
                  </a:schemeClr>
                </a:solidFill>
                <a:latin typeface="+mn-lt"/>
                <a:ea typeface="+mn-ea"/>
                <a:cs typeface="+mn-cs"/>
              </a:rPr>
              <a:t>5. Top 5 candidates based on margin difference with runners in 2014 and 2019</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1016187" y="2055813"/>
            <a:ext cx="5189741" cy="4300017"/>
          </a:xfrm>
          <a:prstGeom prst="rect">
            <a:avLst/>
          </a:prstGeom>
        </p:spPr>
      </p:pic>
      <p:pic>
        <p:nvPicPr>
          <p:cNvPr id="8" name="Picture 7"/>
          <p:cNvPicPr>
            <a:picLocks noChangeAspect="1"/>
          </p:cNvPicPr>
          <p:nvPr/>
        </p:nvPicPr>
        <p:blipFill>
          <a:blip r:embed="rId3"/>
          <a:stretch>
            <a:fillRect/>
          </a:stretch>
        </p:blipFill>
        <p:spPr>
          <a:xfrm>
            <a:off x="6507634" y="2055814"/>
            <a:ext cx="5172797" cy="4300016"/>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970" y="-1"/>
            <a:ext cx="12192000" cy="6858001"/>
          </a:xfrm>
        </p:spPr>
      </p:pic>
      <p:sp>
        <p:nvSpPr>
          <p:cNvPr id="8" name="TextBox 7"/>
          <p:cNvSpPr txBox="1"/>
          <p:nvPr/>
        </p:nvSpPr>
        <p:spPr>
          <a:xfrm>
            <a:off x="1499017" y="2833139"/>
            <a:ext cx="3330848" cy="1323439"/>
          </a:xfrm>
          <a:prstGeom prst="rect">
            <a:avLst/>
          </a:prstGeom>
          <a:noFill/>
        </p:spPr>
        <p:txBody>
          <a:bodyPr wrap="none" rtlCol="0">
            <a:spAutoFit/>
          </a:bodyPr>
          <a:lstStyle/>
          <a:p>
            <a:r>
              <a:rPr lang="en-IN" sz="8000" dirty="0">
                <a:solidFill>
                  <a:schemeClr val="accent5">
                    <a:lumMod val="40000"/>
                    <a:lumOff val="60000"/>
                  </a:schemeClr>
                </a:solidFill>
              </a:rPr>
              <a:t>Agenda</a:t>
            </a:r>
            <a:endParaRPr lang="en-IN" sz="8000" dirty="0">
              <a:solidFill>
                <a:schemeClr val="accent5">
                  <a:lumMod val="40000"/>
                  <a:lumOff val="60000"/>
                </a:schemeClr>
              </a:solidFill>
            </a:endParaRPr>
          </a:p>
        </p:txBody>
      </p:sp>
      <p:sp>
        <p:nvSpPr>
          <p:cNvPr id="12" name="Flowchart: Alternate Process 11"/>
          <p:cNvSpPr/>
          <p:nvPr/>
        </p:nvSpPr>
        <p:spPr>
          <a:xfrm>
            <a:off x="6283912" y="2083008"/>
            <a:ext cx="4990656" cy="854439"/>
          </a:xfrm>
          <a:prstGeom prst="flowChartAlternateProcess">
            <a:avLst/>
          </a:prstGeom>
          <a:solidFill>
            <a:schemeClr val="accent5">
              <a:lumMod val="7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Tools</a:t>
            </a:r>
            <a:r>
              <a:rPr lang="en-IN" dirty="0"/>
              <a:t> </a:t>
            </a:r>
            <a:r>
              <a:rPr lang="en-IN" sz="2500" b="1" dirty="0"/>
              <a:t>used</a:t>
            </a:r>
            <a:r>
              <a:rPr lang="en-IN" dirty="0"/>
              <a:t> &amp; </a:t>
            </a:r>
            <a:r>
              <a:rPr lang="en-IN" sz="2500" b="1" dirty="0"/>
              <a:t>Data</a:t>
            </a:r>
            <a:r>
              <a:rPr lang="en-IN" dirty="0"/>
              <a:t> </a:t>
            </a:r>
            <a:r>
              <a:rPr lang="en-IN" sz="2500" b="1" dirty="0"/>
              <a:t>overview</a:t>
            </a:r>
            <a:endParaRPr lang="en-IN" sz="2500" b="1" dirty="0"/>
          </a:p>
        </p:txBody>
      </p:sp>
      <p:sp>
        <p:nvSpPr>
          <p:cNvPr id="13" name="Flowchart: Alternate Process 12"/>
          <p:cNvSpPr/>
          <p:nvPr/>
        </p:nvSpPr>
        <p:spPr>
          <a:xfrm>
            <a:off x="6790544" y="3027387"/>
            <a:ext cx="4484025" cy="854439"/>
          </a:xfrm>
          <a:prstGeom prst="flowChartAlternateProcess">
            <a:avLst/>
          </a:prstGeom>
          <a:solidFill>
            <a:schemeClr val="accent5"/>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Analysis</a:t>
            </a:r>
            <a:r>
              <a:rPr lang="en-IN" dirty="0"/>
              <a:t> &amp; </a:t>
            </a:r>
            <a:r>
              <a:rPr lang="en-IN" sz="2500" b="1" dirty="0"/>
              <a:t>Findings</a:t>
            </a:r>
            <a:endParaRPr lang="en-IN" sz="2500" b="1" dirty="0"/>
          </a:p>
        </p:txBody>
      </p:sp>
      <p:sp>
        <p:nvSpPr>
          <p:cNvPr id="14" name="Flowchart: Alternate Process 13"/>
          <p:cNvSpPr/>
          <p:nvPr/>
        </p:nvSpPr>
        <p:spPr>
          <a:xfrm>
            <a:off x="5861155" y="1114889"/>
            <a:ext cx="5413414" cy="854439"/>
          </a:xfrm>
          <a:prstGeom prst="flowChartAlternateProcess">
            <a:avLst/>
          </a:prstGeom>
          <a:solidFill>
            <a:schemeClr val="accent5">
              <a:lumMod val="5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Problem Statement</a:t>
            </a:r>
            <a:endParaRPr lang="en-IN" sz="2500" b="1" dirty="0"/>
          </a:p>
        </p:txBody>
      </p:sp>
      <p:sp>
        <p:nvSpPr>
          <p:cNvPr id="15" name="Flowchart: Alternate Process 14"/>
          <p:cNvSpPr/>
          <p:nvPr/>
        </p:nvSpPr>
        <p:spPr>
          <a:xfrm>
            <a:off x="7330188" y="3991131"/>
            <a:ext cx="3912433" cy="854439"/>
          </a:xfrm>
          <a:prstGeom prst="flowChartAlternateProcess">
            <a:avLst/>
          </a:prstGeom>
          <a:solidFill>
            <a:schemeClr val="accent5">
              <a:lumMod val="60000"/>
              <a:lumOff val="4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Observations</a:t>
            </a:r>
            <a:endParaRPr lang="en-IN" sz="2500" b="1" dirty="0">
              <a:solidFill>
                <a:schemeClr val="bg1">
                  <a:lumMod val="50000"/>
                </a:schemeClr>
              </a:solidFill>
            </a:endParaRPr>
          </a:p>
        </p:txBody>
      </p:sp>
      <p:sp>
        <p:nvSpPr>
          <p:cNvPr id="16" name="Flowchart: Alternate Process 15"/>
          <p:cNvSpPr/>
          <p:nvPr/>
        </p:nvSpPr>
        <p:spPr>
          <a:xfrm>
            <a:off x="7809875" y="4949877"/>
            <a:ext cx="3432747" cy="854439"/>
          </a:xfrm>
          <a:prstGeom prst="flowChartAlternateProcess">
            <a:avLst/>
          </a:prstGeom>
          <a:solidFill>
            <a:schemeClr val="accent5">
              <a:lumMod val="40000"/>
              <a:lumOff val="6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Recommendations</a:t>
            </a:r>
            <a:endParaRPr lang="en-IN" sz="2500" b="1" dirty="0">
              <a:solidFill>
                <a:schemeClr val="bg1">
                  <a:lumMod val="50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6. % Split of votes of parties between 2014 vs 2019 at national level</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1089914" y="1950390"/>
            <a:ext cx="10012172" cy="4448796"/>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7. % Split of votes of parties between 2014 vs 2019 at state level</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838200" y="2350256"/>
            <a:ext cx="10682461" cy="367578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44578" y="1154243"/>
            <a:ext cx="10583056" cy="42122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8. Top 5 constituencies for two major national parties where they have gained vote share in 2019 as compared to 2014</a:t>
            </a:r>
            <a:endParaRPr lang="en-IN" sz="4000" b="1" dirty="0">
              <a:solidFill>
                <a:schemeClr val="accent5">
                  <a:lumMod val="40000"/>
                  <a:lumOff val="60000"/>
                </a:schemeClr>
              </a:solidFill>
              <a:latin typeface="+mn-lt"/>
              <a:ea typeface="+mn-ea"/>
              <a:cs typeface="+mn-cs"/>
            </a:endParaRPr>
          </a:p>
        </p:txBody>
      </p:sp>
      <p:pic>
        <p:nvPicPr>
          <p:cNvPr id="10" name="Picture 9"/>
          <p:cNvPicPr>
            <a:picLocks noChangeAspect="1"/>
          </p:cNvPicPr>
          <p:nvPr/>
        </p:nvPicPr>
        <p:blipFill>
          <a:blip r:embed="rId2"/>
          <a:stretch>
            <a:fillRect/>
          </a:stretch>
        </p:blipFill>
        <p:spPr>
          <a:xfrm>
            <a:off x="2938073" y="2106662"/>
            <a:ext cx="5966084" cy="423417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880606" y="524657"/>
            <a:ext cx="10002253" cy="59109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stretch>
            <a:fillRect/>
          </a:stretch>
        </p:blipFill>
        <p:spPr>
          <a:xfrm>
            <a:off x="1019331" y="486131"/>
            <a:ext cx="9818558" cy="55998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9. Top 5 constituencies for two major national parties where they have lost vote share in 2019 as compared to 2014</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3177915" y="2020469"/>
            <a:ext cx="5981075" cy="421383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798124" y="704538"/>
            <a:ext cx="10099725" cy="56213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stretch>
            <a:fillRect/>
          </a:stretch>
        </p:blipFill>
        <p:spPr>
          <a:xfrm>
            <a:off x="1155943" y="509664"/>
            <a:ext cx="9629537" cy="566628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10. Constituency that has voted the most for NOTA?</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1184224" y="1858780"/>
            <a:ext cx="9983448" cy="465176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944388" y="434717"/>
            <a:ext cx="8493287" cy="1323439"/>
          </a:xfrm>
          <a:prstGeom prst="rect">
            <a:avLst/>
          </a:prstGeom>
          <a:noFill/>
        </p:spPr>
        <p:txBody>
          <a:bodyPr wrap="none" rtlCol="0">
            <a:spAutoFit/>
          </a:bodyPr>
          <a:lstStyle/>
          <a:p>
            <a:r>
              <a:rPr lang="en-IN" sz="8000" dirty="0">
                <a:solidFill>
                  <a:schemeClr val="accent5">
                    <a:lumMod val="40000"/>
                    <a:lumOff val="60000"/>
                  </a:schemeClr>
                </a:solidFill>
              </a:rPr>
              <a:t>Problem Statement </a:t>
            </a:r>
            <a:endParaRPr lang="en-IN" sz="8000" dirty="0">
              <a:solidFill>
                <a:schemeClr val="accent5">
                  <a:lumMod val="40000"/>
                  <a:lumOff val="60000"/>
                </a:schemeClr>
              </a:solidFill>
            </a:endParaRPr>
          </a:p>
        </p:txBody>
      </p:sp>
      <p:sp>
        <p:nvSpPr>
          <p:cNvPr id="5" name="TextBox 4"/>
          <p:cNvSpPr txBox="1"/>
          <p:nvPr/>
        </p:nvSpPr>
        <p:spPr>
          <a:xfrm>
            <a:off x="883402" y="2008985"/>
            <a:ext cx="10778945" cy="4247317"/>
          </a:xfrm>
          <a:prstGeom prst="rect">
            <a:avLst/>
          </a:prstGeom>
          <a:noFill/>
        </p:spPr>
        <p:txBody>
          <a:bodyPr wrap="square" rtlCol="0">
            <a:spAutoFit/>
          </a:bodyPr>
          <a:lstStyle/>
          <a:p>
            <a:pPr marL="285750" indent="-285750">
              <a:buFont typeface="Wingdings" panose="05000000000000000000" pitchFamily="2" charset="2"/>
              <a:buChar char="v"/>
            </a:pPr>
            <a:r>
              <a:rPr lang="en-US" sz="3000" b="0" i="0" dirty="0" err="1">
                <a:solidFill>
                  <a:schemeClr val="accent5">
                    <a:lumMod val="40000"/>
                    <a:lumOff val="60000"/>
                  </a:schemeClr>
                </a:solidFill>
                <a:effectLst/>
              </a:rPr>
              <a:t>AtliQ</a:t>
            </a:r>
            <a:r>
              <a:rPr lang="en-US" sz="3000" b="0" i="0" dirty="0">
                <a:solidFill>
                  <a:schemeClr val="accent5">
                    <a:lumMod val="40000"/>
                    <a:lumOff val="60000"/>
                  </a:schemeClr>
                </a:solidFill>
                <a:effectLst/>
              </a:rPr>
              <a:t> Media, a private media company wants to telecast a show on Lok Sabha elections in 2024 in India. </a:t>
            </a: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b="0" i="0" dirty="0">
                <a:solidFill>
                  <a:schemeClr val="accent5">
                    <a:lumMod val="40000"/>
                    <a:lumOff val="60000"/>
                  </a:schemeClr>
                </a:solidFill>
                <a:effectLst/>
              </a:rPr>
              <a:t>Unlike other channel they do not want to have debate on who is going to win the elections, they rather wanted to present the insights from 2014 and 2019 elections without any bias.</a:t>
            </a:r>
            <a:endParaRPr lang="en-US" sz="3000" b="0" i="0" dirty="0">
              <a:solidFill>
                <a:schemeClr val="accent5">
                  <a:lumMod val="40000"/>
                  <a:lumOff val="60000"/>
                </a:schemeClr>
              </a:solidFill>
              <a:effectLst/>
            </a:endParaRPr>
          </a:p>
          <a:p>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dirty="0">
                <a:solidFill>
                  <a:schemeClr val="accent5">
                    <a:lumMod val="40000"/>
                    <a:lumOff val="60000"/>
                  </a:schemeClr>
                </a:solidFill>
              </a:rPr>
              <a:t>They also want to </a:t>
            </a:r>
            <a:r>
              <a:rPr lang="en-US" sz="3000" b="0" i="0" dirty="0">
                <a:solidFill>
                  <a:schemeClr val="accent5">
                    <a:lumMod val="40000"/>
                    <a:lumOff val="60000"/>
                  </a:schemeClr>
                </a:solidFill>
                <a:effectLst/>
              </a:rPr>
              <a:t>discuss the less explored themes like voter turnout percentage in India.</a:t>
            </a:r>
            <a:endParaRPr lang="en-IN" sz="3000" dirty="0">
              <a:solidFill>
                <a:schemeClr val="accent5">
                  <a:lumMod val="40000"/>
                  <a:lumOff val="60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875569" y="704538"/>
            <a:ext cx="10162360" cy="5351488"/>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670810" y="258901"/>
            <a:ext cx="10346960" cy="1938992"/>
          </a:xfrm>
          <a:prstGeom prst="rect">
            <a:avLst/>
          </a:prstGeom>
          <a:noFill/>
        </p:spPr>
        <p:txBody>
          <a:bodyPr wrap="square">
            <a:spAutoFit/>
          </a:bodyPr>
          <a:lstStyle/>
          <a:p>
            <a:pPr algn="l"/>
            <a:r>
              <a:rPr lang="en-US" sz="4000" b="1" dirty="0">
                <a:solidFill>
                  <a:schemeClr val="accent5">
                    <a:lumMod val="40000"/>
                    <a:lumOff val="60000"/>
                  </a:schemeClr>
                </a:solidFill>
              </a:rPr>
              <a:t>11. Constituencies which elected candidates whose party has less than 10% vote share at state level in 2019</a:t>
            </a:r>
            <a:endParaRPr lang="en-US" sz="4000" b="1" dirty="0">
              <a:solidFill>
                <a:schemeClr val="accent5">
                  <a:lumMod val="40000"/>
                  <a:lumOff val="60000"/>
                </a:schemeClr>
              </a:solidFill>
            </a:endParaRPr>
          </a:p>
        </p:txBody>
      </p:sp>
      <p:sp>
        <p:nvSpPr>
          <p:cNvPr id="6" name="TextBox 5"/>
          <p:cNvSpPr txBox="1"/>
          <p:nvPr/>
        </p:nvSpPr>
        <p:spPr>
          <a:xfrm>
            <a:off x="670810" y="3004599"/>
            <a:ext cx="10598670" cy="400110"/>
          </a:xfrm>
          <a:prstGeom prst="rect">
            <a:avLst/>
          </a:prstGeom>
          <a:noFill/>
        </p:spPr>
        <p:txBody>
          <a:bodyPr wrap="square">
            <a:spAutoFit/>
          </a:bodyPr>
          <a:lstStyle/>
          <a:p>
            <a:pPr algn="l"/>
            <a:r>
              <a:rPr lang="en-US" sz="2000" dirty="0">
                <a:solidFill>
                  <a:schemeClr val="accent5">
                    <a:lumMod val="40000"/>
                    <a:lumOff val="60000"/>
                  </a:schemeClr>
                </a:solidFill>
              </a:rPr>
              <a:t>No constituencies elected candidates whose party has less than 10% vote share at state level in 2019</a:t>
            </a:r>
            <a:endParaRPr lang="en-US" sz="2000" dirty="0">
              <a:solidFill>
                <a:schemeClr val="accent5">
                  <a:lumMod val="40000"/>
                  <a:lumOff val="60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12. Is there a correlation between postal votes % and voter turnout % ?</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932179" y="1855060"/>
            <a:ext cx="10515600" cy="444080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13. Is there a correlation between GDP of a state and voter turnout % ?</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2966318" y="1884481"/>
            <a:ext cx="5839640" cy="425826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14. Is there a correlation between literacy % of the state and voter turnout % ?</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2848129" y="1774200"/>
            <a:ext cx="6250898" cy="473634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584617" y="399950"/>
            <a:ext cx="11377534" cy="707886"/>
          </a:xfrm>
          <a:prstGeom prst="rect">
            <a:avLst/>
          </a:prstGeom>
          <a:noFill/>
        </p:spPr>
        <p:txBody>
          <a:bodyPr wrap="square">
            <a:spAutoFit/>
          </a:bodyPr>
          <a:lstStyle/>
          <a:p>
            <a:pPr algn="l"/>
            <a:r>
              <a:rPr lang="en-US" sz="4000" b="1" dirty="0">
                <a:solidFill>
                  <a:schemeClr val="accent5">
                    <a:lumMod val="40000"/>
                    <a:lumOff val="60000"/>
                  </a:schemeClr>
                </a:solidFill>
              </a:rPr>
              <a:t>Candidates ratio based on gender in 2014 &amp; 2019</a:t>
            </a:r>
            <a:endParaRPr lang="en-US" sz="4000" b="1" dirty="0">
              <a:solidFill>
                <a:schemeClr val="accent5">
                  <a:lumMod val="40000"/>
                  <a:lumOff val="60000"/>
                </a:schemeClr>
              </a:solidFill>
            </a:endParaRPr>
          </a:p>
        </p:txBody>
      </p:sp>
      <p:pic>
        <p:nvPicPr>
          <p:cNvPr id="7" name="Picture 6"/>
          <p:cNvPicPr>
            <a:picLocks noChangeAspect="1"/>
          </p:cNvPicPr>
          <p:nvPr/>
        </p:nvPicPr>
        <p:blipFill>
          <a:blip r:embed="rId2"/>
          <a:stretch>
            <a:fillRect/>
          </a:stretch>
        </p:blipFill>
        <p:spPr>
          <a:xfrm>
            <a:off x="966071" y="1723389"/>
            <a:ext cx="10259857" cy="4877481"/>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004341" y="644577"/>
            <a:ext cx="2998898" cy="707886"/>
          </a:xfrm>
          <a:prstGeom prst="rect">
            <a:avLst/>
          </a:prstGeom>
          <a:noFill/>
        </p:spPr>
        <p:txBody>
          <a:bodyPr wrap="none" rtlCol="0">
            <a:spAutoFit/>
          </a:bodyPr>
          <a:lstStyle/>
          <a:p>
            <a:r>
              <a:rPr lang="en-IN" sz="4000" b="1" dirty="0">
                <a:solidFill>
                  <a:schemeClr val="accent5">
                    <a:lumMod val="40000"/>
                    <a:lumOff val="60000"/>
                  </a:schemeClr>
                </a:solidFill>
              </a:rPr>
              <a:t>Observations</a:t>
            </a:r>
            <a:endParaRPr lang="en-IN" sz="4000" b="1" dirty="0">
              <a:solidFill>
                <a:schemeClr val="accent5">
                  <a:lumMod val="40000"/>
                  <a:lumOff val="60000"/>
                </a:schemeClr>
              </a:solidFill>
            </a:endParaRPr>
          </a:p>
        </p:txBody>
      </p:sp>
      <p:sp>
        <p:nvSpPr>
          <p:cNvPr id="5" name="TextBox 4"/>
          <p:cNvSpPr txBox="1"/>
          <p:nvPr/>
        </p:nvSpPr>
        <p:spPr>
          <a:xfrm>
            <a:off x="854439" y="1637280"/>
            <a:ext cx="10717968" cy="4247317"/>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Highest voter turnout ratio is seen in North eastern states whereas lowest in Jammu &amp; Kashmir.</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BJP party has highest percentage of vote share followed by INC.</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Highest NOTA votes were polled in tribal areas like Nilgiris, Aruku.</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Male candidates are participating more on elections  compared to female candidates.</a:t>
            </a:r>
            <a:endParaRPr lang="en-IN" sz="3000" dirty="0">
              <a:solidFill>
                <a:schemeClr val="accent5">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004341" y="359767"/>
            <a:ext cx="4164602" cy="707886"/>
          </a:xfrm>
          <a:prstGeom prst="rect">
            <a:avLst/>
          </a:prstGeom>
          <a:noFill/>
        </p:spPr>
        <p:txBody>
          <a:bodyPr wrap="none" rtlCol="0">
            <a:spAutoFit/>
          </a:bodyPr>
          <a:lstStyle/>
          <a:p>
            <a:r>
              <a:rPr lang="en-IN" sz="4000" b="1" dirty="0">
                <a:solidFill>
                  <a:schemeClr val="accent5">
                    <a:lumMod val="40000"/>
                    <a:lumOff val="60000"/>
                  </a:schemeClr>
                </a:solidFill>
              </a:rPr>
              <a:t>Recommendations</a:t>
            </a:r>
            <a:endParaRPr lang="en-IN" sz="4000" b="1" dirty="0">
              <a:solidFill>
                <a:schemeClr val="accent5">
                  <a:lumMod val="40000"/>
                  <a:lumOff val="60000"/>
                </a:schemeClr>
              </a:solidFill>
            </a:endParaRPr>
          </a:p>
        </p:txBody>
      </p:sp>
      <p:sp>
        <p:nvSpPr>
          <p:cNvPr id="5" name="TextBox 4"/>
          <p:cNvSpPr txBox="1"/>
          <p:nvPr/>
        </p:nvSpPr>
        <p:spPr>
          <a:xfrm>
            <a:off x="854439" y="1202570"/>
            <a:ext cx="10717968" cy="5170646"/>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Increase in security, curbing fake news in social media to increase voter turnout ratio in riots prone areas like Jammu &amp; Kashmir.</a:t>
            </a:r>
            <a:endParaRPr lang="en-IN" sz="3000" dirty="0">
              <a:solidFill>
                <a:schemeClr val="accent5">
                  <a:lumMod val="40000"/>
                  <a:lumOff val="60000"/>
                </a:schemeClr>
              </a:solidFill>
            </a:endParaRPr>
          </a:p>
          <a:p>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Voter awareness programmes should be conducted in tribal areas by government using political parties, celebrities, influencers.</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Right to reject for NOTA votes.</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US" sz="3000" dirty="0">
                <a:solidFill>
                  <a:schemeClr val="accent5">
                    <a:lumMod val="40000"/>
                    <a:lumOff val="60000"/>
                  </a:schemeClr>
                </a:solidFill>
              </a:rPr>
              <a:t>Home voting for people with disabilities and people above the age of 85 years is a positive move, steps to increase  NRI votes should be taken.  </a:t>
            </a:r>
            <a:endParaRPr lang="en-IN" sz="3000" dirty="0">
              <a:solidFill>
                <a:schemeClr val="accent5">
                  <a:lumMod val="40000"/>
                  <a:lumOff val="60000"/>
                </a:schemeClr>
              </a:solidFill>
            </a:endParaRPr>
          </a:p>
        </p:txBody>
      </p:sp>
      <p:pic>
        <p:nvPicPr>
          <p:cNvPr id="11" name="Graphic 10" descr="A lightbulb"/>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8410" y="274915"/>
            <a:ext cx="877590" cy="877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258876" y="2456473"/>
            <a:ext cx="5674247" cy="1631216"/>
          </a:xfrm>
          <a:prstGeom prst="rect">
            <a:avLst/>
          </a:prstGeom>
          <a:noFill/>
        </p:spPr>
        <p:txBody>
          <a:bodyPr wrap="none" rtlCol="0">
            <a:spAutoFit/>
          </a:bodyPr>
          <a:lstStyle/>
          <a:p>
            <a:pPr algn="ctr"/>
            <a:r>
              <a:rPr lang="en-IN" sz="10000" b="1" dirty="0">
                <a:solidFill>
                  <a:schemeClr val="accent5">
                    <a:lumMod val="40000"/>
                    <a:lumOff val="60000"/>
                  </a:schemeClr>
                </a:solidFill>
              </a:rPr>
              <a:t>Thank You</a:t>
            </a:r>
            <a:endParaRPr lang="en-IN" sz="10000" b="1" dirty="0">
              <a:solidFill>
                <a:schemeClr val="accent5">
                  <a:lumMod val="40000"/>
                  <a:lumOff val="6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9017" y="1259174"/>
            <a:ext cx="4258858" cy="3785652"/>
          </a:xfrm>
          <a:prstGeom prst="rect">
            <a:avLst/>
          </a:prstGeom>
          <a:noFill/>
        </p:spPr>
        <p:txBody>
          <a:bodyPr wrap="none" rtlCol="0">
            <a:spAutoFit/>
          </a:bodyPr>
          <a:lstStyle/>
          <a:p>
            <a:r>
              <a:rPr lang="en-IN" sz="8000" dirty="0">
                <a:solidFill>
                  <a:schemeClr val="accent5">
                    <a:lumMod val="40000"/>
                    <a:lumOff val="60000"/>
                  </a:schemeClr>
                </a:solidFill>
              </a:rPr>
              <a:t>ELECTION</a:t>
            </a:r>
            <a:endParaRPr lang="en-IN" sz="8000" dirty="0">
              <a:solidFill>
                <a:schemeClr val="accent5">
                  <a:lumMod val="40000"/>
                  <a:lumOff val="60000"/>
                </a:schemeClr>
              </a:solidFill>
            </a:endParaRPr>
          </a:p>
          <a:p>
            <a:r>
              <a:rPr lang="en-IN" sz="8000" dirty="0">
                <a:solidFill>
                  <a:schemeClr val="accent5">
                    <a:lumMod val="40000"/>
                    <a:lumOff val="60000"/>
                  </a:schemeClr>
                </a:solidFill>
              </a:rPr>
              <a:t>DATA </a:t>
            </a:r>
            <a:endParaRPr lang="en-IN" sz="8000" dirty="0">
              <a:solidFill>
                <a:schemeClr val="accent5">
                  <a:lumMod val="40000"/>
                  <a:lumOff val="60000"/>
                </a:schemeClr>
              </a:solidFill>
            </a:endParaRPr>
          </a:p>
          <a:p>
            <a:r>
              <a:rPr lang="en-IN" sz="8000" dirty="0">
                <a:solidFill>
                  <a:schemeClr val="accent5">
                    <a:lumMod val="40000"/>
                    <a:lumOff val="60000"/>
                  </a:schemeClr>
                </a:solidFill>
              </a:rPr>
              <a:t>ANALYSIS</a:t>
            </a:r>
            <a:endParaRPr lang="en-IN" sz="8000" dirty="0">
              <a:solidFill>
                <a:schemeClr val="accent5">
                  <a:lumMod val="40000"/>
                  <a:lumOff val="60000"/>
                </a:schemeClr>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1189091"/>
            <a:ext cx="5011711" cy="4100169"/>
          </a:xfrm>
          <a:prstGeom prst="rect">
            <a:avLst/>
          </a:prstGeom>
          <a:ln>
            <a:noFill/>
          </a:ln>
          <a:effectLst>
            <a:softEdge rad="112500"/>
          </a:effec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6" y="0"/>
            <a:ext cx="12192000" cy="6858000"/>
          </a:xfrm>
          <a:prstGeom prst="rect">
            <a:avLst/>
          </a:prstGeom>
        </p:spPr>
      </p:pic>
      <p:sp>
        <p:nvSpPr>
          <p:cNvPr id="11" name="Text Placeholder 10"/>
          <p:cNvSpPr>
            <a:spLocks noGrp="1"/>
          </p:cNvSpPr>
          <p:nvPr>
            <p:ph type="body" idx="1"/>
          </p:nvPr>
        </p:nvSpPr>
        <p:spPr>
          <a:xfrm>
            <a:off x="936627" y="488457"/>
            <a:ext cx="5157787" cy="823912"/>
          </a:xfrm>
        </p:spPr>
        <p:txBody>
          <a:bodyPr>
            <a:normAutofit fontScale="77500" lnSpcReduction="20000"/>
          </a:bodyPr>
          <a:lstStyle/>
          <a:p>
            <a:r>
              <a:rPr lang="en-IN" sz="8000" dirty="0">
                <a:solidFill>
                  <a:schemeClr val="accent5">
                    <a:lumMod val="40000"/>
                    <a:lumOff val="60000"/>
                  </a:schemeClr>
                </a:solidFill>
              </a:rPr>
              <a:t>Tools </a:t>
            </a:r>
            <a:r>
              <a:rPr lang="en-IN" dirty="0"/>
              <a:t> </a:t>
            </a:r>
            <a:r>
              <a:rPr lang="en-IN" sz="8000" dirty="0">
                <a:solidFill>
                  <a:schemeClr val="accent5">
                    <a:lumMod val="40000"/>
                    <a:lumOff val="60000"/>
                  </a:schemeClr>
                </a:solidFill>
              </a:rPr>
              <a:t>used </a:t>
            </a:r>
            <a:endParaRPr lang="en-IN" sz="8000" dirty="0">
              <a:solidFill>
                <a:schemeClr val="accent5">
                  <a:lumMod val="40000"/>
                  <a:lumOff val="60000"/>
                </a:schemeClr>
              </a:solidFill>
            </a:endParaRPr>
          </a:p>
        </p:txBody>
      </p:sp>
      <p:sp>
        <p:nvSpPr>
          <p:cNvPr id="12" name="Content Placeholder 11"/>
          <p:cNvSpPr>
            <a:spLocks noGrp="1"/>
          </p:cNvSpPr>
          <p:nvPr>
            <p:ph sz="half" idx="2"/>
          </p:nvPr>
        </p:nvSpPr>
        <p:spPr>
          <a:xfrm>
            <a:off x="739773" y="1850745"/>
            <a:ext cx="5157787" cy="3684588"/>
          </a:xfrm>
        </p:spPr>
        <p:txBody>
          <a:bodyPr/>
          <a:lstStyle/>
          <a:p>
            <a:pPr lvl="0">
              <a:buFont typeface="Arial" panose="020B0604020202020204" pitchFamily="34" charset="0"/>
              <a:buChar char="•"/>
            </a:pPr>
            <a:r>
              <a:rPr lang="en-IN" sz="3000" dirty="0">
                <a:solidFill>
                  <a:schemeClr val="accent5">
                    <a:lumMod val="40000"/>
                    <a:lumOff val="60000"/>
                  </a:schemeClr>
                </a:solidFill>
              </a:rPr>
              <a:t>Programming Language: Python</a:t>
            </a:r>
            <a:endParaRPr lang="en-IN" sz="3000" dirty="0">
              <a:solidFill>
                <a:schemeClr val="accent5">
                  <a:lumMod val="40000"/>
                  <a:lumOff val="60000"/>
                </a:schemeClr>
              </a:solidFill>
            </a:endParaRP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Libraries: Pandas, </a:t>
            </a:r>
            <a:r>
              <a:rPr lang="en-IN" sz="3000" dirty="0" err="1">
                <a:solidFill>
                  <a:schemeClr val="accent5">
                    <a:lumMod val="40000"/>
                    <a:lumOff val="60000"/>
                  </a:schemeClr>
                </a:solidFill>
              </a:rPr>
              <a:t>Numpy</a:t>
            </a:r>
            <a:r>
              <a:rPr lang="en-IN" sz="3000" dirty="0">
                <a:solidFill>
                  <a:schemeClr val="accent5">
                    <a:lumMod val="40000"/>
                    <a:lumOff val="60000"/>
                  </a:schemeClr>
                </a:solidFill>
              </a:rPr>
              <a:t>, Matplotlib, Seaborn</a:t>
            </a:r>
            <a:endParaRPr lang="en-IN" sz="3000" dirty="0">
              <a:solidFill>
                <a:schemeClr val="accent5">
                  <a:lumMod val="40000"/>
                  <a:lumOff val="60000"/>
                </a:schemeClr>
              </a:solidFill>
            </a:endParaRP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IDE: </a:t>
            </a:r>
            <a:r>
              <a:rPr lang="en-IN" sz="3000" dirty="0" err="1">
                <a:solidFill>
                  <a:schemeClr val="accent5">
                    <a:lumMod val="40000"/>
                    <a:lumOff val="60000"/>
                  </a:schemeClr>
                </a:solidFill>
              </a:rPr>
              <a:t>Jupyter</a:t>
            </a:r>
            <a:r>
              <a:rPr lang="en-IN" sz="3000" dirty="0">
                <a:solidFill>
                  <a:schemeClr val="accent5">
                    <a:lumMod val="40000"/>
                    <a:lumOff val="60000"/>
                  </a:schemeClr>
                </a:solidFill>
              </a:rPr>
              <a:t> Notebook</a:t>
            </a:r>
            <a:endParaRPr lang="en-IN" sz="3000" dirty="0">
              <a:solidFill>
                <a:schemeClr val="accent5">
                  <a:lumMod val="40000"/>
                  <a:lumOff val="60000"/>
                </a:schemeClr>
              </a:solidFill>
            </a:endParaRPr>
          </a:p>
          <a:p>
            <a:endParaRPr lang="en-IN" dirty="0"/>
          </a:p>
        </p:txBody>
      </p:sp>
      <p:sp>
        <p:nvSpPr>
          <p:cNvPr id="13" name="Text Placeholder 12"/>
          <p:cNvSpPr>
            <a:spLocks noGrp="1"/>
          </p:cNvSpPr>
          <p:nvPr>
            <p:ph type="body" sz="quarter" idx="3"/>
          </p:nvPr>
        </p:nvSpPr>
        <p:spPr>
          <a:xfrm>
            <a:off x="6094414" y="474742"/>
            <a:ext cx="5183188" cy="823912"/>
          </a:xfrm>
        </p:spPr>
        <p:txBody>
          <a:bodyPr vert="horz" lIns="91440" tIns="45720" rIns="91440" bIns="45720" rtlCol="0" anchor="b">
            <a:normAutofit fontScale="77500" lnSpcReduction="20000"/>
          </a:bodyPr>
          <a:lstStyle/>
          <a:p>
            <a:r>
              <a:rPr lang="en-IN" sz="8000" dirty="0">
                <a:solidFill>
                  <a:schemeClr val="accent5">
                    <a:lumMod val="40000"/>
                    <a:lumOff val="60000"/>
                  </a:schemeClr>
                </a:solidFill>
              </a:rPr>
              <a:t>Data sets used</a:t>
            </a:r>
            <a:endParaRPr lang="en-IN" sz="8000" dirty="0">
              <a:solidFill>
                <a:schemeClr val="accent5">
                  <a:lumMod val="40000"/>
                  <a:lumOff val="60000"/>
                </a:schemeClr>
              </a:solidFill>
            </a:endParaRPr>
          </a:p>
        </p:txBody>
      </p:sp>
      <p:sp>
        <p:nvSpPr>
          <p:cNvPr id="14" name="Content Placeholder 13"/>
          <p:cNvSpPr>
            <a:spLocks noGrp="1"/>
          </p:cNvSpPr>
          <p:nvPr>
            <p:ph sz="quarter" idx="4"/>
          </p:nvPr>
        </p:nvSpPr>
        <p:spPr>
          <a:xfrm>
            <a:off x="6194427" y="1940675"/>
            <a:ext cx="5183188" cy="3684588"/>
          </a:xfrm>
        </p:spPr>
        <p:txBody>
          <a:bodyPr/>
          <a:lstStyle/>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2014 file.</a:t>
            </a: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2019 file.</a:t>
            </a: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State codes file</a:t>
            </a:r>
            <a:endParaRPr lang="en-IN" sz="3000" dirty="0">
              <a:solidFill>
                <a:schemeClr val="accent5">
                  <a:lumMod val="40000"/>
                  <a:lumOff val="60000"/>
                </a:schemeClr>
              </a:solidFill>
            </a:endParaRPr>
          </a:p>
          <a:p>
            <a:endParaRPr lang="en-IN" dirty="0"/>
          </a:p>
        </p:txBody>
      </p:sp>
      <p:pic>
        <p:nvPicPr>
          <p:cNvPr id="15" name="Graphic 14" descr="Tools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4518" y="399518"/>
            <a:ext cx="914400" cy="9144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1000"/>
                                        <p:tgtEl>
                                          <p:spTgt spid="14">
                                            <p:txEl>
                                              <p:pRg st="0" end="0"/>
                                            </p:txEl>
                                          </p:spTgt>
                                        </p:tgtEl>
                                      </p:cBhvr>
                                    </p:animEffect>
                                    <p:anim calcmode="lin" valueType="num">
                                      <p:cBhvr>
                                        <p:cTn id="3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Effect transition="in" filter="fade">
                                      <p:cBhvr>
                                        <p:cTn id="40" dur="1000"/>
                                        <p:tgtEl>
                                          <p:spTgt spid="14">
                                            <p:txEl>
                                              <p:pRg st="2" end="2"/>
                                            </p:txEl>
                                          </p:spTgt>
                                        </p:tgtEl>
                                      </p:cBhvr>
                                    </p:animEffect>
                                    <p:anim calcmode="lin" valueType="num">
                                      <p:cBhvr>
                                        <p:cTn id="41"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animEffect transition="in" filter="fade">
                                      <p:cBhvr>
                                        <p:cTn id="47" dur="1000"/>
                                        <p:tgtEl>
                                          <p:spTgt spid="14">
                                            <p:txEl>
                                              <p:pRg st="4" end="4"/>
                                            </p:txEl>
                                          </p:spTgt>
                                        </p:tgtEl>
                                      </p:cBhvr>
                                    </p:animEffect>
                                    <p:anim calcmode="lin" valueType="num">
                                      <p:cBhvr>
                                        <p:cTn id="4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4970" y="-1"/>
            <a:ext cx="12192000" cy="6858001"/>
          </a:xfrm>
        </p:spPr>
      </p:pic>
      <p:sp>
        <p:nvSpPr>
          <p:cNvPr id="8" name="TextBox 7"/>
          <p:cNvSpPr txBox="1"/>
          <p:nvPr/>
        </p:nvSpPr>
        <p:spPr>
          <a:xfrm>
            <a:off x="1499017" y="2833139"/>
            <a:ext cx="3330848" cy="1323439"/>
          </a:xfrm>
          <a:prstGeom prst="rect">
            <a:avLst/>
          </a:prstGeom>
          <a:noFill/>
        </p:spPr>
        <p:txBody>
          <a:bodyPr wrap="none" rtlCol="0">
            <a:spAutoFit/>
          </a:bodyPr>
          <a:lstStyle/>
          <a:p>
            <a:r>
              <a:rPr lang="en-IN" sz="8000" dirty="0">
                <a:solidFill>
                  <a:schemeClr val="accent5">
                    <a:lumMod val="40000"/>
                    <a:lumOff val="60000"/>
                  </a:schemeClr>
                </a:solidFill>
              </a:rPr>
              <a:t>Agenda</a:t>
            </a:r>
            <a:endParaRPr lang="en-IN" sz="8000" dirty="0">
              <a:solidFill>
                <a:schemeClr val="accent5">
                  <a:lumMod val="40000"/>
                  <a:lumOff val="60000"/>
                </a:schemeClr>
              </a:solidFill>
            </a:endParaRPr>
          </a:p>
        </p:txBody>
      </p:sp>
      <p:sp>
        <p:nvSpPr>
          <p:cNvPr id="12" name="Flowchart: Alternate Process 11"/>
          <p:cNvSpPr/>
          <p:nvPr/>
        </p:nvSpPr>
        <p:spPr>
          <a:xfrm>
            <a:off x="6283912" y="2083008"/>
            <a:ext cx="4990656" cy="854439"/>
          </a:xfrm>
          <a:prstGeom prst="flowChartAlternateProcess">
            <a:avLst/>
          </a:prstGeom>
          <a:solidFill>
            <a:schemeClr val="accent5">
              <a:lumMod val="7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Tools</a:t>
            </a:r>
            <a:r>
              <a:rPr lang="en-IN" dirty="0"/>
              <a:t> </a:t>
            </a:r>
            <a:r>
              <a:rPr lang="en-IN" sz="2500" b="1" dirty="0"/>
              <a:t>used</a:t>
            </a:r>
            <a:r>
              <a:rPr lang="en-IN" dirty="0"/>
              <a:t> &amp; </a:t>
            </a:r>
            <a:r>
              <a:rPr lang="en-IN" sz="2500" b="1" dirty="0"/>
              <a:t>Data</a:t>
            </a:r>
            <a:r>
              <a:rPr lang="en-IN" dirty="0"/>
              <a:t> </a:t>
            </a:r>
            <a:r>
              <a:rPr lang="en-IN" sz="2500" b="1" dirty="0"/>
              <a:t>overview</a:t>
            </a:r>
            <a:endParaRPr lang="en-IN" sz="2500" b="1" dirty="0"/>
          </a:p>
        </p:txBody>
      </p:sp>
      <p:sp>
        <p:nvSpPr>
          <p:cNvPr id="13" name="Flowchart: Alternate Process 12"/>
          <p:cNvSpPr/>
          <p:nvPr/>
        </p:nvSpPr>
        <p:spPr>
          <a:xfrm>
            <a:off x="6790544" y="3027387"/>
            <a:ext cx="4484025" cy="854439"/>
          </a:xfrm>
          <a:prstGeom prst="flowChartAlternateProcess">
            <a:avLst/>
          </a:prstGeom>
          <a:solidFill>
            <a:schemeClr val="accent5"/>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Analysis</a:t>
            </a:r>
            <a:r>
              <a:rPr lang="en-IN" dirty="0"/>
              <a:t> &amp; </a:t>
            </a:r>
            <a:r>
              <a:rPr lang="en-IN" sz="2500" b="1" dirty="0"/>
              <a:t>Findings</a:t>
            </a:r>
            <a:endParaRPr lang="en-IN" sz="2500" b="1" dirty="0"/>
          </a:p>
        </p:txBody>
      </p:sp>
      <p:sp>
        <p:nvSpPr>
          <p:cNvPr id="14" name="Flowchart: Alternate Process 13"/>
          <p:cNvSpPr/>
          <p:nvPr/>
        </p:nvSpPr>
        <p:spPr>
          <a:xfrm>
            <a:off x="5861155" y="1114889"/>
            <a:ext cx="5413414" cy="854439"/>
          </a:xfrm>
          <a:prstGeom prst="flowChartAlternateProcess">
            <a:avLst/>
          </a:prstGeom>
          <a:solidFill>
            <a:schemeClr val="accent5">
              <a:lumMod val="5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t>Problem Statement</a:t>
            </a:r>
            <a:endParaRPr lang="en-IN" sz="2500" b="1" dirty="0"/>
          </a:p>
        </p:txBody>
      </p:sp>
      <p:sp>
        <p:nvSpPr>
          <p:cNvPr id="15" name="Flowchart: Alternate Process 14"/>
          <p:cNvSpPr/>
          <p:nvPr/>
        </p:nvSpPr>
        <p:spPr>
          <a:xfrm>
            <a:off x="7330188" y="3991131"/>
            <a:ext cx="3912433" cy="854439"/>
          </a:xfrm>
          <a:prstGeom prst="flowChartAlternateProcess">
            <a:avLst/>
          </a:prstGeom>
          <a:solidFill>
            <a:schemeClr val="accent5">
              <a:lumMod val="60000"/>
              <a:lumOff val="4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Observations</a:t>
            </a:r>
            <a:endParaRPr lang="en-IN" sz="2500" b="1" dirty="0">
              <a:solidFill>
                <a:schemeClr val="bg1">
                  <a:lumMod val="50000"/>
                </a:schemeClr>
              </a:solidFill>
            </a:endParaRPr>
          </a:p>
        </p:txBody>
      </p:sp>
      <p:sp>
        <p:nvSpPr>
          <p:cNvPr id="16" name="Flowchart: Alternate Process 15"/>
          <p:cNvSpPr/>
          <p:nvPr/>
        </p:nvSpPr>
        <p:spPr>
          <a:xfrm>
            <a:off x="7809875" y="4949877"/>
            <a:ext cx="3432747" cy="854439"/>
          </a:xfrm>
          <a:prstGeom prst="flowChartAlternateProcess">
            <a:avLst/>
          </a:prstGeom>
          <a:solidFill>
            <a:schemeClr val="accent5">
              <a:lumMod val="40000"/>
              <a:lumOff val="60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bg1">
                    <a:lumMod val="50000"/>
                  </a:schemeClr>
                </a:solidFill>
              </a:rPr>
              <a:t>Recommendations</a:t>
            </a:r>
            <a:endParaRPr lang="en-IN" sz="2500" b="1" dirty="0">
              <a:solidFill>
                <a:schemeClr val="bg1">
                  <a:lumMod val="50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944388" y="434717"/>
            <a:ext cx="8493287" cy="1323439"/>
          </a:xfrm>
          <a:prstGeom prst="rect">
            <a:avLst/>
          </a:prstGeom>
          <a:noFill/>
        </p:spPr>
        <p:txBody>
          <a:bodyPr wrap="none" rtlCol="0">
            <a:spAutoFit/>
          </a:bodyPr>
          <a:lstStyle/>
          <a:p>
            <a:r>
              <a:rPr lang="en-IN" sz="8000" dirty="0">
                <a:solidFill>
                  <a:schemeClr val="accent5">
                    <a:lumMod val="40000"/>
                    <a:lumOff val="60000"/>
                  </a:schemeClr>
                </a:solidFill>
              </a:rPr>
              <a:t>Problem Statement </a:t>
            </a:r>
            <a:endParaRPr lang="en-IN" sz="8000" dirty="0">
              <a:solidFill>
                <a:schemeClr val="accent5">
                  <a:lumMod val="40000"/>
                  <a:lumOff val="60000"/>
                </a:schemeClr>
              </a:solidFill>
            </a:endParaRPr>
          </a:p>
        </p:txBody>
      </p:sp>
      <p:sp>
        <p:nvSpPr>
          <p:cNvPr id="5" name="TextBox 4"/>
          <p:cNvSpPr txBox="1"/>
          <p:nvPr/>
        </p:nvSpPr>
        <p:spPr>
          <a:xfrm>
            <a:off x="883402" y="2008985"/>
            <a:ext cx="10778945" cy="4247317"/>
          </a:xfrm>
          <a:prstGeom prst="rect">
            <a:avLst/>
          </a:prstGeom>
          <a:noFill/>
        </p:spPr>
        <p:txBody>
          <a:bodyPr wrap="square" rtlCol="0">
            <a:spAutoFit/>
          </a:bodyPr>
          <a:lstStyle/>
          <a:p>
            <a:pPr marL="285750" indent="-285750">
              <a:buFont typeface="Wingdings" panose="05000000000000000000" pitchFamily="2" charset="2"/>
              <a:buChar char="v"/>
            </a:pPr>
            <a:r>
              <a:rPr lang="en-US" sz="3000" b="0" i="0" dirty="0" err="1">
                <a:solidFill>
                  <a:schemeClr val="accent5">
                    <a:lumMod val="40000"/>
                    <a:lumOff val="60000"/>
                  </a:schemeClr>
                </a:solidFill>
                <a:effectLst/>
              </a:rPr>
              <a:t>AtliQ</a:t>
            </a:r>
            <a:r>
              <a:rPr lang="en-US" sz="3000" b="0" i="0" dirty="0">
                <a:solidFill>
                  <a:schemeClr val="accent5">
                    <a:lumMod val="40000"/>
                    <a:lumOff val="60000"/>
                  </a:schemeClr>
                </a:solidFill>
                <a:effectLst/>
              </a:rPr>
              <a:t> Media, a private media company wants to telecast a show on Lok Sabha elections in 2024 in India. </a:t>
            </a: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b="0" i="0" dirty="0">
                <a:solidFill>
                  <a:schemeClr val="accent5">
                    <a:lumMod val="40000"/>
                    <a:lumOff val="60000"/>
                  </a:schemeClr>
                </a:solidFill>
                <a:effectLst/>
              </a:rPr>
              <a:t>Unlike other channel they do not want to have debate on who is going to win the elections, they rather wanted to present the insights from 2014 and 2019 elections without any bias.</a:t>
            </a:r>
            <a:endParaRPr lang="en-US" sz="3000" b="0" i="0" dirty="0">
              <a:solidFill>
                <a:schemeClr val="accent5">
                  <a:lumMod val="40000"/>
                  <a:lumOff val="60000"/>
                </a:schemeClr>
              </a:solidFill>
              <a:effectLst/>
            </a:endParaRPr>
          </a:p>
          <a:p>
            <a:endParaRPr lang="en-US" sz="3000" b="0" i="0" dirty="0">
              <a:solidFill>
                <a:schemeClr val="accent5">
                  <a:lumMod val="40000"/>
                  <a:lumOff val="60000"/>
                </a:schemeClr>
              </a:solidFill>
              <a:effectLst/>
            </a:endParaRPr>
          </a:p>
          <a:p>
            <a:pPr marL="285750" indent="-285750">
              <a:buFont typeface="Wingdings" panose="05000000000000000000" pitchFamily="2" charset="2"/>
              <a:buChar char="v"/>
            </a:pPr>
            <a:r>
              <a:rPr lang="en-US" sz="3000" dirty="0">
                <a:solidFill>
                  <a:schemeClr val="accent5">
                    <a:lumMod val="40000"/>
                    <a:lumOff val="60000"/>
                  </a:schemeClr>
                </a:solidFill>
              </a:rPr>
              <a:t>They also want to </a:t>
            </a:r>
            <a:r>
              <a:rPr lang="en-US" sz="3000" b="0" i="0" dirty="0">
                <a:solidFill>
                  <a:schemeClr val="accent5">
                    <a:lumMod val="40000"/>
                    <a:lumOff val="60000"/>
                  </a:schemeClr>
                </a:solidFill>
                <a:effectLst/>
              </a:rPr>
              <a:t>discuss the less explored themes like voter turnout percentage in India.</a:t>
            </a:r>
            <a:endParaRPr lang="en-IN" sz="3000" dirty="0">
              <a:solidFill>
                <a:schemeClr val="accent5">
                  <a:lumMod val="40000"/>
                  <a:lumOff val="60000"/>
                </a:schemeClr>
              </a:solidFill>
            </a:endParaRPr>
          </a:p>
        </p:txBody>
      </p:sp>
      <p:pic>
        <p:nvPicPr>
          <p:cNvPr id="13" name="Graphic 12" descr="Graph and note paper pads with penci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926" y="498858"/>
            <a:ext cx="1355102" cy="1355102"/>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6" y="0"/>
            <a:ext cx="12192000" cy="6858000"/>
          </a:xfrm>
          <a:prstGeom prst="rect">
            <a:avLst/>
          </a:prstGeom>
        </p:spPr>
      </p:pic>
      <p:sp>
        <p:nvSpPr>
          <p:cNvPr id="11" name="Text Placeholder 10"/>
          <p:cNvSpPr>
            <a:spLocks noGrp="1"/>
          </p:cNvSpPr>
          <p:nvPr>
            <p:ph type="body" idx="1"/>
          </p:nvPr>
        </p:nvSpPr>
        <p:spPr>
          <a:xfrm>
            <a:off x="936627" y="488457"/>
            <a:ext cx="5157787" cy="823912"/>
          </a:xfrm>
        </p:spPr>
        <p:txBody>
          <a:bodyPr>
            <a:normAutofit fontScale="77500" lnSpcReduction="20000"/>
          </a:bodyPr>
          <a:lstStyle/>
          <a:p>
            <a:r>
              <a:rPr lang="en-IN" sz="8000" dirty="0">
                <a:solidFill>
                  <a:schemeClr val="accent5">
                    <a:lumMod val="40000"/>
                    <a:lumOff val="60000"/>
                  </a:schemeClr>
                </a:solidFill>
              </a:rPr>
              <a:t>Tools </a:t>
            </a:r>
            <a:r>
              <a:rPr lang="en-IN" dirty="0"/>
              <a:t> </a:t>
            </a:r>
            <a:r>
              <a:rPr lang="en-IN" sz="8000" dirty="0">
                <a:solidFill>
                  <a:schemeClr val="accent5">
                    <a:lumMod val="40000"/>
                    <a:lumOff val="60000"/>
                  </a:schemeClr>
                </a:solidFill>
              </a:rPr>
              <a:t>used </a:t>
            </a:r>
            <a:endParaRPr lang="en-IN" sz="8000" dirty="0">
              <a:solidFill>
                <a:schemeClr val="accent5">
                  <a:lumMod val="40000"/>
                  <a:lumOff val="60000"/>
                </a:schemeClr>
              </a:solidFill>
            </a:endParaRPr>
          </a:p>
        </p:txBody>
      </p:sp>
      <p:sp>
        <p:nvSpPr>
          <p:cNvPr id="12" name="Content Placeholder 11"/>
          <p:cNvSpPr>
            <a:spLocks noGrp="1"/>
          </p:cNvSpPr>
          <p:nvPr>
            <p:ph sz="half" idx="2"/>
          </p:nvPr>
        </p:nvSpPr>
        <p:spPr>
          <a:xfrm>
            <a:off x="739773" y="1850745"/>
            <a:ext cx="5157787" cy="3684588"/>
          </a:xfrm>
        </p:spPr>
        <p:txBody>
          <a:bodyPr/>
          <a:lstStyle/>
          <a:p>
            <a:pPr lvl="0">
              <a:buFont typeface="Arial" panose="020B0604020202020204" pitchFamily="34" charset="0"/>
              <a:buChar char="•"/>
            </a:pPr>
            <a:r>
              <a:rPr lang="en-IN" sz="3000" dirty="0">
                <a:solidFill>
                  <a:schemeClr val="accent5">
                    <a:lumMod val="40000"/>
                    <a:lumOff val="60000"/>
                  </a:schemeClr>
                </a:solidFill>
              </a:rPr>
              <a:t>Programming Language: Python</a:t>
            </a:r>
            <a:endParaRPr lang="en-IN" sz="3000" dirty="0">
              <a:solidFill>
                <a:schemeClr val="accent5">
                  <a:lumMod val="40000"/>
                  <a:lumOff val="60000"/>
                </a:schemeClr>
              </a:solidFill>
            </a:endParaRP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Libraries: Pandas, </a:t>
            </a:r>
            <a:r>
              <a:rPr lang="en-IN" sz="3000" dirty="0" err="1">
                <a:solidFill>
                  <a:schemeClr val="accent5">
                    <a:lumMod val="40000"/>
                    <a:lumOff val="60000"/>
                  </a:schemeClr>
                </a:solidFill>
              </a:rPr>
              <a:t>Numpy</a:t>
            </a:r>
            <a:r>
              <a:rPr lang="en-IN" sz="3000" dirty="0">
                <a:solidFill>
                  <a:schemeClr val="accent5">
                    <a:lumMod val="40000"/>
                    <a:lumOff val="60000"/>
                  </a:schemeClr>
                </a:solidFill>
              </a:rPr>
              <a:t>, Matplotlib, Seaborn</a:t>
            </a:r>
            <a:endParaRPr lang="en-IN" sz="3000" dirty="0">
              <a:solidFill>
                <a:schemeClr val="accent5">
                  <a:lumMod val="40000"/>
                  <a:lumOff val="60000"/>
                </a:schemeClr>
              </a:solidFill>
            </a:endParaRPr>
          </a:p>
          <a:p>
            <a:pPr lvl="0">
              <a:buFont typeface="Arial" panose="020B0604020202020204" pitchFamily="34" charset="0"/>
              <a:buNone/>
            </a:pPr>
            <a:endParaRPr lang="en-IN" sz="3000" dirty="0">
              <a:solidFill>
                <a:schemeClr val="accent5">
                  <a:lumMod val="40000"/>
                  <a:lumOff val="60000"/>
                </a:schemeClr>
              </a:solidFill>
            </a:endParaRPr>
          </a:p>
          <a:p>
            <a:pPr lvl="0">
              <a:buFont typeface="Arial" panose="020B0604020202020204" pitchFamily="34" charset="0"/>
              <a:buChar char="•"/>
            </a:pPr>
            <a:r>
              <a:rPr lang="en-IN" sz="3000" dirty="0">
                <a:solidFill>
                  <a:schemeClr val="accent5">
                    <a:lumMod val="40000"/>
                    <a:lumOff val="60000"/>
                  </a:schemeClr>
                </a:solidFill>
              </a:rPr>
              <a:t>IDE: </a:t>
            </a:r>
            <a:r>
              <a:rPr lang="en-IN" sz="3000" dirty="0" err="1">
                <a:solidFill>
                  <a:schemeClr val="accent5">
                    <a:lumMod val="40000"/>
                    <a:lumOff val="60000"/>
                  </a:schemeClr>
                </a:solidFill>
              </a:rPr>
              <a:t>Jupyter</a:t>
            </a:r>
            <a:r>
              <a:rPr lang="en-IN" sz="3000" dirty="0">
                <a:solidFill>
                  <a:schemeClr val="accent5">
                    <a:lumMod val="40000"/>
                    <a:lumOff val="60000"/>
                  </a:schemeClr>
                </a:solidFill>
              </a:rPr>
              <a:t> Notebook</a:t>
            </a:r>
            <a:endParaRPr lang="en-IN" sz="3000" dirty="0">
              <a:solidFill>
                <a:schemeClr val="accent5">
                  <a:lumMod val="40000"/>
                  <a:lumOff val="60000"/>
                </a:schemeClr>
              </a:solidFill>
            </a:endParaRPr>
          </a:p>
          <a:p>
            <a:endParaRPr lang="en-IN" dirty="0"/>
          </a:p>
        </p:txBody>
      </p:sp>
      <p:sp>
        <p:nvSpPr>
          <p:cNvPr id="13" name="Text Placeholder 12"/>
          <p:cNvSpPr>
            <a:spLocks noGrp="1"/>
          </p:cNvSpPr>
          <p:nvPr>
            <p:ph type="body" sz="quarter" idx="3"/>
          </p:nvPr>
        </p:nvSpPr>
        <p:spPr>
          <a:xfrm>
            <a:off x="6094414" y="474742"/>
            <a:ext cx="5183188" cy="823912"/>
          </a:xfrm>
        </p:spPr>
        <p:txBody>
          <a:bodyPr vert="horz" lIns="91440" tIns="45720" rIns="91440" bIns="45720" rtlCol="0" anchor="b">
            <a:normAutofit fontScale="77500" lnSpcReduction="20000"/>
          </a:bodyPr>
          <a:lstStyle/>
          <a:p>
            <a:r>
              <a:rPr lang="en-IN" sz="8000" dirty="0">
                <a:solidFill>
                  <a:schemeClr val="accent5">
                    <a:lumMod val="40000"/>
                    <a:lumOff val="60000"/>
                  </a:schemeClr>
                </a:solidFill>
              </a:rPr>
              <a:t>Data sets used</a:t>
            </a:r>
            <a:endParaRPr lang="en-IN" sz="8000" dirty="0">
              <a:solidFill>
                <a:schemeClr val="accent5">
                  <a:lumMod val="40000"/>
                  <a:lumOff val="60000"/>
                </a:schemeClr>
              </a:solidFill>
            </a:endParaRPr>
          </a:p>
        </p:txBody>
      </p:sp>
      <p:sp>
        <p:nvSpPr>
          <p:cNvPr id="14" name="Content Placeholder 13"/>
          <p:cNvSpPr>
            <a:spLocks noGrp="1"/>
          </p:cNvSpPr>
          <p:nvPr>
            <p:ph sz="quarter" idx="4"/>
          </p:nvPr>
        </p:nvSpPr>
        <p:spPr>
          <a:xfrm>
            <a:off x="6194427" y="1940675"/>
            <a:ext cx="5183188" cy="3684588"/>
          </a:xfrm>
        </p:spPr>
        <p:txBody>
          <a:bodyPr/>
          <a:lstStyle/>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2014 file.</a:t>
            </a: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Constituency wise results 2019 file.</a:t>
            </a: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None/>
            </a:pPr>
            <a:endParaRPr lang="en-IN" sz="3000" dirty="0">
              <a:solidFill>
                <a:schemeClr val="accent5">
                  <a:lumMod val="40000"/>
                  <a:lumOff val="60000"/>
                </a:schemeClr>
              </a:solidFill>
            </a:endParaRPr>
          </a:p>
          <a:p>
            <a:pPr marL="285750" lvl="0" indent="-285750" algn="l" defTabSz="1333500">
              <a:lnSpc>
                <a:spcPct val="90000"/>
              </a:lnSpc>
              <a:spcBef>
                <a:spcPct val="0"/>
              </a:spcBef>
              <a:spcAft>
                <a:spcPct val="15000"/>
              </a:spcAft>
              <a:buFont typeface="Arial" panose="020B0604020202020204" pitchFamily="34" charset="0"/>
              <a:buChar char="•"/>
            </a:pPr>
            <a:r>
              <a:rPr lang="en-IN" sz="3000" dirty="0">
                <a:solidFill>
                  <a:schemeClr val="accent5">
                    <a:lumMod val="40000"/>
                    <a:lumOff val="60000"/>
                  </a:schemeClr>
                </a:solidFill>
              </a:rPr>
              <a:t>State codes file</a:t>
            </a:r>
            <a:endParaRPr lang="en-IN" sz="3000" dirty="0">
              <a:solidFill>
                <a:schemeClr val="accent5">
                  <a:lumMod val="40000"/>
                  <a:lumOff val="60000"/>
                </a:schemeClr>
              </a:solidFill>
            </a:endParaRPr>
          </a:p>
          <a:p>
            <a:endParaRPr lang="en-IN" dirty="0"/>
          </a:p>
        </p:txBody>
      </p:sp>
      <p:pic>
        <p:nvPicPr>
          <p:cNvPr id="15" name="Graphic 14" descr="Tools with solid fi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518" y="399518"/>
            <a:ext cx="914400" cy="9144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1000"/>
                                        <p:tgtEl>
                                          <p:spTgt spid="14">
                                            <p:txEl>
                                              <p:pRg st="0" end="0"/>
                                            </p:txEl>
                                          </p:spTgt>
                                        </p:tgtEl>
                                      </p:cBhvr>
                                    </p:animEffect>
                                    <p:anim calcmode="lin" valueType="num">
                                      <p:cBhvr>
                                        <p:cTn id="3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xEl>
                                              <p:pRg st="2" end="2"/>
                                            </p:txEl>
                                          </p:spTgt>
                                        </p:tgtEl>
                                        <p:attrNameLst>
                                          <p:attrName>style.visibility</p:attrName>
                                        </p:attrNameLst>
                                      </p:cBhvr>
                                      <p:to>
                                        <p:strVal val="visible"/>
                                      </p:to>
                                    </p:set>
                                    <p:animEffect transition="in" filter="fade">
                                      <p:cBhvr>
                                        <p:cTn id="40" dur="1000"/>
                                        <p:tgtEl>
                                          <p:spTgt spid="14">
                                            <p:txEl>
                                              <p:pRg st="2" end="2"/>
                                            </p:txEl>
                                          </p:spTgt>
                                        </p:tgtEl>
                                      </p:cBhvr>
                                    </p:animEffect>
                                    <p:anim calcmode="lin" valueType="num">
                                      <p:cBhvr>
                                        <p:cTn id="41"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animEffect transition="in" filter="fade">
                                      <p:cBhvr>
                                        <p:cTn id="47" dur="1000"/>
                                        <p:tgtEl>
                                          <p:spTgt spid="14">
                                            <p:txEl>
                                              <p:pRg st="4" end="4"/>
                                            </p:txEl>
                                          </p:spTgt>
                                        </p:tgtEl>
                                      </p:cBhvr>
                                    </p:animEffect>
                                    <p:anim calcmode="lin" valueType="num">
                                      <p:cBhvr>
                                        <p:cTn id="4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lstStyle/>
          <a:p>
            <a:r>
              <a:rPr lang="en-IN" sz="8000" dirty="0">
                <a:solidFill>
                  <a:schemeClr val="accent5">
                    <a:lumMod val="40000"/>
                    <a:lumOff val="60000"/>
                  </a:schemeClr>
                </a:solidFill>
                <a:latin typeface="+mn-lt"/>
                <a:ea typeface="+mn-ea"/>
                <a:cs typeface="+mn-cs"/>
              </a:rPr>
              <a:t>Data</a:t>
            </a:r>
            <a:r>
              <a:rPr lang="en-IN" dirty="0"/>
              <a:t> </a:t>
            </a:r>
            <a:r>
              <a:rPr lang="en-IN" sz="8000" dirty="0">
                <a:solidFill>
                  <a:schemeClr val="accent5">
                    <a:lumMod val="40000"/>
                    <a:lumOff val="60000"/>
                  </a:schemeClr>
                </a:solidFill>
                <a:latin typeface="+mn-lt"/>
                <a:ea typeface="+mn-ea"/>
                <a:cs typeface="+mn-cs"/>
              </a:rPr>
              <a:t>overview</a:t>
            </a:r>
            <a:endParaRPr lang="en-IN" sz="8000" dirty="0">
              <a:solidFill>
                <a:schemeClr val="accent5">
                  <a:lumMod val="40000"/>
                  <a:lumOff val="60000"/>
                </a:schemeClr>
              </a:solidFill>
              <a:latin typeface="+mn-lt"/>
              <a:ea typeface="+mn-ea"/>
              <a:cs typeface="+mn-cs"/>
            </a:endParaRPr>
          </a:p>
        </p:txBody>
      </p:sp>
      <p:pic>
        <p:nvPicPr>
          <p:cNvPr id="7" name="Content Placeholder 6"/>
          <p:cNvPicPr>
            <a:picLocks noGrp="1" noChangeAspect="1"/>
          </p:cNvPicPr>
          <p:nvPr>
            <p:ph idx="1"/>
          </p:nvPr>
        </p:nvPicPr>
        <p:blipFill>
          <a:blip r:embed="rId2"/>
          <a:stretch>
            <a:fillRect/>
          </a:stretch>
        </p:blipFill>
        <p:spPr>
          <a:xfrm>
            <a:off x="478436" y="1900552"/>
            <a:ext cx="11492852" cy="1966915"/>
          </a:xfrm>
        </p:spPr>
      </p:pic>
      <p:pic>
        <p:nvPicPr>
          <p:cNvPr id="9" name="Picture 8"/>
          <p:cNvPicPr>
            <a:picLocks noChangeAspect="1"/>
          </p:cNvPicPr>
          <p:nvPr/>
        </p:nvPicPr>
        <p:blipFill>
          <a:blip r:embed="rId3"/>
          <a:stretch>
            <a:fillRect/>
          </a:stretch>
        </p:blipFill>
        <p:spPr>
          <a:xfrm>
            <a:off x="478435" y="4542020"/>
            <a:ext cx="5127886" cy="1573967"/>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256" y="4930111"/>
            <a:ext cx="3181350" cy="1714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131" y="2592539"/>
            <a:ext cx="3056295" cy="1932794"/>
          </a:xfrm>
          <a:prstGeom prst="rect">
            <a:avLst/>
          </a:prstGeom>
        </p:spPr>
      </p:pic>
      <p:sp>
        <p:nvSpPr>
          <p:cNvPr id="11" name="TextBox 10"/>
          <p:cNvSpPr txBox="1"/>
          <p:nvPr/>
        </p:nvSpPr>
        <p:spPr>
          <a:xfrm>
            <a:off x="8594995" y="5264141"/>
            <a:ext cx="2042739" cy="1046440"/>
          </a:xfrm>
          <a:prstGeom prst="rect">
            <a:avLst/>
          </a:prstGeom>
          <a:noFill/>
        </p:spPr>
        <p:txBody>
          <a:bodyPr wrap="none" rtlCol="0">
            <a:spAutoFit/>
          </a:bodyPr>
          <a:lstStyle/>
          <a:p>
            <a:r>
              <a:rPr lang="en-IN" sz="6200" b="1" dirty="0">
                <a:solidFill>
                  <a:schemeClr val="accent5">
                    <a:lumMod val="40000"/>
                    <a:lumOff val="60000"/>
                  </a:schemeClr>
                </a:solidFill>
              </a:rPr>
              <a:t>NOTA</a:t>
            </a:r>
            <a:endParaRPr lang="en-IN" sz="6200" b="1" dirty="0">
              <a:solidFill>
                <a:schemeClr val="accent5">
                  <a:lumMod val="40000"/>
                  <a:lumOff val="60000"/>
                </a:schemeClr>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12" y="244422"/>
            <a:ext cx="3056295" cy="2037530"/>
          </a:xfrm>
          <a:prstGeom prst="rect">
            <a:avLst/>
          </a:prstGeom>
        </p:spPr>
      </p:pic>
      <p:sp>
        <p:nvSpPr>
          <p:cNvPr id="15" name="TextBox 14"/>
          <p:cNvSpPr txBox="1"/>
          <p:nvPr/>
        </p:nvSpPr>
        <p:spPr>
          <a:xfrm>
            <a:off x="3624219" y="708082"/>
            <a:ext cx="6443559" cy="1046440"/>
          </a:xfrm>
          <a:prstGeom prst="rect">
            <a:avLst/>
          </a:prstGeom>
          <a:noFill/>
        </p:spPr>
        <p:txBody>
          <a:bodyPr wrap="none" rtlCol="0">
            <a:spAutoFit/>
          </a:bodyPr>
          <a:lstStyle/>
          <a:p>
            <a:r>
              <a:rPr lang="en-IN" sz="6200" b="1" dirty="0">
                <a:solidFill>
                  <a:schemeClr val="accent5">
                    <a:lumMod val="40000"/>
                    <a:lumOff val="60000"/>
                  </a:schemeClr>
                </a:solidFill>
              </a:rPr>
              <a:t>Voter turnout ratio</a:t>
            </a:r>
            <a:endParaRPr lang="en-IN" sz="6200" b="1" dirty="0">
              <a:solidFill>
                <a:schemeClr val="accent5">
                  <a:lumMod val="40000"/>
                  <a:lumOff val="60000"/>
                </a:schemeClr>
              </a:solidFill>
            </a:endParaRPr>
          </a:p>
        </p:txBody>
      </p:sp>
      <p:sp>
        <p:nvSpPr>
          <p:cNvPr id="16" name="TextBox 15"/>
          <p:cNvSpPr txBox="1"/>
          <p:nvPr/>
        </p:nvSpPr>
        <p:spPr>
          <a:xfrm>
            <a:off x="5972164" y="3042244"/>
            <a:ext cx="4281300" cy="1046440"/>
          </a:xfrm>
          <a:prstGeom prst="rect">
            <a:avLst/>
          </a:prstGeom>
          <a:noFill/>
        </p:spPr>
        <p:txBody>
          <a:bodyPr wrap="none" rtlCol="0">
            <a:spAutoFit/>
          </a:bodyPr>
          <a:lstStyle/>
          <a:p>
            <a:r>
              <a:rPr lang="en-IN" sz="6200" b="1" dirty="0">
                <a:solidFill>
                  <a:schemeClr val="accent5">
                    <a:lumMod val="40000"/>
                    <a:lumOff val="60000"/>
                  </a:schemeClr>
                </a:solidFill>
              </a:rPr>
              <a:t>Postal ballot</a:t>
            </a:r>
            <a:endParaRPr lang="en-IN" sz="6200" b="1" dirty="0">
              <a:solidFill>
                <a:schemeClr val="accent5">
                  <a:lumMod val="40000"/>
                  <a:lumOff val="60000"/>
                </a:schemeClr>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2128603" y="2233533"/>
            <a:ext cx="8319541" cy="1323439"/>
          </a:xfrm>
          <a:prstGeom prst="rect">
            <a:avLst/>
          </a:prstGeom>
          <a:noFill/>
        </p:spPr>
        <p:txBody>
          <a:bodyPr wrap="square" rtlCol="0">
            <a:spAutoFit/>
          </a:bodyPr>
          <a:lstStyle/>
          <a:p>
            <a:r>
              <a:rPr lang="en-IN" sz="8000" b="1" dirty="0">
                <a:solidFill>
                  <a:schemeClr val="accent5">
                    <a:lumMod val="40000"/>
                    <a:lumOff val="60000"/>
                  </a:schemeClr>
                </a:solidFill>
              </a:rPr>
              <a:t>Analysis</a:t>
            </a:r>
            <a:r>
              <a:rPr lang="en-IN" sz="8000" dirty="0"/>
              <a:t> </a:t>
            </a:r>
            <a:r>
              <a:rPr lang="en-IN" sz="8000" dirty="0">
                <a:solidFill>
                  <a:schemeClr val="accent5">
                    <a:lumMod val="40000"/>
                    <a:lumOff val="60000"/>
                  </a:schemeClr>
                </a:solidFill>
              </a:rPr>
              <a:t>&amp;</a:t>
            </a:r>
            <a:r>
              <a:rPr lang="en-IN" sz="8000" dirty="0"/>
              <a:t> </a:t>
            </a:r>
            <a:r>
              <a:rPr lang="en-IN" sz="8000" b="1" dirty="0">
                <a:solidFill>
                  <a:schemeClr val="accent5">
                    <a:lumMod val="40000"/>
                    <a:lumOff val="60000"/>
                  </a:schemeClr>
                </a:solidFill>
              </a:rPr>
              <a:t>Findings</a:t>
            </a:r>
            <a:endParaRPr lang="en-IN" sz="8000" b="1" dirty="0">
              <a:solidFill>
                <a:schemeClr val="accent5">
                  <a:lumMod val="40000"/>
                  <a:lumOff val="60000"/>
                </a:schemeClr>
              </a:solidFill>
            </a:endParaRPr>
          </a:p>
        </p:txBody>
      </p:sp>
      <p:pic>
        <p:nvPicPr>
          <p:cNvPr id="6" name="Graphic 5" descr="Bar graph with upward trend with solid fil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217" y="3878194"/>
            <a:ext cx="914400" cy="914400"/>
          </a:xfrm>
          <a:prstGeom prst="rect">
            <a:avLst/>
          </a:prstGeom>
        </p:spPr>
      </p:pic>
      <p:pic>
        <p:nvPicPr>
          <p:cNvPr id="8" name="Graphic 7" descr="Research with solid fi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834" y="3948886"/>
            <a:ext cx="914400" cy="9144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1. Top 5/bottom 5 constituencies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12" name="Picture 11"/>
          <p:cNvPicPr>
            <a:picLocks noChangeAspect="1"/>
          </p:cNvPicPr>
          <p:nvPr/>
        </p:nvPicPr>
        <p:blipFill>
          <a:blip r:embed="rId2"/>
          <a:stretch>
            <a:fillRect/>
          </a:stretch>
        </p:blipFill>
        <p:spPr>
          <a:xfrm>
            <a:off x="1264918" y="2055813"/>
            <a:ext cx="4007999" cy="3730390"/>
          </a:xfrm>
          <a:prstGeom prst="rect">
            <a:avLst/>
          </a:prstGeom>
        </p:spPr>
      </p:pic>
      <p:pic>
        <p:nvPicPr>
          <p:cNvPr id="14" name="Picture 13"/>
          <p:cNvPicPr>
            <a:picLocks noChangeAspect="1"/>
          </p:cNvPicPr>
          <p:nvPr/>
        </p:nvPicPr>
        <p:blipFill>
          <a:blip r:embed="rId3"/>
          <a:stretch>
            <a:fillRect/>
          </a:stretch>
        </p:blipFill>
        <p:spPr>
          <a:xfrm>
            <a:off x="6389636" y="2055813"/>
            <a:ext cx="4008000" cy="3730389"/>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p:cNvPicPr>
            <a:picLocks noChangeAspect="1"/>
          </p:cNvPicPr>
          <p:nvPr/>
        </p:nvPicPr>
        <p:blipFill>
          <a:blip r:embed="rId2"/>
          <a:stretch>
            <a:fillRect/>
          </a:stretch>
        </p:blipFill>
        <p:spPr>
          <a:xfrm>
            <a:off x="838200" y="614597"/>
            <a:ext cx="10179570" cy="571125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29588" y="524656"/>
            <a:ext cx="10358202" cy="54852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2. Top 5/bottom 5 states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1869533" y="2055813"/>
            <a:ext cx="3496946" cy="3730389"/>
          </a:xfrm>
          <a:prstGeom prst="rect">
            <a:avLst/>
          </a:prstGeom>
        </p:spPr>
      </p:pic>
      <p:pic>
        <p:nvPicPr>
          <p:cNvPr id="9" name="Picture 8"/>
          <p:cNvPicPr>
            <a:picLocks noChangeAspect="1"/>
          </p:cNvPicPr>
          <p:nvPr/>
        </p:nvPicPr>
        <p:blipFill>
          <a:blip r:embed="rId3"/>
          <a:stretch>
            <a:fillRect/>
          </a:stretch>
        </p:blipFill>
        <p:spPr>
          <a:xfrm>
            <a:off x="6496233" y="2055813"/>
            <a:ext cx="3496945" cy="3730389"/>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lstStyle/>
          <a:p>
            <a:r>
              <a:rPr lang="en-IN" sz="8000" dirty="0">
                <a:solidFill>
                  <a:schemeClr val="accent5">
                    <a:lumMod val="40000"/>
                    <a:lumOff val="60000"/>
                  </a:schemeClr>
                </a:solidFill>
                <a:latin typeface="+mn-lt"/>
                <a:ea typeface="+mn-ea"/>
                <a:cs typeface="+mn-cs"/>
              </a:rPr>
              <a:t>Data</a:t>
            </a:r>
            <a:r>
              <a:rPr lang="en-IN" dirty="0"/>
              <a:t> </a:t>
            </a:r>
            <a:r>
              <a:rPr lang="en-IN" sz="8000" dirty="0">
                <a:solidFill>
                  <a:schemeClr val="accent5">
                    <a:lumMod val="40000"/>
                    <a:lumOff val="60000"/>
                  </a:schemeClr>
                </a:solidFill>
                <a:latin typeface="+mn-lt"/>
                <a:ea typeface="+mn-ea"/>
                <a:cs typeface="+mn-cs"/>
              </a:rPr>
              <a:t>overview</a:t>
            </a:r>
            <a:endParaRPr lang="en-IN" sz="8000" dirty="0">
              <a:solidFill>
                <a:schemeClr val="accent5">
                  <a:lumMod val="40000"/>
                  <a:lumOff val="60000"/>
                </a:schemeClr>
              </a:solidFill>
              <a:latin typeface="+mn-lt"/>
              <a:ea typeface="+mn-ea"/>
              <a:cs typeface="+mn-cs"/>
            </a:endParaRPr>
          </a:p>
        </p:txBody>
      </p:sp>
      <p:pic>
        <p:nvPicPr>
          <p:cNvPr id="7" name="Content Placeholder 6"/>
          <p:cNvPicPr>
            <a:picLocks noGrp="1" noChangeAspect="1"/>
          </p:cNvPicPr>
          <p:nvPr>
            <p:ph idx="1"/>
          </p:nvPr>
        </p:nvPicPr>
        <p:blipFill>
          <a:blip r:embed="rId2"/>
          <a:stretch>
            <a:fillRect/>
          </a:stretch>
        </p:blipFill>
        <p:spPr>
          <a:xfrm>
            <a:off x="478436" y="1900552"/>
            <a:ext cx="11492852" cy="1966915"/>
          </a:xfrm>
        </p:spPr>
      </p:pic>
      <p:pic>
        <p:nvPicPr>
          <p:cNvPr id="9" name="Picture 8"/>
          <p:cNvPicPr>
            <a:picLocks noChangeAspect="1"/>
          </p:cNvPicPr>
          <p:nvPr/>
        </p:nvPicPr>
        <p:blipFill>
          <a:blip r:embed="rId3"/>
          <a:stretch>
            <a:fillRect/>
          </a:stretch>
        </p:blipFill>
        <p:spPr>
          <a:xfrm>
            <a:off x="478435" y="4542020"/>
            <a:ext cx="5127886" cy="1573967"/>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stretch>
            <a:fillRect/>
          </a:stretch>
        </p:blipFill>
        <p:spPr>
          <a:xfrm>
            <a:off x="733032" y="689548"/>
            <a:ext cx="10239768" cy="550138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449705" y="509667"/>
            <a:ext cx="10493115" cy="577121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2248521" y="0"/>
            <a:ext cx="7689954" cy="685799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fontScale="90000"/>
          </a:bodyPr>
          <a:lstStyle/>
          <a:p>
            <a:r>
              <a:rPr lang="en-US" sz="4000" b="1" dirty="0">
                <a:solidFill>
                  <a:schemeClr val="accent5">
                    <a:lumMod val="40000"/>
                    <a:lumOff val="60000"/>
                  </a:schemeClr>
                </a:solidFill>
                <a:latin typeface="+mn-lt"/>
                <a:ea typeface="+mn-ea"/>
                <a:cs typeface="+mn-cs"/>
              </a:rPr>
              <a:t>3. Constituencies which elected the same party for two consecutive elections, rank them by % of votes to that winning party in 2019</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2203555" y="2055813"/>
            <a:ext cx="7015396" cy="431500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29588" y="269823"/>
            <a:ext cx="10328222" cy="607101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539645" y="365125"/>
            <a:ext cx="10912839" cy="1325563"/>
          </a:xfrm>
        </p:spPr>
        <p:txBody>
          <a:bodyPr>
            <a:normAutofit fontScale="90000"/>
          </a:bodyPr>
          <a:lstStyle/>
          <a:p>
            <a:r>
              <a:rPr lang="en-US" sz="4000" b="1" dirty="0">
                <a:solidFill>
                  <a:schemeClr val="accent5">
                    <a:lumMod val="40000"/>
                    <a:lumOff val="60000"/>
                  </a:schemeClr>
                </a:solidFill>
                <a:latin typeface="+mn-lt"/>
                <a:ea typeface="+mn-ea"/>
                <a:cs typeface="+mn-cs"/>
              </a:rPr>
              <a:t>4. Constituencies which voted for different parties in two elections (list top 10 based on the difference (2019-2014) in voter percentage in two elections)</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2713220" y="2055813"/>
            <a:ext cx="6385810" cy="4437061"/>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614597" y="338502"/>
            <a:ext cx="10328223" cy="61372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txBox="1"/>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5">
                    <a:lumMod val="40000"/>
                    <a:lumOff val="60000"/>
                  </a:schemeClr>
                </a:solidFill>
                <a:latin typeface="+mn-lt"/>
                <a:ea typeface="+mn-ea"/>
                <a:cs typeface="+mn-cs"/>
              </a:rPr>
              <a:t>5. Top 5 candidates based on margin difference with runners in 2014 and 2019</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1016187" y="2055813"/>
            <a:ext cx="5189741" cy="4300017"/>
          </a:xfrm>
          <a:prstGeom prst="rect">
            <a:avLst/>
          </a:prstGeom>
        </p:spPr>
      </p:pic>
      <p:pic>
        <p:nvPicPr>
          <p:cNvPr id="8" name="Picture 7"/>
          <p:cNvPicPr>
            <a:picLocks noChangeAspect="1"/>
          </p:cNvPicPr>
          <p:nvPr/>
        </p:nvPicPr>
        <p:blipFill>
          <a:blip r:embed="rId3"/>
          <a:stretch>
            <a:fillRect/>
          </a:stretch>
        </p:blipFill>
        <p:spPr>
          <a:xfrm>
            <a:off x="6507634" y="2055814"/>
            <a:ext cx="5172797" cy="4300016"/>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6. % Split of votes of parties between 2014 vs 2019 at national level</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1089914" y="1950390"/>
            <a:ext cx="10012172" cy="4448796"/>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7. % Split of votes of parties between 2014 vs 2019 at state level</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838200" y="2350256"/>
            <a:ext cx="10682461" cy="367578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256" y="4930111"/>
            <a:ext cx="3181350" cy="1714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131" y="2592539"/>
            <a:ext cx="3056295" cy="1932794"/>
          </a:xfrm>
          <a:prstGeom prst="rect">
            <a:avLst/>
          </a:prstGeom>
        </p:spPr>
      </p:pic>
      <p:sp>
        <p:nvSpPr>
          <p:cNvPr id="11" name="TextBox 10"/>
          <p:cNvSpPr txBox="1"/>
          <p:nvPr/>
        </p:nvSpPr>
        <p:spPr>
          <a:xfrm>
            <a:off x="8594995" y="5264141"/>
            <a:ext cx="2042739" cy="1046440"/>
          </a:xfrm>
          <a:prstGeom prst="rect">
            <a:avLst/>
          </a:prstGeom>
          <a:noFill/>
        </p:spPr>
        <p:txBody>
          <a:bodyPr wrap="none" rtlCol="0">
            <a:spAutoFit/>
          </a:bodyPr>
          <a:lstStyle/>
          <a:p>
            <a:r>
              <a:rPr lang="en-IN" sz="6200" b="1" dirty="0">
                <a:solidFill>
                  <a:schemeClr val="accent5">
                    <a:lumMod val="40000"/>
                    <a:lumOff val="60000"/>
                  </a:schemeClr>
                </a:solidFill>
              </a:rPr>
              <a:t>NOTA</a:t>
            </a:r>
            <a:endParaRPr lang="en-IN" sz="6200" b="1" dirty="0">
              <a:solidFill>
                <a:schemeClr val="accent5">
                  <a:lumMod val="40000"/>
                  <a:lumOff val="60000"/>
                </a:schemeClr>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12" y="244422"/>
            <a:ext cx="3056295" cy="2037530"/>
          </a:xfrm>
          <a:prstGeom prst="rect">
            <a:avLst/>
          </a:prstGeom>
        </p:spPr>
      </p:pic>
      <p:sp>
        <p:nvSpPr>
          <p:cNvPr id="15" name="TextBox 14"/>
          <p:cNvSpPr txBox="1"/>
          <p:nvPr/>
        </p:nvSpPr>
        <p:spPr>
          <a:xfrm>
            <a:off x="3624219" y="708082"/>
            <a:ext cx="6443559" cy="1046440"/>
          </a:xfrm>
          <a:prstGeom prst="rect">
            <a:avLst/>
          </a:prstGeom>
          <a:noFill/>
        </p:spPr>
        <p:txBody>
          <a:bodyPr wrap="none" rtlCol="0">
            <a:spAutoFit/>
          </a:bodyPr>
          <a:lstStyle/>
          <a:p>
            <a:r>
              <a:rPr lang="en-IN" sz="6200" b="1" dirty="0">
                <a:solidFill>
                  <a:schemeClr val="accent5">
                    <a:lumMod val="40000"/>
                    <a:lumOff val="60000"/>
                  </a:schemeClr>
                </a:solidFill>
              </a:rPr>
              <a:t>Voter turnout ratio</a:t>
            </a:r>
            <a:endParaRPr lang="en-IN" sz="6200" b="1" dirty="0">
              <a:solidFill>
                <a:schemeClr val="accent5">
                  <a:lumMod val="40000"/>
                  <a:lumOff val="60000"/>
                </a:schemeClr>
              </a:solidFill>
            </a:endParaRPr>
          </a:p>
        </p:txBody>
      </p:sp>
      <p:sp>
        <p:nvSpPr>
          <p:cNvPr id="16" name="TextBox 15"/>
          <p:cNvSpPr txBox="1"/>
          <p:nvPr/>
        </p:nvSpPr>
        <p:spPr>
          <a:xfrm>
            <a:off x="5972164" y="3042244"/>
            <a:ext cx="4281300" cy="1046440"/>
          </a:xfrm>
          <a:prstGeom prst="rect">
            <a:avLst/>
          </a:prstGeom>
          <a:noFill/>
        </p:spPr>
        <p:txBody>
          <a:bodyPr wrap="none" rtlCol="0">
            <a:spAutoFit/>
          </a:bodyPr>
          <a:lstStyle/>
          <a:p>
            <a:r>
              <a:rPr lang="en-IN" sz="6200" b="1" dirty="0">
                <a:solidFill>
                  <a:schemeClr val="accent5">
                    <a:lumMod val="40000"/>
                    <a:lumOff val="60000"/>
                  </a:schemeClr>
                </a:solidFill>
              </a:rPr>
              <a:t>Postal ballot</a:t>
            </a:r>
            <a:endParaRPr lang="en-IN" sz="6200" b="1" dirty="0">
              <a:solidFill>
                <a:schemeClr val="accent5">
                  <a:lumMod val="40000"/>
                  <a:lumOff val="60000"/>
                </a:schemeClr>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644578" y="1154243"/>
            <a:ext cx="10583056" cy="421223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8. Top 5 constituencies for two major national parties where they have gained vote share in 2019 as compared to 2014</a:t>
            </a:r>
            <a:endParaRPr lang="en-IN" sz="4000" b="1" dirty="0">
              <a:solidFill>
                <a:schemeClr val="accent5">
                  <a:lumMod val="40000"/>
                  <a:lumOff val="60000"/>
                </a:schemeClr>
              </a:solidFill>
              <a:latin typeface="+mn-lt"/>
              <a:ea typeface="+mn-ea"/>
              <a:cs typeface="+mn-cs"/>
            </a:endParaRPr>
          </a:p>
        </p:txBody>
      </p:sp>
      <p:pic>
        <p:nvPicPr>
          <p:cNvPr id="10" name="Picture 9"/>
          <p:cNvPicPr>
            <a:picLocks noChangeAspect="1"/>
          </p:cNvPicPr>
          <p:nvPr/>
        </p:nvPicPr>
        <p:blipFill>
          <a:blip r:embed="rId2"/>
          <a:stretch>
            <a:fillRect/>
          </a:stretch>
        </p:blipFill>
        <p:spPr>
          <a:xfrm>
            <a:off x="2938073" y="2106662"/>
            <a:ext cx="5966084" cy="423417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880606" y="524657"/>
            <a:ext cx="10002253" cy="591094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2"/>
          <a:stretch>
            <a:fillRect/>
          </a:stretch>
        </p:blipFill>
        <p:spPr>
          <a:xfrm>
            <a:off x="1019331" y="486131"/>
            <a:ext cx="9818558" cy="5599876"/>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fontScale="90000"/>
          </a:bodyPr>
          <a:lstStyle/>
          <a:p>
            <a:r>
              <a:rPr lang="en-US" sz="4000" b="1" dirty="0">
                <a:solidFill>
                  <a:schemeClr val="accent5">
                    <a:lumMod val="40000"/>
                    <a:lumOff val="60000"/>
                  </a:schemeClr>
                </a:solidFill>
                <a:latin typeface="+mn-lt"/>
                <a:ea typeface="+mn-ea"/>
                <a:cs typeface="+mn-cs"/>
              </a:rPr>
              <a:t>9. Top 5 constituencies for two major national parties where they have lost vote share in 2019 as compared to 2014</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3177915" y="2020469"/>
            <a:ext cx="5981075" cy="421383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2"/>
          <a:stretch>
            <a:fillRect/>
          </a:stretch>
        </p:blipFill>
        <p:spPr>
          <a:xfrm>
            <a:off x="798124" y="704538"/>
            <a:ext cx="10099725" cy="562131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2"/>
          <a:stretch>
            <a:fillRect/>
          </a:stretch>
        </p:blipFill>
        <p:spPr>
          <a:xfrm>
            <a:off x="1155943" y="509664"/>
            <a:ext cx="9629537" cy="566628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10. Constituency that has voted the most for NOTA?</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1184224" y="1858780"/>
            <a:ext cx="9983448" cy="465176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2"/>
          <a:stretch>
            <a:fillRect/>
          </a:stretch>
        </p:blipFill>
        <p:spPr>
          <a:xfrm>
            <a:off x="875569" y="704538"/>
            <a:ext cx="10162360" cy="5351488"/>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670810" y="258901"/>
            <a:ext cx="10346960" cy="1938992"/>
          </a:xfrm>
          <a:prstGeom prst="rect">
            <a:avLst/>
          </a:prstGeom>
          <a:noFill/>
        </p:spPr>
        <p:txBody>
          <a:bodyPr wrap="square">
            <a:spAutoFit/>
          </a:bodyPr>
          <a:lstStyle/>
          <a:p>
            <a:pPr algn="l"/>
            <a:r>
              <a:rPr lang="en-US" sz="4000" b="1" dirty="0">
                <a:solidFill>
                  <a:schemeClr val="accent5">
                    <a:lumMod val="40000"/>
                    <a:lumOff val="60000"/>
                  </a:schemeClr>
                </a:solidFill>
              </a:rPr>
              <a:t>11. Constituencies which elected candidates whose party has less than 10% vote share at state level in 2019</a:t>
            </a:r>
            <a:endParaRPr lang="en-US" sz="4000" b="1" dirty="0">
              <a:solidFill>
                <a:schemeClr val="accent5">
                  <a:lumMod val="40000"/>
                  <a:lumOff val="60000"/>
                </a:schemeClr>
              </a:solidFill>
            </a:endParaRPr>
          </a:p>
        </p:txBody>
      </p:sp>
      <p:sp>
        <p:nvSpPr>
          <p:cNvPr id="6" name="TextBox 5"/>
          <p:cNvSpPr txBox="1"/>
          <p:nvPr/>
        </p:nvSpPr>
        <p:spPr>
          <a:xfrm>
            <a:off x="670810" y="3004599"/>
            <a:ext cx="10598670" cy="400110"/>
          </a:xfrm>
          <a:prstGeom prst="rect">
            <a:avLst/>
          </a:prstGeom>
          <a:noFill/>
        </p:spPr>
        <p:txBody>
          <a:bodyPr wrap="square">
            <a:spAutoFit/>
          </a:bodyPr>
          <a:lstStyle/>
          <a:p>
            <a:pPr algn="l"/>
            <a:r>
              <a:rPr lang="en-US" sz="2000" dirty="0">
                <a:solidFill>
                  <a:schemeClr val="accent5">
                    <a:lumMod val="40000"/>
                    <a:lumOff val="60000"/>
                  </a:schemeClr>
                </a:solidFill>
              </a:rPr>
              <a:t>No constituencies elected candidates whose party has less than 10% vote share at state level in 2019</a:t>
            </a:r>
            <a:endParaRPr lang="en-US" sz="2000" dirty="0">
              <a:solidFill>
                <a:schemeClr val="accent5">
                  <a:lumMod val="40000"/>
                  <a:lumOff val="60000"/>
                </a:schemeClr>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2128603" y="2233533"/>
            <a:ext cx="8319541" cy="1323439"/>
          </a:xfrm>
          <a:prstGeom prst="rect">
            <a:avLst/>
          </a:prstGeom>
          <a:noFill/>
        </p:spPr>
        <p:txBody>
          <a:bodyPr wrap="square" rtlCol="0">
            <a:spAutoFit/>
          </a:bodyPr>
          <a:lstStyle/>
          <a:p>
            <a:r>
              <a:rPr lang="en-IN" sz="8000" b="1" dirty="0">
                <a:solidFill>
                  <a:schemeClr val="accent5">
                    <a:lumMod val="40000"/>
                    <a:lumOff val="60000"/>
                  </a:schemeClr>
                </a:solidFill>
              </a:rPr>
              <a:t>Analysis</a:t>
            </a:r>
            <a:r>
              <a:rPr lang="en-IN" sz="8000" dirty="0"/>
              <a:t> </a:t>
            </a:r>
            <a:r>
              <a:rPr lang="en-IN" sz="8000" dirty="0">
                <a:solidFill>
                  <a:schemeClr val="accent5">
                    <a:lumMod val="40000"/>
                    <a:lumOff val="60000"/>
                  </a:schemeClr>
                </a:solidFill>
              </a:rPr>
              <a:t>&amp;</a:t>
            </a:r>
            <a:r>
              <a:rPr lang="en-IN" sz="8000" dirty="0"/>
              <a:t> </a:t>
            </a:r>
            <a:r>
              <a:rPr lang="en-IN" sz="8000" b="1" dirty="0">
                <a:solidFill>
                  <a:schemeClr val="accent5">
                    <a:lumMod val="40000"/>
                    <a:lumOff val="60000"/>
                  </a:schemeClr>
                </a:solidFill>
              </a:rPr>
              <a:t>Findings</a:t>
            </a:r>
            <a:endParaRPr lang="en-IN" sz="8000" b="1" dirty="0">
              <a:solidFill>
                <a:schemeClr val="accent5">
                  <a:lumMod val="40000"/>
                  <a:lumOff val="60000"/>
                </a:schemeClr>
              </a:solidFill>
            </a:endParaRPr>
          </a:p>
        </p:txBody>
      </p:sp>
      <p:pic>
        <p:nvPicPr>
          <p:cNvPr id="6" name="Graphic 5" descr="Bar graph with upward trend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17" y="3878194"/>
            <a:ext cx="914400" cy="914400"/>
          </a:xfrm>
          <a:prstGeom prst="rect">
            <a:avLst/>
          </a:prstGeom>
        </p:spPr>
      </p:pic>
      <p:pic>
        <p:nvPicPr>
          <p:cNvPr id="8" name="Graphic 7" descr="Research with solid fill"/>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4834" y="3948886"/>
            <a:ext cx="914400" cy="91440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12. Is there a correlation between postal votes % and voter turnout % ?</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932179" y="1855060"/>
            <a:ext cx="10515600" cy="444080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13. Is there a correlation between GDP of a state and voter turnout % ?</a:t>
            </a:r>
            <a:endParaRPr lang="en-IN" sz="4000" b="1" dirty="0">
              <a:solidFill>
                <a:schemeClr val="accent5">
                  <a:lumMod val="40000"/>
                  <a:lumOff val="60000"/>
                </a:schemeClr>
              </a:solidFill>
              <a:latin typeface="+mn-lt"/>
              <a:ea typeface="+mn-ea"/>
              <a:cs typeface="+mn-cs"/>
            </a:endParaRPr>
          </a:p>
        </p:txBody>
      </p:sp>
      <p:pic>
        <p:nvPicPr>
          <p:cNvPr id="6" name="Picture 5"/>
          <p:cNvPicPr>
            <a:picLocks noChangeAspect="1"/>
          </p:cNvPicPr>
          <p:nvPr/>
        </p:nvPicPr>
        <p:blipFill>
          <a:blip r:embed="rId2"/>
          <a:stretch>
            <a:fillRect/>
          </a:stretch>
        </p:blipFill>
        <p:spPr>
          <a:xfrm>
            <a:off x="2966318" y="1884481"/>
            <a:ext cx="5839640" cy="4258269"/>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838200" y="347453"/>
            <a:ext cx="10515600" cy="1325563"/>
          </a:xfrm>
        </p:spPr>
        <p:txBody>
          <a:bodyPr>
            <a:normAutofit/>
          </a:bodyPr>
          <a:lstStyle/>
          <a:p>
            <a:r>
              <a:rPr lang="en-US" sz="4000" b="1" dirty="0">
                <a:solidFill>
                  <a:schemeClr val="accent5">
                    <a:lumMod val="40000"/>
                    <a:lumOff val="60000"/>
                  </a:schemeClr>
                </a:solidFill>
                <a:latin typeface="+mn-lt"/>
                <a:ea typeface="+mn-ea"/>
                <a:cs typeface="+mn-cs"/>
              </a:rPr>
              <a:t>14. Is there a correlation between literacy % of the state and voter turnout % ?</a:t>
            </a:r>
            <a:endParaRPr lang="en-IN" sz="4000" b="1" dirty="0">
              <a:solidFill>
                <a:schemeClr val="accent5">
                  <a:lumMod val="40000"/>
                  <a:lumOff val="60000"/>
                </a:schemeClr>
              </a:solidFill>
              <a:latin typeface="+mn-lt"/>
              <a:ea typeface="+mn-ea"/>
              <a:cs typeface="+mn-cs"/>
            </a:endParaRPr>
          </a:p>
        </p:txBody>
      </p:sp>
      <p:pic>
        <p:nvPicPr>
          <p:cNvPr id="5" name="Picture 4"/>
          <p:cNvPicPr>
            <a:picLocks noChangeAspect="1"/>
          </p:cNvPicPr>
          <p:nvPr/>
        </p:nvPicPr>
        <p:blipFill>
          <a:blip r:embed="rId2"/>
          <a:stretch>
            <a:fillRect/>
          </a:stretch>
        </p:blipFill>
        <p:spPr>
          <a:xfrm>
            <a:off x="2848129" y="1774200"/>
            <a:ext cx="6250898" cy="4736347"/>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584617" y="399950"/>
            <a:ext cx="11377534" cy="707886"/>
          </a:xfrm>
          <a:prstGeom prst="rect">
            <a:avLst/>
          </a:prstGeom>
          <a:noFill/>
        </p:spPr>
        <p:txBody>
          <a:bodyPr wrap="square">
            <a:spAutoFit/>
          </a:bodyPr>
          <a:lstStyle/>
          <a:p>
            <a:pPr algn="l"/>
            <a:r>
              <a:rPr lang="en-US" sz="4000" b="1" dirty="0">
                <a:solidFill>
                  <a:schemeClr val="accent5">
                    <a:lumMod val="40000"/>
                    <a:lumOff val="60000"/>
                  </a:schemeClr>
                </a:solidFill>
              </a:rPr>
              <a:t>Candidates ratio based on gender in 2014 &amp; 2019</a:t>
            </a:r>
            <a:endParaRPr lang="en-US" sz="4000" b="1" dirty="0">
              <a:solidFill>
                <a:schemeClr val="accent5">
                  <a:lumMod val="40000"/>
                  <a:lumOff val="60000"/>
                </a:schemeClr>
              </a:solidFill>
            </a:endParaRPr>
          </a:p>
        </p:txBody>
      </p:sp>
      <p:pic>
        <p:nvPicPr>
          <p:cNvPr id="7" name="Picture 6"/>
          <p:cNvPicPr>
            <a:picLocks noChangeAspect="1"/>
          </p:cNvPicPr>
          <p:nvPr/>
        </p:nvPicPr>
        <p:blipFill>
          <a:blip r:embed="rId2"/>
          <a:stretch>
            <a:fillRect/>
          </a:stretch>
        </p:blipFill>
        <p:spPr>
          <a:xfrm>
            <a:off x="966071" y="1723389"/>
            <a:ext cx="10259857" cy="4877481"/>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004341" y="644577"/>
            <a:ext cx="2998898" cy="707886"/>
          </a:xfrm>
          <a:prstGeom prst="rect">
            <a:avLst/>
          </a:prstGeom>
          <a:noFill/>
        </p:spPr>
        <p:txBody>
          <a:bodyPr wrap="none" rtlCol="0">
            <a:spAutoFit/>
          </a:bodyPr>
          <a:lstStyle/>
          <a:p>
            <a:r>
              <a:rPr lang="en-IN" sz="4000" b="1" dirty="0">
                <a:solidFill>
                  <a:schemeClr val="accent5">
                    <a:lumMod val="40000"/>
                    <a:lumOff val="60000"/>
                  </a:schemeClr>
                </a:solidFill>
              </a:rPr>
              <a:t>Observations</a:t>
            </a:r>
            <a:endParaRPr lang="en-IN" sz="4000" b="1" dirty="0">
              <a:solidFill>
                <a:schemeClr val="accent5">
                  <a:lumMod val="40000"/>
                  <a:lumOff val="60000"/>
                </a:schemeClr>
              </a:solidFill>
            </a:endParaRPr>
          </a:p>
        </p:txBody>
      </p:sp>
      <p:sp>
        <p:nvSpPr>
          <p:cNvPr id="5" name="TextBox 4"/>
          <p:cNvSpPr txBox="1"/>
          <p:nvPr/>
        </p:nvSpPr>
        <p:spPr>
          <a:xfrm>
            <a:off x="854439" y="1637280"/>
            <a:ext cx="10717968" cy="4247317"/>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Highest voter turnout ratio is seen in North eastern states whereas lowest in Jammu &amp; Kashmir.</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BJP party has highest percentage of vote share followed by INC.</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Highest NOTA votes were polled in tribal areas like Nilgiris, Aruku.</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Male candidates are participating more on elections  compared to female candidates.</a:t>
            </a:r>
            <a:endParaRPr lang="en-IN" sz="3000" dirty="0">
              <a:solidFill>
                <a:schemeClr val="accent5">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004341" y="359767"/>
            <a:ext cx="4164602" cy="707886"/>
          </a:xfrm>
          <a:prstGeom prst="rect">
            <a:avLst/>
          </a:prstGeom>
          <a:noFill/>
        </p:spPr>
        <p:txBody>
          <a:bodyPr wrap="none" rtlCol="0">
            <a:spAutoFit/>
          </a:bodyPr>
          <a:lstStyle/>
          <a:p>
            <a:r>
              <a:rPr lang="en-IN" sz="4000" b="1" dirty="0">
                <a:solidFill>
                  <a:schemeClr val="accent5">
                    <a:lumMod val="40000"/>
                    <a:lumOff val="60000"/>
                  </a:schemeClr>
                </a:solidFill>
              </a:rPr>
              <a:t>Recommendations</a:t>
            </a:r>
            <a:endParaRPr lang="en-IN" sz="4000" b="1" dirty="0">
              <a:solidFill>
                <a:schemeClr val="accent5">
                  <a:lumMod val="40000"/>
                  <a:lumOff val="60000"/>
                </a:schemeClr>
              </a:solidFill>
            </a:endParaRPr>
          </a:p>
        </p:txBody>
      </p:sp>
      <p:sp>
        <p:nvSpPr>
          <p:cNvPr id="5" name="TextBox 4"/>
          <p:cNvSpPr txBox="1"/>
          <p:nvPr/>
        </p:nvSpPr>
        <p:spPr>
          <a:xfrm>
            <a:off x="854439" y="1202570"/>
            <a:ext cx="10717968" cy="5170646"/>
          </a:xfrm>
          <a:prstGeom prst="rect">
            <a:avLst/>
          </a:prstGeom>
          <a:noFill/>
        </p:spPr>
        <p:txBody>
          <a:bodyPr wrap="square" rtlCol="0">
            <a:spAutoFit/>
          </a:bodyPr>
          <a:lstStyle/>
          <a:p>
            <a:pPr marL="342900" indent="-342900">
              <a:buFont typeface="Wingdings" panose="05000000000000000000" pitchFamily="2" charset="2"/>
              <a:buChar char="Ø"/>
            </a:pPr>
            <a:r>
              <a:rPr lang="en-IN" sz="3000" dirty="0">
                <a:solidFill>
                  <a:schemeClr val="accent5">
                    <a:lumMod val="40000"/>
                    <a:lumOff val="60000"/>
                  </a:schemeClr>
                </a:solidFill>
              </a:rPr>
              <a:t>Increase in security, curbing fake news in social media to increase voter turnout ratio in riots prone areas like Jammu &amp; Kashmir.</a:t>
            </a:r>
            <a:endParaRPr lang="en-IN" sz="3000" dirty="0">
              <a:solidFill>
                <a:schemeClr val="accent5">
                  <a:lumMod val="40000"/>
                  <a:lumOff val="60000"/>
                </a:schemeClr>
              </a:solidFill>
            </a:endParaRPr>
          </a:p>
          <a:p>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Voter awareness programmes should be conducted in tribal areas by government using political parties, celebrities, influencers.</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IN" sz="3000" dirty="0">
                <a:solidFill>
                  <a:schemeClr val="accent5">
                    <a:lumMod val="40000"/>
                    <a:lumOff val="60000"/>
                  </a:schemeClr>
                </a:solidFill>
              </a:rPr>
              <a:t>Right to reject for NOTA votes.</a:t>
            </a:r>
            <a:endParaRPr lang="en-IN" sz="3000" dirty="0">
              <a:solidFill>
                <a:schemeClr val="accent5">
                  <a:lumMod val="40000"/>
                  <a:lumOff val="60000"/>
                </a:schemeClr>
              </a:solidFill>
            </a:endParaRPr>
          </a:p>
          <a:p>
            <a:pPr marL="342900" indent="-342900">
              <a:buFont typeface="Wingdings" panose="05000000000000000000" pitchFamily="2" charset="2"/>
              <a:buChar char="Ø"/>
            </a:pPr>
            <a:endParaRPr lang="en-IN" sz="3000" dirty="0">
              <a:solidFill>
                <a:schemeClr val="accent5">
                  <a:lumMod val="40000"/>
                  <a:lumOff val="60000"/>
                </a:schemeClr>
              </a:solidFill>
            </a:endParaRPr>
          </a:p>
          <a:p>
            <a:pPr marL="342900" indent="-342900">
              <a:buFont typeface="Wingdings" panose="05000000000000000000" pitchFamily="2" charset="2"/>
              <a:buChar char="Ø"/>
            </a:pPr>
            <a:r>
              <a:rPr lang="en-US" sz="3000" dirty="0">
                <a:solidFill>
                  <a:schemeClr val="accent5">
                    <a:lumMod val="40000"/>
                    <a:lumOff val="60000"/>
                  </a:schemeClr>
                </a:solidFill>
              </a:rPr>
              <a:t>Home voting for people with disabilities and people above the age of 85 years is a positive move, steps to increase  NRI votes should be taken.  </a:t>
            </a:r>
            <a:endParaRPr lang="en-IN" sz="3000" dirty="0">
              <a:solidFill>
                <a:schemeClr val="accent5">
                  <a:lumMod val="40000"/>
                  <a:lumOff val="60000"/>
                </a:schemeClr>
              </a:solidFill>
            </a:endParaRPr>
          </a:p>
        </p:txBody>
      </p:sp>
      <p:pic>
        <p:nvPicPr>
          <p:cNvPr id="11" name="Graphic 10" descr="A lightbulb"/>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8410" y="274915"/>
            <a:ext cx="877590" cy="877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258876" y="2456473"/>
            <a:ext cx="5674247" cy="1631216"/>
          </a:xfrm>
          <a:prstGeom prst="rect">
            <a:avLst/>
          </a:prstGeom>
          <a:noFill/>
        </p:spPr>
        <p:txBody>
          <a:bodyPr wrap="none" rtlCol="0">
            <a:spAutoFit/>
          </a:bodyPr>
          <a:lstStyle/>
          <a:p>
            <a:pPr algn="ctr"/>
            <a:r>
              <a:rPr lang="en-IN" sz="10000" b="1" dirty="0">
                <a:solidFill>
                  <a:schemeClr val="accent5">
                    <a:lumMod val="40000"/>
                    <a:lumOff val="60000"/>
                  </a:schemeClr>
                </a:solidFill>
              </a:rPr>
              <a:t>Thank You</a:t>
            </a:r>
            <a:endParaRPr lang="en-IN" sz="10000" b="1" dirty="0">
              <a:solidFill>
                <a:schemeClr val="accent5">
                  <a:lumMod val="40000"/>
                  <a:lumOff val="6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p:txBody>
          <a:bodyPr>
            <a:normAutofit/>
          </a:bodyPr>
          <a:lstStyle/>
          <a:p>
            <a:r>
              <a:rPr lang="en-US" sz="4000" b="1" dirty="0">
                <a:solidFill>
                  <a:schemeClr val="accent5">
                    <a:lumMod val="40000"/>
                    <a:lumOff val="60000"/>
                  </a:schemeClr>
                </a:solidFill>
                <a:latin typeface="+mn-lt"/>
                <a:ea typeface="+mn-ea"/>
                <a:cs typeface="+mn-cs"/>
              </a:rPr>
              <a:t>1. Top 5/bottom 5 constituencies of 2014 and 2019 in terms of voter turnout ratio</a:t>
            </a:r>
            <a:endParaRPr lang="en-IN" sz="4000" b="1" dirty="0">
              <a:solidFill>
                <a:schemeClr val="accent5">
                  <a:lumMod val="40000"/>
                  <a:lumOff val="60000"/>
                </a:schemeClr>
              </a:solidFill>
              <a:latin typeface="+mn-lt"/>
              <a:ea typeface="+mn-ea"/>
              <a:cs typeface="+mn-cs"/>
            </a:endParaRPr>
          </a:p>
        </p:txBody>
      </p:sp>
      <p:pic>
        <p:nvPicPr>
          <p:cNvPr id="12" name="Picture 11"/>
          <p:cNvPicPr>
            <a:picLocks noChangeAspect="1"/>
          </p:cNvPicPr>
          <p:nvPr/>
        </p:nvPicPr>
        <p:blipFill>
          <a:blip r:embed="rId2"/>
          <a:stretch>
            <a:fillRect/>
          </a:stretch>
        </p:blipFill>
        <p:spPr>
          <a:xfrm>
            <a:off x="1264918" y="2055813"/>
            <a:ext cx="4007999" cy="3730390"/>
          </a:xfrm>
          <a:prstGeom prst="rect">
            <a:avLst/>
          </a:prstGeom>
        </p:spPr>
      </p:pic>
      <p:pic>
        <p:nvPicPr>
          <p:cNvPr id="14" name="Picture 13"/>
          <p:cNvPicPr>
            <a:picLocks noChangeAspect="1"/>
          </p:cNvPicPr>
          <p:nvPr/>
        </p:nvPicPr>
        <p:blipFill>
          <a:blip r:embed="rId3"/>
          <a:stretch>
            <a:fillRect/>
          </a:stretch>
        </p:blipFill>
        <p:spPr>
          <a:xfrm>
            <a:off x="6389636" y="2055813"/>
            <a:ext cx="4008000" cy="3730389"/>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p:cNvPicPr>
            <a:picLocks noChangeAspect="1"/>
          </p:cNvPicPr>
          <p:nvPr/>
        </p:nvPicPr>
        <p:blipFill>
          <a:blip r:embed="rId2"/>
          <a:stretch>
            <a:fillRect/>
          </a:stretch>
        </p:blipFill>
        <p:spPr>
          <a:xfrm>
            <a:off x="838200" y="614597"/>
            <a:ext cx="10179570" cy="5711252"/>
          </a:xfrm>
          <a:prstGeom prst="rect">
            <a:avLst/>
          </a:prstGeom>
        </p:spPr>
      </p:pic>
    </p:spTree>
  </p:cSld>
  <p:clrMapOvr>
    <a:masterClrMapping/>
  </p:clrMapOvr>
</p:sld>
</file>

<file path=ppt/tags/tag1.xml><?xml version="1.0" encoding="utf-8"?>
<p:tagLst xmlns:p="http://schemas.openxmlformats.org/presentationml/2006/main">
  <p:tag name="TIMING" val="|1.6|2.5|4.4|3.9|2.9"/>
</p:tagLst>
</file>

<file path=ppt/tags/tag10.xml><?xml version="1.0" encoding="utf-8"?>
<p:tagLst xmlns:p="http://schemas.openxmlformats.org/presentationml/2006/main">
  <p:tag name="TIMING" val="|13.1"/>
</p:tagLst>
</file>

<file path=ppt/tags/tag11.xml><?xml version="1.0" encoding="utf-8"?>
<p:tagLst xmlns:p="http://schemas.openxmlformats.org/presentationml/2006/main">
  <p:tag name="TIMING" val="|15|17.6"/>
</p:tagLst>
</file>

<file path=ppt/tags/tag12.xml><?xml version="1.0" encoding="utf-8"?>
<p:tagLst xmlns:p="http://schemas.openxmlformats.org/presentationml/2006/main">
  <p:tag name="TIMING" val="|8.5"/>
</p:tagLst>
</file>

<file path=ppt/tags/tag13.xml><?xml version="1.0" encoding="utf-8"?>
<p:tagLst xmlns:p="http://schemas.openxmlformats.org/presentationml/2006/main">
  <p:tag name="TIMING" val="|2.3"/>
</p:tagLst>
</file>

<file path=ppt/tags/tag14.xml><?xml version="1.0" encoding="utf-8"?>
<p:tagLst xmlns:p="http://schemas.openxmlformats.org/presentationml/2006/main">
  <p:tag name="TIMING" val="|8.1"/>
</p:tagLst>
</file>

<file path=ppt/tags/tag15.xml><?xml version="1.0" encoding="utf-8"?>
<p:tagLst xmlns:p="http://schemas.openxmlformats.org/presentationml/2006/main">
  <p:tag name="TIMING" val="|9.6"/>
</p:tagLst>
</file>

<file path=ppt/tags/tag16.xml><?xml version="1.0" encoding="utf-8"?>
<p:tagLst xmlns:p="http://schemas.openxmlformats.org/presentationml/2006/main">
  <p:tag name="TIMING" val="|5.9"/>
</p:tagLst>
</file>

<file path=ppt/tags/tag17.xml><?xml version="1.0" encoding="utf-8"?>
<p:tagLst xmlns:p="http://schemas.openxmlformats.org/presentationml/2006/main">
  <p:tag name="TIMING" val="|1.9"/>
</p:tagLst>
</file>

<file path=ppt/tags/tag18.xml><?xml version="1.0" encoding="utf-8"?>
<p:tagLst xmlns:p="http://schemas.openxmlformats.org/presentationml/2006/main">
  <p:tag name="TIMING" val="|2.8"/>
</p:tagLst>
</file>

<file path=ppt/tags/tag19.xml><?xml version="1.0" encoding="utf-8"?>
<p:tagLst xmlns:p="http://schemas.openxmlformats.org/presentationml/2006/main">
  <p:tag name="TIMING" val="|11.7"/>
</p:tagLst>
</file>

<file path=ppt/tags/tag2.xml><?xml version="1.0" encoding="utf-8"?>
<p:tagLst xmlns:p="http://schemas.openxmlformats.org/presentationml/2006/main">
  <p:tag name="TIMING" val="|4.4"/>
</p:tagLst>
</file>

<file path=ppt/tags/tag20.xml><?xml version="1.0" encoding="utf-8"?>
<p:tagLst xmlns:p="http://schemas.openxmlformats.org/presentationml/2006/main">
  <p:tag name="TIMING" val="|6.3"/>
</p:tagLst>
</file>

<file path=ppt/tags/tag21.xml><?xml version="1.0" encoding="utf-8"?>
<p:tagLst xmlns:p="http://schemas.openxmlformats.org/presentationml/2006/main">
  <p:tag name="TIMING" val="|5.1"/>
</p:tagLst>
</file>

<file path=ppt/tags/tag22.xml><?xml version="1.0" encoding="utf-8"?>
<p:tagLst xmlns:p="http://schemas.openxmlformats.org/presentationml/2006/main">
  <p:tag name="TIMING" val="|2.1"/>
</p:tagLst>
</file>

<file path=ppt/tags/tag23.xml><?xml version="1.0" encoding="utf-8"?>
<p:tagLst xmlns:p="http://schemas.openxmlformats.org/presentationml/2006/main">
  <p:tag name="TIMING" val="|3.7|3.9"/>
</p:tagLst>
</file>

<file path=ppt/tags/tag24.xml><?xml version="1.0" encoding="utf-8"?>
<p:tagLst xmlns:p="http://schemas.openxmlformats.org/presentationml/2006/main">
  <p:tag name="TIMING" val="|1.6|2.5|4.4|3.9|2.9"/>
</p:tagLst>
</file>

<file path=ppt/tags/tag25.xml><?xml version="1.0" encoding="utf-8"?>
<p:tagLst xmlns:p="http://schemas.openxmlformats.org/presentationml/2006/main">
  <p:tag name="TIMING" val="|4.4"/>
</p:tagLst>
</file>

<file path=ppt/tags/tag26.xml><?xml version="1.0" encoding="utf-8"?>
<p:tagLst xmlns:p="http://schemas.openxmlformats.org/presentationml/2006/main">
  <p:tag name="TIMING" val="|5.3|1|2|19.1|4.3|1|1.4"/>
</p:tagLst>
</file>

<file path=ppt/tags/tag27.xml><?xml version="1.0" encoding="utf-8"?>
<p:tagLst xmlns:p="http://schemas.openxmlformats.org/presentationml/2006/main">
  <p:tag name="TIMING" val="|3.4|46.8"/>
</p:tagLst>
</file>

<file path=ppt/tags/tag28.xml><?xml version="1.0" encoding="utf-8"?>
<p:tagLst xmlns:p="http://schemas.openxmlformats.org/presentationml/2006/main">
  <p:tag name="TIMING" val="|8.5|53.1|41.4"/>
</p:tagLst>
</file>

<file path=ppt/tags/tag29.xml><?xml version="1.0" encoding="utf-8"?>
<p:tagLst xmlns:p="http://schemas.openxmlformats.org/presentationml/2006/main">
  <p:tag name="TIMING" val="|1.8"/>
</p:tagLst>
</file>

<file path=ppt/tags/tag3.xml><?xml version="1.0" encoding="utf-8"?>
<p:tagLst xmlns:p="http://schemas.openxmlformats.org/presentationml/2006/main">
  <p:tag name="TIMING" val="|5.3|1|2|19.1|4.3|1|1.4"/>
</p:tagLst>
</file>

<file path=ppt/tags/tag30.xml><?xml version="1.0" encoding="utf-8"?>
<p:tagLst xmlns:p="http://schemas.openxmlformats.org/presentationml/2006/main">
  <p:tag name="TIMING" val="|15.4|41.1"/>
</p:tagLst>
</file>

<file path=ppt/tags/tag31.xml><?xml version="1.0" encoding="utf-8"?>
<p:tagLst xmlns:p="http://schemas.openxmlformats.org/presentationml/2006/main">
  <p:tag name="TIMING" val="|7|16.9"/>
</p:tagLst>
</file>

<file path=ppt/tags/tag32.xml><?xml version="1.0" encoding="utf-8"?>
<p:tagLst xmlns:p="http://schemas.openxmlformats.org/presentationml/2006/main">
  <p:tag name="TIMING" val="|2.5"/>
</p:tagLst>
</file>

<file path=ppt/tags/tag33.xml><?xml version="1.0" encoding="utf-8"?>
<p:tagLst xmlns:p="http://schemas.openxmlformats.org/presentationml/2006/main">
  <p:tag name="TIMING" val="|13.1"/>
</p:tagLst>
</file>

<file path=ppt/tags/tag34.xml><?xml version="1.0" encoding="utf-8"?>
<p:tagLst xmlns:p="http://schemas.openxmlformats.org/presentationml/2006/main">
  <p:tag name="TIMING" val="|15|17.6"/>
</p:tagLst>
</file>

<file path=ppt/tags/tag35.xml><?xml version="1.0" encoding="utf-8"?>
<p:tagLst xmlns:p="http://schemas.openxmlformats.org/presentationml/2006/main">
  <p:tag name="TIMING" val="|8.5"/>
</p:tagLst>
</file>

<file path=ppt/tags/tag36.xml><?xml version="1.0" encoding="utf-8"?>
<p:tagLst xmlns:p="http://schemas.openxmlformats.org/presentationml/2006/main">
  <p:tag name="TIMING" val="|2.3"/>
</p:tagLst>
</file>

<file path=ppt/tags/tag37.xml><?xml version="1.0" encoding="utf-8"?>
<p:tagLst xmlns:p="http://schemas.openxmlformats.org/presentationml/2006/main">
  <p:tag name="TIMING" val="|8.1"/>
</p:tagLst>
</file>

<file path=ppt/tags/tag38.xml><?xml version="1.0" encoding="utf-8"?>
<p:tagLst xmlns:p="http://schemas.openxmlformats.org/presentationml/2006/main">
  <p:tag name="TIMING" val="|9.6"/>
</p:tagLst>
</file>

<file path=ppt/tags/tag39.xml><?xml version="1.0" encoding="utf-8"?>
<p:tagLst xmlns:p="http://schemas.openxmlformats.org/presentationml/2006/main">
  <p:tag name="TIMING" val="|5.9"/>
</p:tagLst>
</file>

<file path=ppt/tags/tag4.xml><?xml version="1.0" encoding="utf-8"?>
<p:tagLst xmlns:p="http://schemas.openxmlformats.org/presentationml/2006/main">
  <p:tag name="TIMING" val="|3.4|46.8"/>
</p:tagLst>
</file>

<file path=ppt/tags/tag40.xml><?xml version="1.0" encoding="utf-8"?>
<p:tagLst xmlns:p="http://schemas.openxmlformats.org/presentationml/2006/main">
  <p:tag name="TIMING" val="|1.9"/>
</p:tagLst>
</file>

<file path=ppt/tags/tag41.xml><?xml version="1.0" encoding="utf-8"?>
<p:tagLst xmlns:p="http://schemas.openxmlformats.org/presentationml/2006/main">
  <p:tag name="TIMING" val="|2.8"/>
</p:tagLst>
</file>

<file path=ppt/tags/tag42.xml><?xml version="1.0" encoding="utf-8"?>
<p:tagLst xmlns:p="http://schemas.openxmlformats.org/presentationml/2006/main">
  <p:tag name="TIMING" val="|11.7"/>
</p:tagLst>
</file>

<file path=ppt/tags/tag43.xml><?xml version="1.0" encoding="utf-8"?>
<p:tagLst xmlns:p="http://schemas.openxmlformats.org/presentationml/2006/main">
  <p:tag name="TIMING" val="|6.3"/>
</p:tagLst>
</file>

<file path=ppt/tags/tag44.xml><?xml version="1.0" encoding="utf-8"?>
<p:tagLst xmlns:p="http://schemas.openxmlformats.org/presentationml/2006/main">
  <p:tag name="TIMING" val="|5.1"/>
</p:tagLst>
</file>

<file path=ppt/tags/tag45.xml><?xml version="1.0" encoding="utf-8"?>
<p:tagLst xmlns:p="http://schemas.openxmlformats.org/presentationml/2006/main">
  <p:tag name="TIMING" val="|2.1"/>
</p:tagLst>
</file>

<file path=ppt/tags/tag5.xml><?xml version="1.0" encoding="utf-8"?>
<p:tagLst xmlns:p="http://schemas.openxmlformats.org/presentationml/2006/main">
  <p:tag name="TIMING" val="|8.5|53.1|41.4"/>
</p:tagLst>
</file>

<file path=ppt/tags/tag6.xml><?xml version="1.0" encoding="utf-8"?>
<p:tagLst xmlns:p="http://schemas.openxmlformats.org/presentationml/2006/main">
  <p:tag name="TIMING" val="|1.8"/>
</p:tagLst>
</file>

<file path=ppt/tags/tag7.xml><?xml version="1.0" encoding="utf-8"?>
<p:tagLst xmlns:p="http://schemas.openxmlformats.org/presentationml/2006/main">
  <p:tag name="TIMING" val="|15.4|41.1"/>
</p:tagLst>
</file>

<file path=ppt/tags/tag8.xml><?xml version="1.0" encoding="utf-8"?>
<p:tagLst xmlns:p="http://schemas.openxmlformats.org/presentationml/2006/main">
  <p:tag name="TIMING" val="|7|16.9"/>
</p:tagLst>
</file>

<file path=ppt/tags/tag9.xml><?xml version="1.0" encoding="utf-8"?>
<p:tagLst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5950</Words>
  <Application>WPS Presentation</Application>
  <PresentationFormat>Widescreen</PresentationFormat>
  <Paragraphs>214</Paragraphs>
  <Slides>76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Data overview</vt:lpstr>
      <vt:lpstr>PowerPoint 演示文稿</vt:lpstr>
      <vt:lpstr>PowerPoint 演示文稿</vt:lpstr>
      <vt:lpstr>1. Top 5/bottom 5 constituencies of 2014 and 2019 in terms of voter turnout ratio</vt:lpstr>
      <vt:lpstr>PowerPoint 演示文稿</vt:lpstr>
      <vt:lpstr>PowerPoint 演示文稿</vt:lpstr>
      <vt:lpstr>2. Top 5/bottom 5 states of 2014 and 2019 in terms of voter turnout ratio</vt:lpstr>
      <vt:lpstr>PowerPoint 演示文稿</vt:lpstr>
      <vt:lpstr>PowerPoint 演示文稿</vt:lpstr>
      <vt:lpstr>PowerPoint 演示文稿</vt:lpstr>
      <vt:lpstr>3. Constituencies which elected the same party for two consecutive elections, rank them by % of votes to that winning party in 2019</vt:lpstr>
      <vt:lpstr>PowerPoint 演示文稿</vt:lpstr>
      <vt:lpstr>4. Constituencies which voted for different parties in two elections (list top 10 based on the difference (2019-2014) in voter percentage in two elections)</vt:lpstr>
      <vt:lpstr>PowerPoint 演示文稿</vt:lpstr>
      <vt:lpstr>PowerPoint 演示文稿</vt:lpstr>
      <vt:lpstr>6. % Split of votes of parties between 2014 vs 2019 at national level</vt:lpstr>
      <vt:lpstr>7. % Split of votes of parties between 2014 vs 2019 at state level</vt:lpstr>
      <vt:lpstr>PowerPoint 演示文稿</vt:lpstr>
      <vt:lpstr>8. Top 5 constituencies for two major national parties where they have gained vote share in 2019 as compared to 2014</vt:lpstr>
      <vt:lpstr>PowerPoint 演示文稿</vt:lpstr>
      <vt:lpstr>PowerPoint 演示文稿</vt:lpstr>
      <vt:lpstr>9. Top 5 constituencies for two major national parties where they have lost vote share in 2019 as compared to 2014</vt:lpstr>
      <vt:lpstr>PowerPoint 演示文稿</vt:lpstr>
      <vt:lpstr>PowerPoint 演示文稿</vt:lpstr>
      <vt:lpstr>10. Constituency that has voted the most for NOTA?</vt:lpstr>
      <vt:lpstr>PowerPoint 演示文稿</vt:lpstr>
      <vt:lpstr>PowerPoint 演示文稿</vt:lpstr>
      <vt:lpstr>12. Is there a correlation between postal votes % and voter turnout % ?</vt:lpstr>
      <vt:lpstr>13. Is there a correlation between GDP of a state and voter turnout % ?</vt:lpstr>
      <vt:lpstr>14. Is there a correlation between literacy % of the state and voter turnout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overview</vt:lpstr>
      <vt:lpstr>PowerPoint 演示文稿</vt:lpstr>
      <vt:lpstr>PowerPoint 演示文稿</vt:lpstr>
      <vt:lpstr>1. Top 5/bottom 5 constituencies of 2014 and 2019 in terms of voter turnout ratio</vt:lpstr>
      <vt:lpstr>PowerPoint 演示文稿</vt:lpstr>
      <vt:lpstr>PowerPoint 演示文稿</vt:lpstr>
      <vt:lpstr>2. Top 5/bottom 5 states of 2014 and 2019 in terms of voter turnout ratio</vt:lpstr>
      <vt:lpstr>PowerPoint 演示文稿</vt:lpstr>
      <vt:lpstr>PowerPoint 演示文稿</vt:lpstr>
      <vt:lpstr>PowerPoint 演示文稿</vt:lpstr>
      <vt:lpstr>3. Constituencies which elected the same party for two consecutive elections, rank them by % of votes to that winning party in 2019</vt:lpstr>
      <vt:lpstr>PowerPoint 演示文稿</vt:lpstr>
      <vt:lpstr>4. Constituencies which voted for different parties in two elections (list top 10 based on the difference (2019-2014) in voter percentage in two elections)</vt:lpstr>
      <vt:lpstr>PowerPoint 演示文稿</vt:lpstr>
      <vt:lpstr>PowerPoint 演示文稿</vt:lpstr>
      <vt:lpstr>6. % Split of votes of parties between 2014 vs 2019 at national level</vt:lpstr>
      <vt:lpstr>7. % Split of votes of parties between 2014 vs 2019 at state level</vt:lpstr>
      <vt:lpstr>PowerPoint 演示文稿</vt:lpstr>
      <vt:lpstr>8. Top 5 constituencies for two major national parties where they have gained vote share in 2019 as compared to 2014</vt:lpstr>
      <vt:lpstr>PowerPoint 演示文稿</vt:lpstr>
      <vt:lpstr>PowerPoint 演示文稿</vt:lpstr>
      <vt:lpstr>9. Top 5 constituencies for two major national parties where they have lost vote share in 2019 as compared to 2014</vt:lpstr>
      <vt:lpstr>PowerPoint 演示文稿</vt:lpstr>
      <vt:lpstr>PowerPoint 演示文稿</vt:lpstr>
      <vt:lpstr>10. Constituency that has voted the most for NOTA?</vt:lpstr>
      <vt:lpstr>PowerPoint 演示文稿</vt:lpstr>
      <vt:lpstr>PowerPoint 演示文稿</vt:lpstr>
      <vt:lpstr>12. Is there a correlation between postal votes % and voter turnout % ?</vt:lpstr>
      <vt:lpstr>13. Is there a correlation between GDP of a state and voter turnout % ?</vt:lpstr>
      <vt:lpstr>14. Is there a correlation between literacy % of the state and voter turnout %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keerthis777@live.com</dc:creator>
  <cp:lastModifiedBy>aishwarya</cp:lastModifiedBy>
  <cp:revision>2</cp:revision>
  <dcterms:created xsi:type="dcterms:W3CDTF">2024-05-24T10:28:00Z</dcterms:created>
  <dcterms:modified xsi:type="dcterms:W3CDTF">2024-07-24T10:57:58Z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D217878852534E5A96B5F2E0BDC4C52E_12</vt:lpwstr>
  </property>
  <property fmtid="{D5CDD505-2E9C-101B-9397-08002B2CF9AE}" pid="3" name="KSOProductBuildVer">
    <vt:lpwstr>1033-12.2.0.17545</vt:lpwstr>
  </property>
</Properties>
</file>