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335" r:id="rId5"/>
    <p:sldId id="336" r:id="rId6"/>
    <p:sldId id="340" r:id="rId7"/>
    <p:sldId id="347" r:id="rId8"/>
    <p:sldId id="349" r:id="rId9"/>
    <p:sldId id="342" r:id="rId10"/>
    <p:sldId id="341" r:id="rId11"/>
    <p:sldId id="343" r:id="rId12"/>
    <p:sldId id="345" r:id="rId13"/>
    <p:sldId id="351" r:id="rId14"/>
    <p:sldId id="344" r:id="rId15"/>
    <p:sldId id="350" r:id="rId16"/>
    <p:sldId id="354" r:id="rId17"/>
    <p:sldId id="352" r:id="rId18"/>
    <p:sldId id="35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D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D74495-12B9-B858-FF71-777B1B8C5523}" v="362" dt="2025-10-13T09:08:43.372"/>
    <p1510:client id="{ADA93217-CAA4-C11F-46AB-8BDBAE3CD29F}" v="240" dt="2025-10-13T11:17:14.277"/>
    <p1510:client id="{C149E1BC-331A-4FA8-91A4-A6DE397D59E8}" v="1093" dt="2025-10-14T05:23:07.2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6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546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19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99627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96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44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4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slide dark">
  <p:cSld name="9_Title slide dark">
    <p:bg>
      <p:bgPr>
        <a:solidFill>
          <a:schemeClr val="bg1">
            <a:lumMod val="95000"/>
            <a:alpha val="27000"/>
          </a:schemeClr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>
            <a:spLocks noGrp="1"/>
          </p:cNvSpPr>
          <p:nvPr userDrawn="1">
            <p:ph type="title"/>
          </p:nvPr>
        </p:nvSpPr>
        <p:spPr>
          <a:xfrm>
            <a:off x="533401" y="258785"/>
            <a:ext cx="108889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333"/>
              <a:buFont typeface="Quattrocento Sans"/>
              <a:buNone/>
              <a:defRPr sz="2400" b="1" i="0" u="none" strike="noStrike" cap="none">
                <a:solidFill>
                  <a:schemeClr val="tx2"/>
                </a:solidFill>
                <a:latin typeface="Bw Modelica SS02" panose="00000600000000000000" pitchFamily="50" charset="0"/>
                <a:ea typeface="Bw Modelica SS02" panose="00000600000000000000" pitchFamily="50" charset="0"/>
                <a:cs typeface="Calibri Light" panose="020F0302020204030204" pitchFamily="34" charset="0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14C7A148-8D6D-4FCD-AE91-B2F1E93837C8}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11561718" y="6225024"/>
            <a:ext cx="743151" cy="522822"/>
          </a:xfrm>
          <a:custGeom>
            <a:avLst/>
            <a:gdLst>
              <a:gd name="T0" fmla="*/ 3955 w 3955"/>
              <a:gd name="T1" fmla="*/ 2784 h 2798"/>
              <a:gd name="T2" fmla="*/ 1996 w 3955"/>
              <a:gd name="T3" fmla="*/ 0 h 2798"/>
              <a:gd name="T4" fmla="*/ 0 w 3955"/>
              <a:gd name="T5" fmla="*/ 2798 h 2798"/>
              <a:gd name="T6" fmla="*/ 3955 w 3955"/>
              <a:gd name="T7" fmla="*/ 2784 h 2798"/>
              <a:gd name="connsiteX0" fmla="*/ 10108 w 10108"/>
              <a:gd name="connsiteY0" fmla="*/ 10052 h 10052"/>
              <a:gd name="connsiteX1" fmla="*/ 5047 w 10108"/>
              <a:gd name="connsiteY1" fmla="*/ 0 h 10052"/>
              <a:gd name="connsiteX2" fmla="*/ 0 w 10108"/>
              <a:gd name="connsiteY2" fmla="*/ 10000 h 10052"/>
              <a:gd name="connsiteX3" fmla="*/ 10108 w 10108"/>
              <a:gd name="connsiteY3" fmla="*/ 10052 h 10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08" h="10052">
                <a:moveTo>
                  <a:pt x="10108" y="10052"/>
                </a:moveTo>
                <a:lnTo>
                  <a:pt x="5047" y="0"/>
                </a:lnTo>
                <a:lnTo>
                  <a:pt x="0" y="10000"/>
                </a:lnTo>
                <a:lnTo>
                  <a:pt x="10108" y="10052"/>
                </a:lnTo>
                <a:close/>
              </a:path>
            </a:pathLst>
          </a:custGeom>
          <a:gradFill flip="none" rotWithShape="1">
            <a:gsLst>
              <a:gs pos="0">
                <a:srgbClr val="11306F"/>
              </a:gs>
              <a:gs pos="99000">
                <a:srgbClr val="FF000C"/>
              </a:gs>
              <a:gs pos="32000">
                <a:srgbClr val="1D92EA"/>
              </a:gs>
              <a:gs pos="71000">
                <a:srgbClr val="11306F">
                  <a:alpha val="86000"/>
                </a:srgb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 noProof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550D1-B183-6C58-8A25-87F8C15A0F82}"/>
              </a:ext>
            </a:extLst>
          </p:cNvPr>
          <p:cNvSpPr/>
          <p:nvPr userDrawn="1"/>
        </p:nvSpPr>
        <p:spPr>
          <a:xfrm>
            <a:off x="11816419" y="6363459"/>
            <a:ext cx="335348" cy="24622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60938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A0565A-C074-4695-8CD4-65F95A2E85D5}" type="slidenum">
              <a:rPr kumimoji="0" lang="uk-UA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Calibri" panose="020F0502020204030204" pitchFamily="34" charset="0"/>
              </a:rPr>
              <a:t>‹#›</a:t>
            </a:fld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1" name="Freeform 1">
            <a:extLst>
              <a:ext uri="{FF2B5EF4-FFF2-40B4-BE49-F238E27FC236}">
                <a16:creationId xmlns:a16="http://schemas.microsoft.com/office/drawing/2014/main" id="{29DAF5F2-2428-FCBC-00BE-44B82971AE07}"/>
              </a:ext>
            </a:extLst>
          </p:cNvPr>
          <p:cNvSpPr/>
          <p:nvPr userDrawn="1"/>
        </p:nvSpPr>
        <p:spPr>
          <a:xfrm>
            <a:off x="171780" y="347459"/>
            <a:ext cx="110476" cy="207372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 1">
            <a:extLst>
              <a:ext uri="{FF2B5EF4-FFF2-40B4-BE49-F238E27FC236}">
                <a16:creationId xmlns:a16="http://schemas.microsoft.com/office/drawing/2014/main" id="{4572405C-124C-38E3-C305-7EF8E0991663}"/>
              </a:ext>
            </a:extLst>
          </p:cNvPr>
          <p:cNvSpPr/>
          <p:nvPr userDrawn="1"/>
        </p:nvSpPr>
        <p:spPr>
          <a:xfrm>
            <a:off x="208484" y="296487"/>
            <a:ext cx="164786" cy="30931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1">
            <a:extLst>
              <a:ext uri="{FF2B5EF4-FFF2-40B4-BE49-F238E27FC236}">
                <a16:creationId xmlns:a16="http://schemas.microsoft.com/office/drawing/2014/main" id="{44FC9997-7012-399E-BCC9-A84CDFBE1A30}"/>
              </a:ext>
            </a:extLst>
          </p:cNvPr>
          <p:cNvSpPr/>
          <p:nvPr userDrawn="1"/>
        </p:nvSpPr>
        <p:spPr>
          <a:xfrm>
            <a:off x="117037" y="383177"/>
            <a:ext cx="72418" cy="135936"/>
          </a:xfrm>
          <a:custGeom>
            <a:avLst/>
            <a:gdLst>
              <a:gd name="connsiteX0" fmla="*/ 1425004 w 5715000"/>
              <a:gd name="connsiteY0" fmla="*/ 0 h 6858000"/>
              <a:gd name="connsiteX1" fmla="*/ 0 w 5715000"/>
              <a:gd name="connsiteY1" fmla="*/ 0 h 6858000"/>
              <a:gd name="connsiteX2" fmla="*/ 4289997 w 5715000"/>
              <a:gd name="connsiteY2" fmla="*/ 3419793 h 6858000"/>
              <a:gd name="connsiteX3" fmla="*/ 733298 w 5715000"/>
              <a:gd name="connsiteY3" fmla="*/ 6858000 h 6858000"/>
              <a:gd name="connsiteX4" fmla="*/ 2158302 w 5715000"/>
              <a:gd name="connsiteY4" fmla="*/ 6858000 h 6858000"/>
              <a:gd name="connsiteX5" fmla="*/ 5715000 w 5715000"/>
              <a:gd name="connsiteY5" fmla="*/ 3419793 h 6858000"/>
              <a:gd name="connsiteX6" fmla="*/ 1425004 w 5715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00" h="6858000">
                <a:moveTo>
                  <a:pt x="1425004" y="0"/>
                </a:moveTo>
                <a:lnTo>
                  <a:pt x="0" y="0"/>
                </a:lnTo>
                <a:lnTo>
                  <a:pt x="4289997" y="3419793"/>
                </a:lnTo>
                <a:lnTo>
                  <a:pt x="733298" y="6858000"/>
                </a:lnTo>
                <a:lnTo>
                  <a:pt x="2158302" y="6858000"/>
                </a:lnTo>
                <a:lnTo>
                  <a:pt x="5715000" y="3419793"/>
                </a:lnTo>
                <a:lnTo>
                  <a:pt x="1425004" y="0"/>
                </a:lnTo>
                <a:close/>
              </a:path>
            </a:pathLst>
          </a:custGeom>
          <a:gradFill>
            <a:gsLst>
              <a:gs pos="10000">
                <a:srgbClr val="EC0D98"/>
              </a:gs>
              <a:gs pos="72000">
                <a:schemeClr val="accent1"/>
              </a:gs>
              <a:gs pos="100000">
                <a:srgbClr val="1B7BC8"/>
              </a:gs>
            </a:gsLst>
            <a:lin ang="10800000" scaled="1"/>
          </a:gra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F7993-9F5C-6834-0EC9-58B87BEE26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2445" y="6404328"/>
            <a:ext cx="1448946" cy="2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825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533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90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86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07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85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0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27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78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33EF6-B972-4946-9FED-2C7308DDE567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BA8F30-F553-4E35-8485-6F3273A07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5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0CB4-EDB5-35F5-6EDF-FF552DED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93943F-A7BA-2B70-0F8A-D391DDF45BD7}"/>
              </a:ext>
            </a:extLst>
          </p:cNvPr>
          <p:cNvSpPr/>
          <p:nvPr/>
        </p:nvSpPr>
        <p:spPr>
          <a:xfrm>
            <a:off x="108036" y="258291"/>
            <a:ext cx="11942450" cy="1918852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>
                <a:solidFill>
                  <a:schemeClr val="bg2"/>
                </a:solidFill>
              </a:rPr>
              <a:t>            </a:t>
            </a:r>
          </a:p>
          <a:p>
            <a:pPr algn="ctr"/>
            <a:r>
              <a:rPr lang="en-US" sz="3200">
                <a:solidFill>
                  <a:schemeClr val="bg2"/>
                </a:solidFill>
              </a:rPr>
              <a:t>            AIOps implementation (AI Assisted incident handling using Knowledge Fabric)</a:t>
            </a:r>
            <a:br>
              <a:rPr lang="en-US" sz="3200">
                <a:solidFill>
                  <a:schemeClr val="bg2"/>
                </a:solidFill>
              </a:rPr>
            </a:br>
            <a:r>
              <a:rPr lang="en-US" sz="3200"/>
              <a:t>                </a:t>
            </a:r>
            <a:endParaRPr lang="en-IN" sz="3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33A770-A53A-F0AE-9B0F-34C24EDA4B18}"/>
              </a:ext>
            </a:extLst>
          </p:cNvPr>
          <p:cNvSpPr>
            <a:spLocks/>
          </p:cNvSpPr>
          <p:nvPr/>
        </p:nvSpPr>
        <p:spPr>
          <a:xfrm>
            <a:off x="485257" y="2791302"/>
            <a:ext cx="8609581" cy="2945071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numCol="2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Team Members</a:t>
            </a:r>
          </a:p>
          <a:p>
            <a:pPr algn="ctr" fontAlgn="base"/>
            <a:endParaRPr lang="en-US" sz="2000" b="1">
              <a:solidFill>
                <a:schemeClr val="tx1"/>
              </a:solidFill>
            </a:endParaRP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Vignesh G</a:t>
            </a: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Aishwarya B</a:t>
            </a: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Darshana C R</a:t>
            </a: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Tharun Eshwar S</a:t>
            </a: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Vijay Kumar M</a:t>
            </a:r>
          </a:p>
          <a:p>
            <a:pPr algn="ctr" fontAlgn="base"/>
            <a:endParaRPr lang="en-US" sz="2000" b="1">
              <a:solidFill>
                <a:schemeClr val="tx1"/>
              </a:solidFill>
            </a:endParaRPr>
          </a:p>
          <a:p>
            <a:pPr algn="ctr" fontAlgn="base"/>
            <a:endParaRPr lang="en-US" sz="2000" b="1">
              <a:solidFill>
                <a:schemeClr val="tx1"/>
              </a:solidFill>
            </a:endParaRP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Mentors</a:t>
            </a:r>
          </a:p>
          <a:p>
            <a:pPr algn="ctr" fontAlgn="base"/>
            <a:endParaRPr lang="en-US" sz="2000" b="1">
              <a:solidFill>
                <a:schemeClr val="tx1"/>
              </a:solidFill>
            </a:endParaRP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  Swapna Kashalkar     </a:t>
            </a:r>
          </a:p>
          <a:p>
            <a:pPr algn="ctr" fontAlgn="base"/>
            <a:r>
              <a:rPr lang="en-US" sz="2000" b="1">
                <a:solidFill>
                  <a:schemeClr val="tx1"/>
                </a:solidFill>
              </a:rPr>
              <a:t>Archana V Pawar    </a:t>
            </a:r>
          </a:p>
        </p:txBody>
      </p:sp>
      <p:pic>
        <p:nvPicPr>
          <p:cNvPr id="7" name="Picture 12" descr="See the source image">
            <a:extLst>
              <a:ext uri="{FF2B5EF4-FFF2-40B4-BE49-F238E27FC236}">
                <a16:creationId xmlns:a16="http://schemas.microsoft.com/office/drawing/2014/main" id="{9E55773A-3738-55E7-9E45-961CEA88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60" y="595173"/>
            <a:ext cx="1088754" cy="105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Fabric — What is it, and Why Does it Really Matter? | by Anuradha  Guptaa | Medium">
            <a:extLst>
              <a:ext uri="{FF2B5EF4-FFF2-40B4-BE49-F238E27FC236}">
                <a16:creationId xmlns:a16="http://schemas.microsoft.com/office/drawing/2014/main" id="{992EC5DA-622A-80E9-4F77-41439B6F6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0" t="51373" r="39369" b="16798"/>
          <a:stretch>
            <a:fillRect/>
          </a:stretch>
        </p:blipFill>
        <p:spPr bwMode="auto">
          <a:xfrm>
            <a:off x="9569874" y="4211728"/>
            <a:ext cx="1377525" cy="132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triangle with white center&#10;&#10;AI-generated content may be incorrect.">
            <a:extLst>
              <a:ext uri="{FF2B5EF4-FFF2-40B4-BE49-F238E27FC236}">
                <a16:creationId xmlns:a16="http://schemas.microsoft.com/office/drawing/2014/main" id="{8CF155F6-B499-F35E-E3D4-4BC490556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875" y="2765902"/>
            <a:ext cx="1378852" cy="132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3F34-C31E-464E-67CA-42542704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07F28B-184F-559A-3E4D-61196572426D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/>
              <a:t>OUTPUT</a:t>
            </a:r>
            <a:r>
              <a:rPr lang="en-US" sz="1600"/>
              <a:t> - resolution step</a:t>
            </a:r>
            <a:endParaRPr lang="en-IN" sz="160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07FFD7-EE2F-F69C-A2A6-D97ED172D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9" y="1118308"/>
            <a:ext cx="11465719" cy="5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3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BC931-0BCC-B300-2234-FF74E366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93852A-0A95-ACF0-8C57-B487FCEE765D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OUTCOMES</a:t>
            </a:r>
            <a:r>
              <a:rPr lang="en-US" sz="1600"/>
              <a:t>                </a:t>
            </a:r>
            <a:endParaRPr lang="en-IN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5A0E8-D662-8E56-B9DB-DD17CA860E74}"/>
              </a:ext>
            </a:extLst>
          </p:cNvPr>
          <p:cNvSpPr txBox="1"/>
          <p:nvPr/>
        </p:nvSpPr>
        <p:spPr>
          <a:xfrm>
            <a:off x="534067" y="1710360"/>
            <a:ext cx="10065107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Intelligent Incident Handling:</a:t>
            </a:r>
            <a:r>
              <a:rPr lang="en-US" sz="2600">
                <a:ea typeface="+mn-lt"/>
                <a:cs typeface="+mn-lt"/>
              </a:rPr>
              <a:t> Automated pipelines ingest and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process incident data with minimal manual effort </a:t>
            </a:r>
            <a:endParaRPr lang="en-US" sz="2600"/>
          </a:p>
          <a:p>
            <a:endParaRPr lang="en-US" sz="2600" b="1"/>
          </a:p>
          <a:p>
            <a:pPr marL="457200" indent="-457200"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Real-Time Insights:</a:t>
            </a:r>
            <a:r>
              <a:rPr lang="en-US" sz="2600">
                <a:ea typeface="+mn-lt"/>
                <a:cs typeface="+mn-lt"/>
              </a:rPr>
              <a:t> Power BI and Copilot deliver live analytics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and intuitive natural language access </a:t>
            </a:r>
            <a:endParaRPr lang="en-US" sz="2600"/>
          </a:p>
          <a:p>
            <a:endParaRPr lang="en-US" sz="2600"/>
          </a:p>
          <a:p>
            <a:pPr marL="457200" indent="-457200">
              <a:buFont typeface="Arial"/>
              <a:buChar char="•"/>
            </a:pPr>
            <a:r>
              <a:rPr lang="en-US" sz="2600" b="1">
                <a:ea typeface="+mn-lt"/>
                <a:cs typeface="+mn-lt"/>
              </a:rPr>
              <a:t>Flexible Architecture:</a:t>
            </a:r>
            <a:r>
              <a:rPr lang="en-US" sz="2600">
                <a:ea typeface="+mn-lt"/>
                <a:cs typeface="+mn-lt"/>
              </a:rPr>
              <a:t> Microsoft Fabric ensures unified data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management with adaptive learning for growth and</a:t>
            </a:r>
            <a:endParaRPr lang="en-US" sz="2600"/>
          </a:p>
          <a:p>
            <a:r>
              <a:rPr lang="en-US" sz="2600">
                <a:ea typeface="+mn-lt"/>
                <a:cs typeface="+mn-lt"/>
              </a:rPr>
              <a:t>customization</a:t>
            </a: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2539604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08DC4-5323-E16F-9BEB-344E5844A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C68C8B-5AFC-0A53-4DFE-5E256870B0D3}"/>
              </a:ext>
            </a:extLst>
          </p:cNvPr>
          <p:cNvSpPr>
            <a:spLocks/>
          </p:cNvSpPr>
          <p:nvPr/>
        </p:nvSpPr>
        <p:spPr>
          <a:xfrm>
            <a:off x="536476" y="1391822"/>
            <a:ext cx="8414656" cy="4575364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Interactive User Interface with Natural Language Processing (Azure AI Foundry - Chatbot)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Integration with </a:t>
            </a:r>
            <a:r>
              <a:rPr lang="en-US" sz="2600" b="1">
                <a:solidFill>
                  <a:schemeClr val="tx1"/>
                </a:solidFill>
              </a:rPr>
              <a:t>Service Now </a:t>
            </a:r>
            <a:r>
              <a:rPr lang="en-US" sz="2600">
                <a:solidFill>
                  <a:schemeClr val="tx1"/>
                </a:solidFill>
              </a:rPr>
              <a:t>and work with the</a:t>
            </a:r>
            <a:r>
              <a:rPr lang="en-US" sz="2600" b="1">
                <a:solidFill>
                  <a:schemeClr val="tx1"/>
                </a:solidFill>
              </a:rPr>
              <a:t> live data.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Intelligent Routing and Auto Assignment if issue is unresolved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551D6-AFB7-14BA-A21B-52FF43B1E87A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/>
              <a:t>FUTURE ENHANCEMENT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3905057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20B57-3C50-7EE9-D239-0C83104DB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5539A5-029D-4CCB-0484-3AB959A9B091}"/>
              </a:ext>
            </a:extLst>
          </p:cNvPr>
          <p:cNvSpPr/>
          <p:nvPr/>
        </p:nvSpPr>
        <p:spPr>
          <a:xfrm>
            <a:off x="437852" y="0"/>
            <a:ext cx="11754148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/>
              <a:t>DEMO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C3D67-3F48-EFD1-9931-5AD4BD2D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52" y="1174220"/>
            <a:ext cx="9473602" cy="47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21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A64BE-0762-7459-71CF-308969634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CE989D7-E7C5-AA78-7910-73344CEEB665}"/>
              </a:ext>
            </a:extLst>
          </p:cNvPr>
          <p:cNvSpPr>
            <a:spLocks/>
          </p:cNvSpPr>
          <p:nvPr/>
        </p:nvSpPr>
        <p:spPr>
          <a:xfrm>
            <a:off x="534067" y="1272606"/>
            <a:ext cx="8808356" cy="4575364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Leverages </a:t>
            </a:r>
            <a:r>
              <a:rPr lang="en-US" sz="2600" b="1">
                <a:solidFill>
                  <a:schemeClr val="tx1"/>
                </a:solidFill>
              </a:rPr>
              <a:t>Microsoft Fabric </a:t>
            </a:r>
            <a:r>
              <a:rPr lang="en-US" sz="2600">
                <a:solidFill>
                  <a:schemeClr val="tx1"/>
                </a:solidFill>
              </a:rPr>
              <a:t>for unified data management and real-time insights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Provides resolution steps via Copilot based on analyzed incident data for smarter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6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>
                <a:solidFill>
                  <a:schemeClr val="tx1"/>
                </a:solidFill>
              </a:rPr>
              <a:t>Lays the foundation for future automation and scalable growth, creating a smarter, faster IT ecosystem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F8651-A6F9-B0AA-3AAF-D8B013BF134A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CONCLUSION</a:t>
            </a:r>
            <a:r>
              <a:rPr lang="en-US" sz="1600"/>
              <a:t>                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00939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9ED08-FC3B-4C54-9802-2E58BE49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BF9329-4870-6912-07F0-6E76B13DAFF6}"/>
              </a:ext>
            </a:extLst>
          </p:cNvPr>
          <p:cNvSpPr/>
          <p:nvPr/>
        </p:nvSpPr>
        <p:spPr>
          <a:xfrm>
            <a:off x="251039" y="2966340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THANK YOU 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3C231-7CF6-5135-DD77-A4CAB062A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F667A81-6FF0-ABD1-618E-5CF036E53AB7}"/>
              </a:ext>
            </a:extLst>
          </p:cNvPr>
          <p:cNvSpPr>
            <a:spLocks/>
          </p:cNvSpPr>
          <p:nvPr/>
        </p:nvSpPr>
        <p:spPr>
          <a:xfrm>
            <a:off x="534067" y="1141317"/>
            <a:ext cx="8855739" cy="4826863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sz="2500" b="1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>
                <a:solidFill>
                  <a:schemeClr val="tx1"/>
                </a:solidFill>
              </a:rPr>
              <a:t>AIOps (Artificial Intelligence for IT Operations) </a:t>
            </a:r>
            <a:r>
              <a:rPr lang="en-US" sz="2500">
                <a:solidFill>
                  <a:schemeClr val="tx1"/>
                </a:solidFill>
              </a:rPr>
              <a:t>uses AI and machine learning to enhance IT operations, reducing manual effort and improving efficiency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IT support teams use platforms like </a:t>
            </a:r>
            <a:r>
              <a:rPr lang="en-US" sz="2500" b="1">
                <a:solidFill>
                  <a:schemeClr val="tx1"/>
                </a:solidFill>
              </a:rPr>
              <a:t>ServiceNow</a:t>
            </a:r>
            <a:r>
              <a:rPr lang="en-US" sz="2500">
                <a:solidFill>
                  <a:schemeClr val="tx1"/>
                </a:solidFill>
              </a:rPr>
              <a:t> to manage the entire lifecycle of incident tickets from creation to resolution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Our solution uses </a:t>
            </a:r>
            <a:r>
              <a:rPr lang="en-US" sz="2500" b="1">
                <a:solidFill>
                  <a:schemeClr val="tx1"/>
                </a:solidFill>
              </a:rPr>
              <a:t>Microsoft Fabric </a:t>
            </a:r>
            <a:r>
              <a:rPr lang="en-US" sz="2500">
                <a:solidFill>
                  <a:schemeClr val="tx1"/>
                </a:solidFill>
              </a:rPr>
              <a:t>to analyze historical incident data and suggest resolution steps via Copilot, enabling faster, smarter handling and future automation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50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86909C-B465-6434-90BF-E5A8AC390B56}"/>
              </a:ext>
            </a:extLst>
          </p:cNvPr>
          <p:cNvSpPr/>
          <p:nvPr/>
        </p:nvSpPr>
        <p:spPr>
          <a:xfrm>
            <a:off x="534067" y="17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INTRODUCTION</a:t>
            </a:r>
            <a:r>
              <a:rPr lang="en-US" sz="1600"/>
              <a:t>                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99600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63C5D-E608-0F79-D053-27374940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87DEB8B-B537-51B8-6D08-8190008AC038}"/>
              </a:ext>
            </a:extLst>
          </p:cNvPr>
          <p:cNvSpPr>
            <a:spLocks/>
          </p:cNvSpPr>
          <p:nvPr/>
        </p:nvSpPr>
        <p:spPr>
          <a:xfrm>
            <a:off x="534067" y="1058475"/>
            <a:ext cx="8795656" cy="4741049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Manual Incident Classification and Resolution  </a:t>
            </a:r>
            <a:endParaRPr lang="en-US" sz="2500" b="1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NO</a:t>
            </a:r>
            <a:r>
              <a:rPr lang="en-US" sz="2500" b="1">
                <a:solidFill>
                  <a:schemeClr val="tx1"/>
                </a:solidFill>
              </a:rPr>
              <a:t> </a:t>
            </a:r>
            <a:r>
              <a:rPr lang="en-US" sz="2500">
                <a:solidFill>
                  <a:schemeClr val="tx1"/>
                </a:solidFill>
              </a:rPr>
              <a:t>Automated Knowledge Recommendations</a:t>
            </a:r>
            <a:r>
              <a:rPr lang="en-US" sz="2500" b="1">
                <a:solidFill>
                  <a:schemeClr val="tx1"/>
                </a:solidFill>
              </a:rPr>
              <a:t>. </a:t>
            </a:r>
            <a:r>
              <a:rPr lang="en-US" sz="2500">
                <a:solidFill>
                  <a:schemeClr val="tx1"/>
                </a:solidFill>
              </a:rPr>
              <a:t>Traditional knowledge</a:t>
            </a:r>
            <a:r>
              <a:rPr lang="en-US" sz="2500" b="1">
                <a:solidFill>
                  <a:schemeClr val="tx1"/>
                </a:solidFill>
              </a:rPr>
              <a:t> </a:t>
            </a:r>
            <a:r>
              <a:rPr lang="en-US" sz="2500">
                <a:solidFill>
                  <a:schemeClr val="tx1"/>
                </a:solidFill>
              </a:rPr>
              <a:t>bases are static</a:t>
            </a:r>
            <a:endParaRPr lang="en-US" sz="2500" b="1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Inconsistent user experience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Slower Ticket Resolution Time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>
                <a:solidFill>
                  <a:schemeClr val="tx1"/>
                </a:solidFill>
              </a:rPr>
              <a:t>Heavier workload for support team</a:t>
            </a:r>
          </a:p>
          <a:p>
            <a:pPr>
              <a:spcAft>
                <a:spcPts val="600"/>
              </a:spcAft>
            </a:pPr>
            <a:endParaRPr lang="en-US" sz="25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4A240-1401-9D10-8A14-55E1C873E4D3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PROBLEM STATEMENT</a:t>
            </a:r>
            <a:r>
              <a:rPr lang="en-US" sz="1600"/>
              <a:t>                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87680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CB078-5DA0-E1CB-9B3C-348E5A9E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E0DB47-C8B1-F3DD-825D-FBB23DB42E1F}"/>
              </a:ext>
            </a:extLst>
          </p:cNvPr>
          <p:cNvSpPr>
            <a:spLocks/>
          </p:cNvSpPr>
          <p:nvPr/>
        </p:nvSpPr>
        <p:spPr>
          <a:xfrm>
            <a:off x="534067" y="1316032"/>
            <a:ext cx="8871856" cy="4575364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/>
              <a:buChar char="•"/>
            </a:pPr>
            <a:r>
              <a:rPr lang="en-US" sz="2500">
                <a:solidFill>
                  <a:schemeClr val="tx1"/>
                </a:solidFill>
                <a:ea typeface="+mn-lt"/>
                <a:cs typeface="+mn-lt"/>
              </a:rPr>
              <a:t>Implement an </a:t>
            </a:r>
            <a:r>
              <a:rPr lang="en-US" sz="2500" b="1">
                <a:solidFill>
                  <a:schemeClr val="tx1"/>
                </a:solidFill>
                <a:ea typeface="+mn-lt"/>
                <a:cs typeface="+mn-lt"/>
              </a:rPr>
              <a:t>AIOps framework using Microsoft Fabric</a:t>
            </a:r>
            <a:r>
              <a:rPr lang="en-US" sz="2500">
                <a:solidFill>
                  <a:schemeClr val="tx1"/>
                </a:solidFill>
                <a:ea typeface="+mn-lt"/>
                <a:cs typeface="+mn-lt"/>
              </a:rPr>
              <a:t> to detect, analyze, and recommend resolutions for IT incidents</a:t>
            </a:r>
            <a:endParaRPr lang="en-US"/>
          </a:p>
          <a:p>
            <a:pPr marL="342900" indent="-342900" algn="just">
              <a:buFont typeface="Arial"/>
              <a:buChar char="•"/>
            </a:pPr>
            <a:endParaRPr lang="en-US" sz="250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500">
                <a:solidFill>
                  <a:schemeClr val="tx1"/>
                </a:solidFill>
                <a:ea typeface="+mn-lt"/>
                <a:cs typeface="+mn-lt"/>
              </a:rPr>
              <a:t>Empower IT teams with a </a:t>
            </a:r>
            <a:r>
              <a:rPr lang="en-US" sz="2500" b="1">
                <a:solidFill>
                  <a:schemeClr val="tx1"/>
                </a:solidFill>
                <a:ea typeface="+mn-lt"/>
                <a:cs typeface="+mn-lt"/>
              </a:rPr>
              <a:t>self-service tool for actionable insights</a:t>
            </a:r>
            <a:r>
              <a:rPr lang="en-US" sz="2500">
                <a:solidFill>
                  <a:schemeClr val="tx1"/>
                </a:solidFill>
                <a:ea typeface="+mn-lt"/>
                <a:cs typeface="+mn-lt"/>
              </a:rPr>
              <a:t>, reducing manual troubleshooting and accelerating resolution</a:t>
            </a:r>
          </a:p>
          <a:p>
            <a:pPr marL="342900" indent="-342900" algn="just">
              <a:buFont typeface="Arial"/>
              <a:buChar char="•"/>
            </a:pPr>
            <a:endParaRPr lang="en-US" sz="250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500">
                <a:solidFill>
                  <a:schemeClr val="tx1"/>
                </a:solidFill>
              </a:rPr>
              <a:t>Enhance reliability by </a:t>
            </a:r>
            <a:r>
              <a:rPr lang="en-US" sz="2500" b="1">
                <a:solidFill>
                  <a:schemeClr val="tx1"/>
                </a:solidFill>
              </a:rPr>
              <a:t>minimizing downtime, lowering MTTR, and enabling proactive incident handling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CD07A-5411-AE58-C507-79AD32B1514C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OBJECTIVES</a:t>
            </a:r>
            <a:r>
              <a:rPr lang="en-US" sz="1600"/>
              <a:t>                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294057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49509-ECD8-A0E5-9489-12EDB97D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D77945C-98F1-9C55-D071-EB720859106B}"/>
              </a:ext>
            </a:extLst>
          </p:cNvPr>
          <p:cNvSpPr>
            <a:spLocks/>
          </p:cNvSpPr>
          <p:nvPr/>
        </p:nvSpPr>
        <p:spPr>
          <a:xfrm>
            <a:off x="536475" y="1144814"/>
            <a:ext cx="4407511" cy="457551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sz="2200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Microsoft Fabric is a </a:t>
            </a:r>
            <a:r>
              <a:rPr lang="en-US" sz="2200" b="1">
                <a:solidFill>
                  <a:schemeClr val="tx1"/>
                </a:solidFill>
              </a:rPr>
              <a:t>unified, AI-powered platform </a:t>
            </a:r>
            <a:r>
              <a:rPr lang="en-US" sz="2200">
                <a:solidFill>
                  <a:schemeClr val="tx1"/>
                </a:solidFill>
              </a:rPr>
              <a:t>that manages the entire data lifecycle </a:t>
            </a:r>
            <a:r>
              <a:rPr lang="en-US" sz="2200" b="1">
                <a:solidFill>
                  <a:schemeClr val="tx1"/>
                </a:solidFill>
              </a:rPr>
              <a:t>— </a:t>
            </a:r>
            <a:r>
              <a:rPr lang="en-US" sz="2200">
                <a:solidFill>
                  <a:schemeClr val="tx1"/>
                </a:solidFill>
              </a:rPr>
              <a:t>from </a:t>
            </a:r>
            <a:r>
              <a:rPr lang="en-US" sz="2200" b="1">
                <a:solidFill>
                  <a:schemeClr val="tx1"/>
                </a:solidFill>
              </a:rPr>
              <a:t>ingestion</a:t>
            </a:r>
            <a:r>
              <a:rPr lang="en-US" sz="2200">
                <a:solidFill>
                  <a:schemeClr val="tx1"/>
                </a:solidFill>
              </a:rPr>
              <a:t> to </a:t>
            </a:r>
            <a:r>
              <a:rPr lang="en-US" sz="2200" b="1">
                <a:solidFill>
                  <a:schemeClr val="tx1"/>
                </a:solidFill>
              </a:rPr>
              <a:t>insights</a:t>
            </a:r>
            <a:r>
              <a:rPr lang="en-US" sz="2200">
                <a:solidFill>
                  <a:schemeClr val="tx1"/>
                </a:solidFill>
              </a:rPr>
              <a:t>—in </a:t>
            </a:r>
            <a:r>
              <a:rPr lang="en-US" sz="2200" b="1">
                <a:solidFill>
                  <a:schemeClr val="tx1"/>
                </a:solidFill>
              </a:rPr>
              <a:t>one</a:t>
            </a:r>
            <a:r>
              <a:rPr lang="en-US" sz="2200">
                <a:solidFill>
                  <a:schemeClr val="tx1"/>
                </a:solidFill>
              </a:rPr>
              <a:t> place</a:t>
            </a:r>
          </a:p>
          <a:p>
            <a:endParaRPr lang="en-US" sz="2200" b="1">
              <a:solidFill>
                <a:schemeClr val="tx1"/>
              </a:solidFill>
            </a:endParaRPr>
          </a:p>
          <a:p>
            <a:r>
              <a:rPr lang="en-US" sz="2200">
                <a:solidFill>
                  <a:schemeClr val="tx1"/>
                </a:solidFill>
              </a:rPr>
              <a:t>A </a:t>
            </a:r>
            <a:r>
              <a:rPr lang="en-US" sz="2200" b="1">
                <a:solidFill>
                  <a:schemeClr val="tx1"/>
                </a:solidFill>
              </a:rPr>
              <a:t>one-stop solution </a:t>
            </a:r>
            <a:r>
              <a:rPr lang="en-US" sz="2200">
                <a:solidFill>
                  <a:schemeClr val="tx1"/>
                </a:solidFill>
              </a:rPr>
              <a:t>for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Storing</a:t>
            </a:r>
            <a:r>
              <a:rPr lang="en-US" sz="2200">
                <a:solidFill>
                  <a:schemeClr val="tx1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Cleaning</a:t>
            </a:r>
            <a:r>
              <a:rPr lang="en-US" sz="2200">
                <a:solidFill>
                  <a:schemeClr val="tx1"/>
                </a:solidFill>
              </a:rPr>
              <a:t>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Analyzing  </a:t>
            </a:r>
            <a:r>
              <a:rPr lang="en-US" sz="2200">
                <a:solidFill>
                  <a:schemeClr val="tx1"/>
                </a:solidFill>
              </a:rPr>
              <a:t>and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>
                <a:solidFill>
                  <a:schemeClr val="tx1"/>
                </a:solidFill>
              </a:rPr>
              <a:t>visualizing data</a:t>
            </a:r>
          </a:p>
          <a:p>
            <a:r>
              <a:rPr lang="en-US" sz="2200">
                <a:solidFill>
                  <a:schemeClr val="tx1"/>
                </a:solidFill>
              </a:rPr>
              <a:t> through dashboards and reports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A489F-79C1-A3B0-2E8F-4B222E6E187B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bg1"/>
                </a:solidFill>
              </a:rPr>
              <a:t>OVERVIEW – MS FABRIC</a:t>
            </a:r>
            <a:endParaRPr lang="en-IN" sz="160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FB0239D0-0790-EE2D-2EC2-889C3A015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666" y="1144815"/>
            <a:ext cx="6781334" cy="457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8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8ACF-857F-70E0-3AB8-04661A9F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CD1335-5421-F188-79F5-142D16FB13F5}"/>
              </a:ext>
            </a:extLst>
          </p:cNvPr>
          <p:cNvSpPr>
            <a:spLocks/>
          </p:cNvSpPr>
          <p:nvPr/>
        </p:nvSpPr>
        <p:spPr>
          <a:xfrm>
            <a:off x="587276" y="979714"/>
            <a:ext cx="11234056" cy="4898572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6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DE878-624B-E889-5CA7-49093DCA315B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COMPARATIVE STUDY</a:t>
            </a:r>
            <a:r>
              <a:rPr lang="en-US" sz="1600"/>
              <a:t>                </a:t>
            </a:r>
            <a:endParaRPr lang="en-IN" sz="160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DA8D883-6984-AD6F-E2CD-58FA5C1AC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656" y="979714"/>
            <a:ext cx="7110544" cy="48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25A5A0C-B24D-BD88-E491-6F0FF589A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01"/>
          <a:stretch>
            <a:fillRect/>
          </a:stretch>
        </p:blipFill>
        <p:spPr>
          <a:xfrm>
            <a:off x="280927" y="1238418"/>
            <a:ext cx="4368729" cy="42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4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3D2D-3DD5-CA3D-0A83-764913E7A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F535C4-D1FF-38A0-C83E-571882B4D82F}"/>
              </a:ext>
            </a:extLst>
          </p:cNvPr>
          <p:cNvSpPr>
            <a:spLocks/>
          </p:cNvSpPr>
          <p:nvPr/>
        </p:nvSpPr>
        <p:spPr>
          <a:xfrm>
            <a:off x="536476" y="1302922"/>
            <a:ext cx="8744856" cy="4907378"/>
          </a:xfrm>
          <a:prstGeom prst="rect">
            <a:avLst/>
          </a:prstGeom>
          <a:solidFill>
            <a:srgbClr val="FFFFFF"/>
          </a:solidFill>
          <a:ln w="3175">
            <a:solidFill>
              <a:schemeClr val="bg1">
                <a:lumMod val="95000"/>
              </a:schemeClr>
            </a:solidFill>
            <a:prstDash val="sysDash"/>
          </a:ln>
          <a:effectLst>
            <a:outerShdw blurRad="266700" dist="127000" dir="2160000" algn="ctr" rotWithShape="0">
              <a:srgbClr val="000000">
                <a:alpha val="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36000" bIns="3600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500" b="1">
                <a:solidFill>
                  <a:schemeClr val="tx1"/>
                </a:solidFill>
              </a:rPr>
              <a:t>Workspace &amp; Data: </a:t>
            </a:r>
            <a:r>
              <a:rPr lang="en-US" sz="2500">
                <a:solidFill>
                  <a:schemeClr val="tx1"/>
                </a:solidFill>
              </a:rPr>
              <a:t>Create workspace and load incident data into Lakehouse for centralized storage</a:t>
            </a:r>
            <a:endParaRPr lang="en-US"/>
          </a:p>
          <a:p>
            <a:pPr algn="just"/>
            <a:endParaRPr lang="en-US" sz="2500" b="1">
              <a:solidFill>
                <a:schemeClr val="tx1"/>
              </a:solidFill>
            </a:endParaRPr>
          </a:p>
          <a:p>
            <a:pPr algn="just"/>
            <a:r>
              <a:rPr lang="en-US" sz="2500" b="1">
                <a:solidFill>
                  <a:schemeClr val="tx1"/>
                </a:solidFill>
              </a:rPr>
              <a:t>Pipeline &amp; Ingestion: </a:t>
            </a:r>
            <a:r>
              <a:rPr lang="en-US" sz="2500">
                <a:solidFill>
                  <a:schemeClr val="tx1"/>
                </a:solidFill>
              </a:rPr>
              <a:t>Build pipeline to automate data movement from source to Lakehouse</a:t>
            </a:r>
          </a:p>
          <a:p>
            <a:pPr algn="just"/>
            <a:endParaRPr lang="en-US" sz="2500" b="1">
              <a:solidFill>
                <a:schemeClr val="tx1"/>
              </a:solidFill>
            </a:endParaRPr>
          </a:p>
          <a:p>
            <a:pPr algn="just"/>
            <a:r>
              <a:rPr lang="en-US" sz="2500" b="1">
                <a:solidFill>
                  <a:schemeClr val="tx1"/>
                </a:solidFill>
              </a:rPr>
              <a:t>Preprocessing: </a:t>
            </a:r>
            <a:r>
              <a:rPr lang="en-US" sz="2500">
                <a:solidFill>
                  <a:schemeClr val="tx1"/>
                </a:solidFill>
              </a:rPr>
              <a:t>Use Notebook for cleaning, transforming, and saving processed data into tables</a:t>
            </a:r>
          </a:p>
          <a:p>
            <a:pPr algn="just"/>
            <a:endParaRPr lang="en-US" sz="2500" b="1">
              <a:solidFill>
                <a:schemeClr val="tx1"/>
              </a:solidFill>
            </a:endParaRPr>
          </a:p>
          <a:p>
            <a:pPr algn="just"/>
            <a:r>
              <a:rPr lang="en-US" sz="2500" b="1">
                <a:solidFill>
                  <a:schemeClr val="tx1"/>
                </a:solidFill>
              </a:rPr>
              <a:t>Reporting &amp; Insights: </a:t>
            </a:r>
            <a:r>
              <a:rPr lang="en-US" sz="2500">
                <a:solidFill>
                  <a:schemeClr val="tx1"/>
                </a:solidFill>
              </a:rPr>
              <a:t>Generate Power BI dashboards and leverage Copilot for insights</a:t>
            </a:r>
          </a:p>
          <a:p>
            <a:pPr algn="just"/>
            <a:endParaRPr lang="en-US" sz="2500" b="1">
              <a:solidFill>
                <a:schemeClr val="tx1"/>
              </a:solidFill>
            </a:endParaRP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>
              <a:solidFill>
                <a:schemeClr val="tx1"/>
              </a:solidFill>
            </a:endParaRPr>
          </a:p>
          <a:p>
            <a:pPr algn="just"/>
            <a:endParaRPr lang="en-US" sz="2500" b="1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021E7A-345F-39D8-4DEC-0A3045640D76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IMPLEMENTATION STEP</a:t>
            </a:r>
            <a:r>
              <a:rPr lang="en-US" sz="1600"/>
              <a:t>                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499316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A77D-1A1E-415C-8804-FACE82BBB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E8608F8-E235-80D5-2C7C-3316D29167B2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ARCHITECTURE DIAGRAM</a:t>
            </a:r>
            <a:r>
              <a:rPr lang="en-US" sz="1600"/>
              <a:t>                </a:t>
            </a:r>
            <a:endParaRPr lang="en-IN" sz="160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130AEED2-5DF1-BA0B-7F35-9DF9C17876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/>
          <a:stretch>
            <a:fillRect/>
          </a:stretch>
        </p:blipFill>
        <p:spPr bwMode="auto">
          <a:xfrm>
            <a:off x="1739900" y="1072000"/>
            <a:ext cx="8724899" cy="55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icrosoft Fabric — What is it, and Why Does it Really Matter? | by Anuradha  Guptaa | Medium">
            <a:extLst>
              <a:ext uri="{FF2B5EF4-FFF2-40B4-BE49-F238E27FC236}">
                <a16:creationId xmlns:a16="http://schemas.microsoft.com/office/drawing/2014/main" id="{900F0F3B-7380-C1F1-0DFD-2ED07D52B5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50" t="51373" r="39369" b="16798"/>
          <a:stretch>
            <a:fillRect/>
          </a:stretch>
        </p:blipFill>
        <p:spPr bwMode="auto">
          <a:xfrm>
            <a:off x="2399455" y="3463073"/>
            <a:ext cx="831216" cy="80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lue triangle with white center&#10;&#10;AI-generated content may be incorrect.">
            <a:extLst>
              <a:ext uri="{FF2B5EF4-FFF2-40B4-BE49-F238E27FC236}">
                <a16:creationId xmlns:a16="http://schemas.microsoft.com/office/drawing/2014/main" id="{507095C4-1006-13E5-E760-C6D3F7365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899" y="1067438"/>
            <a:ext cx="685800" cy="644124"/>
          </a:xfrm>
          <a:prstGeom prst="rect">
            <a:avLst/>
          </a:prstGeom>
        </p:spPr>
      </p:pic>
      <p:pic>
        <p:nvPicPr>
          <p:cNvPr id="1038" name="Picture 14" descr="Azure AI Foundry: Efficient LLM translation solution">
            <a:extLst>
              <a:ext uri="{FF2B5EF4-FFF2-40B4-BE49-F238E27FC236}">
                <a16:creationId xmlns:a16="http://schemas.microsoft.com/office/drawing/2014/main" id="{5E4E8FAC-A2BC-D407-9AFF-DF97B870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655" y="500380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F9186-26C3-A8D1-468D-EBF668D7302B}"/>
              </a:ext>
            </a:extLst>
          </p:cNvPr>
          <p:cNvCxnSpPr>
            <a:stCxn id="13" idx="1"/>
          </p:cNvCxnSpPr>
          <p:nvPr/>
        </p:nvCxnSpPr>
        <p:spPr>
          <a:xfrm flipH="1">
            <a:off x="4216399" y="1389500"/>
            <a:ext cx="5905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04E0B3-83ED-9B22-BF87-E243FEB4878A}"/>
              </a:ext>
            </a:extLst>
          </p:cNvPr>
          <p:cNvCxnSpPr>
            <a:stCxn id="13" idx="2"/>
          </p:cNvCxnSpPr>
          <p:nvPr/>
        </p:nvCxnSpPr>
        <p:spPr>
          <a:xfrm>
            <a:off x="10464799" y="1711562"/>
            <a:ext cx="12700" cy="4302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EFCC6-7529-A7BA-748D-B9582169B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9333EA-A3C3-1E74-F927-BAAE6BA0C7C1}"/>
              </a:ext>
            </a:extLst>
          </p:cNvPr>
          <p:cNvSpPr/>
          <p:nvPr/>
        </p:nvSpPr>
        <p:spPr>
          <a:xfrm>
            <a:off x="534067" y="27199"/>
            <a:ext cx="11662949" cy="829964"/>
          </a:xfrm>
          <a:prstGeom prst="rect">
            <a:avLst/>
          </a:prstGeom>
          <a:solidFill>
            <a:srgbClr val="141E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OUTPUT</a:t>
            </a:r>
            <a:r>
              <a:rPr lang="en-US" sz="1600"/>
              <a:t>                </a:t>
            </a:r>
            <a:endParaRPr lang="en-IN" sz="160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6556A4E-AD77-2D12-AB8D-0A21213E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1549400"/>
            <a:ext cx="7522335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14315191-491B-F843-3BEC-C39FBF82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035" y="1542963"/>
            <a:ext cx="4172778" cy="41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2010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A923F5391DA4793388B75865BA202" ma:contentTypeVersion="11" ma:contentTypeDescription="Create a new document." ma:contentTypeScope="" ma:versionID="964521a920f542f61cf5fdda36c188cc">
  <xsd:schema xmlns:xsd="http://www.w3.org/2001/XMLSchema" xmlns:xs="http://www.w3.org/2001/XMLSchema" xmlns:p="http://schemas.microsoft.com/office/2006/metadata/properties" xmlns:ns2="a1a83699-bf9c-42b7-ad52-17538a50a2a8" xmlns:ns3="dbc27648-19e6-4784-a6ca-b404976d8bdd" targetNamespace="http://schemas.microsoft.com/office/2006/metadata/properties" ma:root="true" ma:fieldsID="40393f7815d40418c0622dea7aedcce3" ns2:_="" ns3:_="">
    <xsd:import namespace="a1a83699-bf9c-42b7-ad52-17538a50a2a8"/>
    <xsd:import namespace="dbc27648-19e6-4784-a6ca-b404976d8b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83699-bf9c-42b7-ad52-17538a50a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27648-19e6-4784-a6ca-b404976d8bd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d7c3e10-1da8-4e18-bd8c-2c3fa7fddb69}" ma:internalName="TaxCatchAll" ma:showField="CatchAllData" ma:web="dbc27648-19e6-4784-a6ca-b404976d8b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27648-19e6-4784-a6ca-b404976d8bdd" xsi:nil="true"/>
    <lcf76f155ced4ddcb4097134ff3c332f xmlns="a1a83699-bf9c-42b7-ad52-17538a50a2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C79ED2-E204-4FB5-B1C6-4FE72DC7ED64}"/>
</file>

<file path=customXml/itemProps2.xml><?xml version="1.0" encoding="utf-8"?>
<ds:datastoreItem xmlns:ds="http://schemas.openxmlformats.org/officeDocument/2006/customXml" ds:itemID="{FD0508DD-30CC-433B-A977-23FAF6E0B7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376FF7-2259-4F01-8E42-4D3A351617DD}">
  <ds:schemaRefs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9d90089d-abac-41b5-b2de-bc79a463c810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426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Bw Modelica SS02</vt:lpstr>
      <vt:lpstr>Quattrocento Sans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Gomathy Dhanapal</dc:creator>
  <cp:lastModifiedBy>Vignesh Gunaseelan</cp:lastModifiedBy>
  <cp:revision>2</cp:revision>
  <dcterms:created xsi:type="dcterms:W3CDTF">2025-09-17T09:18:18Z</dcterms:created>
  <dcterms:modified xsi:type="dcterms:W3CDTF">2025-10-14T05:34:33Z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0x010100E66A923F5391DA4793388B75865BA202</vt:lpwstr>
  </property>
</Properties>
</file>