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73A77E-2D0E-466A-90E3-93C3AC149065}">
  <a:tblStyle styleId="{9773A77E-2D0E-466A-90E3-93C3AC1490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579e71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f579e71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579e712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f579e712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f579e712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f579e712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579e712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f579e712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f579e712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f579e712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579e712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579e71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f579e712c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f579e712c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f579e712c_4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f579e712c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f579e712c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f579e712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579e712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579e712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579e712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579e712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579e712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579e712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579e71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579e71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579e712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579e712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579e712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f579e712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458500" cy="16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impacts of teacher working conditions and human capital on student achievement</a:t>
            </a:r>
            <a:endParaRPr sz="3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587248"/>
            <a:ext cx="38271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Delivered by Group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19137818: Sahil Deshpande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19084404: Aishwarya Inamdar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19121474: Fasahat Khan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25" y="1758025"/>
            <a:ext cx="7248525" cy="31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1486800" y="14466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Evolution of proficiency according to the change of teacher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12675" y="487575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&amp; Descriptive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1376300" y="14265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Evolution of proficiency for teacher education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25" y="1768075"/>
            <a:ext cx="7170950" cy="31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614000" y="537875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&amp; Descriptive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642950" y="13361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75" y="2011100"/>
            <a:ext cx="7331800" cy="30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758025" y="14064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Evolution of proficiency by city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74400" y="457350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&amp; Descriptive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Estimated regression for each discipline for comparing the result of different models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587526" cy="507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425"/>
            <a:ext cx="8607626" cy="498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64" y="1557125"/>
            <a:ext cx="4198536" cy="302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100" y="1557125"/>
            <a:ext cx="4102650" cy="302518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401825" y="914175"/>
            <a:ext cx="4102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Teacher’s Ranking - Portuguese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919025" y="914175"/>
            <a:ext cx="410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Teacher’s Ranking - Mathematics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9"/>
          <p:cNvGraphicFramePr/>
          <p:nvPr/>
        </p:nvGraphicFramePr>
        <p:xfrm>
          <a:off x="908075" y="4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{9773A77E-2D0E-466A-90E3-93C3AC149065}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Teacher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Portuguese Test scores</a:t>
                      </a:r>
                      <a:endParaRPr/>
                    </a:p>
                  </a:txBody>
                  <a:tcPr marT="91425" marB="91425" marR="68575" marL="68575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Mathematics Test scores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Teacher working hours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 impact</a:t>
                      </a:r>
                      <a:endParaRPr/>
                    </a:p>
                  </a:txBody>
                  <a:tcPr marT="91425" marB="91425" marR="68575" marL="68575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 impact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schools taught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Positive impact</a:t>
                      </a:r>
                      <a:endParaRPr/>
                    </a:p>
                  </a:txBody>
                  <a:tcPr marT="91425" marB="91425" marR="68575" marL="68575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than 1 school negatively impacts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Education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 in pedagogy, contributed towards the negative impact</a:t>
                      </a:r>
                      <a:endParaRPr/>
                    </a:p>
                  </a:txBody>
                  <a:tcPr marT="91425" marB="91425" marR="68575" marL="68575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Masters or doctorate degree, contributed towards positive impact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&gt;15 yrs. = positive impact</a:t>
                      </a:r>
                      <a:endParaRPr/>
                    </a:p>
                  </a:txBody>
                  <a:tcPr marT="91425" marB="91425" marR="68575" marL="68575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significant impact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Tenure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Tenure at the Same school negative impact</a:t>
                      </a:r>
                      <a:endParaRPr/>
                    </a:p>
                  </a:txBody>
                  <a:tcPr marT="91425" marB="91425" marR="68575" marL="68575"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significant impact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5" name="Google Shape;175;p30"/>
          <p:cNvSpPr txBox="1"/>
          <p:nvPr>
            <p:ph idx="4294967295" type="body"/>
          </p:nvPr>
        </p:nvSpPr>
        <p:spPr>
          <a:xfrm>
            <a:off x="311725" y="1514225"/>
            <a:ext cx="8520600" cy="3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2286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show that teacher working hours positively impact student achievement in both Portuguese and mathematics exams.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Teachers who teach at more than one school have a negative impact on Mathematics test scores.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Teachers who hold a degree in pedagogy negatively impact their students’ Portuguese test scores,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those who hold a master or doctorate positively impact learning.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Moreover, teachers with more than 15 years of experience in the profession have a positive effect on Portuguese test scores.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Contrary, education, experience and tenure did not have a significant impact on Mathematics grades after controlling for all unobserved students, teachers, and the student-teacher match characteristics.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of student from the least skilled to the most skilled teacher improves grade by 5.22 standard deviation in Portuguese and 6.41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deviations in Mathematics.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the Analysis!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ImIm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11725" y="1557125"/>
            <a:ext cx="84552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Poor educational outcomes of students in international examinations like PISA.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Role of teachers in contributing to the quality of the learning process.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Variation in student’s performance based on teacher’s characteristics.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Awareness regarding the adoption of better management and teaching practices.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11725" y="1514225"/>
            <a:ext cx="8520600" cy="3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Pre-test among students in the public and private sectors.</a:t>
            </a:r>
            <a:endParaRPr sz="24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Analysis of the pre-test using item response theory (IRT).</a:t>
            </a:r>
            <a:endParaRPr sz="2400"/>
          </a:p>
          <a:p>
            <a:pPr indent="-381000" lvl="0" marL="457200" rtl="0" algn="l">
              <a:spcBef>
                <a:spcPts val="800"/>
              </a:spcBef>
              <a:spcAft>
                <a:spcPts val="800"/>
              </a:spcAft>
              <a:buSzPts val="2400"/>
              <a:buChar char="●"/>
            </a:pPr>
            <a:r>
              <a:rPr lang="en" sz="2400"/>
              <a:t>The five waves of tests conducted for the </a:t>
            </a:r>
            <a:r>
              <a:rPr lang="en" sz="2400"/>
              <a:t>shortlisted</a:t>
            </a:r>
            <a:r>
              <a:rPr lang="en" sz="2400"/>
              <a:t> schools.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GERES Sample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975" y="1724550"/>
            <a:ext cx="5802100" cy="25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145325"/>
            <a:ext cx="85206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tudents who changed teachers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90700"/>
            <a:ext cx="8520599" cy="20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165450"/>
            <a:ext cx="85206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teacher’s working conditions and characteristics used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63" y="1347350"/>
            <a:ext cx="6580116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used for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11725" y="1788175"/>
            <a:ext cx="85206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used is designed by Simon D. Woodcock (2015)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Match &amp; Fixed effect Model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used for Analysis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11725" y="1466700"/>
            <a:ext cx="8520600" cy="3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Yijt = x’ijtβ + γi + θj + δij + εijt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Where,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Yijt : Test score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x’ijtβ : Vector of observed control variables + Grade and wave          dummies.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γi : Student fixed effect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θj : Teacher fixed effect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δij : Student-Teacher match fixed effect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εijt : Random error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2099600" y="1597300"/>
            <a:ext cx="4972800" cy="47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Descriptive Analysis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25" y="1687700"/>
            <a:ext cx="7210425" cy="34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1376275" y="13461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Evolution of proficiency based on Administrative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