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0" r:id="rId1"/>
  </p:sld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89934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7275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2808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84202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0645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44533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846891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765388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4718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23828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0154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167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0222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03684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49130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29467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3/1/2021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144340755"/>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ishwaryadhalagade@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513807"/>
            <a:ext cx="10058400" cy="3074127"/>
          </a:xfrm>
        </p:spPr>
        <p:txBody>
          <a:bodyPr>
            <a:normAutofit fontScale="90000"/>
          </a:bodyPr>
          <a:lstStyle/>
          <a:p>
            <a:pPr algn="l"/>
            <a:r>
              <a:rPr lang="en-IN" sz="4000" b="1" dirty="0" smtClean="0"/>
              <a:t/>
            </a:r>
            <a:br>
              <a:rPr lang="en-IN" sz="4000" b="1" dirty="0" smtClean="0"/>
            </a:br>
            <a:r>
              <a:rPr lang="en-IN" sz="4000" b="1" dirty="0" smtClean="0"/>
              <a:t/>
            </a:r>
            <a:br>
              <a:rPr lang="en-IN" sz="4000" b="1" dirty="0" smtClean="0"/>
            </a:br>
            <a:r>
              <a:rPr lang="en-IN" sz="4000" b="1" dirty="0" smtClean="0">
                <a:latin typeface="Arial Narrow" panose="020B0606020202030204" pitchFamily="34" charset="0"/>
              </a:rPr>
              <a:t>Forage Platform</a:t>
            </a:r>
            <a:br>
              <a:rPr lang="en-IN" sz="4000" b="1" dirty="0" smtClean="0">
                <a:latin typeface="Arial Narrow" panose="020B0606020202030204" pitchFamily="34" charset="0"/>
              </a:rPr>
            </a:br>
            <a:r>
              <a:rPr lang="en-IN" sz="4000" b="1" dirty="0" smtClean="0">
                <a:latin typeface="Arial Narrow" panose="020B0606020202030204" pitchFamily="34" charset="0"/>
              </a:rPr>
              <a:t/>
            </a:r>
            <a:br>
              <a:rPr lang="en-IN" sz="4000" b="1" dirty="0" smtClean="0">
                <a:latin typeface="Arial Narrow" panose="020B0606020202030204" pitchFamily="34" charset="0"/>
              </a:rPr>
            </a:br>
            <a:r>
              <a:rPr lang="en-IN" sz="4900" b="1" dirty="0" err="1" smtClean="0">
                <a:latin typeface="Arial Narrow" panose="020B0606020202030204" pitchFamily="34" charset="0"/>
              </a:rPr>
              <a:t>Data@ANZ</a:t>
            </a:r>
            <a:r>
              <a:rPr lang="en-IN" sz="4900" b="1" dirty="0" smtClean="0">
                <a:latin typeface="Arial Narrow" panose="020B0606020202030204" pitchFamily="34" charset="0"/>
              </a:rPr>
              <a:t> Data Science Virtual Internship</a:t>
            </a:r>
            <a:r>
              <a:rPr lang="en-IN" sz="4000" b="1" dirty="0" smtClean="0">
                <a:latin typeface="Arial Narrow" panose="020B0606020202030204" pitchFamily="34" charset="0"/>
              </a:rPr>
              <a:t/>
            </a:r>
            <a:br>
              <a:rPr lang="en-IN" sz="4000" b="1" dirty="0" smtClean="0">
                <a:latin typeface="Arial Narrow" panose="020B0606020202030204" pitchFamily="34" charset="0"/>
              </a:rPr>
            </a:br>
            <a:endParaRPr lang="en-IN" sz="4000" b="1" dirty="0">
              <a:latin typeface="Arial Narrow" panose="020B0606020202030204" pitchFamily="34" charset="0"/>
            </a:endParaRPr>
          </a:p>
        </p:txBody>
      </p:sp>
      <p:sp>
        <p:nvSpPr>
          <p:cNvPr id="3" name="Subtitle 2"/>
          <p:cNvSpPr>
            <a:spLocks noGrp="1"/>
          </p:cNvSpPr>
          <p:nvPr>
            <p:ph type="subTitle" idx="1"/>
          </p:nvPr>
        </p:nvSpPr>
        <p:spPr>
          <a:xfrm>
            <a:off x="844731" y="2699658"/>
            <a:ext cx="11347269" cy="3230880"/>
          </a:xfrm>
        </p:spPr>
        <p:txBody>
          <a:bodyPr>
            <a:normAutofit/>
          </a:bodyPr>
          <a:lstStyle/>
          <a:p>
            <a:pPr algn="l"/>
            <a:r>
              <a:rPr lang="en-IN" sz="2400" cap="none" dirty="0" smtClean="0">
                <a:solidFill>
                  <a:schemeClr val="tx1"/>
                </a:solidFill>
                <a:latin typeface="Arial Narrow" panose="020B0606020202030204" pitchFamily="34" charset="0"/>
              </a:rPr>
              <a:t>By: </a:t>
            </a:r>
            <a:r>
              <a:rPr lang="en-IN" sz="2400" cap="none" dirty="0" err="1" smtClean="0">
                <a:solidFill>
                  <a:schemeClr val="tx1"/>
                </a:solidFill>
                <a:latin typeface="Arial Narrow" panose="020B0606020202030204" pitchFamily="34" charset="0"/>
              </a:rPr>
              <a:t>Aishwarya</a:t>
            </a:r>
            <a:r>
              <a:rPr lang="en-IN" sz="2400" cap="none" dirty="0" smtClean="0">
                <a:solidFill>
                  <a:schemeClr val="tx1"/>
                </a:solidFill>
                <a:latin typeface="Arial Narrow" panose="020B0606020202030204" pitchFamily="34" charset="0"/>
              </a:rPr>
              <a:t> Prakash </a:t>
            </a:r>
            <a:r>
              <a:rPr lang="en-IN" sz="2400" cap="none" dirty="0" err="1" smtClean="0">
                <a:solidFill>
                  <a:schemeClr val="tx1"/>
                </a:solidFill>
                <a:latin typeface="Arial Narrow" panose="020B0606020202030204" pitchFamily="34" charset="0"/>
              </a:rPr>
              <a:t>Dhalagade</a:t>
            </a:r>
            <a:endParaRPr lang="en-IN" sz="2400" cap="none" dirty="0" smtClean="0">
              <a:solidFill>
                <a:schemeClr val="tx1"/>
              </a:solidFill>
              <a:latin typeface="Arial Narrow" panose="020B0606020202030204" pitchFamily="34" charset="0"/>
            </a:endParaRPr>
          </a:p>
          <a:p>
            <a:pPr algn="l"/>
            <a:r>
              <a:rPr lang="en-IN" sz="2400" cap="none" dirty="0" err="1">
                <a:solidFill>
                  <a:schemeClr val="tx1"/>
                </a:solidFill>
                <a:latin typeface="Arial Narrow" panose="020B0606020202030204" pitchFamily="34" charset="0"/>
              </a:rPr>
              <a:t>M.Tech</a:t>
            </a:r>
            <a:r>
              <a:rPr lang="en-IN" sz="2400" cap="none" dirty="0">
                <a:solidFill>
                  <a:schemeClr val="tx1"/>
                </a:solidFill>
                <a:latin typeface="Arial Narrow" panose="020B0606020202030204" pitchFamily="34" charset="0"/>
              </a:rPr>
              <a:t> (Control System) – VJTI </a:t>
            </a:r>
            <a:r>
              <a:rPr lang="en-IN" sz="2400" cap="none" dirty="0" err="1">
                <a:solidFill>
                  <a:schemeClr val="tx1"/>
                </a:solidFill>
                <a:latin typeface="Arial Narrow" panose="020B0606020202030204" pitchFamily="34" charset="0"/>
              </a:rPr>
              <a:t>Mumbai,India</a:t>
            </a:r>
            <a:r>
              <a:rPr lang="en-IN" sz="2400" cap="none" dirty="0">
                <a:solidFill>
                  <a:schemeClr val="tx1"/>
                </a:solidFill>
                <a:latin typeface="Arial Narrow" panose="020B0606020202030204" pitchFamily="34" charset="0"/>
              </a:rPr>
              <a:t>.</a:t>
            </a:r>
          </a:p>
          <a:p>
            <a:pPr algn="l"/>
            <a:r>
              <a:rPr lang="en-IN" sz="2400" cap="none" dirty="0" smtClean="0">
                <a:solidFill>
                  <a:schemeClr val="tx1"/>
                </a:solidFill>
                <a:latin typeface="Arial Narrow" panose="020B0606020202030204" pitchFamily="34" charset="0"/>
              </a:rPr>
              <a:t>Email Id: </a:t>
            </a:r>
            <a:r>
              <a:rPr lang="en-IN" sz="2400" cap="none" dirty="0" smtClean="0">
                <a:solidFill>
                  <a:schemeClr val="tx1"/>
                </a:solidFill>
                <a:latin typeface="Arial Narrow" panose="020B0606020202030204" pitchFamily="34" charset="0"/>
                <a:hlinkClick r:id="rId2"/>
              </a:rPr>
              <a:t>aishwaryadhalagade@gmail.com</a:t>
            </a:r>
            <a:endParaRPr lang="en-IN" sz="2400" cap="none" dirty="0" smtClean="0">
              <a:solidFill>
                <a:schemeClr val="tx1"/>
              </a:solidFill>
              <a:latin typeface="Arial Narrow" panose="020B0606020202030204" pitchFamily="34" charset="0"/>
            </a:endParaRPr>
          </a:p>
          <a:p>
            <a:endParaRPr lang="en-IN" cap="none" dirty="0" smtClean="0">
              <a:solidFill>
                <a:schemeClr val="tx1"/>
              </a:solidFill>
              <a:latin typeface="Arial Narrow" panose="020B0606020202030204" pitchFamily="34" charset="0"/>
            </a:endParaRPr>
          </a:p>
          <a:p>
            <a:pPr algn="r"/>
            <a:r>
              <a:rPr lang="en-IN" sz="2000" cap="none" dirty="0" smtClean="0">
                <a:solidFill>
                  <a:schemeClr val="tx1"/>
                </a:solidFill>
                <a:latin typeface="Arial Narrow" panose="020B0606020202030204" pitchFamily="34" charset="0"/>
              </a:rPr>
              <a:t>                                                                                        </a:t>
            </a:r>
            <a:r>
              <a:rPr lang="en-IN" sz="2400" cap="none" dirty="0" smtClean="0">
                <a:solidFill>
                  <a:schemeClr val="tx1"/>
                </a:solidFill>
                <a:latin typeface="Arial Narrow" panose="020B0606020202030204" pitchFamily="34" charset="0"/>
              </a:rPr>
              <a:t>Contact no: 8208624946</a:t>
            </a:r>
          </a:p>
          <a:p>
            <a:pPr algn="r"/>
            <a:r>
              <a:rPr lang="en-IN" sz="2400" cap="none" dirty="0" err="1" smtClean="0">
                <a:solidFill>
                  <a:schemeClr val="tx1"/>
                </a:solidFill>
                <a:latin typeface="Arial Narrow" panose="020B0606020202030204" pitchFamily="34" charset="0"/>
              </a:rPr>
              <a:t>Linkedin</a:t>
            </a:r>
            <a:r>
              <a:rPr lang="en-IN" sz="2400" cap="none" dirty="0" smtClean="0">
                <a:solidFill>
                  <a:schemeClr val="tx1"/>
                </a:solidFill>
                <a:latin typeface="Arial Narrow" panose="020B0606020202030204" pitchFamily="34" charset="0"/>
              </a:rPr>
              <a:t> Profile: https://www.linkedin.com/in/aishwarya-dhalagade-7853451a1</a:t>
            </a:r>
          </a:p>
          <a:p>
            <a:pPr algn="r"/>
            <a:endParaRPr lang="en-IN" sz="2400" cap="none" dirty="0" smtClean="0">
              <a:solidFill>
                <a:schemeClr val="tx1"/>
              </a:solidFill>
              <a:latin typeface="Arial Narrow" panose="020B0606020202030204" pitchFamily="34" charset="0"/>
            </a:endParaRPr>
          </a:p>
          <a:p>
            <a:pPr algn="r"/>
            <a:endParaRPr lang="en-IN" cap="none" dirty="0" smtClean="0"/>
          </a:p>
          <a:p>
            <a:pPr algn="r"/>
            <a:endParaRPr lang="en-IN" cap="none" dirty="0" smtClean="0"/>
          </a:p>
          <a:p>
            <a:endParaRPr lang="en-IN" cap="none" dirty="0"/>
          </a:p>
        </p:txBody>
      </p:sp>
    </p:spTree>
    <p:extLst>
      <p:ext uri="{BB962C8B-B14F-4D97-AF65-F5344CB8AC3E}">
        <p14:creationId xmlns:p14="http://schemas.microsoft.com/office/powerpoint/2010/main" val="2432075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7806" y="383177"/>
            <a:ext cx="9631680" cy="5528045"/>
          </a:xfrm>
        </p:spPr>
        <p:txBody>
          <a:bodyPr>
            <a:normAutofit/>
          </a:bodyPr>
          <a:lstStyle/>
          <a:p>
            <a:r>
              <a:rPr lang="en-IN" sz="2400" b="1" dirty="0" smtClean="0"/>
              <a:t>Predictive Analysis : Features and Output.</a:t>
            </a:r>
          </a:p>
          <a:p>
            <a:r>
              <a:rPr lang="en-IN" dirty="0" smtClean="0"/>
              <a:t>Out of total 23 attributes in dataset, selecting 6 as features, (attributes giving high evaluation after model training on those) and 1 as output obtained from predictions on model.</a:t>
            </a:r>
          </a:p>
          <a:p>
            <a:r>
              <a:rPr lang="en-IN" dirty="0" smtClean="0"/>
              <a:t>Fig. shows first 5 rows of new dataset obtained by data pre-</a:t>
            </a:r>
            <a:r>
              <a:rPr lang="en-IN" dirty="0" err="1" smtClean="0"/>
              <a:t>proccesing</a:t>
            </a:r>
            <a:r>
              <a:rPr lang="en-IN" dirty="0" smtClean="0"/>
              <a:t> on original.</a:t>
            </a:r>
          </a:p>
          <a:p>
            <a:r>
              <a:rPr lang="en-IN" dirty="0" smtClean="0"/>
              <a:t>X (features) – balance, age, amount, customer-id, movement, transaction month;   y (output) – amount.</a:t>
            </a:r>
          </a:p>
          <a:p>
            <a:r>
              <a:rPr lang="en-IN" dirty="0" smtClean="0"/>
              <a:t>Splitting the obtained dataset into Training and Test set for model with 80% - data for training and 20% data for test split.</a:t>
            </a:r>
          </a:p>
          <a:p>
            <a:endParaRPr lang="en-IN" dirty="0" smtClean="0"/>
          </a:p>
          <a:p>
            <a:endParaRPr lang="en-IN" dirty="0" smtClean="0"/>
          </a:p>
          <a:p>
            <a:pPr marL="0" indent="0">
              <a:buNone/>
            </a:pPr>
            <a:endParaRPr lang="en-IN" dirty="0" smtClean="0"/>
          </a:p>
          <a:p>
            <a:pPr marL="0" indent="0">
              <a:buNone/>
            </a:pPr>
            <a:endParaRPr lang="en-IN"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506" y="3666309"/>
            <a:ext cx="10345488" cy="2899953"/>
          </a:xfrm>
          <a:prstGeom prst="rect">
            <a:avLst/>
          </a:prstGeom>
        </p:spPr>
      </p:pic>
    </p:spTree>
    <p:extLst>
      <p:ext uri="{BB962C8B-B14F-4D97-AF65-F5344CB8AC3E}">
        <p14:creationId xmlns:p14="http://schemas.microsoft.com/office/powerpoint/2010/main" val="31795068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8503" y="296091"/>
            <a:ext cx="10276114" cy="5615131"/>
          </a:xfrm>
        </p:spPr>
        <p:txBody>
          <a:bodyPr>
            <a:normAutofit/>
          </a:bodyPr>
          <a:lstStyle/>
          <a:p>
            <a:r>
              <a:rPr lang="en-IN" sz="2400" b="1" dirty="0" smtClean="0">
                <a:solidFill>
                  <a:schemeClr val="tx1"/>
                </a:solidFill>
              </a:rPr>
              <a:t>Predictive model 1 : Multiple Linear Regression model.</a:t>
            </a:r>
          </a:p>
          <a:p>
            <a:r>
              <a:rPr lang="en-IN" dirty="0" smtClean="0">
                <a:solidFill>
                  <a:schemeClr val="tx1"/>
                </a:solidFill>
              </a:rPr>
              <a:t>From </a:t>
            </a:r>
            <a:r>
              <a:rPr lang="en-IN" i="1" dirty="0" smtClean="0">
                <a:solidFill>
                  <a:schemeClr val="tx1"/>
                </a:solidFill>
              </a:rPr>
              <a:t>‘</a:t>
            </a:r>
            <a:r>
              <a:rPr lang="en-IN" i="1" dirty="0" err="1" smtClean="0">
                <a:solidFill>
                  <a:schemeClr val="tx1"/>
                </a:solidFill>
              </a:rPr>
              <a:t>sklearn.linear_model</a:t>
            </a:r>
            <a:r>
              <a:rPr lang="en-IN" dirty="0" smtClean="0">
                <a:solidFill>
                  <a:schemeClr val="tx1"/>
                </a:solidFill>
              </a:rPr>
              <a:t>’ module importing ‘</a:t>
            </a:r>
            <a:r>
              <a:rPr lang="en-IN" i="1" dirty="0" err="1" smtClean="0">
                <a:solidFill>
                  <a:schemeClr val="tx1"/>
                </a:solidFill>
              </a:rPr>
              <a:t>LinearRegression</a:t>
            </a:r>
            <a:r>
              <a:rPr lang="en-IN" i="1" dirty="0" smtClean="0">
                <a:solidFill>
                  <a:schemeClr val="tx1"/>
                </a:solidFill>
              </a:rPr>
              <a:t>’, </a:t>
            </a:r>
            <a:r>
              <a:rPr lang="en-IN" dirty="0" smtClean="0">
                <a:solidFill>
                  <a:schemeClr val="tx1"/>
                </a:solidFill>
              </a:rPr>
              <a:t>Model is trained on </a:t>
            </a:r>
            <a:r>
              <a:rPr lang="en-IN" dirty="0" err="1">
                <a:solidFill>
                  <a:schemeClr val="tx1"/>
                </a:solidFill>
              </a:rPr>
              <a:t>X</a:t>
            </a:r>
            <a:r>
              <a:rPr lang="en-IN" dirty="0" err="1" smtClean="0">
                <a:solidFill>
                  <a:schemeClr val="tx1"/>
                </a:solidFill>
              </a:rPr>
              <a:t>_train</a:t>
            </a:r>
            <a:r>
              <a:rPr lang="en-IN" dirty="0" smtClean="0">
                <a:solidFill>
                  <a:schemeClr val="tx1"/>
                </a:solidFill>
              </a:rPr>
              <a:t>, </a:t>
            </a:r>
            <a:r>
              <a:rPr lang="en-IN" dirty="0" err="1" smtClean="0">
                <a:solidFill>
                  <a:schemeClr val="tx1"/>
                </a:solidFill>
              </a:rPr>
              <a:t>y_train</a:t>
            </a:r>
            <a:r>
              <a:rPr lang="en-IN" dirty="0" smtClean="0">
                <a:solidFill>
                  <a:schemeClr val="tx1"/>
                </a:solidFill>
              </a:rPr>
              <a:t>.</a:t>
            </a:r>
          </a:p>
          <a:p>
            <a:r>
              <a:rPr lang="en-IN" dirty="0" smtClean="0">
                <a:solidFill>
                  <a:schemeClr val="tx1"/>
                </a:solidFill>
              </a:rPr>
              <a:t>Evaluation of above model is done on Test data using ‘r2_score </a:t>
            </a:r>
            <a:r>
              <a:rPr lang="en-IN" dirty="0" err="1" smtClean="0">
                <a:solidFill>
                  <a:schemeClr val="tx1"/>
                </a:solidFill>
              </a:rPr>
              <a:t>metrix</a:t>
            </a:r>
            <a:r>
              <a:rPr lang="en-IN" dirty="0" smtClean="0">
                <a:solidFill>
                  <a:schemeClr val="tx1"/>
                </a:solidFill>
              </a:rPr>
              <a:t>’ obtained from </a:t>
            </a:r>
            <a:r>
              <a:rPr lang="en-IN" i="1" dirty="0" smtClean="0">
                <a:solidFill>
                  <a:schemeClr val="tx1"/>
                </a:solidFill>
              </a:rPr>
              <a:t>‘</a:t>
            </a:r>
            <a:r>
              <a:rPr lang="en-IN" i="1" dirty="0" err="1" smtClean="0">
                <a:solidFill>
                  <a:schemeClr val="tx1"/>
                </a:solidFill>
              </a:rPr>
              <a:t>sklearn.metrics</a:t>
            </a:r>
            <a:r>
              <a:rPr lang="en-IN" dirty="0" smtClean="0">
                <a:solidFill>
                  <a:schemeClr val="tx1"/>
                </a:solidFill>
              </a:rPr>
              <a:t>’ module, close the value to 1, better the performance of model.</a:t>
            </a:r>
          </a:p>
          <a:p>
            <a:r>
              <a:rPr lang="en-IN" dirty="0" smtClean="0">
                <a:solidFill>
                  <a:schemeClr val="tx1"/>
                </a:solidFill>
              </a:rPr>
              <a:t>r2_score : 0.675 (Multiple Linear Regression model)</a:t>
            </a:r>
          </a:p>
          <a:p>
            <a:endParaRPr lang="en-IN" dirty="0">
              <a:solidFill>
                <a:schemeClr val="tx1"/>
              </a:solidFill>
            </a:endParaRPr>
          </a:p>
          <a:p>
            <a:r>
              <a:rPr lang="en-IN" sz="2400" b="1" dirty="0" smtClean="0">
                <a:solidFill>
                  <a:schemeClr val="tx1"/>
                </a:solidFill>
              </a:rPr>
              <a:t>Predictive model 2 : Decision Tree Regression model.</a:t>
            </a:r>
          </a:p>
          <a:p>
            <a:r>
              <a:rPr lang="en-IN" dirty="0">
                <a:solidFill>
                  <a:schemeClr val="tx1"/>
                </a:solidFill>
              </a:rPr>
              <a:t>From </a:t>
            </a:r>
            <a:r>
              <a:rPr lang="en-IN" i="1" dirty="0">
                <a:solidFill>
                  <a:schemeClr val="tx1"/>
                </a:solidFill>
              </a:rPr>
              <a:t>‘</a:t>
            </a:r>
            <a:r>
              <a:rPr lang="en-IN" i="1" dirty="0" err="1" smtClean="0">
                <a:solidFill>
                  <a:schemeClr val="tx1"/>
                </a:solidFill>
              </a:rPr>
              <a:t>sklearn.tree</a:t>
            </a:r>
            <a:r>
              <a:rPr lang="en-IN" dirty="0" smtClean="0">
                <a:solidFill>
                  <a:schemeClr val="tx1"/>
                </a:solidFill>
              </a:rPr>
              <a:t>’ </a:t>
            </a:r>
            <a:r>
              <a:rPr lang="en-IN" dirty="0">
                <a:solidFill>
                  <a:schemeClr val="tx1"/>
                </a:solidFill>
              </a:rPr>
              <a:t>module importing </a:t>
            </a:r>
            <a:r>
              <a:rPr lang="en-IN" i="1" dirty="0" smtClean="0">
                <a:solidFill>
                  <a:schemeClr val="tx1"/>
                </a:solidFill>
              </a:rPr>
              <a:t>‘</a:t>
            </a:r>
            <a:r>
              <a:rPr lang="en-IN" i="1" dirty="0" err="1" smtClean="0">
                <a:solidFill>
                  <a:schemeClr val="tx1"/>
                </a:solidFill>
              </a:rPr>
              <a:t>DecisionTreeRegressor</a:t>
            </a:r>
            <a:r>
              <a:rPr lang="en-IN" dirty="0" smtClean="0">
                <a:solidFill>
                  <a:schemeClr val="tx1"/>
                </a:solidFill>
              </a:rPr>
              <a:t>’ Model </a:t>
            </a:r>
            <a:r>
              <a:rPr lang="en-IN" dirty="0">
                <a:solidFill>
                  <a:schemeClr val="tx1"/>
                </a:solidFill>
              </a:rPr>
              <a:t>is trained on </a:t>
            </a:r>
            <a:r>
              <a:rPr lang="en-IN" dirty="0" err="1">
                <a:solidFill>
                  <a:schemeClr val="tx1"/>
                </a:solidFill>
              </a:rPr>
              <a:t>X_train</a:t>
            </a:r>
            <a:r>
              <a:rPr lang="en-IN" dirty="0">
                <a:solidFill>
                  <a:schemeClr val="tx1"/>
                </a:solidFill>
              </a:rPr>
              <a:t>, </a:t>
            </a:r>
            <a:r>
              <a:rPr lang="en-IN" dirty="0" err="1">
                <a:solidFill>
                  <a:schemeClr val="tx1"/>
                </a:solidFill>
              </a:rPr>
              <a:t>y_train</a:t>
            </a:r>
            <a:r>
              <a:rPr lang="en-IN" dirty="0" smtClean="0">
                <a:solidFill>
                  <a:schemeClr val="tx1"/>
                </a:solidFill>
              </a:rPr>
              <a:t>.</a:t>
            </a:r>
          </a:p>
          <a:p>
            <a:r>
              <a:rPr lang="en-IN" dirty="0">
                <a:solidFill>
                  <a:schemeClr val="tx1"/>
                </a:solidFill>
              </a:rPr>
              <a:t>Evaluation of above model is done on Test data using ‘r2_score </a:t>
            </a:r>
            <a:r>
              <a:rPr lang="en-IN" dirty="0" err="1">
                <a:solidFill>
                  <a:schemeClr val="tx1"/>
                </a:solidFill>
              </a:rPr>
              <a:t>metrix</a:t>
            </a:r>
            <a:r>
              <a:rPr lang="en-IN" dirty="0">
                <a:solidFill>
                  <a:schemeClr val="tx1"/>
                </a:solidFill>
              </a:rPr>
              <a:t>’ obtained from </a:t>
            </a:r>
            <a:r>
              <a:rPr lang="en-IN" i="1" dirty="0">
                <a:solidFill>
                  <a:schemeClr val="tx1"/>
                </a:solidFill>
              </a:rPr>
              <a:t>‘</a:t>
            </a:r>
            <a:r>
              <a:rPr lang="en-IN" i="1" dirty="0" err="1">
                <a:solidFill>
                  <a:schemeClr val="tx1"/>
                </a:solidFill>
              </a:rPr>
              <a:t>sklearn.metrics</a:t>
            </a:r>
            <a:r>
              <a:rPr lang="en-IN" dirty="0">
                <a:solidFill>
                  <a:schemeClr val="tx1"/>
                </a:solidFill>
              </a:rPr>
              <a:t>’ module, close the value to 1, better the performance of model.</a:t>
            </a:r>
          </a:p>
          <a:p>
            <a:r>
              <a:rPr lang="en-IN" dirty="0">
                <a:solidFill>
                  <a:schemeClr val="tx1"/>
                </a:solidFill>
              </a:rPr>
              <a:t>r2_score : </a:t>
            </a:r>
            <a:r>
              <a:rPr lang="en-IN" dirty="0" smtClean="0">
                <a:solidFill>
                  <a:schemeClr val="tx1"/>
                </a:solidFill>
              </a:rPr>
              <a:t>0.803 (Decision Tree </a:t>
            </a:r>
            <a:r>
              <a:rPr lang="en-IN" dirty="0">
                <a:solidFill>
                  <a:schemeClr val="tx1"/>
                </a:solidFill>
              </a:rPr>
              <a:t>Regression model)</a:t>
            </a:r>
          </a:p>
          <a:p>
            <a:endParaRPr lang="en-IN" dirty="0">
              <a:solidFill>
                <a:schemeClr val="tx1"/>
              </a:solidFill>
            </a:endParaRPr>
          </a:p>
          <a:p>
            <a:endParaRPr lang="en-IN" sz="2400" b="1" dirty="0" smtClean="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15964362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9593"/>
          </a:xfrm>
        </p:spPr>
        <p:txBody>
          <a:bodyPr>
            <a:normAutofit/>
          </a:bodyPr>
          <a:lstStyle/>
          <a:p>
            <a:r>
              <a:rPr lang="en-IN" sz="2800" b="1" dirty="0" smtClean="0"/>
              <a:t>Conclusion:</a:t>
            </a:r>
            <a:endParaRPr lang="en-IN" sz="2800" b="1" dirty="0"/>
          </a:p>
        </p:txBody>
      </p:sp>
      <p:sp>
        <p:nvSpPr>
          <p:cNvPr id="3" name="Content Placeholder 2"/>
          <p:cNvSpPr>
            <a:spLocks noGrp="1"/>
          </p:cNvSpPr>
          <p:nvPr>
            <p:ph idx="1"/>
          </p:nvPr>
        </p:nvSpPr>
        <p:spPr>
          <a:xfrm>
            <a:off x="1863634" y="1323703"/>
            <a:ext cx="9640978" cy="4587519"/>
          </a:xfrm>
        </p:spPr>
        <p:txBody>
          <a:bodyPr/>
          <a:lstStyle/>
          <a:p>
            <a:r>
              <a:rPr lang="en-IN" dirty="0" smtClean="0"/>
              <a:t>Complete Exploratory </a:t>
            </a:r>
            <a:r>
              <a:rPr lang="en-IN" dirty="0"/>
              <a:t>Data </a:t>
            </a:r>
            <a:r>
              <a:rPr lang="en-IN" dirty="0" smtClean="0"/>
              <a:t>Analysis and Predictive Analysis performed on the dataset ‘</a:t>
            </a:r>
            <a:r>
              <a:rPr lang="en-IN" dirty="0"/>
              <a:t>ANZ synthesised </a:t>
            </a:r>
            <a:r>
              <a:rPr lang="en-IN" dirty="0" smtClean="0"/>
              <a:t>transaction.</a:t>
            </a:r>
          </a:p>
          <a:p>
            <a:r>
              <a:rPr lang="en-IN" dirty="0" smtClean="0"/>
              <a:t>Data visualization is done on very attributes of the dataset, representing  univariate and bivariate relationship between attributes.</a:t>
            </a:r>
            <a:endParaRPr lang="en-IN" dirty="0"/>
          </a:p>
          <a:p>
            <a:r>
              <a:rPr lang="en-IN" dirty="0" smtClean="0"/>
              <a:t> </a:t>
            </a:r>
            <a:r>
              <a:rPr lang="en-IN" dirty="0"/>
              <a:t>M</a:t>
            </a:r>
            <a:r>
              <a:rPr lang="en-IN" dirty="0" smtClean="0"/>
              <a:t>ultiple regression </a:t>
            </a:r>
            <a:r>
              <a:rPr lang="en-IN" dirty="0"/>
              <a:t>and decision tree prediction </a:t>
            </a:r>
            <a:r>
              <a:rPr lang="en-IN" dirty="0" smtClean="0"/>
              <a:t>model for predicting the transaction amount using the selected features for better performance of model.</a:t>
            </a:r>
          </a:p>
          <a:p>
            <a:r>
              <a:rPr lang="en-IN" dirty="0" smtClean="0"/>
              <a:t>Out of two models, Decision tree model shows better evaluation on test data (unseen data by model).</a:t>
            </a:r>
          </a:p>
          <a:p>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1708521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5110" y="627017"/>
            <a:ext cx="8915400" cy="5083908"/>
          </a:xfrm>
        </p:spPr>
        <p:txBody>
          <a:bodyPr/>
          <a:lstStyle/>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endParaRPr lang="en-IN" dirty="0"/>
          </a:p>
          <a:p>
            <a:pPr marL="0" indent="0" algn="ctr">
              <a:buNone/>
            </a:pPr>
            <a:endParaRPr lang="en-IN" dirty="0" smtClean="0"/>
          </a:p>
          <a:p>
            <a:pPr marL="0" indent="0" algn="ctr">
              <a:buNone/>
            </a:pPr>
            <a:r>
              <a:rPr lang="en-IN" sz="9600" b="1" dirty="0" smtClean="0">
                <a:solidFill>
                  <a:srgbClr val="C00000"/>
                </a:solidFill>
                <a:latin typeface="Harrington" panose="04040505050A02020702" pitchFamily="82" charset="0"/>
              </a:rPr>
              <a:t>Thank you…</a:t>
            </a:r>
            <a:endParaRPr lang="en-IN" sz="9600" b="1" dirty="0">
              <a:solidFill>
                <a:srgbClr val="C00000"/>
              </a:solidFill>
              <a:latin typeface="Harrington" panose="04040505050A02020702" pitchFamily="82" charset="0"/>
            </a:endParaRPr>
          </a:p>
        </p:txBody>
      </p:sp>
    </p:spTree>
    <p:extLst>
      <p:ext uri="{BB962C8B-B14F-4D97-AF65-F5344CB8AC3E}">
        <p14:creationId xmlns:p14="http://schemas.microsoft.com/office/powerpoint/2010/main" val="2848749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61257"/>
            <a:ext cx="8596668" cy="949234"/>
          </a:xfrm>
        </p:spPr>
        <p:txBody>
          <a:bodyPr>
            <a:noAutofit/>
          </a:bodyPr>
          <a:lstStyle/>
          <a:p>
            <a:pPr algn="ctr"/>
            <a:r>
              <a:rPr lang="en-IN" sz="3600" b="1" dirty="0" smtClean="0"/>
              <a:t>Tasks Provided:</a:t>
            </a:r>
            <a:endParaRPr lang="en-IN" sz="3600" b="1" dirty="0"/>
          </a:p>
        </p:txBody>
      </p:sp>
      <p:sp>
        <p:nvSpPr>
          <p:cNvPr id="3" name="Content Placeholder 2"/>
          <p:cNvSpPr>
            <a:spLocks noGrp="1"/>
          </p:cNvSpPr>
          <p:nvPr>
            <p:ph idx="1"/>
          </p:nvPr>
        </p:nvSpPr>
        <p:spPr>
          <a:xfrm>
            <a:off x="1097280" y="1210491"/>
            <a:ext cx="10058400" cy="4658603"/>
          </a:xfrm>
        </p:spPr>
        <p:txBody>
          <a:bodyPr/>
          <a:lstStyle/>
          <a:p>
            <a:r>
              <a:rPr lang="en-IN" sz="2400" b="1" dirty="0" smtClean="0"/>
              <a:t>Task – 1 : Exploratory Data Analysis</a:t>
            </a:r>
          </a:p>
          <a:p>
            <a:r>
              <a:rPr lang="en-IN" dirty="0"/>
              <a:t>Segmenting the dataset and obtaining unique insights from it, including visualization of the transaction volume and assessing the effects of any outliers</a:t>
            </a:r>
            <a:r>
              <a:rPr lang="en-IN" dirty="0" smtClean="0"/>
              <a:t>.</a:t>
            </a:r>
          </a:p>
          <a:p>
            <a:pPr marL="0" indent="0">
              <a:buNone/>
            </a:pPr>
            <a:endParaRPr lang="en-IN" dirty="0" smtClean="0"/>
          </a:p>
          <a:p>
            <a:r>
              <a:rPr lang="en-IN" sz="2400" b="1" dirty="0" smtClean="0"/>
              <a:t>Task – 2 : Predictive Analysis</a:t>
            </a:r>
          </a:p>
          <a:p>
            <a:r>
              <a:rPr lang="en-IN" dirty="0" smtClean="0"/>
              <a:t>Exploring correlations between customers attributes, building a regression and decision tree prediction model based on findings in dataset.</a:t>
            </a:r>
          </a:p>
          <a:p>
            <a:pPr marL="0" indent="0">
              <a:buNone/>
            </a:pPr>
            <a:endParaRPr lang="en-IN" dirty="0" smtClean="0"/>
          </a:p>
          <a:p>
            <a:r>
              <a:rPr lang="en-IN" sz="2400" b="1" dirty="0" smtClean="0"/>
              <a:t>Dataset :</a:t>
            </a:r>
          </a:p>
          <a:p>
            <a:r>
              <a:rPr lang="en-IN" dirty="0" smtClean="0"/>
              <a:t>ANZ synthesised transaction dataset containing 3 month’s worth of transaction for 100 customers, Consisting purchases, recurring transactions and salary transactions.</a:t>
            </a:r>
          </a:p>
          <a:p>
            <a:endParaRPr lang="en-IN" dirty="0"/>
          </a:p>
          <a:p>
            <a:endParaRPr lang="en-IN" dirty="0"/>
          </a:p>
          <a:p>
            <a:endParaRPr lang="en-IN" dirty="0" smtClean="0"/>
          </a:p>
          <a:p>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1244478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08004"/>
          </a:xfrm>
        </p:spPr>
        <p:txBody>
          <a:bodyPr>
            <a:normAutofit fontScale="90000"/>
          </a:bodyPr>
          <a:lstStyle/>
          <a:p>
            <a:r>
              <a:rPr lang="en-IN" b="1" dirty="0"/>
              <a:t>Exploratory Data Analysis</a:t>
            </a:r>
            <a:br>
              <a:rPr lang="en-IN" b="1" dirty="0"/>
            </a:br>
            <a:endParaRPr lang="en-IN" dirty="0"/>
          </a:p>
        </p:txBody>
      </p:sp>
      <p:sp>
        <p:nvSpPr>
          <p:cNvPr id="3" name="Content Placeholder 2"/>
          <p:cNvSpPr>
            <a:spLocks noGrp="1"/>
          </p:cNvSpPr>
          <p:nvPr>
            <p:ph idx="1"/>
          </p:nvPr>
        </p:nvSpPr>
        <p:spPr>
          <a:xfrm>
            <a:off x="1889760" y="1384663"/>
            <a:ext cx="9614852" cy="5216434"/>
          </a:xfrm>
        </p:spPr>
        <p:txBody>
          <a:bodyPr/>
          <a:lstStyle/>
          <a:p>
            <a:r>
              <a:rPr lang="en-IN" dirty="0"/>
              <a:t>ANZ synthesised transaction </a:t>
            </a:r>
            <a:r>
              <a:rPr lang="en-IN" dirty="0" smtClean="0"/>
              <a:t>dataset : Shape – (12043, 23), Contains around 12 thousand entries of transaction (rows) and having 23 attributes.</a:t>
            </a:r>
          </a:p>
          <a:p>
            <a:r>
              <a:rPr lang="en-IN" dirty="0" smtClean="0"/>
              <a:t>Below representing first five rows of the dataset, containing some attributes.</a:t>
            </a:r>
          </a:p>
          <a:p>
            <a:endParaRPr lang="en-IN" dirty="0" smtClean="0"/>
          </a:p>
          <a:p>
            <a:endParaRPr lang="en-IN" dirty="0" smtClean="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912" y="2708366"/>
            <a:ext cx="9791700" cy="3230880"/>
          </a:xfrm>
          <a:prstGeom prst="rect">
            <a:avLst/>
          </a:prstGeom>
        </p:spPr>
      </p:pic>
    </p:spTree>
    <p:extLst>
      <p:ext uri="{BB962C8B-B14F-4D97-AF65-F5344CB8AC3E}">
        <p14:creationId xmlns:p14="http://schemas.microsoft.com/office/powerpoint/2010/main" val="1886324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574766"/>
            <a:ext cx="8915400" cy="5913120"/>
          </a:xfrm>
        </p:spPr>
        <p:txBody>
          <a:bodyPr/>
          <a:lstStyle/>
          <a:p>
            <a:r>
              <a:rPr lang="en-IN" sz="2000" b="1" dirty="0" smtClean="0">
                <a:solidFill>
                  <a:schemeClr val="tx1"/>
                </a:solidFill>
              </a:rPr>
              <a:t>Primitive Findings :</a:t>
            </a:r>
          </a:p>
          <a:p>
            <a:pPr>
              <a:spcBef>
                <a:spcPts val="600"/>
              </a:spcBef>
            </a:pPr>
            <a:r>
              <a:rPr lang="en-IN" dirty="0" smtClean="0">
                <a:solidFill>
                  <a:schemeClr val="tx1"/>
                </a:solidFill>
              </a:rPr>
              <a:t>Each </a:t>
            </a:r>
            <a:r>
              <a:rPr lang="en-IN" dirty="0">
                <a:solidFill>
                  <a:schemeClr val="tx1"/>
                </a:solidFill>
              </a:rPr>
              <a:t>of the customer from 100 total, have separate account detail, that means the complete 12000 transactions are done within these 100 customers account</a:t>
            </a:r>
            <a:r>
              <a:rPr lang="en-IN" dirty="0" smtClean="0">
                <a:solidFill>
                  <a:schemeClr val="tx1"/>
                </a:solidFill>
              </a:rPr>
              <a:t>.</a:t>
            </a:r>
          </a:p>
          <a:p>
            <a:pPr>
              <a:spcBef>
                <a:spcPts val="600"/>
              </a:spcBef>
            </a:pPr>
            <a:r>
              <a:rPr lang="en-IN" dirty="0" smtClean="0">
                <a:solidFill>
                  <a:schemeClr val="tx1"/>
                </a:solidFill>
              </a:rPr>
              <a:t>The average (mean) transaction amount : 187.933 AUD</a:t>
            </a:r>
          </a:p>
          <a:p>
            <a:pPr>
              <a:spcBef>
                <a:spcPts val="600"/>
              </a:spcBef>
            </a:pPr>
            <a:r>
              <a:rPr lang="en-IN" dirty="0" smtClean="0">
                <a:solidFill>
                  <a:schemeClr val="tx1"/>
                </a:solidFill>
              </a:rPr>
              <a:t>Transactions done by customers in each months of average basis :</a:t>
            </a:r>
          </a:p>
          <a:p>
            <a:pPr marL="0" indent="0">
              <a:spcBef>
                <a:spcPts val="600"/>
              </a:spcBef>
              <a:buNone/>
            </a:pPr>
            <a:r>
              <a:rPr lang="en-IN" dirty="0" smtClean="0">
                <a:solidFill>
                  <a:schemeClr val="tx1"/>
                </a:solidFill>
              </a:rPr>
              <a:t>3 months are : August, September, October 2018.</a:t>
            </a:r>
            <a:endParaRPr lang="en-IN" dirty="0">
              <a:solidFill>
                <a:schemeClr val="tx1"/>
              </a:solidFill>
            </a:endParaRPr>
          </a:p>
          <a:p>
            <a:pPr marL="0" indent="0">
              <a:spcBef>
                <a:spcPts val="600"/>
              </a:spcBef>
              <a:buNone/>
            </a:pPr>
            <a:r>
              <a:rPr lang="en-IN" dirty="0" smtClean="0">
                <a:solidFill>
                  <a:schemeClr val="tx1"/>
                </a:solidFill>
              </a:rPr>
              <a:t>Aug :  3943 AUD</a:t>
            </a:r>
          </a:p>
          <a:p>
            <a:pPr marL="0" indent="0">
              <a:spcBef>
                <a:spcPts val="600"/>
              </a:spcBef>
              <a:buNone/>
            </a:pPr>
            <a:r>
              <a:rPr lang="en-IN" dirty="0" smtClean="0">
                <a:solidFill>
                  <a:schemeClr val="tx1"/>
                </a:solidFill>
              </a:rPr>
              <a:t>Sept : 4013 AUD</a:t>
            </a:r>
          </a:p>
          <a:p>
            <a:pPr marL="0" indent="0">
              <a:spcBef>
                <a:spcPts val="600"/>
              </a:spcBef>
              <a:buNone/>
            </a:pPr>
            <a:r>
              <a:rPr lang="en-IN" dirty="0" smtClean="0">
                <a:solidFill>
                  <a:schemeClr val="tx1"/>
                </a:solidFill>
              </a:rPr>
              <a:t>Oct : 4087 AUD</a:t>
            </a:r>
          </a:p>
          <a:p>
            <a:pPr marL="0" indent="0">
              <a:spcBef>
                <a:spcPts val="600"/>
              </a:spcBef>
              <a:buNone/>
            </a:pPr>
            <a:endParaRPr lang="en-IN" dirty="0">
              <a:solidFill>
                <a:schemeClr val="tx1"/>
              </a:solidFill>
            </a:endParaRPr>
          </a:p>
          <a:p>
            <a:pPr marL="0" indent="0">
              <a:spcBef>
                <a:spcPts val="600"/>
              </a:spcBef>
              <a:buNone/>
            </a:pPr>
            <a:r>
              <a:rPr lang="en-IN" i="1" dirty="0" smtClean="0">
                <a:solidFill>
                  <a:schemeClr val="tx1"/>
                </a:solidFill>
              </a:rPr>
              <a:t>Fig. Total transaction</a:t>
            </a:r>
          </a:p>
          <a:p>
            <a:pPr marL="0" indent="0">
              <a:spcBef>
                <a:spcPts val="600"/>
              </a:spcBef>
              <a:buNone/>
            </a:pPr>
            <a:r>
              <a:rPr lang="en-IN" i="1" dirty="0" smtClean="0">
                <a:solidFill>
                  <a:schemeClr val="tx1"/>
                </a:solidFill>
              </a:rPr>
              <a:t>Distribution (%) for each </a:t>
            </a:r>
          </a:p>
          <a:p>
            <a:pPr marL="0" indent="0">
              <a:spcBef>
                <a:spcPts val="600"/>
              </a:spcBef>
              <a:buNone/>
            </a:pPr>
            <a:r>
              <a:rPr lang="en-IN" i="1" dirty="0" smtClean="0">
                <a:solidFill>
                  <a:schemeClr val="tx1"/>
                </a:solidFill>
              </a:rPr>
              <a:t>Month.</a:t>
            </a:r>
          </a:p>
          <a:p>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863" y="3187338"/>
            <a:ext cx="6435634" cy="3119176"/>
          </a:xfrm>
          <a:prstGeom prst="rect">
            <a:avLst/>
          </a:prstGeom>
        </p:spPr>
      </p:pic>
    </p:spTree>
    <p:extLst>
      <p:ext uri="{BB962C8B-B14F-4D97-AF65-F5344CB8AC3E}">
        <p14:creationId xmlns:p14="http://schemas.microsoft.com/office/powerpoint/2010/main" val="549907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2674" y="252549"/>
            <a:ext cx="10232572" cy="6287588"/>
          </a:xfrm>
        </p:spPr>
        <p:txBody>
          <a:bodyPr>
            <a:normAutofit/>
          </a:bodyPr>
          <a:lstStyle/>
          <a:p>
            <a:r>
              <a:rPr lang="en-IN" sz="2000" b="1" dirty="0" smtClean="0">
                <a:solidFill>
                  <a:schemeClr val="tx1"/>
                </a:solidFill>
              </a:rPr>
              <a:t>Customer’s Age Distribution:</a:t>
            </a:r>
            <a:endParaRPr lang="en-IN" sz="2000" dirty="0" smtClean="0">
              <a:solidFill>
                <a:schemeClr val="tx1"/>
              </a:solidFill>
            </a:endParaRPr>
          </a:p>
          <a:p>
            <a:pPr>
              <a:spcBef>
                <a:spcPts val="600"/>
              </a:spcBef>
            </a:pPr>
            <a:r>
              <a:rPr lang="en-IN" dirty="0" smtClean="0">
                <a:solidFill>
                  <a:schemeClr val="tx1"/>
                </a:solidFill>
              </a:rPr>
              <a:t> Most of the customers are majorly in </a:t>
            </a:r>
          </a:p>
          <a:p>
            <a:pPr marL="0" indent="0">
              <a:spcBef>
                <a:spcPts val="600"/>
              </a:spcBef>
              <a:buNone/>
            </a:pPr>
            <a:r>
              <a:rPr lang="en-IN" dirty="0" smtClean="0">
                <a:solidFill>
                  <a:schemeClr val="tx1"/>
                </a:solidFill>
              </a:rPr>
              <a:t> between 20 - 25, and furtherly  In 25 – 40. </a:t>
            </a:r>
          </a:p>
          <a:p>
            <a:pPr>
              <a:spcBef>
                <a:spcPts val="600"/>
              </a:spcBef>
            </a:pPr>
            <a:r>
              <a:rPr lang="en-IN" dirty="0" smtClean="0">
                <a:solidFill>
                  <a:schemeClr val="tx1"/>
                </a:solidFill>
              </a:rPr>
              <a:t>Then percentage of customers above </a:t>
            </a:r>
          </a:p>
          <a:p>
            <a:pPr>
              <a:spcBef>
                <a:spcPts val="600"/>
              </a:spcBef>
            </a:pPr>
            <a:r>
              <a:rPr lang="en-IN" dirty="0" smtClean="0">
                <a:solidFill>
                  <a:schemeClr val="tx1"/>
                </a:solidFill>
              </a:rPr>
              <a:t>age of 40 decreases.</a:t>
            </a:r>
          </a:p>
          <a:p>
            <a:pPr>
              <a:spcBef>
                <a:spcPts val="600"/>
              </a:spcBef>
            </a:pPr>
            <a:r>
              <a:rPr lang="en-IN" dirty="0" smtClean="0">
                <a:solidFill>
                  <a:schemeClr val="tx1"/>
                </a:solidFill>
              </a:rPr>
              <a:t>Fig. shows Age distribution Histogram.</a:t>
            </a:r>
          </a:p>
          <a:p>
            <a:endParaRPr lang="en-IN" dirty="0">
              <a:solidFill>
                <a:schemeClr val="tx1"/>
              </a:solidFill>
            </a:endParaRPr>
          </a:p>
          <a:p>
            <a:endParaRPr lang="en-IN" dirty="0" smtClean="0">
              <a:solidFill>
                <a:schemeClr val="tx1"/>
              </a:solidFill>
            </a:endParaRPr>
          </a:p>
          <a:p>
            <a:r>
              <a:rPr lang="en-IN" sz="2200" b="1" dirty="0" smtClean="0">
                <a:solidFill>
                  <a:schemeClr val="tx1"/>
                </a:solidFill>
              </a:rPr>
              <a:t>Amount Distribution:</a:t>
            </a:r>
          </a:p>
          <a:p>
            <a:pPr>
              <a:spcBef>
                <a:spcPts val="600"/>
              </a:spcBef>
            </a:pPr>
            <a:r>
              <a:rPr lang="en-IN" dirty="0" smtClean="0">
                <a:solidFill>
                  <a:schemeClr val="tx1"/>
                </a:solidFill>
              </a:rPr>
              <a:t>Customer’s transactions, </a:t>
            </a:r>
            <a:r>
              <a:rPr lang="en-IN" dirty="0">
                <a:solidFill>
                  <a:schemeClr val="tx1"/>
                </a:solidFill>
              </a:rPr>
              <a:t>Its Amount</a:t>
            </a:r>
            <a:endParaRPr lang="en-IN" dirty="0" smtClean="0">
              <a:solidFill>
                <a:schemeClr val="tx1"/>
              </a:solidFill>
            </a:endParaRPr>
          </a:p>
          <a:p>
            <a:pPr marL="0" indent="0">
              <a:spcBef>
                <a:spcPts val="600"/>
              </a:spcBef>
              <a:buNone/>
            </a:pPr>
            <a:r>
              <a:rPr lang="en-IN" dirty="0" smtClean="0">
                <a:solidFill>
                  <a:schemeClr val="tx1"/>
                </a:solidFill>
              </a:rPr>
              <a:t>is distributed as shown </a:t>
            </a:r>
            <a:r>
              <a:rPr lang="en-IN" dirty="0">
                <a:solidFill>
                  <a:schemeClr val="tx1"/>
                </a:solidFill>
              </a:rPr>
              <a:t>In </a:t>
            </a:r>
            <a:r>
              <a:rPr lang="en-IN" dirty="0" smtClean="0">
                <a:solidFill>
                  <a:schemeClr val="tx1"/>
                </a:solidFill>
              </a:rPr>
              <a:t>given Boxplot.</a:t>
            </a:r>
          </a:p>
          <a:p>
            <a:pPr>
              <a:spcBef>
                <a:spcPts val="600"/>
              </a:spcBef>
            </a:pPr>
            <a:r>
              <a:rPr lang="en-IN" dirty="0" smtClean="0">
                <a:solidFill>
                  <a:schemeClr val="tx1"/>
                </a:solidFill>
              </a:rPr>
              <a:t>Majorly transaction is done below </a:t>
            </a:r>
          </a:p>
          <a:p>
            <a:pPr marL="0" indent="0">
              <a:spcBef>
                <a:spcPts val="600"/>
              </a:spcBef>
              <a:buNone/>
            </a:pPr>
            <a:r>
              <a:rPr lang="en-IN" dirty="0" smtClean="0">
                <a:solidFill>
                  <a:schemeClr val="tx1"/>
                </a:solidFill>
              </a:rPr>
              <a:t>1000 AUD, and then its faded as </a:t>
            </a:r>
          </a:p>
          <a:p>
            <a:pPr marL="0" indent="0">
              <a:spcBef>
                <a:spcPts val="600"/>
              </a:spcBef>
              <a:buNone/>
            </a:pPr>
            <a:r>
              <a:rPr lang="en-IN" dirty="0" smtClean="0">
                <a:solidFill>
                  <a:schemeClr val="tx1"/>
                </a:solidFill>
              </a:rPr>
              <a:t>Amount increases.</a:t>
            </a:r>
          </a:p>
          <a:p>
            <a:pPr>
              <a:spcBef>
                <a:spcPts val="600"/>
              </a:spcBef>
            </a:pPr>
            <a:r>
              <a:rPr lang="en-IN" dirty="0" smtClean="0">
                <a:solidFill>
                  <a:schemeClr val="tx1"/>
                </a:solidFill>
              </a:rPr>
              <a:t>Fig. also shows 2 outliers, having </a:t>
            </a:r>
          </a:p>
          <a:p>
            <a:pPr marL="0" indent="0">
              <a:spcBef>
                <a:spcPts val="600"/>
              </a:spcBef>
              <a:buNone/>
            </a:pPr>
            <a:r>
              <a:rPr lang="en-IN" dirty="0" smtClean="0">
                <a:solidFill>
                  <a:schemeClr val="tx1"/>
                </a:solidFill>
              </a:rPr>
              <a:t>Amount value greater then usual.</a:t>
            </a:r>
          </a:p>
          <a:p>
            <a:pPr marL="0" indent="0">
              <a:buNone/>
            </a:pPr>
            <a:endParaRPr lang="en-IN" sz="1900" dirty="0">
              <a:solidFill>
                <a:schemeClr val="tx1"/>
              </a:solidFill>
            </a:endParaRPr>
          </a:p>
          <a:p>
            <a:pPr marL="0" indent="0">
              <a:buNone/>
            </a:pPr>
            <a:endParaRPr lang="en-IN" sz="1900" dirty="0" smtClean="0">
              <a:solidFill>
                <a:schemeClr val="tx1"/>
              </a:solidFill>
            </a:endParaRPr>
          </a:p>
          <a:p>
            <a:pPr marL="0" indent="0">
              <a:buNone/>
            </a:pPr>
            <a:endParaRPr lang="en-IN" dirty="0" smtClean="0">
              <a:solidFill>
                <a:schemeClr val="tx1"/>
              </a:solidFill>
            </a:endParaRPr>
          </a:p>
          <a:p>
            <a:pPr marL="0" indent="0">
              <a:buNone/>
            </a:pPr>
            <a:endParaRPr lang="en-IN" dirty="0">
              <a:solidFill>
                <a:schemeClr val="tx1"/>
              </a:solidFill>
            </a:endParaRPr>
          </a:p>
          <a:p>
            <a:pPr marL="0" indent="0">
              <a:buNone/>
            </a:pPr>
            <a:endParaRPr lang="en-IN" dirty="0" smtClean="0">
              <a:solidFill>
                <a:schemeClr val="tx1"/>
              </a:solidFill>
            </a:endParaRPr>
          </a:p>
          <a:p>
            <a:pPr marL="0" indent="0">
              <a:buNone/>
            </a:pPr>
            <a:endParaRPr lang="en-IN"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9474" y="252549"/>
            <a:ext cx="5216435" cy="28293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6593" y="3370217"/>
            <a:ext cx="5399315" cy="3319462"/>
          </a:xfrm>
          <a:prstGeom prst="rect">
            <a:avLst/>
          </a:prstGeom>
        </p:spPr>
      </p:pic>
    </p:spTree>
    <p:extLst>
      <p:ext uri="{BB962C8B-B14F-4D97-AF65-F5344CB8AC3E}">
        <p14:creationId xmlns:p14="http://schemas.microsoft.com/office/powerpoint/2010/main" val="3454716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8171" y="304799"/>
            <a:ext cx="9806441" cy="6383384"/>
          </a:xfrm>
        </p:spPr>
        <p:txBody>
          <a:bodyPr>
            <a:normAutofit/>
          </a:bodyPr>
          <a:lstStyle/>
          <a:p>
            <a:r>
              <a:rPr lang="en-IN" sz="2000" b="1" dirty="0" smtClean="0">
                <a:solidFill>
                  <a:schemeClr val="tx1"/>
                </a:solidFill>
              </a:rPr>
              <a:t>Transactions per month:</a:t>
            </a:r>
          </a:p>
          <a:p>
            <a:pPr>
              <a:spcBef>
                <a:spcPts val="600"/>
              </a:spcBef>
            </a:pPr>
            <a:r>
              <a:rPr lang="en-IN" dirty="0" smtClean="0">
                <a:solidFill>
                  <a:schemeClr val="tx1"/>
                </a:solidFill>
              </a:rPr>
              <a:t>Total transactions amount per Month </a:t>
            </a:r>
          </a:p>
          <a:p>
            <a:pPr marL="0" indent="0">
              <a:spcBef>
                <a:spcPts val="600"/>
              </a:spcBef>
              <a:buNone/>
            </a:pPr>
            <a:r>
              <a:rPr lang="en-IN" dirty="0" smtClean="0">
                <a:solidFill>
                  <a:schemeClr val="tx1"/>
                </a:solidFill>
              </a:rPr>
              <a:t>with respect to type of Transaction </a:t>
            </a:r>
          </a:p>
          <a:p>
            <a:pPr marL="0" indent="0">
              <a:spcBef>
                <a:spcPts val="600"/>
              </a:spcBef>
              <a:buNone/>
            </a:pPr>
            <a:r>
              <a:rPr lang="en-IN" dirty="0" smtClean="0">
                <a:solidFill>
                  <a:schemeClr val="tx1"/>
                </a:solidFill>
              </a:rPr>
              <a:t>(debit or credit).</a:t>
            </a:r>
          </a:p>
          <a:p>
            <a:pPr>
              <a:spcBef>
                <a:spcPts val="600"/>
              </a:spcBef>
            </a:pPr>
            <a:r>
              <a:rPr lang="en-IN" dirty="0" smtClean="0">
                <a:solidFill>
                  <a:schemeClr val="tx1"/>
                </a:solidFill>
              </a:rPr>
              <a:t>Boxplot </a:t>
            </a:r>
            <a:r>
              <a:rPr lang="en-IN" dirty="0">
                <a:solidFill>
                  <a:schemeClr val="tx1"/>
                </a:solidFill>
              </a:rPr>
              <a:t>s</a:t>
            </a:r>
            <a:r>
              <a:rPr lang="en-IN" dirty="0" smtClean="0">
                <a:solidFill>
                  <a:schemeClr val="tx1"/>
                </a:solidFill>
              </a:rPr>
              <a:t>hows almost all months Have </a:t>
            </a:r>
          </a:p>
          <a:p>
            <a:pPr marL="0" indent="0">
              <a:spcBef>
                <a:spcPts val="600"/>
              </a:spcBef>
              <a:buNone/>
            </a:pPr>
            <a:r>
              <a:rPr lang="en-IN" dirty="0" smtClean="0">
                <a:solidFill>
                  <a:schemeClr val="tx1"/>
                </a:solidFill>
              </a:rPr>
              <a:t>same transactions, but </a:t>
            </a:r>
            <a:r>
              <a:rPr lang="en-IN" dirty="0" err="1" smtClean="0">
                <a:solidFill>
                  <a:schemeClr val="tx1"/>
                </a:solidFill>
              </a:rPr>
              <a:t>october</a:t>
            </a:r>
            <a:r>
              <a:rPr lang="en-IN" dirty="0" smtClean="0">
                <a:solidFill>
                  <a:schemeClr val="tx1"/>
                </a:solidFill>
              </a:rPr>
              <a:t> is </a:t>
            </a:r>
          </a:p>
          <a:p>
            <a:pPr marL="0" indent="0">
              <a:spcBef>
                <a:spcPts val="600"/>
              </a:spcBef>
              <a:buNone/>
            </a:pPr>
            <a:r>
              <a:rPr lang="en-IN" dirty="0">
                <a:solidFill>
                  <a:schemeClr val="tx1"/>
                </a:solidFill>
              </a:rPr>
              <a:t>r</a:t>
            </a:r>
            <a:r>
              <a:rPr lang="en-IN" dirty="0" smtClean="0">
                <a:solidFill>
                  <a:schemeClr val="tx1"/>
                </a:solidFill>
              </a:rPr>
              <a:t>epresenting slightly greater. </a:t>
            </a:r>
          </a:p>
          <a:p>
            <a:pPr>
              <a:spcBef>
                <a:spcPts val="600"/>
              </a:spcBef>
            </a:pPr>
            <a:r>
              <a:rPr lang="en-IN" dirty="0" smtClean="0">
                <a:solidFill>
                  <a:schemeClr val="tx1"/>
                </a:solidFill>
              </a:rPr>
              <a:t>Mostly customers prefer debit Card.</a:t>
            </a:r>
          </a:p>
          <a:p>
            <a:pPr marL="0" indent="0">
              <a:buNone/>
            </a:pPr>
            <a:endParaRPr lang="en-IN" dirty="0" smtClean="0">
              <a:solidFill>
                <a:schemeClr val="tx1"/>
              </a:solidFill>
            </a:endParaRPr>
          </a:p>
          <a:p>
            <a:r>
              <a:rPr lang="en-IN" sz="2000" b="1" dirty="0" smtClean="0">
                <a:solidFill>
                  <a:schemeClr val="tx1"/>
                </a:solidFill>
              </a:rPr>
              <a:t>Transaction Per state :</a:t>
            </a:r>
          </a:p>
          <a:p>
            <a:pPr>
              <a:spcBef>
                <a:spcPts val="600"/>
              </a:spcBef>
            </a:pPr>
            <a:r>
              <a:rPr lang="en-IN" dirty="0" smtClean="0">
                <a:solidFill>
                  <a:schemeClr val="tx1"/>
                </a:solidFill>
              </a:rPr>
              <a:t>Average transaction amount per </a:t>
            </a:r>
          </a:p>
          <a:p>
            <a:pPr marL="0" indent="0">
              <a:spcBef>
                <a:spcPts val="600"/>
              </a:spcBef>
              <a:buNone/>
            </a:pPr>
            <a:r>
              <a:rPr lang="en-IN" dirty="0" smtClean="0">
                <a:solidFill>
                  <a:schemeClr val="tx1"/>
                </a:solidFill>
              </a:rPr>
              <a:t>state with respect to gender distribution.</a:t>
            </a:r>
          </a:p>
          <a:p>
            <a:pPr>
              <a:spcBef>
                <a:spcPts val="600"/>
              </a:spcBef>
            </a:pPr>
            <a:r>
              <a:rPr lang="en-IN" dirty="0" smtClean="0">
                <a:solidFill>
                  <a:schemeClr val="tx1"/>
                </a:solidFill>
              </a:rPr>
              <a:t>Total 8 states are in Australia,</a:t>
            </a:r>
          </a:p>
          <a:p>
            <a:pPr marL="0" indent="0">
              <a:spcBef>
                <a:spcPts val="600"/>
              </a:spcBef>
              <a:buNone/>
            </a:pPr>
            <a:r>
              <a:rPr lang="en-IN" dirty="0" smtClean="0">
                <a:solidFill>
                  <a:schemeClr val="tx1"/>
                </a:solidFill>
              </a:rPr>
              <a:t> transactions in ACT and NT states are</a:t>
            </a:r>
          </a:p>
          <a:p>
            <a:pPr marL="0" indent="0">
              <a:spcBef>
                <a:spcPts val="600"/>
              </a:spcBef>
              <a:buNone/>
            </a:pPr>
            <a:r>
              <a:rPr lang="en-IN" dirty="0" smtClean="0">
                <a:solidFill>
                  <a:schemeClr val="tx1"/>
                </a:solidFill>
              </a:rPr>
              <a:t> bit higher than other, and mostly,</a:t>
            </a:r>
          </a:p>
          <a:p>
            <a:pPr marL="0" indent="0">
              <a:spcBef>
                <a:spcPts val="600"/>
              </a:spcBef>
              <a:buNone/>
            </a:pPr>
            <a:r>
              <a:rPr lang="en-IN" dirty="0" smtClean="0">
                <a:solidFill>
                  <a:schemeClr val="tx1"/>
                </a:solidFill>
              </a:rPr>
              <a:t> Male customers done more transactions .</a:t>
            </a:r>
          </a:p>
          <a:p>
            <a:pPr>
              <a:spcBef>
                <a:spcPts val="600"/>
              </a:spcBef>
            </a:pPr>
            <a:r>
              <a:rPr lang="en-IN" dirty="0" smtClean="0">
                <a:solidFill>
                  <a:schemeClr val="tx1"/>
                </a:solidFill>
              </a:rPr>
              <a:t>In other states, ratio is almost same.</a:t>
            </a:r>
          </a:p>
          <a:p>
            <a:pPr marL="0" indent="0">
              <a:buNone/>
            </a:pPr>
            <a:endParaRPr lang="en-IN" sz="20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8217" y="243839"/>
            <a:ext cx="5486400" cy="330925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0043" y="3727269"/>
            <a:ext cx="5454574" cy="2960914"/>
          </a:xfrm>
          <a:prstGeom prst="rect">
            <a:avLst/>
          </a:prstGeom>
        </p:spPr>
      </p:pic>
    </p:spTree>
    <p:extLst>
      <p:ext uri="{BB962C8B-B14F-4D97-AF65-F5344CB8AC3E}">
        <p14:creationId xmlns:p14="http://schemas.microsoft.com/office/powerpoint/2010/main" val="203464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211" y="409303"/>
            <a:ext cx="9867401" cy="6191794"/>
          </a:xfrm>
        </p:spPr>
        <p:txBody>
          <a:bodyPr>
            <a:normAutofit/>
          </a:bodyPr>
          <a:lstStyle/>
          <a:p>
            <a:r>
              <a:rPr lang="en-IN" sz="2000" b="1" dirty="0" smtClean="0">
                <a:solidFill>
                  <a:schemeClr val="tx1"/>
                </a:solidFill>
              </a:rPr>
              <a:t>Top Ten Customers: </a:t>
            </a:r>
          </a:p>
          <a:p>
            <a:pPr>
              <a:spcBef>
                <a:spcPts val="600"/>
              </a:spcBef>
            </a:pPr>
            <a:r>
              <a:rPr lang="en-IN" dirty="0" smtClean="0">
                <a:solidFill>
                  <a:schemeClr val="tx1"/>
                </a:solidFill>
              </a:rPr>
              <a:t>Following is list of 10 customers, </a:t>
            </a:r>
          </a:p>
          <a:p>
            <a:pPr marL="0" indent="0">
              <a:spcBef>
                <a:spcPts val="600"/>
              </a:spcBef>
              <a:buNone/>
            </a:pPr>
            <a:r>
              <a:rPr lang="en-IN" dirty="0" smtClean="0">
                <a:solidFill>
                  <a:schemeClr val="tx1"/>
                </a:solidFill>
              </a:rPr>
              <a:t>Grouped with respect to average</a:t>
            </a:r>
          </a:p>
          <a:p>
            <a:pPr marL="0" indent="0">
              <a:spcBef>
                <a:spcPts val="600"/>
              </a:spcBef>
              <a:buNone/>
            </a:pPr>
            <a:r>
              <a:rPr lang="en-IN" dirty="0" smtClean="0">
                <a:solidFill>
                  <a:schemeClr val="tx1"/>
                </a:solidFill>
              </a:rPr>
              <a:t> transactions Amount by these </a:t>
            </a:r>
          </a:p>
          <a:p>
            <a:pPr marL="0" indent="0">
              <a:spcBef>
                <a:spcPts val="600"/>
              </a:spcBef>
              <a:buNone/>
            </a:pPr>
            <a:r>
              <a:rPr lang="en-IN" dirty="0" smtClean="0">
                <a:solidFill>
                  <a:schemeClr val="tx1"/>
                </a:solidFill>
              </a:rPr>
              <a:t>customers in 3 months Period</a:t>
            </a:r>
            <a:r>
              <a:rPr lang="en-IN" dirty="0">
                <a:solidFill>
                  <a:schemeClr val="tx1"/>
                </a:solidFill>
              </a:rPr>
              <a:t>.</a:t>
            </a:r>
            <a:endParaRPr lang="en-IN" dirty="0" smtClean="0">
              <a:solidFill>
                <a:schemeClr val="tx1"/>
              </a:solidFill>
            </a:endParaRPr>
          </a:p>
          <a:p>
            <a:pPr>
              <a:spcBef>
                <a:spcPts val="600"/>
              </a:spcBef>
            </a:pPr>
            <a:r>
              <a:rPr lang="en-IN" dirty="0" smtClean="0">
                <a:solidFill>
                  <a:schemeClr val="tx1"/>
                </a:solidFill>
              </a:rPr>
              <a:t>Sorted in Descending order.</a:t>
            </a:r>
          </a:p>
          <a:p>
            <a:pPr marL="0" indent="0">
              <a:buNone/>
            </a:pPr>
            <a:endParaRPr lang="en-IN" sz="2000" dirty="0" smtClean="0">
              <a:solidFill>
                <a:schemeClr val="tx1"/>
              </a:solidFill>
            </a:endParaRPr>
          </a:p>
          <a:p>
            <a:r>
              <a:rPr lang="en-IN" sz="2000" b="1" dirty="0" smtClean="0">
                <a:solidFill>
                  <a:schemeClr val="tx1"/>
                </a:solidFill>
              </a:rPr>
              <a:t>Customer’s Gender Distribution :</a:t>
            </a:r>
          </a:p>
          <a:p>
            <a:endParaRPr lang="en-IN" sz="2000" b="1" dirty="0">
              <a:solidFill>
                <a:schemeClr val="tx1"/>
              </a:solidFill>
            </a:endParaRPr>
          </a:p>
          <a:p>
            <a:pPr marL="0" indent="0">
              <a:buNone/>
            </a:pPr>
            <a:r>
              <a:rPr lang="en-IN" sz="2000" b="1" dirty="0" smtClean="0">
                <a:solidFill>
                  <a:schemeClr val="tx1"/>
                </a:solidFill>
              </a:rPr>
              <a:t>                                                                     </a:t>
            </a:r>
          </a:p>
          <a:p>
            <a:pPr marL="0" indent="0">
              <a:buNone/>
            </a:pPr>
            <a:r>
              <a:rPr lang="en-IN" sz="2000" b="1" dirty="0">
                <a:solidFill>
                  <a:schemeClr val="tx1"/>
                </a:solidFill>
              </a:rPr>
              <a:t> </a:t>
            </a:r>
            <a:r>
              <a:rPr lang="en-IN" sz="2000" b="1" dirty="0" smtClean="0">
                <a:solidFill>
                  <a:schemeClr val="tx1"/>
                </a:solidFill>
              </a:rPr>
              <a:t>                                                                  </a:t>
            </a:r>
            <a:r>
              <a:rPr lang="en-IN" dirty="0">
                <a:solidFill>
                  <a:schemeClr val="tx1"/>
                </a:solidFill>
              </a:rPr>
              <a:t>Total 100 customers distributed </a:t>
            </a:r>
          </a:p>
          <a:p>
            <a:pPr marL="0" indent="0">
              <a:buNone/>
            </a:pPr>
            <a:r>
              <a:rPr lang="en-IN" dirty="0" smtClean="0">
                <a:solidFill>
                  <a:schemeClr val="tx1"/>
                </a:solidFill>
              </a:rPr>
              <a:t>                                                                     Using </a:t>
            </a:r>
            <a:r>
              <a:rPr lang="en-IN" dirty="0">
                <a:solidFill>
                  <a:schemeClr val="tx1"/>
                </a:solidFill>
              </a:rPr>
              <a:t>pie chart, Male customers are </a:t>
            </a:r>
          </a:p>
          <a:p>
            <a:pPr marL="0" indent="0">
              <a:buNone/>
            </a:pPr>
            <a:r>
              <a:rPr lang="en-IN" dirty="0" smtClean="0">
                <a:solidFill>
                  <a:schemeClr val="tx1"/>
                </a:solidFill>
              </a:rPr>
              <a:t>                                                                     Bit </a:t>
            </a:r>
            <a:r>
              <a:rPr lang="en-IN" dirty="0">
                <a:solidFill>
                  <a:schemeClr val="tx1"/>
                </a:solidFill>
              </a:rPr>
              <a:t>greater than female.</a:t>
            </a:r>
          </a:p>
          <a:p>
            <a:pPr marL="0" indent="0">
              <a:buNone/>
            </a:pPr>
            <a:r>
              <a:rPr lang="en-IN" dirty="0">
                <a:solidFill>
                  <a:schemeClr val="tx1"/>
                </a:solidFill>
              </a:rPr>
              <a:t>                                                                                   </a:t>
            </a:r>
          </a:p>
          <a:p>
            <a:pPr marL="0" indent="0">
              <a:buNone/>
            </a:pPr>
            <a:endParaRPr lang="en-IN" sz="2000" b="1"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4012" y="113211"/>
            <a:ext cx="5225142" cy="414528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097" y="3953690"/>
            <a:ext cx="4345577" cy="2812869"/>
          </a:xfrm>
          <a:prstGeom prst="rect">
            <a:avLst/>
          </a:prstGeom>
        </p:spPr>
      </p:pic>
    </p:spTree>
    <p:extLst>
      <p:ext uri="{BB962C8B-B14F-4D97-AF65-F5344CB8AC3E}">
        <p14:creationId xmlns:p14="http://schemas.microsoft.com/office/powerpoint/2010/main" val="3532682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0755" y="624108"/>
            <a:ext cx="10067108" cy="2868029"/>
          </a:xfrm>
        </p:spPr>
        <p:txBody>
          <a:bodyPr>
            <a:normAutofit fontScale="90000"/>
          </a:bodyPr>
          <a:lstStyle/>
          <a:p>
            <a:r>
              <a:rPr lang="en-IN" sz="2000" dirty="0" smtClean="0"/>
              <a:t>Fig. </a:t>
            </a:r>
            <a:r>
              <a:rPr lang="en-IN" sz="2200" b="1" dirty="0" smtClean="0"/>
              <a:t>Amount vs Balance distribution of customers with respect to genders.</a:t>
            </a:r>
            <a:r>
              <a:rPr lang="en-IN" sz="2000" dirty="0" smtClean="0"/>
              <a:t/>
            </a:r>
            <a:br>
              <a:rPr lang="en-IN" sz="2000" dirty="0" smtClean="0"/>
            </a:br>
            <a:r>
              <a:rPr lang="en-IN" sz="2000" dirty="0" smtClean="0"/>
              <a:t>From Observation, Account Balance of customers are mainly in between </a:t>
            </a:r>
            <a:br>
              <a:rPr lang="en-IN" sz="2000" dirty="0" smtClean="0"/>
            </a:br>
            <a:r>
              <a:rPr lang="en-IN" sz="2000" dirty="0" smtClean="0"/>
              <a:t>0 – 100000 AUD, and they are most likely done transactions of amount below 4000 AUD in general.</a:t>
            </a:r>
            <a:r>
              <a:rPr lang="en-IN" sz="2000" dirty="0"/>
              <a:t> also they are some </a:t>
            </a:r>
            <a:r>
              <a:rPr lang="en-IN" sz="2000" dirty="0" smtClean="0"/>
              <a:t>outliers having balance greater than 150000 AUD, but with low (less than 500 AUD) transaction rate. Male customers are more.</a:t>
            </a:r>
            <a:br>
              <a:rPr lang="en-IN" sz="2000" dirty="0" smtClean="0"/>
            </a:br>
            <a:r>
              <a:rPr lang="en-IN" sz="2000" dirty="0"/>
              <a:t/>
            </a:r>
            <a:br>
              <a:rPr lang="en-IN" sz="2000" dirty="0"/>
            </a:br>
            <a:r>
              <a:rPr lang="en-IN" sz="2000" dirty="0" smtClean="0"/>
              <a:t>Fig.</a:t>
            </a:r>
            <a:r>
              <a:rPr lang="en-IN" sz="2000" b="1" dirty="0" smtClean="0"/>
              <a:t> </a:t>
            </a:r>
            <a:r>
              <a:rPr lang="en-IN" sz="2200" b="1" dirty="0" smtClean="0"/>
              <a:t>Transaction Amount distribution for whether card present or not.</a:t>
            </a:r>
            <a:br>
              <a:rPr lang="en-IN" sz="2200" b="1" dirty="0" smtClean="0"/>
            </a:br>
            <a:r>
              <a:rPr lang="en-IN" sz="2000" dirty="0" smtClean="0"/>
              <a:t>0 – not present flag, 1 – present flag.</a:t>
            </a:r>
            <a:br>
              <a:rPr lang="en-IN" sz="2000" dirty="0" smtClean="0"/>
            </a:br>
            <a:r>
              <a:rPr lang="en-IN" sz="2000" dirty="0" smtClean="0"/>
              <a:t>From observation, customers having card are usually done more transactions in quantity and amount. </a:t>
            </a:r>
            <a:br>
              <a:rPr lang="en-IN" sz="2000" dirty="0" smtClean="0"/>
            </a:br>
            <a:r>
              <a:rPr lang="en-IN" sz="2000" dirty="0" smtClean="0"/>
              <a:t/>
            </a:r>
            <a:br>
              <a:rPr lang="en-IN" sz="2000" dirty="0" smtClean="0"/>
            </a:br>
            <a:r>
              <a:rPr lang="en-IN" sz="2000" dirty="0" smtClean="0"/>
              <a:t/>
            </a:r>
            <a:br>
              <a:rPr lang="en-IN" sz="2000" dirty="0" smtClean="0"/>
            </a:br>
            <a:r>
              <a:rPr lang="en-IN" sz="2000" dirty="0" smtClean="0"/>
              <a:t/>
            </a:r>
            <a:br>
              <a:rPr lang="en-IN" sz="2000" dirty="0" smtClean="0"/>
            </a:b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3016" y="3587930"/>
            <a:ext cx="4583909" cy="305670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640" y="3357154"/>
            <a:ext cx="4683061" cy="3287485"/>
          </a:xfrm>
          <a:prstGeom prst="rect">
            <a:avLst/>
          </a:prstGeom>
        </p:spPr>
      </p:pic>
    </p:spTree>
    <p:extLst>
      <p:ext uri="{BB962C8B-B14F-4D97-AF65-F5344CB8AC3E}">
        <p14:creationId xmlns:p14="http://schemas.microsoft.com/office/powerpoint/2010/main" val="4139558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211" y="200297"/>
            <a:ext cx="10215155" cy="6496593"/>
          </a:xfrm>
        </p:spPr>
        <p:txBody>
          <a:bodyPr>
            <a:normAutofit/>
          </a:bodyPr>
          <a:lstStyle/>
          <a:p>
            <a:r>
              <a:rPr lang="en-IN" sz="2000" b="1" dirty="0" smtClean="0"/>
              <a:t>Age vs. Amount :</a:t>
            </a:r>
          </a:p>
          <a:p>
            <a:pPr>
              <a:spcBef>
                <a:spcPts val="600"/>
              </a:spcBef>
            </a:pPr>
            <a:r>
              <a:rPr lang="en-IN" dirty="0" smtClean="0"/>
              <a:t>Fig. shows scatter plot representing relation</a:t>
            </a:r>
          </a:p>
          <a:p>
            <a:pPr marL="0" indent="0">
              <a:spcBef>
                <a:spcPts val="600"/>
              </a:spcBef>
              <a:buNone/>
            </a:pPr>
            <a:r>
              <a:rPr lang="en-IN" dirty="0" smtClean="0"/>
              <a:t> between age and transaction amount.</a:t>
            </a:r>
          </a:p>
          <a:p>
            <a:pPr>
              <a:spcBef>
                <a:spcPts val="600"/>
              </a:spcBef>
            </a:pPr>
            <a:r>
              <a:rPr lang="en-IN" dirty="0" smtClean="0"/>
              <a:t>Customers in age range of 20-30, and 35-45 </a:t>
            </a:r>
          </a:p>
          <a:p>
            <a:pPr marL="0" indent="0">
              <a:spcBef>
                <a:spcPts val="600"/>
              </a:spcBef>
              <a:buNone/>
            </a:pPr>
            <a:r>
              <a:rPr lang="en-IN" dirty="0" smtClean="0"/>
              <a:t>is most likely to done transactions around </a:t>
            </a:r>
          </a:p>
          <a:p>
            <a:pPr marL="0" indent="0">
              <a:spcBef>
                <a:spcPts val="600"/>
              </a:spcBef>
              <a:buNone/>
            </a:pPr>
            <a:r>
              <a:rPr lang="en-IN" dirty="0" smtClean="0"/>
              <a:t>amount below 1000 AUD. Also these customers</a:t>
            </a:r>
          </a:p>
          <a:p>
            <a:pPr marL="0" indent="0">
              <a:spcBef>
                <a:spcPts val="600"/>
              </a:spcBef>
              <a:buNone/>
            </a:pPr>
            <a:r>
              <a:rPr lang="en-IN" dirty="0" smtClean="0"/>
              <a:t> sometimes tends to extend their transactions</a:t>
            </a:r>
          </a:p>
          <a:p>
            <a:pPr marL="0" indent="0">
              <a:spcBef>
                <a:spcPts val="600"/>
              </a:spcBef>
              <a:buNone/>
            </a:pPr>
            <a:r>
              <a:rPr lang="en-IN" dirty="0" smtClean="0"/>
              <a:t> from 1000 – 4000 AUD.</a:t>
            </a:r>
          </a:p>
          <a:p>
            <a:pPr marL="0" indent="0">
              <a:spcBef>
                <a:spcPts val="600"/>
              </a:spcBef>
              <a:buNone/>
            </a:pPr>
            <a:endParaRPr lang="en-IN" dirty="0" smtClean="0"/>
          </a:p>
          <a:p>
            <a:r>
              <a:rPr lang="en-IN" sz="2000" b="1" dirty="0" smtClean="0"/>
              <a:t>Age Vs. Balance (account) :</a:t>
            </a:r>
          </a:p>
          <a:p>
            <a:pPr>
              <a:spcBef>
                <a:spcPts val="600"/>
              </a:spcBef>
            </a:pPr>
            <a:r>
              <a:rPr lang="en-IN" dirty="0"/>
              <a:t>Fig. shows scatter plot representing relation </a:t>
            </a:r>
            <a:endParaRPr lang="en-IN" dirty="0" smtClean="0"/>
          </a:p>
          <a:p>
            <a:pPr marL="0" indent="0">
              <a:spcBef>
                <a:spcPts val="600"/>
              </a:spcBef>
              <a:buNone/>
            </a:pPr>
            <a:r>
              <a:rPr lang="en-IN" dirty="0" smtClean="0"/>
              <a:t>between </a:t>
            </a:r>
            <a:r>
              <a:rPr lang="en-IN" dirty="0"/>
              <a:t>age </a:t>
            </a:r>
            <a:r>
              <a:rPr lang="en-IN" dirty="0" smtClean="0"/>
              <a:t>and account balance.</a:t>
            </a:r>
          </a:p>
          <a:p>
            <a:pPr>
              <a:spcBef>
                <a:spcPts val="600"/>
              </a:spcBef>
            </a:pPr>
            <a:r>
              <a:rPr lang="en-IN" dirty="0" smtClean="0"/>
              <a:t>Here also, Customers </a:t>
            </a:r>
            <a:r>
              <a:rPr lang="en-IN" dirty="0"/>
              <a:t>in age range of 20-30</a:t>
            </a:r>
            <a:r>
              <a:rPr lang="en-IN" dirty="0" smtClean="0"/>
              <a:t>,</a:t>
            </a:r>
          </a:p>
          <a:p>
            <a:pPr marL="0" indent="0">
              <a:spcBef>
                <a:spcPts val="600"/>
              </a:spcBef>
              <a:buNone/>
            </a:pPr>
            <a:r>
              <a:rPr lang="en-IN" dirty="0" smtClean="0"/>
              <a:t> </a:t>
            </a:r>
            <a:r>
              <a:rPr lang="en-IN" dirty="0"/>
              <a:t>and </a:t>
            </a:r>
            <a:r>
              <a:rPr lang="en-IN" dirty="0" smtClean="0"/>
              <a:t>35-45 most likely to have balance below</a:t>
            </a:r>
          </a:p>
          <a:p>
            <a:pPr marL="0" indent="0">
              <a:spcBef>
                <a:spcPts val="600"/>
              </a:spcBef>
              <a:buNone/>
            </a:pPr>
            <a:r>
              <a:rPr lang="en-IN" dirty="0" smtClean="0"/>
              <a:t> 50000 AUD, there are some outliers, As in the age</a:t>
            </a:r>
          </a:p>
          <a:p>
            <a:pPr marL="0" indent="0">
              <a:spcBef>
                <a:spcPts val="600"/>
              </a:spcBef>
              <a:buNone/>
            </a:pPr>
            <a:r>
              <a:rPr lang="en-IN" dirty="0" smtClean="0"/>
              <a:t> between 35-45 account balance for some </a:t>
            </a:r>
          </a:p>
          <a:p>
            <a:pPr marL="0" indent="0">
              <a:spcBef>
                <a:spcPts val="600"/>
              </a:spcBef>
              <a:buNone/>
            </a:pPr>
            <a:r>
              <a:rPr lang="en-IN" dirty="0" smtClean="0"/>
              <a:t>customers are above 50000 AUD to 200000 AUD.</a:t>
            </a:r>
          </a:p>
          <a:p>
            <a:pPr>
              <a:spcBef>
                <a:spcPts val="600"/>
              </a:spcBef>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657" y="3448593"/>
            <a:ext cx="4718958" cy="31658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657" y="200297"/>
            <a:ext cx="4718958" cy="3076711"/>
          </a:xfrm>
          <a:prstGeom prst="rect">
            <a:avLst/>
          </a:prstGeom>
        </p:spPr>
      </p:pic>
    </p:spTree>
    <p:extLst>
      <p:ext uri="{BB962C8B-B14F-4D97-AF65-F5344CB8AC3E}">
        <p14:creationId xmlns:p14="http://schemas.microsoft.com/office/powerpoint/2010/main" val="137417991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265</TotalTime>
  <Words>949</Words>
  <Application>Microsoft Office PowerPoint</Application>
  <PresentationFormat>Widescreen</PresentationFormat>
  <Paragraphs>137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Narrow</vt:lpstr>
      <vt:lpstr>Century Gothic</vt:lpstr>
      <vt:lpstr>Harrington</vt:lpstr>
      <vt:lpstr>Wingdings 3</vt:lpstr>
      <vt:lpstr>Wisp</vt:lpstr>
      <vt:lpstr>  Forage Platform  Data@ANZ Data Science Virtual Internship </vt:lpstr>
      <vt:lpstr>Tasks Provided:</vt:lpstr>
      <vt:lpstr>Exploratory Data Analysis </vt:lpstr>
      <vt:lpstr>PowerPoint Presentation</vt:lpstr>
      <vt:lpstr>PowerPoint Presentation</vt:lpstr>
      <vt:lpstr>PowerPoint Presentation</vt:lpstr>
      <vt:lpstr>PowerPoint Presentation</vt:lpstr>
      <vt:lpstr>Fig. Amount vs Balance distribution of customers with respect to genders. From Observation, Account Balance of customers are mainly in between  0 – 100000 AUD, and they are most likely done transactions of amount below 4000 AUD in general. also they are some outliers having balance greater than 150000 AUD, but with low (less than 500 AUD) transaction rate. Male customers are more.  Fig. Transaction Amount distribution for whether card present or not. 0 – not present flag, 1 – present flag. From observation, customers having card are usually done more transactions in quantity and amount.     </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Data@ANZ Data Science Virtual Internship</dc:title>
  <dc:creator>Admin</dc:creator>
  <cp:lastModifiedBy>Admin</cp:lastModifiedBy>
  <cp:revision>31</cp:revision>
  <dcterms:created xsi:type="dcterms:W3CDTF">2021-03-01T05:47:40Z</dcterms:created>
  <dcterms:modified xsi:type="dcterms:W3CDTF">2021-03-01T10:12:44Z</dcterms:modified>
</cp:coreProperties>
</file>