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1" r:id="rId6"/>
    <p:sldId id="292" r:id="rId7"/>
    <p:sldId id="289" r:id="rId8"/>
    <p:sldId id="290" r:id="rId9"/>
    <p:sldId id="291" r:id="rId10"/>
    <p:sldId id="274" r:id="rId11"/>
    <p:sldId id="263" r:id="rId12"/>
    <p:sldId id="264" r:id="rId13"/>
    <p:sldId id="265" r:id="rId1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karbhadange21@gmail.com" initials="o" lastIdx="2" clrIdx="0">
    <p:extLst>
      <p:ext uri="{19B8F6BF-5375-455C-9EA6-DF929625EA0E}">
        <p15:presenceInfo xmlns="" xmlns:p15="http://schemas.microsoft.com/office/powerpoint/2012/main" userId="cd45cb208dbddc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48" autoAdjust="0"/>
    <p:restoredTop sz="94660"/>
  </p:normalViewPr>
  <p:slideViewPr>
    <p:cSldViewPr>
      <p:cViewPr>
        <p:scale>
          <a:sx n="70" d="100"/>
          <a:sy n="70" d="100"/>
        </p:scale>
        <p:origin x="-658" y="-245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9D0E0157-A4F4-47BD-A815-37961BBB6AF4}" type="slidenum">
              <a:t>‹#›</a:t>
            </a:fld>
            <a:endParaRPr lang="en-IN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39140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A112461-1A32-4A33-8C2B-6B7D836E7F5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9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015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004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7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013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03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8642D1-68F5-4816-9F47-1A5E23648CF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00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6293F1-52EC-4DD4-9D1D-BECE628BF6B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2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9E1613-BB5C-41B3-95B3-DD5E51393D5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24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E8467E-5787-4945-A073-464AD420867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47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24005E-0B88-46E7-A961-4F8BC88F111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56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D47B90-CD8F-4EAC-B119-3B6678BAB6E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74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8E1C4A-89A7-4FCA-82F6-C0FC8BA7B5B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91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307788-C0F7-4A21-8678-DCB97944C09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32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C5ADC7-BBA0-4285-B671-7F39F5161E2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852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9312E1-0D13-4E93-8B71-88E4341556B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42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55D3C4-414F-46AF-AE10-9E27012ABE4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37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IN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IN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N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N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F4EDBF3-D0FD-418E-B3F8-7C95C21BFA03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IN" sz="4400" b="0" i="0" u="none" strike="noStrike" kern="1200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IN" sz="3200" b="0" i="0" u="none" strike="noStrike" kern="1200">
          <a:ln>
            <a:noFill/>
          </a:ln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ecaptcha.net/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google.com/" TargetMode="External"/><Relationship Id="rId5" Type="http://schemas.openxmlformats.org/officeDocument/2006/relationships/hyperlink" Target="https://www.techfak.uni-bielefeld.de/~fschleif/mlr/mlr" TargetMode="External"/><Relationship Id="rId4" Type="http://schemas.openxmlformats.org/officeDocument/2006/relationships/hyperlink" Target="http://www.kyb.mpg.de/bs/people/spider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4359" y="2228040"/>
            <a:ext cx="9071640" cy="165599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 sz="3600" dirty="0">
                <a:solidFill>
                  <a:srgbClr val="C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Impact" pitchFamily="34" charset="0"/>
              </a:rPr>
              <a:t>PIRENS INSTITUTE OF BUSINESS MANAGEMENT AND ADMINSTRATION (IBMA)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466560" y="5761037"/>
            <a:ext cx="9071640" cy="753119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l">
              <a:buNone/>
            </a:pPr>
            <a:r>
              <a:rPr lang="en-IN" dirty="0">
                <a:latin typeface="Impact" pitchFamily="34" charset="0"/>
              </a:rPr>
              <a:t>Project Title </a:t>
            </a:r>
            <a:r>
              <a:rPr lang="en-IN" dirty="0" smtClean="0">
                <a:latin typeface="Impact" pitchFamily="34" charset="0"/>
              </a:rPr>
              <a:t>:CAPTCHA-GENERATOR</a:t>
            </a:r>
          </a:p>
          <a:p>
            <a:pPr marL="0" lvl="0" indent="0" algn="l">
              <a:buNone/>
            </a:pPr>
            <a:r>
              <a:rPr lang="en-IN" dirty="0" smtClean="0">
                <a:latin typeface="Impact" pitchFamily="34" charset="0"/>
              </a:rPr>
              <a:t>Name of </a:t>
            </a:r>
            <a:r>
              <a:rPr lang="en-IN" dirty="0">
                <a:latin typeface="Impact" pitchFamily="34" charset="0"/>
              </a:rPr>
              <a:t>Student : DHORDE AISHWARYA </a:t>
            </a:r>
            <a:r>
              <a:rPr lang="en-IN" dirty="0" smtClean="0">
                <a:latin typeface="Impact" pitchFamily="34" charset="0"/>
              </a:rPr>
              <a:t>PRAVIN</a:t>
            </a:r>
          </a:p>
          <a:p>
            <a:pPr marL="0" lvl="0" indent="0" algn="l">
              <a:buNone/>
            </a:pPr>
            <a:r>
              <a:rPr lang="en-IN" dirty="0" smtClean="0">
                <a:latin typeface="Impact" pitchFamily="34" charset="0"/>
              </a:rPr>
              <a:t>Class:MCA-1</a:t>
            </a:r>
          </a:p>
          <a:p>
            <a:pPr marL="0" lvl="0" indent="0" algn="l">
              <a:buNone/>
            </a:pPr>
            <a:r>
              <a:rPr lang="en-IN" dirty="0" smtClean="0">
                <a:latin typeface="Impact" pitchFamily="34" charset="0"/>
              </a:rPr>
              <a:t>Seat </a:t>
            </a:r>
            <a:r>
              <a:rPr lang="en-IN" dirty="0">
                <a:latin typeface="Impact" pitchFamily="34" charset="0"/>
              </a:rPr>
              <a:t>Number :</a:t>
            </a:r>
            <a:r>
              <a:rPr lang="en-IN" dirty="0" smtClean="0">
                <a:latin typeface="Impact" pitchFamily="34" charset="0"/>
              </a:rPr>
              <a:t>25549</a:t>
            </a:r>
          </a:p>
          <a:p>
            <a:pPr marL="0" lvl="0" indent="0" algn="l">
              <a:buNone/>
            </a:pPr>
            <a:endParaRPr lang="en-IN" dirty="0">
              <a:latin typeface="Impact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16760" y="644760"/>
            <a:ext cx="1371240" cy="1371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8000" y="30132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 dirty="0">
                <a:latin typeface="Impact" pitchFamily="34" charset="0"/>
              </a:rPr>
              <a:t>BIBLOGRAPHY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IN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IN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N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N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marL="108000" indent="0">
              <a:buNone/>
            </a:pPr>
            <a:r>
              <a:rPr lang="en-US" sz="2000" b="1" dirty="0"/>
              <a:t> </a:t>
            </a:r>
            <a:endParaRPr lang="en-US" sz="2000" dirty="0"/>
          </a:p>
          <a:p>
            <a:r>
              <a:rPr lang="en-US" sz="2000" u="sng" dirty="0">
                <a:hlinkClick r:id="rId3"/>
              </a:rPr>
              <a:t>http://recaptcha.net/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u="sng" dirty="0">
                <a:hlinkClick r:id="rId4"/>
              </a:rPr>
              <a:t>http://www.kyb.mpg.de/bs/people/spider/</a:t>
            </a:r>
            <a:r>
              <a:rPr lang="en-US" sz="2000" dirty="0"/>
              <a:t> </a:t>
            </a:r>
          </a:p>
          <a:p>
            <a:r>
              <a:rPr lang="en-US" sz="2000" u="sng" dirty="0">
                <a:hlinkClick r:id="rId5"/>
              </a:rPr>
              <a:t>https://www.techfak.uni-bielefeld.de/~fschleif/mlr/mlr</a:t>
            </a:r>
            <a:r>
              <a:rPr lang="en-US" sz="2000" dirty="0"/>
              <a:t> </a:t>
            </a:r>
          </a:p>
          <a:p>
            <a:pPr marL="108000" indent="0">
              <a:buNone/>
            </a:pPr>
            <a:endParaRPr lang="en-US" sz="2000" dirty="0"/>
          </a:p>
          <a:p>
            <a:pPr marL="108000" indent="0">
              <a:buNone/>
            </a:pPr>
            <a:endParaRPr lang="en-IN" sz="2000" dirty="0">
              <a:hlinkClick r:id="rId6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9141120" y="360359"/>
            <a:ext cx="795240" cy="795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0817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0350" y="579437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 dirty="0" smtClean="0">
                <a:latin typeface="Impact" pitchFamily="34" charset="0"/>
              </a:rPr>
              <a:t>CONCLUSIONS</a:t>
            </a:r>
            <a:br>
              <a:rPr lang="en-IN" dirty="0" smtClean="0">
                <a:latin typeface="Impact" pitchFamily="34" charset="0"/>
              </a:rPr>
            </a:br>
            <a:endParaRPr lang="en-IN" dirty="0">
              <a:latin typeface="Impact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20712" y="1798637"/>
            <a:ext cx="9071640" cy="4122224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IN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IN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N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N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r>
              <a:rPr lang="en-US" sz="2400" dirty="0"/>
              <a:t>Our  findings demonstrate  that the  development of new  generation CAPTCHA  systems  is a complex  task, </a:t>
            </a:r>
            <a:r>
              <a:rPr lang="en-US" sz="2400" dirty="0" smtClean="0"/>
              <a:t>even </a:t>
            </a:r>
            <a:r>
              <a:rPr lang="en-US" sz="2400" dirty="0"/>
              <a:t>for  resource-rich  entities  such  as  Google  and  Facebook</a:t>
            </a:r>
            <a:r>
              <a:rPr lang="en-US" sz="2400" dirty="0" smtClean="0"/>
              <a:t>.</a:t>
            </a:r>
            <a:r>
              <a:rPr lang="en-US" sz="2400" dirty="0"/>
              <a:t> </a:t>
            </a:r>
          </a:p>
          <a:p>
            <a:r>
              <a:rPr lang="en-US" sz="2400" dirty="0"/>
              <a:t>CAPTCHA  plays  important  role  in  World  Wide  Web (WWW) security  where  it  prevents  Bot  programs and  Hackers  from  abusing  online  services.  </a:t>
            </a:r>
          </a:p>
          <a:p>
            <a:r>
              <a:rPr lang="en-US" sz="2400" dirty="0"/>
              <a:t>This  paper  has  presented  concepts  and  history  of CAPTCHAs, </a:t>
            </a:r>
            <a:r>
              <a:rPr lang="en-US" sz="2400" dirty="0" smtClean="0"/>
              <a:t>and  </a:t>
            </a:r>
            <a:r>
              <a:rPr lang="en-US" sz="2400" dirty="0"/>
              <a:t>discussed  their  applications.  </a:t>
            </a:r>
          </a:p>
          <a:p>
            <a:r>
              <a:rPr lang="en-US" sz="2400" dirty="0"/>
              <a:t>This  paper  describing  classification  of  current  CAPTCHA  methods  based  on  text,  images,  voice,  video  and  puzzle. </a:t>
            </a:r>
            <a:br>
              <a:rPr lang="en-US" sz="2400" dirty="0"/>
            </a:b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41120" y="360359"/>
            <a:ext cx="795240" cy="79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2736000"/>
            <a:ext cx="9071640" cy="9946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 dirty="0">
                <a:solidFill>
                  <a:schemeClr val="tx1"/>
                </a:solidFill>
                <a:latin typeface="Impact" pitchFamily="34" charset="0"/>
              </a:rPr>
              <a:t>ANY QUESTIONS..?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41120" y="360359"/>
            <a:ext cx="795240" cy="79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381600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 dirty="0">
                <a:latin typeface="Impact" pitchFamily="34" charset="0"/>
              </a:rPr>
              <a:t>THANK YOU..!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593846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 b="1" dirty="0">
                <a:solidFill>
                  <a:schemeClr val="tx1"/>
                </a:solidFill>
                <a:latin typeface="Impact" pitchFamily="34" charset="0"/>
              </a:rPr>
              <a:t>ABSTRACT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40760" y="360000"/>
            <a:ext cx="795240" cy="7952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20712" y="1646237"/>
            <a:ext cx="83676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. </a:t>
            </a:r>
            <a:r>
              <a:rPr lang="en-US" sz="2400" dirty="0" smtClean="0"/>
              <a:t>To provides a general introduction of the CAPTCHA schema and discusses its general characteristics. </a:t>
            </a:r>
          </a:p>
          <a:p>
            <a:r>
              <a:rPr lang="en-US" sz="2400" dirty="0" smtClean="0"/>
              <a:t> </a:t>
            </a:r>
          </a:p>
          <a:p>
            <a:r>
              <a:rPr lang="en-US" sz="4000" b="1" dirty="0"/>
              <a:t>.</a:t>
            </a:r>
            <a:r>
              <a:rPr lang="en-US" sz="2400" dirty="0"/>
              <a:t> To </a:t>
            </a:r>
            <a:r>
              <a:rPr lang="en-US" sz="2400" dirty="0" smtClean="0"/>
              <a:t>describes the CAPTCHA applications with its advantages. </a:t>
            </a:r>
          </a:p>
          <a:p>
            <a:r>
              <a:rPr lang="en-US" sz="2400" dirty="0" smtClean="0"/>
              <a:t> </a:t>
            </a:r>
          </a:p>
          <a:p>
            <a:r>
              <a:rPr lang="en-US" sz="4000" b="1" dirty="0" smtClean="0"/>
              <a:t>.</a:t>
            </a:r>
            <a:r>
              <a:rPr lang="en-US" sz="2400" dirty="0" smtClean="0"/>
              <a:t>To  suggest  multiple  CAPTCHA  scheme  and  make  security </a:t>
            </a:r>
          </a:p>
          <a:p>
            <a:r>
              <a:rPr lang="en-US" sz="2400" dirty="0" smtClean="0"/>
              <a:t>comparison for CAPTCHA schemes.</a:t>
            </a:r>
          </a:p>
          <a:p>
            <a:r>
              <a:rPr lang="en-US" sz="2400" dirty="0" smtClean="0"/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884237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 b="1" dirty="0">
                <a:solidFill>
                  <a:schemeClr val="tx1"/>
                </a:solidFill>
                <a:latin typeface="Impact" pitchFamily="34" charset="0"/>
              </a:rPr>
              <a:t>INTRODUCTION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45555" y="2027237"/>
            <a:ext cx="9071640" cy="43434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IN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IN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N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N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In this chapter, it clarifies the conclusion as well as future work vision of the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CAPTCHA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test, which aims to increase the security of websites.  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CAPTCHAs are widely used on the internet as a security measure to prevent bots from automatically spamming registration forms. 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They essentially form a weak Turing Test in order to ensure that the user filling out a form on a website is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human</a:t>
            </a:r>
            <a:r>
              <a:rPr lang="en-US" sz="2800" dirty="0" smtClean="0">
                <a:latin typeface="+mn-lt"/>
              </a:rPr>
              <a:t>.</a:t>
            </a:r>
            <a:endParaRPr lang="en-US" sz="2800" dirty="0" smtClean="0">
              <a:latin typeface="+mn-lt"/>
              <a:cs typeface="Calibri" pitchFamily="34" charset="0"/>
            </a:endParaRPr>
          </a:p>
          <a:p>
            <a:pPr marL="108000" indent="0">
              <a:buNone/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 marL="108000" indent="0">
              <a:buNone/>
            </a:pP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41120" y="360359"/>
            <a:ext cx="795240" cy="79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 dirty="0">
                <a:latin typeface="Impact" pitchFamily="34" charset="0"/>
              </a:rPr>
              <a:t>OBJECTIVES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IN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IN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N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N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To study and analyze the various techniques for automatic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captcha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generator.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 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To study various issue and challenges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realated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to CAPTCHA generator and recognition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 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To present a novel technique for the automatic CAPTCHA generation to differentiate between robots/system and human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 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To consider the proposed technique for CAPTCHA generation and presenting the same as for present and future investigations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 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080"/>
              </a:spcAft>
              <a:buFont typeface="Wingdings" panose="05000000000000000000" pitchFamily="2" charset="2"/>
              <a:buChar char=""/>
            </a:pPr>
            <a:endParaRPr lang="en-IN" sz="2400" dirty="0">
              <a:solidFill>
                <a:srgbClr val="000000"/>
              </a:solidFill>
              <a:effectLst/>
              <a:latin typeface="Calibri" pitchFamily="34" charset="0"/>
              <a:ea typeface="Calibri" panose="020F0502020204030204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41120" y="360359"/>
            <a:ext cx="795240" cy="79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8000" y="30132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 dirty="0">
                <a:solidFill>
                  <a:schemeClr val="tx1"/>
                </a:solidFill>
                <a:latin typeface="Impact" pitchFamily="34" charset="0"/>
              </a:rPr>
              <a:t>IMPLIMENTATION TECHNIQUES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2112" y="1951037"/>
            <a:ext cx="9071640" cy="32004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IN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IN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N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N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 algn="l">
              <a:buFont typeface="Wingdings" panose="05000000000000000000" pitchFamily="2" charset="2"/>
              <a:buChar char="v"/>
            </a:pPr>
            <a:r>
              <a:rPr lang="en-IN" sz="24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800" b="1" dirty="0">
                <a:latin typeface="Calibri" pitchFamily="34" charset="0"/>
                <a:cs typeface="Calibri" pitchFamily="34" charset="0"/>
              </a:rPr>
              <a:t>FRONT END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:-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HTML,JAVASCRIPT,CSS.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  <a:p>
            <a:pPr lvl="0" algn="l">
              <a:buFont typeface="Wingdings" panose="05000000000000000000" pitchFamily="2" charset="2"/>
              <a:buChar char="Ø"/>
            </a:pPr>
            <a:r>
              <a:rPr lang="en-IN" sz="2800" b="1" dirty="0">
                <a:latin typeface="Calibri" pitchFamily="34" charset="0"/>
                <a:cs typeface="Calibri" pitchFamily="34" charset="0"/>
              </a:rPr>
              <a:t>HTML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This element is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used to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create an input box.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lvl="0" algn="l"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itchFamily="34" charset="0"/>
                <a:cs typeface="Calibri" pitchFamily="34" charset="0"/>
              </a:rPr>
              <a:t>JAVASCRIPT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 In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javascript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used to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genrate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the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captcha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image using the string.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  <a:p>
            <a:pPr lvl="0" algn="l">
              <a:buFont typeface="Wingdings" panose="05000000000000000000" pitchFamily="2" charset="2"/>
              <a:buChar char="Ø"/>
            </a:pPr>
            <a:r>
              <a:rPr lang="en-IN" sz="2800" b="1" dirty="0">
                <a:latin typeface="Calibri" pitchFamily="34" charset="0"/>
                <a:cs typeface="Calibri" pitchFamily="34" charset="0"/>
              </a:rPr>
              <a:t>CSS</a:t>
            </a:r>
            <a:r>
              <a:rPr lang="en-IN" sz="2400" b="1" dirty="0">
                <a:latin typeface="Calibri" pitchFamily="34" charset="0"/>
                <a:cs typeface="Calibri" pitchFamily="34" charset="0"/>
              </a:rPr>
              <a:t>: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2400" dirty="0" err="1">
                <a:latin typeface="Calibri" pitchFamily="34" charset="0"/>
                <a:cs typeface="Calibri" pitchFamily="34" charset="0"/>
              </a:rPr>
              <a:t>css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400" dirty="0" smtClean="0">
                <a:latin typeface="Calibri" pitchFamily="34" charset="0"/>
                <a:cs typeface="Calibri" pitchFamily="34" charset="0"/>
              </a:rPr>
              <a:t>used for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design form.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  <a:p>
            <a:pPr marL="108000" lvl="0" indent="0" algn="l">
              <a:buNone/>
            </a:pPr>
            <a:endParaRPr lang="en-IN" sz="3600" dirty="0">
              <a:latin typeface="+mj-lt"/>
            </a:endParaRPr>
          </a:p>
          <a:p>
            <a:pPr marL="108000" lvl="0" indent="0">
              <a:buNone/>
            </a:pPr>
            <a:endParaRPr lang="en-IN" dirty="0"/>
          </a:p>
          <a:p>
            <a:pPr lvl="0"/>
            <a:endParaRPr lang="en-IN" dirty="0"/>
          </a:p>
          <a:p>
            <a:pPr lvl="0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41120" y="360359"/>
            <a:ext cx="795240" cy="79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58912" y="757979"/>
            <a:ext cx="7010400" cy="59308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l">
              <a:buNone/>
            </a:pPr>
            <a:r>
              <a:rPr lang="en-IN" sz="3600" b="1" u="none" strike="noStrike" dirty="0">
                <a:solidFill>
                  <a:srgbClr val="00000A"/>
                </a:solidFill>
                <a:effectLst/>
                <a:uFill>
                  <a:solidFill>
                    <a:srgbClr val="000000"/>
                  </a:solidFill>
                </a:uFill>
                <a:latin typeface="Impact" panose="020B08060309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u="none" strike="noStrike" dirty="0">
                <a:solidFill>
                  <a:srgbClr val="00000A"/>
                </a:solidFill>
                <a:effectLst/>
                <a:uFill>
                  <a:solidFill>
                    <a:srgbClr val="000000"/>
                  </a:solidFill>
                </a:uFill>
                <a:latin typeface="Impact" panose="020B08060309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 Hierarchy Diagram</a:t>
            </a: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207962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IN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IN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N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N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marL="108000" lvl="0" indent="0" algn="l">
              <a:buNone/>
            </a:pPr>
            <a:endParaRPr lang="en-IN" dirty="0"/>
          </a:p>
          <a:p>
            <a:pPr lvl="0" algn="l">
              <a:buFont typeface="Wingdings" panose="05000000000000000000" pitchFamily="2" charset="2"/>
              <a:buChar char="q"/>
            </a:pPr>
            <a:endParaRPr lang="en-IN" dirty="0"/>
          </a:p>
          <a:p>
            <a:pPr marL="108000" lvl="0" indent="0">
              <a:buNone/>
            </a:pPr>
            <a:endParaRPr lang="en-IN" dirty="0"/>
          </a:p>
          <a:p>
            <a:pPr lvl="0"/>
            <a:endParaRPr lang="en-IN" dirty="0"/>
          </a:p>
          <a:p>
            <a:pPr lvl="0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41120" y="360359"/>
            <a:ext cx="795240" cy="7952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Rectangle 201"/>
          <p:cNvSpPr/>
          <p:nvPr/>
        </p:nvSpPr>
        <p:spPr>
          <a:xfrm>
            <a:off x="2514600" y="2201545"/>
            <a:ext cx="1866900" cy="6159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1400" b="1">
                <a:effectLst/>
                <a:latin typeface="Times New Roman"/>
                <a:ea typeface="Times New Roman"/>
              </a:rPr>
              <a:t>Captcha genrator</a:t>
            </a:r>
            <a:endParaRPr lang="en-US" sz="1100">
              <a:effectLst/>
              <a:latin typeface="Times New Roman"/>
              <a:ea typeface="Times New Roman"/>
            </a:endParaRPr>
          </a:p>
        </p:txBody>
      </p:sp>
      <p:cxnSp>
        <p:nvCxnSpPr>
          <p:cNvPr id="216" name="Straight Connector 215"/>
          <p:cNvCxnSpPr/>
          <p:nvPr/>
        </p:nvCxnSpPr>
        <p:spPr>
          <a:xfrm>
            <a:off x="3439795" y="2820035"/>
            <a:ext cx="0" cy="130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V="1">
            <a:off x="2057400" y="2949575"/>
            <a:ext cx="293878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2051050" y="2915285"/>
            <a:ext cx="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4997450" y="2947035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1574800" y="3258185"/>
            <a:ext cx="1028700" cy="476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Times New Roman"/>
              </a:rPr>
              <a:t>Home page</a:t>
            </a:r>
            <a:endParaRPr lang="en-US" sz="1100">
              <a:effectLst/>
              <a:latin typeface="Times New Roman"/>
              <a:ea typeface="Times New Roman"/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2089150" y="3734435"/>
            <a:ext cx="0" cy="260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1574800" y="3963035"/>
            <a:ext cx="1085850" cy="4635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1100">
                <a:effectLst/>
                <a:latin typeface="Times New Roman"/>
                <a:ea typeface="Times New Roman"/>
              </a:rPr>
              <a:t>Display captcha</a:t>
            </a:r>
            <a:endParaRPr lang="en-US" sz="1100">
              <a:effectLst/>
              <a:latin typeface="Times New Roman"/>
              <a:ea typeface="Times New Roman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1574800" y="4718685"/>
            <a:ext cx="1085850" cy="4635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1100">
                <a:effectLst/>
                <a:latin typeface="Times New Roman"/>
                <a:ea typeface="Times New Roman"/>
              </a:rPr>
              <a:t>Enter the text in image</a:t>
            </a:r>
            <a:endParaRPr lang="en-US" sz="1100">
              <a:effectLst/>
              <a:latin typeface="Times New Roman"/>
              <a:ea typeface="Times New Roman"/>
            </a:endParaRPr>
          </a:p>
        </p:txBody>
      </p:sp>
      <p:cxnSp>
        <p:nvCxnSpPr>
          <p:cNvPr id="246" name="Straight Connector 245"/>
          <p:cNvCxnSpPr/>
          <p:nvPr/>
        </p:nvCxnSpPr>
        <p:spPr>
          <a:xfrm>
            <a:off x="2127250" y="4426585"/>
            <a:ext cx="0" cy="29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1651000" y="5525135"/>
            <a:ext cx="1047750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1100">
                <a:effectLst/>
                <a:latin typeface="Times New Roman"/>
                <a:ea typeface="Times New Roman"/>
              </a:rPr>
              <a:t>Click submit button</a:t>
            </a:r>
            <a:endParaRPr lang="en-US" sz="1100">
              <a:effectLst/>
              <a:latin typeface="Times New Roman"/>
              <a:ea typeface="Times New Roman"/>
            </a:endParaRPr>
          </a:p>
        </p:txBody>
      </p:sp>
      <p:cxnSp>
        <p:nvCxnSpPr>
          <p:cNvPr id="248" name="Straight Connector 247"/>
          <p:cNvCxnSpPr/>
          <p:nvPr/>
        </p:nvCxnSpPr>
        <p:spPr>
          <a:xfrm>
            <a:off x="2127250" y="5182235"/>
            <a:ext cx="0" cy="37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4382770" y="3274060"/>
            <a:ext cx="1028700" cy="476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Times New Roman"/>
              </a:rPr>
              <a:t>Display captcha </a:t>
            </a:r>
            <a:endParaRPr lang="en-US" sz="1100">
              <a:effectLst/>
              <a:latin typeface="Times New Roman"/>
              <a:ea typeface="Times New Roman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4382770" y="3996690"/>
            <a:ext cx="1028700" cy="476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Times New Roman"/>
              </a:rPr>
              <a:t>Enter the text</a:t>
            </a:r>
            <a:endParaRPr lang="en-US" sz="1100">
              <a:effectLst/>
              <a:latin typeface="Times New Roman"/>
              <a:ea typeface="Times New Roman"/>
            </a:endParaRPr>
          </a:p>
        </p:txBody>
      </p:sp>
      <p:cxnSp>
        <p:nvCxnSpPr>
          <p:cNvPr id="251" name="Straight Connector 250"/>
          <p:cNvCxnSpPr/>
          <p:nvPr/>
        </p:nvCxnSpPr>
        <p:spPr>
          <a:xfrm>
            <a:off x="4854575" y="3753485"/>
            <a:ext cx="0" cy="24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4854575" y="447421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4393565" y="4795520"/>
            <a:ext cx="1028700" cy="476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Times New Roman"/>
              </a:rPr>
              <a:t>Submit button</a:t>
            </a:r>
            <a:endParaRPr lang="en-US" sz="110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Times New Roman"/>
              </a:rPr>
              <a:t> </a:t>
            </a:r>
            <a:endParaRPr lang="en-US" sz="1100">
              <a:effectLst/>
              <a:latin typeface="Times New Roman"/>
              <a:ea typeface="Times New Roman"/>
            </a:endParaRPr>
          </a:p>
        </p:txBody>
      </p:sp>
      <p:cxnSp>
        <p:nvCxnSpPr>
          <p:cNvPr id="254" name="Straight Connector 253"/>
          <p:cNvCxnSpPr/>
          <p:nvPr/>
        </p:nvCxnSpPr>
        <p:spPr>
          <a:xfrm>
            <a:off x="4854575" y="5266055"/>
            <a:ext cx="0" cy="290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/>
          <p:cNvSpPr/>
          <p:nvPr/>
        </p:nvSpPr>
        <p:spPr>
          <a:xfrm>
            <a:off x="4394200" y="5478780"/>
            <a:ext cx="1028700" cy="476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Times New Roman"/>
              </a:rPr>
              <a:t>Wrong input</a:t>
            </a:r>
            <a:endParaRPr lang="en-US" sz="110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Times New Roman"/>
              </a:rPr>
              <a:t> </a:t>
            </a:r>
            <a:endParaRPr lang="en-US" sz="1100">
              <a:effectLst/>
              <a:latin typeface="Times New Roman"/>
              <a:ea typeface="Times New Roman"/>
            </a:endParaRPr>
          </a:p>
        </p:txBody>
      </p:sp>
      <p:cxnSp>
        <p:nvCxnSpPr>
          <p:cNvPr id="256" name="Straight Connector 255"/>
          <p:cNvCxnSpPr/>
          <p:nvPr/>
        </p:nvCxnSpPr>
        <p:spPr>
          <a:xfrm>
            <a:off x="4854575" y="5976620"/>
            <a:ext cx="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256"/>
          <p:cNvSpPr/>
          <p:nvPr/>
        </p:nvSpPr>
        <p:spPr>
          <a:xfrm>
            <a:off x="4481195" y="6297930"/>
            <a:ext cx="1028700" cy="476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Times New Roman"/>
              </a:rPr>
              <a:t>Refresh  captcha</a:t>
            </a:r>
            <a:endParaRPr lang="en-US" sz="1100">
              <a:effectLst/>
              <a:latin typeface="Times New Roman"/>
              <a:ea typeface="Times New Roman"/>
            </a:endParaRPr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0" y="846138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19300" algn="l"/>
              </a:tabLst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85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3438" y="126428"/>
            <a:ext cx="5485565" cy="733552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IN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IN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N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N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marL="108000" indent="0">
              <a:buNone/>
            </a:pPr>
            <a:r>
              <a:rPr lang="en-IN" sz="4000" b="1" u="none" strike="noStrike" dirty="0">
                <a:solidFill>
                  <a:srgbClr val="00000A"/>
                </a:solidFill>
                <a:effectLst/>
                <a:uFill>
                  <a:solidFill>
                    <a:srgbClr val="000000"/>
                  </a:solidFill>
                </a:uFill>
                <a:latin typeface="Impact" panose="020B08060309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Use Case Diagram  </a:t>
            </a:r>
            <a:endParaRPr lang="en-IN" sz="40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Impact" panose="020B080603090205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41120" y="360359"/>
            <a:ext cx="795240" cy="7952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Oval 64"/>
          <p:cNvSpPr/>
          <p:nvPr/>
        </p:nvSpPr>
        <p:spPr>
          <a:xfrm>
            <a:off x="781685" y="3296285"/>
            <a:ext cx="330200" cy="457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918210" y="3765550"/>
            <a:ext cx="19050" cy="7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496570" y="4050030"/>
            <a:ext cx="774700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668020" y="4496435"/>
            <a:ext cx="266700" cy="222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927100" y="4496435"/>
            <a:ext cx="222250" cy="222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1257300" y="3041015"/>
            <a:ext cx="2292350" cy="996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262380" y="4043045"/>
            <a:ext cx="23888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257300" y="4037965"/>
            <a:ext cx="233045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257300" y="4037965"/>
            <a:ext cx="2292350" cy="184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3517900" y="2653665"/>
            <a:ext cx="2159000" cy="64135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1400" b="1">
                <a:effectLst/>
                <a:latin typeface="Times New Roman"/>
                <a:ea typeface="Times New Roman"/>
              </a:rPr>
              <a:t>Visit website</a:t>
            </a:r>
            <a:endParaRPr lang="en-US" sz="1100">
              <a:effectLst/>
              <a:latin typeface="Times New Roman"/>
              <a:ea typeface="Times New Roman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3651250" y="3764915"/>
            <a:ext cx="2273300" cy="5461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1400" b="1">
                <a:effectLst/>
                <a:latin typeface="Times New Roman"/>
                <a:ea typeface="Times New Roman"/>
              </a:rPr>
              <a:t>Display captcha</a:t>
            </a:r>
            <a:endParaRPr lang="en-US" sz="110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IN" sz="1100">
                <a:effectLst/>
                <a:latin typeface="Times New Roman"/>
                <a:ea typeface="Times New Roman"/>
              </a:rPr>
              <a:t> </a:t>
            </a:r>
            <a:endParaRPr lang="en-US" sz="1100">
              <a:effectLst/>
              <a:latin typeface="Times New Roman"/>
              <a:ea typeface="Times New Roman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3587750" y="4638040"/>
            <a:ext cx="2508250" cy="660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1200" b="1">
                <a:effectLst/>
                <a:latin typeface="Times New Roman"/>
                <a:ea typeface="Times New Roman"/>
              </a:rPr>
              <a:t>Enter the text in image</a:t>
            </a:r>
            <a:endParaRPr lang="en-US" sz="110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IN" sz="1100">
                <a:effectLst/>
                <a:latin typeface="Times New Roman"/>
                <a:ea typeface="Times New Roman"/>
              </a:rPr>
              <a:t> </a:t>
            </a:r>
            <a:endParaRPr lang="en-US" sz="1100">
              <a:effectLst/>
              <a:latin typeface="Times New Roman"/>
              <a:ea typeface="Times New Roman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3517900" y="5612765"/>
            <a:ext cx="2247900" cy="61595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1200" b="1">
                <a:effectLst/>
                <a:latin typeface="Times New Roman"/>
                <a:ea typeface="Times New Roman"/>
              </a:rPr>
              <a:t>Click submit button</a:t>
            </a:r>
            <a:endParaRPr lang="en-US" sz="1100">
              <a:effectLst/>
              <a:latin typeface="Times New Roman"/>
              <a:ea typeface="Times New Roman"/>
            </a:endParaRPr>
          </a:p>
        </p:txBody>
      </p:sp>
      <p:sp>
        <p:nvSpPr>
          <p:cNvPr id="2" name="Rectangle 14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0" y="45720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05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84221" y="324080"/>
            <a:ext cx="4856092" cy="831519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IN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IN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N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N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marL="108000" indent="0" algn="ctr">
              <a:buNone/>
            </a:pPr>
            <a:r>
              <a:rPr lang="en-IN" sz="4000" b="1" u="none" strike="noStrike" dirty="0">
                <a:solidFill>
                  <a:srgbClr val="00000A"/>
                </a:solidFill>
                <a:effectLst/>
                <a:uFill>
                  <a:solidFill>
                    <a:srgbClr val="000000"/>
                  </a:solidFill>
                </a:uFill>
                <a:latin typeface="Impact" panose="020B08060309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IN" sz="4000" b="1" u="none" strike="noStrike" dirty="0" smtClean="0">
                <a:solidFill>
                  <a:srgbClr val="00000A"/>
                </a:solidFill>
                <a:effectLst/>
                <a:uFill>
                  <a:solidFill>
                    <a:srgbClr val="000000"/>
                  </a:solidFill>
                </a:uFill>
                <a:latin typeface="Impact" panose="020B08060309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  <a:endParaRPr lang="en-IN" sz="40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Impact" panose="020B080603090205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41120" y="360359"/>
            <a:ext cx="795240" cy="79524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Rectangle 63"/>
          <p:cNvSpPr/>
          <p:nvPr/>
        </p:nvSpPr>
        <p:spPr>
          <a:xfrm>
            <a:off x="2482850" y="2465070"/>
            <a:ext cx="2311400" cy="9271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2000" b="1">
                <a:effectLst/>
                <a:latin typeface="Times New Roman"/>
                <a:ea typeface="Times New Roman"/>
              </a:rPr>
              <a:t>Home page</a:t>
            </a:r>
            <a:endParaRPr lang="en-US" sz="1100">
              <a:effectLst/>
              <a:latin typeface="Times New Roman"/>
              <a:ea typeface="Times New Roman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33600" y="2579370"/>
            <a:ext cx="584200" cy="2095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133600" y="2992120"/>
            <a:ext cx="584200" cy="152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73100" y="3864610"/>
            <a:ext cx="1808480" cy="8921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1400" b="1">
                <a:effectLst/>
                <a:latin typeface="Times New Roman"/>
                <a:ea typeface="Times New Roman"/>
              </a:rPr>
              <a:t>Disaply captcha</a:t>
            </a:r>
            <a:endParaRPr lang="en-US" sz="1100">
              <a:effectLst/>
              <a:latin typeface="Times New Roman"/>
              <a:ea typeface="Times New Roman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876800" y="3931920"/>
            <a:ext cx="2089150" cy="7556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1400" b="1">
                <a:effectLst/>
                <a:latin typeface="Times New Roman"/>
                <a:ea typeface="Times New Roman"/>
              </a:rPr>
              <a:t>Enter text in image</a:t>
            </a:r>
            <a:endParaRPr lang="en-US" sz="1100">
              <a:effectLst/>
              <a:latin typeface="Times New Roman"/>
              <a:ea typeface="Times New Roman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022350" y="5290820"/>
            <a:ext cx="2025650" cy="9461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1200" b="1">
                <a:effectLst/>
                <a:latin typeface="Times New Roman"/>
                <a:ea typeface="Times New Roman"/>
              </a:rPr>
              <a:t>Click submit button</a:t>
            </a:r>
            <a:endParaRPr lang="en-US" sz="1100">
              <a:effectLst/>
              <a:latin typeface="Times New Roman"/>
              <a:ea typeface="Times New Roman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2266950" y="3392170"/>
            <a:ext cx="1123950" cy="774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2641600" y="3392170"/>
            <a:ext cx="749300" cy="1860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390900" y="3392170"/>
            <a:ext cx="14859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749800" y="4001770"/>
            <a:ext cx="412750" cy="1651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749800" y="4357370"/>
            <a:ext cx="412750" cy="1333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01015" y="4006215"/>
            <a:ext cx="314960" cy="1651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01015" y="4332605"/>
            <a:ext cx="401955" cy="1549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812800" y="5532120"/>
            <a:ext cx="476250" cy="1841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812800" y="5855970"/>
            <a:ext cx="527050" cy="1714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Rectangle 21"/>
          <p:cNvSpPr>
            <a:spLocks noChangeArrowheads="1"/>
          </p:cNvSpPr>
          <p:nvPr/>
        </p:nvSpPr>
        <p:spPr bwMode="auto">
          <a:xfrm>
            <a:off x="0" y="45720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37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20712" y="757979"/>
            <a:ext cx="7812913" cy="867797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IN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IN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N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N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marL="108000" indent="0" algn="just">
              <a:buNone/>
            </a:pPr>
            <a:r>
              <a:rPr lang="en-IN" u="none" strike="noStrike" kern="0" dirty="0" smtClean="0">
                <a:solidFill>
                  <a:srgbClr val="00000A"/>
                </a:solidFill>
                <a:effectLst/>
                <a:uFill>
                  <a:solidFill>
                    <a:srgbClr val="000000"/>
                  </a:solidFill>
                </a:uFill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Activity Diagram</a:t>
            </a:r>
            <a:endParaRPr lang="en-US" sz="1800" dirty="0" smtClean="0"/>
          </a:p>
          <a:p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41120" y="360359"/>
            <a:ext cx="795240" cy="79524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Oval 27"/>
          <p:cNvSpPr/>
          <p:nvPr/>
        </p:nvSpPr>
        <p:spPr>
          <a:xfrm>
            <a:off x="4430712" y="1550760"/>
            <a:ext cx="2286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30" name="Straight Arrow Connector 29"/>
          <p:cNvCxnSpPr>
            <a:stCxn id="28" idx="4"/>
          </p:cNvCxnSpPr>
          <p:nvPr/>
        </p:nvCxnSpPr>
        <p:spPr>
          <a:xfrm>
            <a:off x="4545012" y="185556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592512" y="2195511"/>
            <a:ext cx="1905000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Display </a:t>
            </a:r>
            <a:r>
              <a:rPr lang="en-IN" dirty="0" err="1" smtClean="0"/>
              <a:t>captcha</a:t>
            </a:r>
            <a:endParaRPr lang="en-US" dirty="0"/>
          </a:p>
        </p:txBody>
      </p:sp>
      <p:cxnSp>
        <p:nvCxnSpPr>
          <p:cNvPr id="2081" name="Straight Arrow Connector 2080"/>
          <p:cNvCxnSpPr>
            <a:stCxn id="31" idx="2"/>
          </p:cNvCxnSpPr>
          <p:nvPr/>
        </p:nvCxnSpPr>
        <p:spPr>
          <a:xfrm>
            <a:off x="4545012" y="2652711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2" name="Rectangle 2081"/>
          <p:cNvSpPr/>
          <p:nvPr/>
        </p:nvSpPr>
        <p:spPr>
          <a:xfrm>
            <a:off x="3592512" y="2970891"/>
            <a:ext cx="1905000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Enter text</a:t>
            </a:r>
          </a:p>
        </p:txBody>
      </p:sp>
      <p:cxnSp>
        <p:nvCxnSpPr>
          <p:cNvPr id="36" name="Straight Arrow Connector 35"/>
          <p:cNvCxnSpPr>
            <a:stCxn id="2082" idx="2"/>
          </p:cNvCxnSpPr>
          <p:nvPr/>
        </p:nvCxnSpPr>
        <p:spPr>
          <a:xfrm>
            <a:off x="4545012" y="3428091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7" name="Flowchart: Decision 2086"/>
          <p:cNvSpPr/>
          <p:nvPr/>
        </p:nvSpPr>
        <p:spPr>
          <a:xfrm>
            <a:off x="3878262" y="3853089"/>
            <a:ext cx="1409700" cy="1905000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Correct</a:t>
            </a:r>
            <a:r>
              <a:rPr lang="en-IN" dirty="0" smtClean="0"/>
              <a:t>  </a:t>
            </a:r>
            <a:r>
              <a:rPr lang="en-IN" sz="1400" dirty="0" smtClean="0"/>
              <a:t>input/</a:t>
            </a:r>
          </a:p>
          <a:p>
            <a:pPr algn="ctr"/>
            <a:r>
              <a:rPr lang="en-IN" sz="1400" smtClean="0"/>
              <a:t>incorrect </a:t>
            </a:r>
            <a:r>
              <a:rPr lang="en-IN" sz="1400" dirty="0" err="1" smtClean="0"/>
              <a:t>intput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2087" idx="2"/>
          </p:cNvCxnSpPr>
          <p:nvPr/>
        </p:nvCxnSpPr>
        <p:spPr>
          <a:xfrm>
            <a:off x="4583112" y="5758089"/>
            <a:ext cx="0" cy="307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630612" y="6065837"/>
            <a:ext cx="1905000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Success</a:t>
            </a:r>
          </a:p>
        </p:txBody>
      </p:sp>
      <p:cxnSp>
        <p:nvCxnSpPr>
          <p:cNvPr id="55" name="Straight Arrow Connector 54"/>
          <p:cNvCxnSpPr>
            <a:stCxn id="54" idx="2"/>
            <a:endCxn id="2103" idx="0"/>
          </p:cNvCxnSpPr>
          <p:nvPr/>
        </p:nvCxnSpPr>
        <p:spPr>
          <a:xfrm>
            <a:off x="4583112" y="6523037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3" name="Oval 2102"/>
          <p:cNvSpPr/>
          <p:nvPr/>
        </p:nvSpPr>
        <p:spPr>
          <a:xfrm>
            <a:off x="4430712" y="6827837"/>
            <a:ext cx="3048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506912" y="6923087"/>
            <a:ext cx="152400" cy="190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65" name="Straight Arrow Connector 64"/>
          <p:cNvCxnSpPr>
            <a:stCxn id="2087" idx="3"/>
          </p:cNvCxnSpPr>
          <p:nvPr/>
        </p:nvCxnSpPr>
        <p:spPr>
          <a:xfrm>
            <a:off x="5287962" y="4805589"/>
            <a:ext cx="15459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833960" y="4576989"/>
            <a:ext cx="1905000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Refresh</a:t>
            </a:r>
          </a:p>
        </p:txBody>
      </p:sp>
      <p:cxnSp>
        <p:nvCxnSpPr>
          <p:cNvPr id="48" name="Elbow Connector 47"/>
          <p:cNvCxnSpPr/>
          <p:nvPr/>
        </p:nvCxnSpPr>
        <p:spPr>
          <a:xfrm rot="10800000" flipV="1">
            <a:off x="4583112" y="5380036"/>
            <a:ext cx="3203348" cy="53192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3" idx="2"/>
          </p:cNvCxnSpPr>
          <p:nvPr/>
        </p:nvCxnSpPr>
        <p:spPr>
          <a:xfrm>
            <a:off x="7786460" y="5034189"/>
            <a:ext cx="0" cy="345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23981" y="4392323"/>
            <a:ext cx="1577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Incorrect input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759202" y="5564702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Correct input</a:t>
            </a:r>
          </a:p>
        </p:txBody>
      </p:sp>
    </p:spTree>
    <p:extLst>
      <p:ext uri="{BB962C8B-B14F-4D97-AF65-F5344CB8AC3E}">
        <p14:creationId xmlns:p14="http://schemas.microsoft.com/office/powerpoint/2010/main" val="160669443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1444</TotalTime>
  <Words>236</Words>
  <Application>Microsoft Office PowerPoint</Application>
  <PresentationFormat>Custom</PresentationFormat>
  <Paragraphs>81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</vt:lpstr>
      <vt:lpstr>PIRENS INSTITUTE OF BUSINESS MANAGEMENT AND ADMINSTRATION (IBMA)</vt:lpstr>
      <vt:lpstr>ABSTRACT</vt:lpstr>
      <vt:lpstr>INTRODUCTION</vt:lpstr>
      <vt:lpstr>OBJECTIVES</vt:lpstr>
      <vt:lpstr>IMPLIMENTATION TECHNIQUES</vt:lpstr>
      <vt:lpstr> Module Hierarchy Diagram </vt:lpstr>
      <vt:lpstr>PowerPoint Presentation</vt:lpstr>
      <vt:lpstr>PowerPoint Presentation</vt:lpstr>
      <vt:lpstr>PowerPoint Presentation</vt:lpstr>
      <vt:lpstr>BIBLOGRAPHY</vt:lpstr>
      <vt:lpstr>CONCLUSIONS </vt:lpstr>
      <vt:lpstr>ANY QUESTIONS..?</vt:lpstr>
      <vt:lpstr>THANK YOU..!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PIRENS INSTITUTE OF BUSINESS MANAGEMENT AND ADMINSTRATION (IBMA)</dc:title>
  <dc:creator>DHANANJAY</dc:creator>
  <cp:lastModifiedBy>Windows User</cp:lastModifiedBy>
  <cp:revision>52</cp:revision>
  <dcterms:created xsi:type="dcterms:W3CDTF">2009-02-17T00:14:40Z</dcterms:created>
  <dcterms:modified xsi:type="dcterms:W3CDTF">2022-05-09T02:31:39Z</dcterms:modified>
</cp:coreProperties>
</file>