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0"/>
  </p:notesMasterIdLst>
  <p:sldIdLst>
    <p:sldId id="269" r:id="rId2"/>
    <p:sldId id="256" r:id="rId3"/>
    <p:sldId id="270" r:id="rId4"/>
    <p:sldId id="257" r:id="rId5"/>
    <p:sldId id="258" r:id="rId6"/>
    <p:sldId id="265" r:id="rId7"/>
    <p:sldId id="267" r:id="rId8"/>
    <p:sldId id="268" r:id="rId9"/>
    <p:sldId id="271" r:id="rId10"/>
    <p:sldId id="272" r:id="rId11"/>
    <p:sldId id="266" r:id="rId12"/>
    <p:sldId id="259" r:id="rId13"/>
    <p:sldId id="260" r:id="rId14"/>
    <p:sldId id="261" r:id="rId15"/>
    <p:sldId id="262" r:id="rId16"/>
    <p:sldId id="263" r:id="rId17"/>
    <p:sldId id="264"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5" autoAdjust="0"/>
    <p:restoredTop sz="94615" autoAdjust="0"/>
  </p:normalViewPr>
  <p:slideViewPr>
    <p:cSldViewPr>
      <p:cViewPr varScale="1">
        <p:scale>
          <a:sx n="67" d="100"/>
          <a:sy n="67" d="100"/>
        </p:scale>
        <p:origin x="-1476" y="-96"/>
      </p:cViewPr>
      <p:guideLst>
        <p:guide orient="horz" pos="2160"/>
        <p:guide pos="2880"/>
      </p:guideLst>
    </p:cSldViewPr>
  </p:slideViewPr>
  <p:outlineViewPr>
    <p:cViewPr>
      <p:scale>
        <a:sx n="33" d="100"/>
        <a:sy n="33" d="100"/>
      </p:scale>
      <p:origin x="0" y="4464"/>
    </p:cViewPr>
  </p:outlin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D51271-143C-45FD-A1D9-95F58C79F439}" type="datetimeFigureOut">
              <a:rPr lang="en-IN" smtClean="0"/>
              <a:pPr/>
              <a:t>07-11-2019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CAA47B-8C89-4261-9FCA-96E978BC23E4}" type="slidenum">
              <a:rPr lang="en-IN" smtClean="0"/>
              <a:pPr/>
              <a:t>‹#›</a:t>
            </a:fld>
            <a:endParaRPr lang="en-IN"/>
          </a:p>
        </p:txBody>
      </p:sp>
    </p:spTree>
    <p:extLst>
      <p:ext uri="{BB962C8B-B14F-4D97-AF65-F5344CB8AC3E}">
        <p14:creationId xmlns="" xmlns:p14="http://schemas.microsoft.com/office/powerpoint/2010/main" val="1137615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1CAA47B-8C89-4261-9FCA-96E978BC23E4}" type="slidenum">
              <a:rPr lang="en-IN" smtClean="0"/>
              <a:pPr/>
              <a:t>1</a:t>
            </a:fld>
            <a:endParaRPr lang="en-IN"/>
          </a:p>
        </p:txBody>
      </p:sp>
    </p:spTree>
    <p:extLst>
      <p:ext uri="{BB962C8B-B14F-4D97-AF65-F5344CB8AC3E}">
        <p14:creationId xmlns="" xmlns:p14="http://schemas.microsoft.com/office/powerpoint/2010/main" val="680997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46BC542-1D13-4DB5-91F6-3DF36F6C3E7D}" type="datetimeFigureOut">
              <a:rPr lang="en-IN" smtClean="0"/>
              <a:pPr/>
              <a:t>07-11-2019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ED984C-51A0-432D-914B-16444216172B}" type="slidenum">
              <a:rPr lang="en-IN" smtClean="0"/>
              <a:pPr/>
              <a:t>‹#›</a:t>
            </a:fld>
            <a:endParaRPr lang="en-IN"/>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6BC542-1D13-4DB5-91F6-3DF36F6C3E7D}" type="datetimeFigureOut">
              <a:rPr lang="en-IN" smtClean="0"/>
              <a:pPr/>
              <a:t>07-11-2019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ED984C-51A0-432D-914B-16444216172B}"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6BC542-1D13-4DB5-91F6-3DF36F6C3E7D}" type="datetimeFigureOut">
              <a:rPr lang="en-IN" smtClean="0"/>
              <a:pPr/>
              <a:t>07-11-2019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ED984C-51A0-432D-914B-16444216172B}"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46BC542-1D13-4DB5-91F6-3DF36F6C3E7D}" type="datetimeFigureOut">
              <a:rPr lang="en-IN" smtClean="0"/>
              <a:pPr/>
              <a:t>07-11-2019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ED984C-51A0-432D-914B-16444216172B}" type="slidenum">
              <a:rPr lang="en-IN" smtClean="0"/>
              <a:pPr/>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6BC542-1D13-4DB5-91F6-3DF36F6C3E7D}" type="datetimeFigureOut">
              <a:rPr lang="en-IN" smtClean="0"/>
              <a:pPr/>
              <a:t>07-11-2019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ED984C-51A0-432D-914B-16444216172B}"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46BC542-1D13-4DB5-91F6-3DF36F6C3E7D}" type="datetimeFigureOut">
              <a:rPr lang="en-IN" smtClean="0"/>
              <a:pPr/>
              <a:t>07-11-2019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ED984C-51A0-432D-914B-16444216172B}" type="slidenum">
              <a:rPr lang="en-IN" smtClean="0"/>
              <a:pPr/>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46BC542-1D13-4DB5-91F6-3DF36F6C3E7D}" type="datetimeFigureOut">
              <a:rPr lang="en-IN" smtClean="0"/>
              <a:pPr/>
              <a:t>07-11-2019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CED984C-51A0-432D-914B-16444216172B}" type="slidenum">
              <a:rPr lang="en-IN" smtClean="0"/>
              <a:pPr/>
              <a:t>‹#›</a:t>
            </a:fld>
            <a:endParaRPr lang="en-IN"/>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46BC542-1D13-4DB5-91F6-3DF36F6C3E7D}" type="datetimeFigureOut">
              <a:rPr lang="en-IN" smtClean="0"/>
              <a:pPr/>
              <a:t>07-11-2019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CED984C-51A0-432D-914B-16444216172B}"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6BC542-1D13-4DB5-91F6-3DF36F6C3E7D}" type="datetimeFigureOut">
              <a:rPr lang="en-IN" smtClean="0"/>
              <a:pPr/>
              <a:t>07-11-2019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CED984C-51A0-432D-914B-16444216172B}"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6BC542-1D13-4DB5-91F6-3DF36F6C3E7D}" type="datetimeFigureOut">
              <a:rPr lang="en-IN" smtClean="0"/>
              <a:pPr/>
              <a:t>07-11-2019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ED984C-51A0-432D-914B-16444216172B}"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6BC542-1D13-4DB5-91F6-3DF36F6C3E7D}" type="datetimeFigureOut">
              <a:rPr lang="en-IN" smtClean="0"/>
              <a:pPr/>
              <a:t>07-11-2019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ED984C-51A0-432D-914B-16444216172B}" type="slidenum">
              <a:rPr lang="en-IN" smtClean="0"/>
              <a:pPr/>
              <a:t>‹#›</a:t>
            </a:fld>
            <a:endParaRPr lang="en-IN"/>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246BC542-1D13-4DB5-91F6-3DF36F6C3E7D}" type="datetimeFigureOut">
              <a:rPr lang="en-IN" smtClean="0"/>
              <a:pPr/>
              <a:t>07-11-2019</a:t>
            </a:fld>
            <a:endParaRPr lang="en-IN"/>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DCED984C-51A0-432D-914B-16444216172B}"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1560" y="2276872"/>
            <a:ext cx="7920880" cy="1754326"/>
          </a:xfrm>
          <a:prstGeom prst="rect">
            <a:avLst/>
          </a:prstGeom>
        </p:spPr>
        <p:txBody>
          <a:bodyPr wrap="square">
            <a:spAutoFit/>
          </a:bodyPr>
          <a:lstStyle/>
          <a:p>
            <a:r>
              <a:rPr lang="en-US" sz="3600" b="1" dirty="0">
                <a:solidFill>
                  <a:schemeClr val="accent4">
                    <a:lumMod val="75000"/>
                  </a:schemeClr>
                </a:solidFill>
              </a:rPr>
              <a:t>Intelligent Neonatal Monitoring System Based on Android Application using </a:t>
            </a:r>
            <a:r>
              <a:rPr lang="en-US" sz="3600" b="1" dirty="0" smtClean="0">
                <a:solidFill>
                  <a:schemeClr val="accent4">
                    <a:lumMod val="75000"/>
                  </a:schemeClr>
                </a:solidFill>
              </a:rPr>
              <a:t>Multiple </a:t>
            </a:r>
            <a:r>
              <a:rPr lang="en-US" sz="3600" b="1" dirty="0">
                <a:solidFill>
                  <a:schemeClr val="accent4">
                    <a:lumMod val="75000"/>
                  </a:schemeClr>
                </a:solidFill>
              </a:rPr>
              <a:t>Sensors</a:t>
            </a:r>
            <a:endParaRPr lang="en-IN" sz="3600" b="1" dirty="0">
              <a:solidFill>
                <a:schemeClr val="accent4">
                  <a:lumMod val="75000"/>
                </a:schemeClr>
              </a:solidFill>
            </a:endParaRPr>
          </a:p>
        </p:txBody>
      </p:sp>
    </p:spTree>
    <p:extLst>
      <p:ext uri="{BB962C8B-B14F-4D97-AF65-F5344CB8AC3E}">
        <p14:creationId xmlns="" xmlns:p14="http://schemas.microsoft.com/office/powerpoint/2010/main" val="40595537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323528" y="260648"/>
            <a:ext cx="8424936" cy="6336704"/>
          </a:xfrm>
        </p:spPr>
        <p:txBody>
          <a:bodyPr>
            <a:normAutofit/>
          </a:bodyPr>
          <a:lstStyle/>
          <a:p>
            <a:pPr marL="45720" indent="0">
              <a:buNone/>
            </a:pPr>
            <a:r>
              <a:rPr lang="en-US" sz="1600" dirty="0" smtClean="0">
                <a:latin typeface="TimesNewRoman"/>
                <a:ea typeface="Calibri"/>
                <a:cs typeface="TimesNewRoman"/>
              </a:rPr>
              <a:t> </a:t>
            </a:r>
            <a:endParaRPr lang="en-IN" sz="1600" dirty="0"/>
          </a:p>
          <a:p>
            <a:pPr marL="45720" indent="0">
              <a:buNone/>
            </a:pPr>
            <a:r>
              <a:rPr lang="en-US" sz="2400" dirty="0" smtClean="0"/>
              <a:t>B</a:t>
            </a:r>
            <a:r>
              <a:rPr lang="en-US" sz="2400" dirty="0"/>
              <a:t>. Software </a:t>
            </a:r>
            <a:r>
              <a:rPr lang="en-US" sz="2400" dirty="0" smtClean="0"/>
              <a:t>development</a:t>
            </a:r>
          </a:p>
          <a:p>
            <a:pPr marL="45720" indent="0">
              <a:buNone/>
            </a:pPr>
            <a:endParaRPr lang="en-US" sz="2400" dirty="0" smtClean="0"/>
          </a:p>
          <a:p>
            <a:pPr marL="45720" indent="0"/>
            <a:r>
              <a:rPr lang="en-US" sz="1600" dirty="0" smtClean="0"/>
              <a:t>To </a:t>
            </a:r>
            <a:r>
              <a:rPr lang="en-US" sz="1600" dirty="0"/>
              <a:t>plot the vital signs of the neonates on the mobile  application, initially, the data need to be retrieved from the ThingSpeak cloud. </a:t>
            </a:r>
            <a:endParaRPr lang="en-US" sz="1600" dirty="0" smtClean="0"/>
          </a:p>
          <a:p>
            <a:pPr marL="45720" indent="0">
              <a:buNone/>
            </a:pPr>
            <a:endParaRPr lang="en-US" sz="1600" dirty="0" smtClean="0"/>
          </a:p>
          <a:p>
            <a:pPr marL="45720" indent="0">
              <a:buNone/>
            </a:pPr>
            <a:endParaRPr lang="en-US" sz="1600" dirty="0" smtClean="0"/>
          </a:p>
          <a:p>
            <a:pPr marL="45720" indent="0">
              <a:buNone/>
            </a:pPr>
            <a:endParaRPr lang="en-US" sz="1600" dirty="0" smtClean="0"/>
          </a:p>
          <a:p>
            <a:pPr marL="45720" indent="0"/>
            <a:r>
              <a:rPr lang="en-US" sz="1600" dirty="0" smtClean="0"/>
              <a:t>The </a:t>
            </a:r>
            <a:r>
              <a:rPr lang="en-US" sz="1600" dirty="0"/>
              <a:t>users can  initiate and stop the application, display the homepage of the  application and the developer’s information. </a:t>
            </a:r>
            <a:endParaRPr lang="en-US" sz="1600" dirty="0" smtClean="0"/>
          </a:p>
          <a:p>
            <a:pPr marL="45720" indent="0">
              <a:buNone/>
            </a:pPr>
            <a:endParaRPr lang="en-US" sz="1600" dirty="0" smtClean="0"/>
          </a:p>
          <a:p>
            <a:pPr marL="45720" indent="0">
              <a:buNone/>
            </a:pPr>
            <a:endParaRPr lang="en-US" sz="1600" dirty="0" smtClean="0"/>
          </a:p>
          <a:p>
            <a:pPr marL="45720" indent="0">
              <a:buNone/>
            </a:pPr>
            <a:endParaRPr lang="en-US" sz="1600" dirty="0" smtClean="0"/>
          </a:p>
          <a:p>
            <a:pPr marL="45720" indent="0">
              <a:buNone/>
            </a:pPr>
            <a:endParaRPr lang="en-US" sz="1600" dirty="0" smtClean="0"/>
          </a:p>
          <a:p>
            <a:pPr marL="45720" indent="0"/>
            <a:r>
              <a:rPr lang="en-US" sz="1600" dirty="0" smtClean="0"/>
              <a:t>Significantly</a:t>
            </a:r>
            <a:r>
              <a:rPr lang="en-US" sz="1600" dirty="0"/>
              <a:t>,  this application can display the data from temperature and  pulse sensor by plotting it in a real-time graph. </a:t>
            </a:r>
            <a:endParaRPr lang="en-IN" sz="1600" dirty="0"/>
          </a:p>
          <a:p>
            <a:pPr marL="45720" indent="0">
              <a:buNone/>
            </a:pPr>
            <a:endParaRPr lang="en-IN" dirty="0"/>
          </a:p>
          <a:p>
            <a:endParaRPr lang="en-IN" dirty="0"/>
          </a:p>
        </p:txBody>
      </p:sp>
    </p:spTree>
    <p:extLst>
      <p:ext uri="{BB962C8B-B14F-4D97-AF65-F5344CB8AC3E}">
        <p14:creationId xmlns="" xmlns:p14="http://schemas.microsoft.com/office/powerpoint/2010/main" val="27546345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323528" y="188640"/>
            <a:ext cx="8229600" cy="6480720"/>
          </a:xfrm>
        </p:spPr>
        <p:txBody>
          <a:bodyPr>
            <a:normAutofit/>
          </a:bodyPr>
          <a:lstStyle/>
          <a:p>
            <a:pPr marL="109728" indent="0" algn="just">
              <a:lnSpc>
                <a:spcPct val="115000"/>
              </a:lnSpc>
              <a:buNone/>
            </a:pPr>
            <a:r>
              <a:rPr lang="en-US" sz="2800" b="1" dirty="0" smtClean="0">
                <a:solidFill>
                  <a:srgbClr val="C00000"/>
                </a:solidFill>
                <a:latin typeface="TimesNewRoman"/>
                <a:ea typeface="Calibri"/>
                <a:cs typeface="TimesNewRoman"/>
              </a:rPr>
              <a:t>ADVANTAGES OF </a:t>
            </a:r>
            <a:r>
              <a:rPr lang="en-US" sz="2800" b="1" dirty="0">
                <a:solidFill>
                  <a:srgbClr val="C00000"/>
                </a:solidFill>
                <a:latin typeface="TimesNewRoman"/>
                <a:ea typeface="Calibri"/>
                <a:cs typeface="TimesNewRoman"/>
              </a:rPr>
              <a:t>PROPOSED SYSTEM</a:t>
            </a:r>
            <a:r>
              <a:rPr lang="en-US" sz="2800" b="1" dirty="0" smtClean="0">
                <a:solidFill>
                  <a:srgbClr val="C00000"/>
                </a:solidFill>
                <a:latin typeface="TimesNewRoman"/>
                <a:ea typeface="Calibri"/>
                <a:cs typeface="TimesNewRoman"/>
              </a:rPr>
              <a:t>:</a:t>
            </a:r>
            <a:r>
              <a:rPr lang="en-US" sz="2800" b="1" dirty="0">
                <a:solidFill>
                  <a:srgbClr val="C00000"/>
                </a:solidFill>
                <a:latin typeface="TimesNewRoman"/>
                <a:ea typeface="Calibri"/>
                <a:cs typeface="TimesNewRoman"/>
              </a:rPr>
              <a:t> </a:t>
            </a:r>
            <a:endParaRPr lang="en-IN" sz="2800" dirty="0">
              <a:latin typeface="Times New Roman"/>
              <a:ea typeface="Times New Roman"/>
            </a:endParaRPr>
          </a:p>
          <a:p>
            <a:pPr algn="just">
              <a:lnSpc>
                <a:spcPct val="150000"/>
              </a:lnSpc>
              <a:spcAft>
                <a:spcPts val="1700"/>
              </a:spcAft>
            </a:pPr>
            <a:endParaRPr lang="en-US" sz="1800" dirty="0" smtClean="0">
              <a:latin typeface="Times New Roman"/>
              <a:ea typeface="Times New Roman"/>
            </a:endParaRPr>
          </a:p>
          <a:p>
            <a:pPr algn="just">
              <a:lnSpc>
                <a:spcPct val="150000"/>
              </a:lnSpc>
              <a:spcAft>
                <a:spcPts val="1700"/>
              </a:spcAft>
            </a:pPr>
            <a:r>
              <a:rPr lang="en-US" sz="1800" dirty="0" smtClean="0">
                <a:latin typeface="Times New Roman"/>
                <a:ea typeface="Times New Roman"/>
              </a:rPr>
              <a:t>Hospital </a:t>
            </a:r>
            <a:r>
              <a:rPr lang="en-US" sz="1800" dirty="0">
                <a:latin typeface="Times New Roman"/>
                <a:ea typeface="Times New Roman"/>
              </a:rPr>
              <a:t>stays are minimized due to Remote Patient Monitoring.</a:t>
            </a:r>
            <a:endParaRPr lang="en-IN" sz="1800" dirty="0">
              <a:latin typeface="Times New Roman"/>
              <a:ea typeface="Times New Roman"/>
            </a:endParaRPr>
          </a:p>
          <a:p>
            <a:pPr algn="just">
              <a:lnSpc>
                <a:spcPct val="150000"/>
              </a:lnSpc>
              <a:spcAft>
                <a:spcPts val="1700"/>
              </a:spcAft>
            </a:pPr>
            <a:endParaRPr lang="en-US" sz="1800" dirty="0" smtClean="0">
              <a:latin typeface="Times New Roman"/>
              <a:ea typeface="Times New Roman"/>
            </a:endParaRPr>
          </a:p>
          <a:p>
            <a:pPr algn="just">
              <a:lnSpc>
                <a:spcPct val="150000"/>
              </a:lnSpc>
              <a:spcAft>
                <a:spcPts val="1700"/>
              </a:spcAft>
            </a:pPr>
            <a:r>
              <a:rPr lang="en-US" sz="1800" dirty="0" smtClean="0">
                <a:latin typeface="Times New Roman"/>
                <a:ea typeface="Times New Roman"/>
              </a:rPr>
              <a:t> </a:t>
            </a:r>
            <a:r>
              <a:rPr lang="en-US" sz="1800" dirty="0">
                <a:latin typeface="Times New Roman"/>
                <a:ea typeface="Times New Roman"/>
              </a:rPr>
              <a:t>Hospital visits for normal routine checkups are minimized.</a:t>
            </a:r>
            <a:endParaRPr lang="en-IN" sz="1800" dirty="0">
              <a:latin typeface="Times New Roman"/>
              <a:ea typeface="Times New Roman"/>
            </a:endParaRPr>
          </a:p>
          <a:p>
            <a:pPr algn="just">
              <a:lnSpc>
                <a:spcPct val="150000"/>
              </a:lnSpc>
              <a:spcAft>
                <a:spcPts val="1700"/>
              </a:spcAft>
            </a:pPr>
            <a:endParaRPr lang="en-US" sz="1800" dirty="0" smtClean="0">
              <a:latin typeface="Times New Roman"/>
              <a:ea typeface="Times New Roman"/>
            </a:endParaRPr>
          </a:p>
          <a:p>
            <a:pPr algn="just">
              <a:lnSpc>
                <a:spcPct val="150000"/>
              </a:lnSpc>
              <a:spcAft>
                <a:spcPts val="1700"/>
              </a:spcAft>
            </a:pPr>
            <a:r>
              <a:rPr lang="en-US" sz="1800" dirty="0" smtClean="0">
                <a:latin typeface="Times New Roman"/>
                <a:ea typeface="Times New Roman"/>
              </a:rPr>
              <a:t> </a:t>
            </a:r>
            <a:r>
              <a:rPr lang="en-US" sz="1800" dirty="0">
                <a:latin typeface="Times New Roman"/>
                <a:ea typeface="Times New Roman"/>
              </a:rPr>
              <a:t>Patient health parameter data is stored over the </a:t>
            </a:r>
            <a:r>
              <a:rPr lang="en-US" sz="1800" dirty="0" smtClean="0">
                <a:latin typeface="Times New Roman"/>
                <a:ea typeface="Times New Roman"/>
              </a:rPr>
              <a:t>cloud.  </a:t>
            </a:r>
            <a:r>
              <a:rPr lang="en-US" sz="1800" dirty="0">
                <a:latin typeface="Times New Roman"/>
                <a:ea typeface="Times New Roman"/>
              </a:rPr>
              <a:t>the cloud storage is more reliable and does have minimal chances of data </a:t>
            </a:r>
            <a:r>
              <a:rPr lang="en-US" sz="1800" dirty="0" smtClean="0">
                <a:latin typeface="Times New Roman"/>
                <a:ea typeface="Times New Roman"/>
              </a:rPr>
              <a:t>loss</a:t>
            </a:r>
            <a:r>
              <a:rPr lang="en-US" sz="1800" dirty="0" smtClean="0">
                <a:solidFill>
                  <a:srgbClr val="000000"/>
                </a:solidFill>
                <a:latin typeface="Times New Roman"/>
                <a:ea typeface="Times New Roman"/>
              </a:rPr>
              <a:t>.</a:t>
            </a:r>
            <a:endParaRPr lang="en-IN" sz="1800" dirty="0">
              <a:latin typeface="Times New Roman"/>
              <a:ea typeface="Times New Roman"/>
            </a:endParaRPr>
          </a:p>
          <a:p>
            <a:pPr marL="109728" indent="0" algn="just">
              <a:lnSpc>
                <a:spcPct val="150000"/>
              </a:lnSpc>
              <a:spcAft>
                <a:spcPts val="1700"/>
              </a:spcAft>
              <a:buNone/>
            </a:pPr>
            <a:endParaRPr lang="en-IN" sz="2400" dirty="0">
              <a:latin typeface="Times New Roman"/>
              <a:ea typeface="Times New Roman"/>
            </a:endParaRPr>
          </a:p>
          <a:p>
            <a:endParaRPr lang="en-IN" dirty="0"/>
          </a:p>
        </p:txBody>
      </p:sp>
    </p:spTree>
    <p:extLst>
      <p:ext uri="{BB962C8B-B14F-4D97-AF65-F5344CB8AC3E}">
        <p14:creationId xmlns="" xmlns:p14="http://schemas.microsoft.com/office/powerpoint/2010/main" val="32157505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323528" y="188640"/>
            <a:ext cx="8229600" cy="5976664"/>
          </a:xfrm>
        </p:spPr>
        <p:txBody>
          <a:bodyPr>
            <a:normAutofit fontScale="47500" lnSpcReduction="20000"/>
          </a:bodyPr>
          <a:lstStyle/>
          <a:p>
            <a:pPr marL="109728" indent="0">
              <a:buNone/>
            </a:pPr>
            <a:r>
              <a:rPr lang="en-US" sz="6400" dirty="0">
                <a:solidFill>
                  <a:srgbClr val="FF0000"/>
                </a:solidFill>
              </a:rPr>
              <a:t>HARDWARE &amp; SOFTWARE REQUIREMENTS</a:t>
            </a:r>
            <a:r>
              <a:rPr lang="en-US" sz="6400" dirty="0"/>
              <a:t>:</a:t>
            </a:r>
            <a:endParaRPr lang="en-IN" sz="6400" dirty="0"/>
          </a:p>
          <a:p>
            <a:pPr marL="109728" indent="0">
              <a:buNone/>
            </a:pPr>
            <a:r>
              <a:rPr lang="en-US" b="1" dirty="0"/>
              <a:t> </a:t>
            </a:r>
            <a:endParaRPr lang="en-IN" dirty="0"/>
          </a:p>
          <a:p>
            <a:pPr marL="45720" indent="0">
              <a:buNone/>
            </a:pPr>
            <a:r>
              <a:rPr lang="en-US" sz="4200" dirty="0"/>
              <a:t>HARDWARE REQUIREMENTS:</a:t>
            </a:r>
            <a:endParaRPr lang="en-IN" sz="4200" dirty="0"/>
          </a:p>
          <a:p>
            <a:pPr marL="109728" indent="0">
              <a:buNone/>
            </a:pPr>
            <a:r>
              <a:rPr lang="en-US" b="1" dirty="0"/>
              <a:t> </a:t>
            </a:r>
            <a:endParaRPr lang="en-IN" dirty="0"/>
          </a:p>
          <a:p>
            <a:pPr>
              <a:buNone/>
            </a:pPr>
            <a:endParaRPr lang="en-IN" sz="2900" dirty="0"/>
          </a:p>
          <a:p>
            <a:r>
              <a:rPr lang="en-US" sz="2900" dirty="0" smtClean="0"/>
              <a:t> </a:t>
            </a:r>
            <a:r>
              <a:rPr lang="en-US" sz="2900" dirty="0"/>
              <a:t>Hard Disk </a:t>
            </a:r>
            <a:r>
              <a:rPr lang="en-US" sz="2900" dirty="0" smtClean="0"/>
              <a:t>: 500 </a:t>
            </a:r>
            <a:r>
              <a:rPr lang="en-US" sz="2900" dirty="0"/>
              <a:t>GB.</a:t>
            </a:r>
            <a:endParaRPr lang="en-IN" sz="2900" dirty="0"/>
          </a:p>
          <a:p>
            <a:r>
              <a:rPr lang="en-US" sz="2900" dirty="0" smtClean="0"/>
              <a:t> Ram </a:t>
            </a:r>
            <a:r>
              <a:rPr lang="en-US" sz="2900" dirty="0"/>
              <a:t>: </a:t>
            </a:r>
            <a:r>
              <a:rPr lang="en-US" sz="2900" dirty="0" smtClean="0"/>
              <a:t>4 </a:t>
            </a:r>
            <a:r>
              <a:rPr lang="en-US" sz="2900" dirty="0" smtClean="0"/>
              <a:t>GB</a:t>
            </a:r>
            <a:endParaRPr lang="en-IN" sz="2900" dirty="0" smtClean="0"/>
          </a:p>
          <a:p>
            <a:pPr lvl="0"/>
            <a:r>
              <a:rPr lang="en-US" sz="2900" i="1" dirty="0" smtClean="0"/>
              <a:t>Any desktop / Laptop system </a:t>
            </a:r>
            <a:endParaRPr lang="en-IN" sz="2900" dirty="0"/>
          </a:p>
          <a:p>
            <a:pPr lvl="0"/>
            <a:r>
              <a:rPr lang="en-US" sz="2900" dirty="0" smtClean="0"/>
              <a:t>One </a:t>
            </a:r>
            <a:r>
              <a:rPr lang="en-US" sz="2900" dirty="0"/>
              <a:t>Smart Phone</a:t>
            </a:r>
            <a:endParaRPr lang="en-IN" sz="2900" dirty="0"/>
          </a:p>
          <a:p>
            <a:pPr marL="109728" indent="0">
              <a:buNone/>
            </a:pPr>
            <a:r>
              <a:rPr lang="en-US" sz="2900" b="1" dirty="0"/>
              <a:t> </a:t>
            </a:r>
            <a:endParaRPr lang="en-IN" sz="2900" dirty="0" smtClean="0"/>
          </a:p>
          <a:p>
            <a:r>
              <a:rPr lang="en-US" sz="2900" b="1" dirty="0"/>
              <a:t>Embedded </a:t>
            </a:r>
            <a:r>
              <a:rPr lang="en-US" sz="2900" b="1" dirty="0" smtClean="0"/>
              <a:t>Component:</a:t>
            </a:r>
            <a:endParaRPr lang="en-IN" sz="2900" dirty="0"/>
          </a:p>
          <a:p>
            <a:pPr lvl="0"/>
            <a:r>
              <a:rPr lang="en-US" sz="2900" b="1" dirty="0" smtClean="0"/>
              <a:t>Arduino </a:t>
            </a:r>
            <a:r>
              <a:rPr lang="en-US" sz="2900" b="1" dirty="0"/>
              <a:t>Uno Microprocessor board</a:t>
            </a:r>
            <a:endParaRPr lang="en-IN" sz="2900" dirty="0"/>
          </a:p>
          <a:p>
            <a:pPr lvl="0"/>
            <a:r>
              <a:rPr lang="en-US" sz="2900" b="1" dirty="0"/>
              <a:t>LM35 Temperature </a:t>
            </a:r>
            <a:r>
              <a:rPr lang="en-US" sz="2900" b="1" dirty="0" smtClean="0"/>
              <a:t>Sensor</a:t>
            </a:r>
            <a:r>
              <a:rPr lang="en-IN" sz="2900" dirty="0" smtClean="0"/>
              <a:t>,</a:t>
            </a:r>
            <a:r>
              <a:rPr lang="en-US" sz="2900" b="1" dirty="0" smtClean="0"/>
              <a:t>Pulse sensor</a:t>
            </a:r>
            <a:endParaRPr lang="en-IN" sz="2900" dirty="0"/>
          </a:p>
          <a:p>
            <a:pPr lvl="0"/>
            <a:r>
              <a:rPr lang="en-US" sz="2900" b="1" dirty="0"/>
              <a:t>B</a:t>
            </a:r>
            <a:r>
              <a:rPr lang="en-US" sz="2900" b="1" dirty="0" smtClean="0"/>
              <a:t>uzzer </a:t>
            </a:r>
            <a:r>
              <a:rPr lang="en-IN" sz="2900" dirty="0" smtClean="0"/>
              <a:t>,</a:t>
            </a:r>
            <a:r>
              <a:rPr lang="en-US" sz="2900" b="1" dirty="0" smtClean="0"/>
              <a:t>ESP8266 </a:t>
            </a:r>
            <a:r>
              <a:rPr lang="en-US" sz="2900" b="1" dirty="0"/>
              <a:t>Wi-Fi Shield</a:t>
            </a:r>
            <a:r>
              <a:rPr lang="en-US" sz="2900" b="1" dirty="0" smtClean="0"/>
              <a:t>.</a:t>
            </a:r>
            <a:endParaRPr lang="en-IN" sz="2900" dirty="0"/>
          </a:p>
          <a:p>
            <a:pPr marL="109728" lvl="0" indent="0">
              <a:buNone/>
            </a:pPr>
            <a:r>
              <a:rPr lang="en-US" b="1" dirty="0"/>
              <a:t> </a:t>
            </a:r>
            <a:endParaRPr lang="en-IN" sz="3600" b="1" dirty="0"/>
          </a:p>
          <a:p>
            <a:pPr marL="109728" indent="0">
              <a:buNone/>
            </a:pPr>
            <a:r>
              <a:rPr lang="en-US" sz="3600" b="1" dirty="0" smtClean="0"/>
              <a:t>SOFTWARE   </a:t>
            </a:r>
            <a:r>
              <a:rPr lang="en-US" sz="3600" b="1" dirty="0"/>
              <a:t>REQUIREMENTS:</a:t>
            </a:r>
            <a:endParaRPr lang="en-IN" sz="3600" b="1" dirty="0"/>
          </a:p>
          <a:p>
            <a:pPr marL="109728" indent="0">
              <a:buNone/>
            </a:pPr>
            <a:endParaRPr lang="en-IN" dirty="0"/>
          </a:p>
          <a:p>
            <a:r>
              <a:rPr lang="en-US" sz="3400" dirty="0" smtClean="0"/>
              <a:t>Operating </a:t>
            </a:r>
            <a:r>
              <a:rPr lang="en-US" sz="3400" dirty="0"/>
              <a:t>system </a:t>
            </a:r>
            <a:r>
              <a:rPr lang="en-US" sz="3400" dirty="0" smtClean="0"/>
              <a:t> </a:t>
            </a:r>
            <a:r>
              <a:rPr lang="en-US" sz="3400" dirty="0"/>
              <a:t>: </a:t>
            </a:r>
            <a:r>
              <a:rPr lang="en-US" sz="3400" dirty="0" smtClean="0"/>
              <a:t> </a:t>
            </a:r>
            <a:r>
              <a:rPr lang="en-US" sz="3400" dirty="0"/>
              <a:t>Windows </a:t>
            </a:r>
            <a:endParaRPr lang="en-IN" sz="3400" dirty="0"/>
          </a:p>
          <a:p>
            <a:r>
              <a:rPr lang="en-US" sz="3400" dirty="0" smtClean="0"/>
              <a:t> </a:t>
            </a:r>
            <a:r>
              <a:rPr lang="en-US" sz="3400" dirty="0"/>
              <a:t>Coding Language </a:t>
            </a:r>
            <a:r>
              <a:rPr lang="en-US" sz="3400" dirty="0" smtClean="0"/>
              <a:t>: Embedded </a:t>
            </a:r>
            <a:r>
              <a:rPr lang="en-US" sz="3400" dirty="0"/>
              <a:t>C </a:t>
            </a:r>
            <a:r>
              <a:rPr lang="en-US" sz="3400" dirty="0" smtClean="0"/>
              <a:t>Programming ,Java</a:t>
            </a:r>
            <a:endParaRPr lang="en-IN" sz="3400" dirty="0"/>
          </a:p>
          <a:p>
            <a:r>
              <a:rPr lang="en-US" sz="3400" dirty="0" smtClean="0"/>
              <a:t> </a:t>
            </a:r>
            <a:r>
              <a:rPr lang="en-US" sz="3400" dirty="0"/>
              <a:t>Android </a:t>
            </a:r>
            <a:r>
              <a:rPr lang="en-US" sz="3400" dirty="0" smtClean="0"/>
              <a:t>: </a:t>
            </a:r>
            <a:r>
              <a:rPr lang="en-US" sz="3400" dirty="0"/>
              <a:t>ADT </a:t>
            </a:r>
            <a:r>
              <a:rPr lang="en-US" sz="3400" dirty="0" smtClean="0"/>
              <a:t>bundles</a:t>
            </a:r>
            <a:endParaRPr lang="en-IN" sz="3400" dirty="0"/>
          </a:p>
          <a:p>
            <a:r>
              <a:rPr lang="en-US" sz="3400" dirty="0"/>
              <a:t> IOT </a:t>
            </a:r>
            <a:r>
              <a:rPr lang="en-US" sz="3400" dirty="0" smtClean="0"/>
              <a:t>Cloud: Thing </a:t>
            </a:r>
            <a:r>
              <a:rPr lang="en-US" sz="3400" dirty="0"/>
              <a:t>Speak</a:t>
            </a:r>
            <a:endParaRPr lang="en-IN" sz="3400" dirty="0"/>
          </a:p>
          <a:p>
            <a:endParaRPr lang="en-IN" dirty="0"/>
          </a:p>
        </p:txBody>
      </p:sp>
    </p:spTree>
    <p:extLst>
      <p:ext uri="{BB962C8B-B14F-4D97-AF65-F5344CB8AC3E}">
        <p14:creationId xmlns="" xmlns:p14="http://schemas.microsoft.com/office/powerpoint/2010/main" val="599530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a:xfrm>
            <a:off x="457200" y="476672"/>
            <a:ext cx="8229600" cy="5530619"/>
          </a:xfrm>
        </p:spPr>
        <p:txBody>
          <a:bodyPr>
            <a:normAutofit/>
          </a:bodyPr>
          <a:lstStyle/>
          <a:p>
            <a:pPr marL="109728" indent="0">
              <a:buNone/>
            </a:pPr>
            <a:r>
              <a:rPr lang="en-IN" sz="5400" dirty="0" smtClean="0">
                <a:solidFill>
                  <a:schemeClr val="accent6">
                    <a:lumMod val="75000"/>
                  </a:schemeClr>
                </a:solidFill>
              </a:rPr>
              <a:t>LITERATURE SURVEY</a:t>
            </a:r>
          </a:p>
          <a:p>
            <a:pPr marL="109728" indent="0">
              <a:buNone/>
            </a:pPr>
            <a:r>
              <a:rPr lang="en-US" sz="2000" b="1" dirty="0" smtClean="0">
                <a:latin typeface="Times New Roman"/>
                <a:ea typeface="Times New Roman"/>
                <a:cs typeface="Times New Roman"/>
              </a:rPr>
              <a:t>1.Neonatal </a:t>
            </a:r>
            <a:r>
              <a:rPr lang="en-US" sz="2000" b="1" dirty="0">
                <a:latin typeface="Times New Roman"/>
                <a:ea typeface="Times New Roman"/>
                <a:cs typeface="Times New Roman"/>
              </a:rPr>
              <a:t>Intensive Care Unit Equipment: Future Perspectives and Current </a:t>
            </a:r>
            <a:r>
              <a:rPr lang="en-US" sz="2000" b="1" dirty="0" smtClean="0">
                <a:latin typeface="Times New Roman"/>
                <a:ea typeface="Times New Roman"/>
                <a:cs typeface="Times New Roman"/>
              </a:rPr>
              <a:t>Challenges</a:t>
            </a:r>
            <a:endParaRPr lang="en-IN" sz="1400" dirty="0">
              <a:latin typeface="Calibri"/>
              <a:ea typeface="Times New Roman"/>
              <a:cs typeface="Times New Roman"/>
            </a:endParaRPr>
          </a:p>
          <a:p>
            <a:pPr marL="45720" indent="0" algn="just">
              <a:lnSpc>
                <a:spcPct val="150000"/>
              </a:lnSpc>
            </a:pPr>
            <a:endParaRPr lang="en-US" sz="1600" dirty="0" smtClean="0">
              <a:latin typeface="Times New Roman"/>
              <a:ea typeface="Times New Roman"/>
              <a:cs typeface="Times New Roman"/>
            </a:endParaRPr>
          </a:p>
          <a:p>
            <a:pPr marL="45720" indent="0" algn="just">
              <a:lnSpc>
                <a:spcPct val="150000"/>
              </a:lnSpc>
            </a:pPr>
            <a:r>
              <a:rPr lang="en-US" sz="1600" dirty="0" smtClean="0">
                <a:latin typeface="Times New Roman"/>
                <a:ea typeface="Times New Roman"/>
                <a:cs typeface="Times New Roman"/>
              </a:rPr>
              <a:t>Neonatal </a:t>
            </a:r>
            <a:r>
              <a:rPr lang="en-US" sz="1600" dirty="0" smtClean="0">
                <a:latin typeface="Times New Roman"/>
                <a:ea typeface="Times New Roman"/>
                <a:cs typeface="Times New Roman"/>
              </a:rPr>
              <a:t>Intensive Care Unit (NICU) patients require special support and care, which effectiveness strongly relies on technology. </a:t>
            </a:r>
            <a:endParaRPr lang="en-US" sz="1600" dirty="0" smtClean="0">
              <a:latin typeface="Times New Roman"/>
              <a:ea typeface="Times New Roman"/>
              <a:cs typeface="Times New Roman"/>
            </a:endParaRPr>
          </a:p>
          <a:p>
            <a:pPr marL="45720" indent="0" algn="just">
              <a:lnSpc>
                <a:spcPct val="150000"/>
              </a:lnSpc>
            </a:pPr>
            <a:endParaRPr lang="en-US" sz="1600" dirty="0" smtClean="0">
              <a:latin typeface="Times New Roman"/>
              <a:ea typeface="Times New Roman"/>
              <a:cs typeface="Times New Roman"/>
            </a:endParaRPr>
          </a:p>
          <a:p>
            <a:pPr marL="45720" indent="0" algn="just">
              <a:lnSpc>
                <a:spcPct val="150000"/>
              </a:lnSpc>
            </a:pPr>
            <a:r>
              <a:rPr lang="en-US" sz="1600" dirty="0" smtClean="0">
                <a:latin typeface="Times New Roman"/>
                <a:ea typeface="Times New Roman"/>
                <a:cs typeface="Times New Roman"/>
              </a:rPr>
              <a:t>Modern </a:t>
            </a:r>
            <a:r>
              <a:rPr lang="en-US" sz="1600" dirty="0" smtClean="0">
                <a:latin typeface="Times New Roman"/>
                <a:ea typeface="Times New Roman"/>
                <a:cs typeface="Times New Roman"/>
              </a:rPr>
              <a:t>trends in care of preterm and term neonates include advanced imaging techniques, noninvasive monitoring, etc. </a:t>
            </a:r>
            <a:endParaRPr lang="en-US" sz="1600" dirty="0" smtClean="0">
              <a:latin typeface="Times New Roman"/>
              <a:ea typeface="Times New Roman"/>
              <a:cs typeface="Times New Roman"/>
            </a:endParaRPr>
          </a:p>
          <a:p>
            <a:pPr marL="45720" indent="0" algn="just">
              <a:lnSpc>
                <a:spcPct val="150000"/>
              </a:lnSpc>
            </a:pPr>
            <a:endParaRPr lang="en-US" sz="1600" dirty="0" smtClean="0">
              <a:latin typeface="Times New Roman"/>
              <a:ea typeface="Times New Roman"/>
              <a:cs typeface="Times New Roman"/>
            </a:endParaRPr>
          </a:p>
          <a:p>
            <a:pPr marL="45720" indent="0" algn="just">
              <a:lnSpc>
                <a:spcPct val="150000"/>
              </a:lnSpc>
            </a:pPr>
            <a:r>
              <a:rPr lang="en-US" sz="1600" dirty="0" smtClean="0">
                <a:latin typeface="Times New Roman"/>
                <a:ea typeface="Times New Roman"/>
                <a:cs typeface="Times New Roman"/>
              </a:rPr>
              <a:t>The </a:t>
            </a:r>
            <a:r>
              <a:rPr lang="en-US" sz="1600" dirty="0" smtClean="0">
                <a:latin typeface="Times New Roman"/>
                <a:ea typeface="Times New Roman"/>
                <a:cs typeface="Times New Roman"/>
              </a:rPr>
              <a:t>development of monitoring and imaging techniques makes predictive techniques more accurate and helps to prevent some complications. </a:t>
            </a:r>
            <a:endParaRPr lang="en-IN" sz="1400" dirty="0" smtClean="0">
              <a:latin typeface="Calibri"/>
              <a:ea typeface="Times New Roman"/>
              <a:cs typeface="Times New Roman"/>
            </a:endParaRPr>
          </a:p>
          <a:p>
            <a:pPr marL="109728" indent="0">
              <a:buNone/>
            </a:pPr>
            <a:endParaRPr lang="en-IN" sz="1600" dirty="0">
              <a:solidFill>
                <a:schemeClr val="bg2">
                  <a:lumMod val="50000"/>
                </a:schemeClr>
              </a:solidFill>
            </a:endParaRPr>
          </a:p>
        </p:txBody>
      </p:sp>
    </p:spTree>
    <p:extLst>
      <p:ext uri="{BB962C8B-B14F-4D97-AF65-F5344CB8AC3E}">
        <p14:creationId xmlns="" xmlns:p14="http://schemas.microsoft.com/office/powerpoint/2010/main" val="307491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404664"/>
            <a:ext cx="8229600" cy="5602627"/>
          </a:xfrm>
        </p:spPr>
        <p:txBody>
          <a:bodyPr>
            <a:noAutofit/>
          </a:bodyPr>
          <a:lstStyle/>
          <a:p>
            <a:pPr marL="109728" indent="0">
              <a:buNone/>
            </a:pPr>
            <a:r>
              <a:rPr lang="en-US" sz="1200" b="1" dirty="0" smtClean="0"/>
              <a:t>2</a:t>
            </a:r>
            <a:r>
              <a:rPr lang="en-US" sz="1400" b="1" dirty="0" smtClean="0"/>
              <a:t>. Weighted </a:t>
            </a:r>
            <a:r>
              <a:rPr lang="en-US" sz="1400" b="1" dirty="0"/>
              <a:t>performance metrics for automatic neonatal seizure detection using multi-scored EEG </a:t>
            </a:r>
            <a:r>
              <a:rPr lang="en-US" sz="1400" b="1" dirty="0" smtClean="0"/>
              <a:t>data</a:t>
            </a:r>
            <a:endParaRPr lang="en-IN" sz="1400" dirty="0" smtClean="0"/>
          </a:p>
          <a:p>
            <a:pPr marL="109728" indent="0">
              <a:buNone/>
            </a:pPr>
            <a:r>
              <a:rPr lang="en-US" sz="1400" b="1" dirty="0" smtClean="0"/>
              <a:t> </a:t>
            </a:r>
          </a:p>
          <a:p>
            <a:pPr marL="109728" indent="0"/>
            <a:endParaRPr lang="en-US" sz="1600" dirty="0" smtClean="0"/>
          </a:p>
          <a:p>
            <a:pPr marL="109728" indent="0"/>
            <a:r>
              <a:rPr lang="en-US" sz="1600" dirty="0" smtClean="0"/>
              <a:t>In </a:t>
            </a:r>
            <a:r>
              <a:rPr lang="en-US" sz="1600" dirty="0"/>
              <a:t>neonatal intensive care units, there is a need for around the clock monitoring of EEG, especially for recognizing seizures</a:t>
            </a:r>
            <a:r>
              <a:rPr lang="en-US" sz="1600" dirty="0" smtClean="0"/>
              <a:t>.</a:t>
            </a:r>
          </a:p>
          <a:p>
            <a:pPr marL="109728" indent="0">
              <a:buNone/>
            </a:pPr>
            <a:endParaRPr lang="en-US" sz="1600" dirty="0" smtClean="0"/>
          </a:p>
          <a:p>
            <a:pPr marL="109728" indent="0">
              <a:buNone/>
            </a:pPr>
            <a:endParaRPr lang="en-US" sz="1600" dirty="0" smtClean="0"/>
          </a:p>
          <a:p>
            <a:pPr marL="109728" indent="0">
              <a:buNone/>
            </a:pPr>
            <a:endParaRPr lang="en-US" sz="1600" dirty="0" smtClean="0"/>
          </a:p>
          <a:p>
            <a:pPr marL="109728" indent="0"/>
            <a:r>
              <a:rPr lang="en-US" sz="1600" dirty="0" smtClean="0"/>
              <a:t>Commonly </a:t>
            </a:r>
            <a:r>
              <a:rPr lang="en-US" sz="1600" dirty="0" smtClean="0"/>
              <a:t>used metrics such as good detection rate (GDR) and false alarm rate (FAR) derived from data scored by multiple raters have their limitations.</a:t>
            </a:r>
          </a:p>
          <a:p>
            <a:pPr marL="109728" indent="0">
              <a:buNone/>
            </a:pPr>
            <a:endParaRPr lang="en-US" sz="1600" dirty="0" smtClean="0"/>
          </a:p>
          <a:p>
            <a:pPr marL="109728" indent="0">
              <a:buNone/>
            </a:pPr>
            <a:endParaRPr lang="en-IN" sz="1600" dirty="0" smtClean="0"/>
          </a:p>
          <a:p>
            <a:pPr marL="109728" indent="0"/>
            <a:r>
              <a:rPr lang="en-US" sz="1600" dirty="0" smtClean="0"/>
              <a:t>To </a:t>
            </a:r>
            <a:r>
              <a:rPr lang="en-US" sz="1600" dirty="0"/>
              <a:t>this end, 353 hours of EEG data containing seizures from 81 neonates were visually scored by a clinical neurophysiologist and then processed by an automated seizure detector. </a:t>
            </a:r>
            <a:endParaRPr lang="en-US" sz="1600" dirty="0" smtClean="0"/>
          </a:p>
          <a:p>
            <a:pPr marL="109728" indent="0"/>
            <a:endParaRPr lang="en-IN" sz="1600" dirty="0" smtClean="0"/>
          </a:p>
          <a:p>
            <a:pPr marL="109728" indent="0">
              <a:buNone/>
            </a:pPr>
            <a:endParaRPr lang="en-US" sz="1600" dirty="0" smtClean="0"/>
          </a:p>
          <a:p>
            <a:pPr marL="109728" indent="0">
              <a:buNone/>
            </a:pPr>
            <a:r>
              <a:rPr lang="en-US" sz="1600" dirty="0" smtClean="0"/>
              <a:t> </a:t>
            </a:r>
            <a:endParaRPr lang="en-IN" sz="1600" dirty="0"/>
          </a:p>
          <a:p>
            <a:pPr marL="109728" indent="0">
              <a:buNone/>
            </a:pPr>
            <a:endParaRPr lang="en-IN" sz="1600" dirty="0"/>
          </a:p>
          <a:p>
            <a:pPr marL="109728" indent="0">
              <a:buNone/>
            </a:pPr>
            <a:endParaRPr lang="en-IN" sz="1600" dirty="0"/>
          </a:p>
        </p:txBody>
      </p:sp>
    </p:spTree>
    <p:extLst>
      <p:ext uri="{BB962C8B-B14F-4D97-AF65-F5344CB8AC3E}">
        <p14:creationId xmlns="" xmlns:p14="http://schemas.microsoft.com/office/powerpoint/2010/main" val="12175217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251520" y="188640"/>
            <a:ext cx="8229600" cy="5832648"/>
          </a:xfrm>
        </p:spPr>
        <p:txBody>
          <a:bodyPr>
            <a:normAutofit fontScale="70000" lnSpcReduction="20000"/>
          </a:bodyPr>
          <a:lstStyle/>
          <a:p>
            <a:pPr marL="109728" indent="0">
              <a:buNone/>
            </a:pPr>
            <a:r>
              <a:rPr lang="en-US" sz="3200" b="1" dirty="0" smtClean="0"/>
              <a:t>3. Intelligent </a:t>
            </a:r>
            <a:r>
              <a:rPr lang="en-US" sz="3200" b="1" dirty="0"/>
              <a:t>Neonatal Monitoring System Based on Android Application using Multi </a:t>
            </a:r>
            <a:r>
              <a:rPr lang="en-US" sz="3200" b="1" dirty="0" smtClean="0"/>
              <a:t>Sensors</a:t>
            </a:r>
            <a:r>
              <a:rPr lang="en-US" b="1" dirty="0"/>
              <a:t> </a:t>
            </a:r>
            <a:endParaRPr lang="en-IN" sz="3800" dirty="0"/>
          </a:p>
          <a:p>
            <a:pPr marL="109728" indent="0">
              <a:buNone/>
            </a:pPr>
            <a:r>
              <a:rPr lang="en-US" b="1" dirty="0"/>
              <a:t> </a:t>
            </a:r>
            <a:endParaRPr lang="en-IN" dirty="0"/>
          </a:p>
          <a:p>
            <a:pPr marL="109728" indent="0"/>
            <a:r>
              <a:rPr lang="en-US" sz="2600" dirty="0"/>
              <a:t>The purpose of the project is to develop an Intelligent Neonatal Monitoring System based on temperature and pulse rate data</a:t>
            </a:r>
            <a:r>
              <a:rPr lang="en-US" sz="2600" dirty="0" smtClean="0"/>
              <a:t>.</a:t>
            </a:r>
          </a:p>
          <a:p>
            <a:pPr marL="109728" indent="0"/>
            <a:endParaRPr lang="en-US" sz="2600" dirty="0" smtClean="0"/>
          </a:p>
          <a:p>
            <a:pPr marL="109728" indent="0"/>
            <a:r>
              <a:rPr lang="en-US" sz="2600" dirty="0" smtClean="0"/>
              <a:t>This </a:t>
            </a:r>
            <a:r>
              <a:rPr lang="en-US" sz="2600" dirty="0"/>
              <a:t>system transmits the vital signs of the neonate such as body temperature and pulse rate to the Internet of Things (IoT) called </a:t>
            </a:r>
            <a:r>
              <a:rPr lang="en-US" sz="2600" i="1" dirty="0"/>
              <a:t>ThingSpeak</a:t>
            </a:r>
            <a:r>
              <a:rPr lang="en-US" sz="2600" dirty="0"/>
              <a:t>. </a:t>
            </a:r>
            <a:endParaRPr lang="en-US" sz="2600" dirty="0" smtClean="0"/>
          </a:p>
          <a:p>
            <a:pPr marL="109728" indent="0"/>
            <a:endParaRPr lang="en-US" sz="2600" dirty="0" smtClean="0"/>
          </a:p>
          <a:p>
            <a:pPr marL="109728" indent="0"/>
            <a:r>
              <a:rPr lang="en-US" sz="2600" dirty="0" smtClean="0"/>
              <a:t> </a:t>
            </a:r>
            <a:r>
              <a:rPr lang="en-US" sz="2600" dirty="0"/>
              <a:t>These information will be sent to the IoT via ESP8266 Wi-Fi Shield</a:t>
            </a:r>
            <a:r>
              <a:rPr lang="en-US" sz="2600" dirty="0" smtClean="0"/>
              <a:t>.</a:t>
            </a:r>
          </a:p>
          <a:p>
            <a:pPr marL="109728" indent="0">
              <a:buNone/>
            </a:pPr>
            <a:endParaRPr lang="en-US" sz="2600" dirty="0" smtClean="0"/>
          </a:p>
          <a:p>
            <a:pPr marL="109728" indent="0"/>
            <a:r>
              <a:rPr lang="en-US" sz="2600" dirty="0" smtClean="0"/>
              <a:t> </a:t>
            </a:r>
            <a:r>
              <a:rPr lang="en-US" sz="2600" dirty="0"/>
              <a:t>IoT helps the doctors and nurses to be connected with the neonate’s vital signs and it is helpful in monitoring the neonates at anytime and anywhere through the internet. </a:t>
            </a:r>
            <a:endParaRPr lang="en-US" sz="2600" dirty="0" smtClean="0"/>
          </a:p>
          <a:p>
            <a:pPr marL="109728" indent="0"/>
            <a:endParaRPr lang="en-IN" sz="2600" dirty="0" smtClean="0"/>
          </a:p>
          <a:p>
            <a:pPr marL="109728" indent="0">
              <a:buNone/>
            </a:pPr>
            <a:endParaRPr lang="en-US" sz="2600" dirty="0" smtClean="0"/>
          </a:p>
          <a:p>
            <a:pPr marL="109728" indent="0"/>
            <a:r>
              <a:rPr lang="en-US" sz="2600" dirty="0" smtClean="0"/>
              <a:t> </a:t>
            </a:r>
            <a:r>
              <a:rPr lang="en-US" sz="2600" dirty="0"/>
              <a:t>This develops system will providing efficiency and reliability which will play a vital role for better care.</a:t>
            </a:r>
            <a:endParaRPr lang="en-IN" sz="2600" dirty="0"/>
          </a:p>
          <a:p>
            <a:endParaRPr lang="en-IN" sz="2600" dirty="0"/>
          </a:p>
        </p:txBody>
      </p:sp>
    </p:spTree>
    <p:extLst>
      <p:ext uri="{BB962C8B-B14F-4D97-AF65-F5344CB8AC3E}">
        <p14:creationId xmlns="" xmlns:p14="http://schemas.microsoft.com/office/powerpoint/2010/main" val="34314599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404664"/>
            <a:ext cx="8229600" cy="5602627"/>
          </a:xfrm>
        </p:spPr>
        <p:txBody>
          <a:bodyPr>
            <a:normAutofit/>
          </a:bodyPr>
          <a:lstStyle/>
          <a:p>
            <a:pPr marL="109728" indent="0">
              <a:buNone/>
            </a:pPr>
            <a:r>
              <a:rPr lang="en-US" b="1" dirty="0" smtClean="0"/>
              <a:t>4. Neonatal </a:t>
            </a:r>
            <a:r>
              <a:rPr lang="en-US" b="1" dirty="0"/>
              <a:t>Heart Rate </a:t>
            </a:r>
            <a:r>
              <a:rPr lang="en-US" b="1" dirty="0" smtClean="0"/>
              <a:t>Prediction</a:t>
            </a:r>
            <a:r>
              <a:rPr lang="en-US" b="1" dirty="0"/>
              <a:t> </a:t>
            </a:r>
            <a:endParaRPr lang="en-US" b="1" dirty="0" smtClean="0"/>
          </a:p>
          <a:p>
            <a:pPr marL="109728" indent="0">
              <a:buNone/>
            </a:pPr>
            <a:endParaRPr lang="en-IN" sz="1600" dirty="0"/>
          </a:p>
          <a:p>
            <a:pPr marL="45720" indent="0"/>
            <a:r>
              <a:rPr lang="en-US" sz="1600" dirty="0"/>
              <a:t>Technological advances have caused a decrease in the number of infant </a:t>
            </a:r>
            <a:r>
              <a:rPr lang="en-US" sz="1600" dirty="0" smtClean="0"/>
              <a:t>deaths</a:t>
            </a:r>
            <a:r>
              <a:rPr lang="en-US" sz="1600" dirty="0" smtClean="0"/>
              <a:t>,</a:t>
            </a:r>
            <a:endParaRPr lang="en-US" sz="1600" dirty="0" smtClean="0"/>
          </a:p>
          <a:p>
            <a:pPr marL="45720" indent="0">
              <a:buNone/>
            </a:pPr>
            <a:r>
              <a:rPr lang="en-US" sz="1600" dirty="0" smtClean="0"/>
              <a:t> </a:t>
            </a:r>
            <a:r>
              <a:rPr lang="en-US" sz="1600" dirty="0"/>
              <a:t>Pre-term infants now have a substantially increased chance of survival. </a:t>
            </a:r>
            <a:endParaRPr lang="en-US" sz="1600" dirty="0" smtClean="0"/>
          </a:p>
          <a:p>
            <a:pPr marL="45720" indent="0">
              <a:buNone/>
            </a:pPr>
            <a:endParaRPr lang="en-IN" sz="1600" dirty="0" smtClean="0"/>
          </a:p>
          <a:p>
            <a:pPr marL="45720" indent="0">
              <a:buNone/>
            </a:pPr>
            <a:endParaRPr lang="en-IN" sz="1600" dirty="0" smtClean="0"/>
          </a:p>
          <a:p>
            <a:pPr marL="45720" indent="0">
              <a:buNone/>
            </a:pPr>
            <a:endParaRPr lang="en-US" sz="1600" dirty="0" smtClean="0"/>
          </a:p>
          <a:p>
            <a:pPr marL="45720" indent="0"/>
            <a:r>
              <a:rPr lang="en-US" sz="1600" dirty="0" smtClean="0"/>
              <a:t>One </a:t>
            </a:r>
            <a:r>
              <a:rPr lang="en-US" sz="1600" dirty="0"/>
              <a:t>of the mechanisms that is vital to saving the lives of these infants is continuous monitoring and early diagnosis. </a:t>
            </a:r>
            <a:endParaRPr lang="en-US" sz="1600" dirty="0" smtClean="0"/>
          </a:p>
          <a:p>
            <a:pPr marL="45720" indent="0">
              <a:buNone/>
            </a:pPr>
            <a:endParaRPr lang="en-IN" sz="1600" dirty="0" smtClean="0"/>
          </a:p>
          <a:p>
            <a:pPr marL="45720" indent="0">
              <a:buNone/>
            </a:pPr>
            <a:endParaRPr lang="en-IN" sz="1600" dirty="0" smtClean="0"/>
          </a:p>
          <a:p>
            <a:pPr marL="45720" indent="0">
              <a:buNone/>
            </a:pPr>
            <a:endParaRPr lang="en-IN" sz="1600" dirty="0" smtClean="0"/>
          </a:p>
          <a:p>
            <a:pPr marL="45720" indent="0">
              <a:buNone/>
            </a:pPr>
            <a:endParaRPr lang="en-US" sz="1600" dirty="0" smtClean="0"/>
          </a:p>
          <a:p>
            <a:pPr marL="45720" indent="0"/>
            <a:r>
              <a:rPr lang="en-US" sz="1600" dirty="0" smtClean="0"/>
              <a:t> </a:t>
            </a:r>
            <a:r>
              <a:rPr lang="en-US" sz="1600" dirty="0"/>
              <a:t>In this study we have a large dataset containing over 180 pre-term infants whose heart rates were recorded over the length of their stay in the Neonatal Intensive Care Unit (NICU</a:t>
            </a:r>
            <a:r>
              <a:rPr lang="en-US" sz="1600" dirty="0" smtClean="0"/>
              <a:t>).</a:t>
            </a:r>
            <a:endParaRPr lang="en-IN" sz="1600" dirty="0"/>
          </a:p>
          <a:p>
            <a:pPr marL="109728" indent="0">
              <a:buNone/>
            </a:pPr>
            <a:endParaRPr lang="en-IN" dirty="0"/>
          </a:p>
          <a:p>
            <a:endParaRPr lang="en-IN" dirty="0"/>
          </a:p>
        </p:txBody>
      </p:sp>
    </p:spTree>
    <p:extLst>
      <p:ext uri="{BB962C8B-B14F-4D97-AF65-F5344CB8AC3E}">
        <p14:creationId xmlns="" xmlns:p14="http://schemas.microsoft.com/office/powerpoint/2010/main" val="21004248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251520" y="332656"/>
            <a:ext cx="8229600" cy="6264696"/>
          </a:xfrm>
        </p:spPr>
        <p:txBody>
          <a:bodyPr>
            <a:normAutofit fontScale="70000" lnSpcReduction="20000"/>
          </a:bodyPr>
          <a:lstStyle/>
          <a:p>
            <a:pPr marL="109728" indent="0">
              <a:buNone/>
            </a:pPr>
            <a:r>
              <a:rPr lang="en-US" sz="4400" b="1" dirty="0" smtClean="0"/>
              <a:t>5. Clinical </a:t>
            </a:r>
            <a:r>
              <a:rPr lang="en-US" sz="4400" b="1" dirty="0"/>
              <a:t>Validation of a Wearable Respiratory Rate Device for Neonatal </a:t>
            </a:r>
            <a:r>
              <a:rPr lang="en-US" sz="4400" b="1" dirty="0" smtClean="0"/>
              <a:t>Monitoring </a:t>
            </a:r>
          </a:p>
          <a:p>
            <a:pPr marL="109728" indent="0">
              <a:lnSpc>
                <a:spcPct val="120000"/>
              </a:lnSpc>
              <a:buNone/>
            </a:pPr>
            <a:endParaRPr lang="en-IN" dirty="0"/>
          </a:p>
          <a:p>
            <a:pPr marL="45720" indent="0">
              <a:lnSpc>
                <a:spcPct val="120000"/>
              </a:lnSpc>
            </a:pPr>
            <a:r>
              <a:rPr lang="en-US" sz="2900" dirty="0" smtClean="0"/>
              <a:t>Manual </a:t>
            </a:r>
            <a:r>
              <a:rPr lang="en-US" sz="2900" dirty="0"/>
              <a:t>counting of expansions and contractions of the abdomen or diaphragm of the neonate is still the widely accepted </a:t>
            </a:r>
            <a:r>
              <a:rPr lang="en-US" sz="2900" dirty="0" smtClean="0"/>
              <a:t>measure </a:t>
            </a:r>
            <a:r>
              <a:rPr lang="en-US" sz="2900" dirty="0"/>
              <a:t>in most clinical settings</a:t>
            </a:r>
            <a:r>
              <a:rPr lang="en-US" sz="2900" dirty="0" smtClean="0"/>
              <a:t>. </a:t>
            </a:r>
            <a:endParaRPr lang="en-US" sz="2900" dirty="0" smtClean="0"/>
          </a:p>
          <a:p>
            <a:pPr marL="45720" indent="0">
              <a:lnSpc>
                <a:spcPct val="120000"/>
              </a:lnSpc>
              <a:buNone/>
            </a:pPr>
            <a:endParaRPr lang="en-US" sz="2900" dirty="0" smtClean="0"/>
          </a:p>
          <a:p>
            <a:pPr marL="45720" indent="0">
              <a:lnSpc>
                <a:spcPct val="120000"/>
              </a:lnSpc>
            </a:pPr>
            <a:r>
              <a:rPr lang="en-US" sz="2900" dirty="0" smtClean="0"/>
              <a:t>T</a:t>
            </a:r>
            <a:r>
              <a:rPr lang="en-US" sz="2900" dirty="0" smtClean="0"/>
              <a:t>echnology </a:t>
            </a:r>
            <a:r>
              <a:rPr lang="en-US" sz="2900" dirty="0"/>
              <a:t>to continuously measure respiratory rate in neonates </a:t>
            </a:r>
            <a:r>
              <a:rPr lang="en-US" sz="2900" dirty="0" smtClean="0"/>
              <a:t> </a:t>
            </a:r>
            <a:r>
              <a:rPr lang="en-US" sz="2900" dirty="0"/>
              <a:t>to recognize the signs and symptoms of respiratory disorders</a:t>
            </a:r>
            <a:r>
              <a:rPr lang="en-US" sz="2900" dirty="0" smtClean="0"/>
              <a:t>.</a:t>
            </a:r>
          </a:p>
          <a:p>
            <a:pPr marL="45720" indent="0">
              <a:lnSpc>
                <a:spcPct val="120000"/>
              </a:lnSpc>
              <a:buNone/>
            </a:pPr>
            <a:endParaRPr lang="en-US" sz="2900" dirty="0" smtClean="0"/>
          </a:p>
          <a:p>
            <a:pPr marL="45720" indent="0">
              <a:lnSpc>
                <a:spcPct val="120000"/>
              </a:lnSpc>
            </a:pPr>
            <a:r>
              <a:rPr lang="en-US" sz="2900" dirty="0" smtClean="0"/>
              <a:t> </a:t>
            </a:r>
            <a:r>
              <a:rPr lang="en-US" sz="2900" dirty="0"/>
              <a:t>Results show a </a:t>
            </a:r>
            <a:r>
              <a:rPr lang="en-US" sz="2900" dirty="0" smtClean="0"/>
              <a:t> </a:t>
            </a:r>
            <a:r>
              <a:rPr lang="en-US" sz="2900" dirty="0"/>
              <a:t>correlation between the respiratory rate measured by the device and reference </a:t>
            </a:r>
            <a:r>
              <a:rPr lang="en-US" sz="2900" dirty="0" smtClean="0"/>
              <a:t>measurements</a:t>
            </a:r>
          </a:p>
          <a:p>
            <a:pPr marL="45720" indent="0">
              <a:lnSpc>
                <a:spcPct val="120000"/>
              </a:lnSpc>
              <a:buNone/>
            </a:pPr>
            <a:endParaRPr lang="en-US" sz="2900" dirty="0" smtClean="0"/>
          </a:p>
          <a:p>
            <a:pPr marL="45720" indent="0">
              <a:lnSpc>
                <a:spcPct val="120000"/>
              </a:lnSpc>
            </a:pPr>
            <a:r>
              <a:rPr lang="en-US" sz="2900" dirty="0" smtClean="0"/>
              <a:t> </a:t>
            </a:r>
            <a:r>
              <a:rPr lang="en-US" sz="2900" dirty="0"/>
              <a:t>An intelligent algorithm which can remove motion corruption from the accelerometer data and provide reliable </a:t>
            </a:r>
            <a:r>
              <a:rPr lang="en-US" sz="2900" dirty="0" smtClean="0"/>
              <a:t>results.</a:t>
            </a:r>
            <a:endParaRPr lang="en-US" sz="2900" dirty="0" smtClean="0"/>
          </a:p>
          <a:p>
            <a:pPr marL="45720" indent="0">
              <a:lnSpc>
                <a:spcPct val="120000"/>
              </a:lnSpc>
              <a:buNone/>
            </a:pPr>
            <a:endParaRPr lang="en-IN" dirty="0"/>
          </a:p>
        </p:txBody>
      </p:sp>
    </p:spTree>
    <p:extLst>
      <p:ext uri="{BB962C8B-B14F-4D97-AF65-F5344CB8AC3E}">
        <p14:creationId xmlns="" xmlns:p14="http://schemas.microsoft.com/office/powerpoint/2010/main" val="30380077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2996952"/>
            <a:ext cx="6512511" cy="1143000"/>
          </a:xfrm>
        </p:spPr>
        <p:txBody>
          <a:bodyPr/>
          <a:lstStyle/>
          <a:p>
            <a:pPr algn="ctr">
              <a:buNone/>
            </a:pPr>
            <a:r>
              <a:rPr lang="en-IN" sz="6600" dirty="0" smtClean="0"/>
              <a:t>THANK YOU                     </a:t>
            </a:r>
            <a:endParaRPr lang="en-US" sz="6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333375"/>
            <a:ext cx="8229600" cy="1143000"/>
          </a:xfrm>
        </p:spPr>
        <p:txBody>
          <a:bodyPr>
            <a:normAutofit fontScale="90000"/>
          </a:bodyPr>
          <a:lstStyle/>
          <a:p>
            <a:pPr marL="0" indent="0">
              <a:buNone/>
            </a:pPr>
            <a:r>
              <a:rPr lang="en-US" dirty="0" smtClean="0">
                <a:effectLst/>
              </a:rPr>
              <a:t/>
            </a:r>
            <a:br>
              <a:rPr lang="en-US" dirty="0" smtClean="0">
                <a:effectLst/>
              </a:rPr>
            </a:br>
            <a:r>
              <a:rPr lang="en-US" dirty="0" smtClean="0">
                <a:effectLst/>
              </a:rPr>
              <a:t>     </a:t>
            </a:r>
            <a:br>
              <a:rPr lang="en-US" dirty="0" smtClean="0">
                <a:effectLst/>
              </a:rPr>
            </a:br>
            <a:r>
              <a:rPr lang="en-US" dirty="0" smtClean="0">
                <a:effectLst/>
              </a:rPr>
              <a:t>    </a:t>
            </a:r>
            <a:r>
              <a:rPr lang="en-IN" b="0" dirty="0">
                <a:solidFill>
                  <a:schemeClr val="accent4">
                    <a:lumMod val="50000"/>
                  </a:schemeClr>
                </a:solidFill>
                <a:effectLst/>
              </a:rPr>
              <a:t/>
            </a:r>
            <a:br>
              <a:rPr lang="en-IN" b="0" dirty="0">
                <a:solidFill>
                  <a:schemeClr val="accent4">
                    <a:lumMod val="50000"/>
                  </a:schemeClr>
                </a:solidFill>
                <a:effectLst/>
              </a:rPr>
            </a:br>
            <a:endParaRPr lang="en-IN" b="0" dirty="0">
              <a:solidFill>
                <a:schemeClr val="accent4">
                  <a:lumMod val="50000"/>
                </a:schemeClr>
              </a:solidFill>
            </a:endParaRPr>
          </a:p>
        </p:txBody>
      </p:sp>
      <p:sp>
        <p:nvSpPr>
          <p:cNvPr id="6" name="Rectangle 5"/>
          <p:cNvSpPr/>
          <p:nvPr/>
        </p:nvSpPr>
        <p:spPr>
          <a:xfrm>
            <a:off x="179512" y="4509120"/>
            <a:ext cx="2880320" cy="1661993"/>
          </a:xfrm>
          <a:prstGeom prst="rect">
            <a:avLst/>
          </a:prstGeom>
        </p:spPr>
        <p:txBody>
          <a:bodyPr wrap="square">
            <a:spAutoFit/>
          </a:bodyPr>
          <a:lstStyle/>
          <a:p>
            <a:r>
              <a:rPr lang="en-IN" sz="2400" dirty="0" smtClean="0">
                <a:solidFill>
                  <a:schemeClr val="accent6"/>
                </a:solidFill>
              </a:rPr>
              <a:t>Team Members:</a:t>
            </a:r>
          </a:p>
          <a:p>
            <a:endParaRPr lang="en-IN" sz="2400" dirty="0" smtClean="0"/>
          </a:p>
          <a:p>
            <a:pPr marL="342900" indent="-342900">
              <a:buAutoNum type="arabicPeriod"/>
            </a:pPr>
            <a:r>
              <a:rPr lang="en-IN" dirty="0" smtClean="0"/>
              <a:t>Poornima  J</a:t>
            </a:r>
          </a:p>
          <a:p>
            <a:pPr marL="342900" indent="-342900">
              <a:buAutoNum type="arabicPeriod"/>
            </a:pPr>
            <a:r>
              <a:rPr lang="en-IN" dirty="0" smtClean="0"/>
              <a:t>Aishwarya  GS</a:t>
            </a:r>
          </a:p>
          <a:p>
            <a:pPr marL="342900" indent="-342900">
              <a:buAutoNum type="arabicPeriod"/>
            </a:pPr>
            <a:r>
              <a:rPr lang="en-IN" dirty="0" smtClean="0"/>
              <a:t>Sinchana  R</a:t>
            </a:r>
            <a:endParaRPr lang="en-IN" dirty="0"/>
          </a:p>
        </p:txBody>
      </p:sp>
      <p:sp>
        <p:nvSpPr>
          <p:cNvPr id="8" name="Rectangle 7"/>
          <p:cNvSpPr/>
          <p:nvPr/>
        </p:nvSpPr>
        <p:spPr>
          <a:xfrm>
            <a:off x="5807714" y="4473025"/>
            <a:ext cx="2700808" cy="1661993"/>
          </a:xfrm>
          <a:prstGeom prst="rect">
            <a:avLst/>
          </a:prstGeom>
        </p:spPr>
        <p:txBody>
          <a:bodyPr wrap="square">
            <a:spAutoFit/>
          </a:bodyPr>
          <a:lstStyle/>
          <a:p>
            <a:r>
              <a:rPr lang="en-IN" sz="2400" dirty="0" smtClean="0">
                <a:solidFill>
                  <a:schemeClr val="accent6"/>
                </a:solidFill>
              </a:rPr>
              <a:t>Project Guide:</a:t>
            </a:r>
          </a:p>
          <a:p>
            <a:endParaRPr lang="en-IN" sz="2400" dirty="0" smtClean="0"/>
          </a:p>
          <a:p>
            <a:r>
              <a:rPr lang="en-IN" dirty="0"/>
              <a:t> </a:t>
            </a:r>
            <a:r>
              <a:rPr lang="en-IN" dirty="0" smtClean="0"/>
              <a:t>    Abhishek. K</a:t>
            </a:r>
          </a:p>
          <a:p>
            <a:r>
              <a:rPr lang="en-IN" b="1" dirty="0" smtClean="0"/>
              <a:t>Asst. Professor</a:t>
            </a:r>
          </a:p>
          <a:p>
            <a:r>
              <a:rPr lang="en-IN" b="1" dirty="0" smtClean="0"/>
              <a:t>     Dept. of ISE</a:t>
            </a:r>
            <a:endParaRPr lang="en-IN" b="1" dirty="0"/>
          </a:p>
        </p:txBody>
      </p:sp>
      <p:sp>
        <p:nvSpPr>
          <p:cNvPr id="18434" name="AutoShape 2" descr="blob:https://web.whatsapp.com/3786d201-a6dd-48b3-bdcc-e6a1d4e45f27"/>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8436" name="AutoShape 4" descr="blob:https://web.whatsapp.com/3786d201-a6dd-48b3-bdcc-e6a1d4e45f27"/>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 name="Picture 9" descr="jit.jpg"/>
          <p:cNvPicPr>
            <a:picLocks noChangeAspect="1"/>
          </p:cNvPicPr>
          <p:nvPr/>
        </p:nvPicPr>
        <p:blipFill>
          <a:blip r:embed="rId2" cstate="print"/>
          <a:stretch>
            <a:fillRect/>
          </a:stretch>
        </p:blipFill>
        <p:spPr>
          <a:xfrm>
            <a:off x="2123728" y="620688"/>
            <a:ext cx="4176464" cy="3066959"/>
          </a:xfrm>
          <a:prstGeom prst="rect">
            <a:avLst/>
          </a:prstGeom>
        </p:spPr>
      </p:pic>
    </p:spTree>
    <p:extLst>
      <p:ext uri="{BB962C8B-B14F-4D97-AF65-F5344CB8AC3E}">
        <p14:creationId xmlns="" xmlns:p14="http://schemas.microsoft.com/office/powerpoint/2010/main" val="18662260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251520" y="260648"/>
            <a:ext cx="7848872" cy="936104"/>
          </a:xfrm>
          <a:ln>
            <a:solidFill>
              <a:schemeClr val="accent3">
                <a:lumMod val="20000"/>
                <a:lumOff val="80000"/>
              </a:schemeClr>
            </a:solidFill>
          </a:ln>
        </p:spPr>
        <p:txBody>
          <a:bodyPr>
            <a:normAutofit/>
          </a:bodyPr>
          <a:lstStyle/>
          <a:p>
            <a:r>
              <a:rPr lang="en-US" sz="4400" dirty="0">
                <a:solidFill>
                  <a:srgbClr val="FF0000"/>
                </a:solidFill>
              </a:rPr>
              <a:t>PROBLEM STATEMENT:</a:t>
            </a:r>
            <a:endParaRPr lang="en-IN" sz="4400" dirty="0">
              <a:solidFill>
                <a:srgbClr val="FF0000"/>
              </a:solidFill>
            </a:endParaRPr>
          </a:p>
        </p:txBody>
      </p:sp>
      <p:sp>
        <p:nvSpPr>
          <p:cNvPr id="4" name="Title 3"/>
          <p:cNvSpPr>
            <a:spLocks noGrp="1"/>
          </p:cNvSpPr>
          <p:nvPr>
            <p:ph type="ctrTitle"/>
          </p:nvPr>
        </p:nvSpPr>
        <p:spPr>
          <a:xfrm>
            <a:off x="251520" y="1124744"/>
            <a:ext cx="8352928" cy="4752528"/>
          </a:xfrm>
        </p:spPr>
        <p:txBody>
          <a:bodyPr/>
          <a:lstStyle/>
          <a:p>
            <a:pPr marL="45720" indent="0">
              <a:spcBef>
                <a:spcPct val="20000"/>
              </a:spcBef>
              <a:spcAft>
                <a:spcPts val="300"/>
              </a:spcAft>
              <a:buNone/>
            </a:pPr>
            <a:r>
              <a:rPr lang="en-US" sz="2000" b="0" dirty="0" smtClean="0">
                <a:solidFill>
                  <a:prstClr val="black">
                    <a:lumMod val="75000"/>
                    <a:lumOff val="25000"/>
                  </a:prstClr>
                </a:solidFill>
                <a:effectLst/>
                <a:ea typeface="+mn-ea"/>
                <a:cs typeface="+mn-cs"/>
              </a:rPr>
              <a:t/>
            </a:r>
            <a:br>
              <a:rPr lang="en-US" sz="2000" b="0" dirty="0" smtClean="0">
                <a:solidFill>
                  <a:prstClr val="black">
                    <a:lumMod val="75000"/>
                    <a:lumOff val="25000"/>
                  </a:prstClr>
                </a:solidFill>
                <a:effectLst/>
                <a:ea typeface="+mn-ea"/>
                <a:cs typeface="+mn-cs"/>
              </a:rPr>
            </a:br>
            <a:r>
              <a:rPr lang="en-US" sz="2000" b="0" dirty="0" smtClean="0">
                <a:solidFill>
                  <a:prstClr val="black">
                    <a:lumMod val="75000"/>
                    <a:lumOff val="25000"/>
                  </a:prstClr>
                </a:solidFill>
                <a:effectLst/>
                <a:ea typeface="+mn-ea"/>
                <a:cs typeface="+mn-cs"/>
              </a:rPr>
              <a:t>In </a:t>
            </a:r>
            <a:r>
              <a:rPr lang="en-US" sz="2000" b="0" dirty="0">
                <a:solidFill>
                  <a:prstClr val="black">
                    <a:lumMod val="75000"/>
                    <a:lumOff val="25000"/>
                  </a:prstClr>
                </a:solidFill>
                <a:effectLst/>
                <a:ea typeface="+mn-ea"/>
                <a:cs typeface="+mn-cs"/>
              </a:rPr>
              <a:t>the Neonatal Intensive Care Unit (NICU), there are  premature babies and other ill babies who need extra care  from the doctors, nurses as well as medical supplies. </a:t>
            </a:r>
            <a:r>
              <a:rPr lang="en-US" sz="2000" b="0" dirty="0" smtClean="0">
                <a:solidFill>
                  <a:prstClr val="black">
                    <a:lumMod val="75000"/>
                    <a:lumOff val="25000"/>
                  </a:prstClr>
                </a:solidFill>
                <a:effectLst/>
                <a:ea typeface="+mn-ea"/>
                <a:cs typeface="+mn-cs"/>
              </a:rPr>
              <a:t/>
            </a:r>
            <a:br>
              <a:rPr lang="en-US" sz="2000" b="0" dirty="0" smtClean="0">
                <a:solidFill>
                  <a:prstClr val="black">
                    <a:lumMod val="75000"/>
                    <a:lumOff val="25000"/>
                  </a:prstClr>
                </a:solidFill>
                <a:effectLst/>
                <a:ea typeface="+mn-ea"/>
                <a:cs typeface="+mn-cs"/>
              </a:rPr>
            </a:br>
            <a:r>
              <a:rPr lang="en-IN" sz="2000" b="0" dirty="0">
                <a:solidFill>
                  <a:prstClr val="black">
                    <a:lumMod val="75000"/>
                    <a:lumOff val="25000"/>
                  </a:prstClr>
                </a:solidFill>
                <a:effectLst/>
                <a:ea typeface="+mn-ea"/>
                <a:cs typeface="+mn-cs"/>
              </a:rPr>
              <a:t/>
            </a:r>
            <a:br>
              <a:rPr lang="en-IN" sz="2000" b="0" dirty="0">
                <a:solidFill>
                  <a:prstClr val="black">
                    <a:lumMod val="75000"/>
                    <a:lumOff val="25000"/>
                  </a:prstClr>
                </a:solidFill>
                <a:effectLst/>
                <a:ea typeface="+mn-ea"/>
                <a:cs typeface="+mn-cs"/>
              </a:rPr>
            </a:br>
            <a:r>
              <a:rPr lang="en-IN" sz="2000" b="0" dirty="0" smtClean="0">
                <a:solidFill>
                  <a:prstClr val="black">
                    <a:lumMod val="75000"/>
                    <a:lumOff val="25000"/>
                  </a:prstClr>
                </a:solidFill>
                <a:effectLst/>
                <a:ea typeface="+mn-ea"/>
                <a:cs typeface="+mn-cs"/>
              </a:rPr>
              <a:t/>
            </a:r>
            <a:br>
              <a:rPr lang="en-IN" sz="2000" b="0" dirty="0" smtClean="0">
                <a:solidFill>
                  <a:prstClr val="black">
                    <a:lumMod val="75000"/>
                    <a:lumOff val="25000"/>
                  </a:prstClr>
                </a:solidFill>
                <a:effectLst/>
                <a:ea typeface="+mn-ea"/>
                <a:cs typeface="+mn-cs"/>
              </a:rPr>
            </a:br>
            <a:r>
              <a:rPr lang="en-US" sz="2000" b="0" dirty="0" smtClean="0">
                <a:solidFill>
                  <a:prstClr val="black">
                    <a:lumMod val="75000"/>
                    <a:lumOff val="25000"/>
                  </a:prstClr>
                </a:solidFill>
                <a:effectLst/>
                <a:ea typeface="+mn-ea"/>
                <a:cs typeface="+mn-cs"/>
              </a:rPr>
              <a:t> </a:t>
            </a:r>
            <a:r>
              <a:rPr lang="en-US" sz="2000" b="0" dirty="0">
                <a:solidFill>
                  <a:prstClr val="black">
                    <a:lumMod val="75000"/>
                    <a:lumOff val="25000"/>
                  </a:prstClr>
                </a:solidFill>
                <a:effectLst/>
                <a:ea typeface="+mn-ea"/>
                <a:cs typeface="+mn-cs"/>
              </a:rPr>
              <a:t>Sudden Infant Death Syndrome (SIDS) and apnea are the incidents might happen to them. </a:t>
            </a:r>
            <a:r>
              <a:rPr lang="en-US" sz="2000" b="0" dirty="0" smtClean="0">
                <a:solidFill>
                  <a:prstClr val="black">
                    <a:lumMod val="75000"/>
                    <a:lumOff val="25000"/>
                  </a:prstClr>
                </a:solidFill>
                <a:effectLst/>
                <a:ea typeface="+mn-ea"/>
                <a:cs typeface="+mn-cs"/>
              </a:rPr>
              <a:t/>
            </a:r>
            <a:br>
              <a:rPr lang="en-US" sz="2000" b="0" dirty="0" smtClean="0">
                <a:solidFill>
                  <a:prstClr val="black">
                    <a:lumMod val="75000"/>
                    <a:lumOff val="25000"/>
                  </a:prstClr>
                </a:solidFill>
                <a:effectLst/>
                <a:ea typeface="+mn-ea"/>
                <a:cs typeface="+mn-cs"/>
              </a:rPr>
            </a:br>
            <a:r>
              <a:rPr lang="en-US" sz="2000" b="0" dirty="0" smtClean="0">
                <a:solidFill>
                  <a:prstClr val="black">
                    <a:lumMod val="75000"/>
                    <a:lumOff val="25000"/>
                  </a:prstClr>
                </a:solidFill>
                <a:effectLst/>
                <a:ea typeface="+mn-ea"/>
                <a:cs typeface="+mn-cs"/>
              </a:rPr>
              <a:t/>
            </a:r>
            <a:br>
              <a:rPr lang="en-US" sz="2000" b="0" dirty="0" smtClean="0">
                <a:solidFill>
                  <a:prstClr val="black">
                    <a:lumMod val="75000"/>
                    <a:lumOff val="25000"/>
                  </a:prstClr>
                </a:solidFill>
                <a:effectLst/>
                <a:ea typeface="+mn-ea"/>
                <a:cs typeface="+mn-cs"/>
              </a:rPr>
            </a:br>
            <a:r>
              <a:rPr lang="en-US" sz="2000" b="0" dirty="0" smtClean="0">
                <a:solidFill>
                  <a:prstClr val="black">
                    <a:lumMod val="75000"/>
                    <a:lumOff val="25000"/>
                  </a:prstClr>
                </a:solidFill>
                <a:effectLst/>
                <a:ea typeface="+mn-ea"/>
                <a:cs typeface="+mn-cs"/>
              </a:rPr>
              <a:t/>
            </a:r>
            <a:br>
              <a:rPr lang="en-US" sz="2000" b="0" dirty="0" smtClean="0">
                <a:solidFill>
                  <a:prstClr val="black">
                    <a:lumMod val="75000"/>
                    <a:lumOff val="25000"/>
                  </a:prstClr>
                </a:solidFill>
                <a:effectLst/>
                <a:ea typeface="+mn-ea"/>
                <a:cs typeface="+mn-cs"/>
              </a:rPr>
            </a:br>
            <a:r>
              <a:rPr lang="en-US" sz="2000" b="0" dirty="0" smtClean="0">
                <a:solidFill>
                  <a:prstClr val="black">
                    <a:lumMod val="75000"/>
                    <a:lumOff val="25000"/>
                  </a:prstClr>
                </a:solidFill>
                <a:effectLst/>
                <a:ea typeface="+mn-ea"/>
                <a:cs typeface="+mn-cs"/>
              </a:rPr>
              <a:t> </a:t>
            </a:r>
            <a:r>
              <a:rPr lang="en-US" sz="2000" b="0" dirty="0">
                <a:solidFill>
                  <a:prstClr val="black">
                    <a:lumMod val="75000"/>
                    <a:lumOff val="25000"/>
                  </a:prstClr>
                </a:solidFill>
                <a:effectLst/>
                <a:ea typeface="+mn-ea"/>
                <a:cs typeface="+mn-cs"/>
              </a:rPr>
              <a:t>Sometimes, babies are born with problems in the part of their brain that controls breathing, pulse rate, blood pressure, temperature, and waking from sleep . </a:t>
            </a:r>
            <a:r>
              <a:rPr lang="en-US" sz="2000" b="0" dirty="0" smtClean="0">
                <a:solidFill>
                  <a:prstClr val="black">
                    <a:lumMod val="75000"/>
                    <a:lumOff val="25000"/>
                  </a:prstClr>
                </a:solidFill>
                <a:effectLst/>
                <a:ea typeface="+mn-ea"/>
                <a:cs typeface="+mn-cs"/>
              </a:rPr>
              <a:t/>
            </a:r>
            <a:br>
              <a:rPr lang="en-US" sz="2000" b="0" dirty="0" smtClean="0">
                <a:solidFill>
                  <a:prstClr val="black">
                    <a:lumMod val="75000"/>
                    <a:lumOff val="25000"/>
                  </a:prstClr>
                </a:solidFill>
                <a:effectLst/>
                <a:ea typeface="+mn-ea"/>
                <a:cs typeface="+mn-cs"/>
              </a:rPr>
            </a:br>
            <a:r>
              <a:rPr lang="en-US" sz="2000" b="0" dirty="0" smtClean="0">
                <a:solidFill>
                  <a:prstClr val="black">
                    <a:lumMod val="75000"/>
                    <a:lumOff val="25000"/>
                  </a:prstClr>
                </a:solidFill>
                <a:effectLst/>
                <a:ea typeface="+mn-ea"/>
                <a:cs typeface="+mn-cs"/>
              </a:rPr>
              <a:t> </a:t>
            </a:r>
            <a:r>
              <a:rPr lang="en-IN" sz="2000" b="0" dirty="0">
                <a:solidFill>
                  <a:prstClr val="black">
                    <a:lumMod val="75000"/>
                    <a:lumOff val="25000"/>
                  </a:prstClr>
                </a:solidFill>
                <a:effectLst/>
                <a:ea typeface="+mn-ea"/>
                <a:cs typeface="+mn-cs"/>
              </a:rPr>
              <a:t/>
            </a:r>
            <a:br>
              <a:rPr lang="en-IN" sz="2000" b="0" dirty="0">
                <a:solidFill>
                  <a:prstClr val="black">
                    <a:lumMod val="75000"/>
                    <a:lumOff val="25000"/>
                  </a:prstClr>
                </a:solidFill>
                <a:effectLst/>
                <a:ea typeface="+mn-ea"/>
                <a:cs typeface="+mn-cs"/>
              </a:rPr>
            </a:br>
            <a:endParaRPr lang="en-IN" dirty="0"/>
          </a:p>
        </p:txBody>
      </p:sp>
    </p:spTree>
    <p:extLst>
      <p:ext uri="{BB962C8B-B14F-4D97-AF65-F5344CB8AC3E}">
        <p14:creationId xmlns="" xmlns:p14="http://schemas.microsoft.com/office/powerpoint/2010/main" val="12876209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260648"/>
            <a:ext cx="8291264" cy="6192688"/>
          </a:xfrm>
        </p:spPr>
        <p:txBody>
          <a:bodyPr>
            <a:normAutofit/>
          </a:bodyPr>
          <a:lstStyle/>
          <a:p>
            <a:pPr marL="45720" indent="0">
              <a:buNone/>
            </a:pPr>
            <a:r>
              <a:rPr lang="en-US" sz="4000" b="1" dirty="0">
                <a:solidFill>
                  <a:schemeClr val="accent6"/>
                </a:solidFill>
              </a:rPr>
              <a:t>OBJECTIVE:</a:t>
            </a:r>
            <a:endParaRPr lang="en-IN" sz="4000" dirty="0">
              <a:solidFill>
                <a:schemeClr val="accent6"/>
              </a:solidFill>
            </a:endParaRPr>
          </a:p>
          <a:p>
            <a:pPr marL="109728" indent="0">
              <a:buNone/>
            </a:pPr>
            <a:r>
              <a:rPr lang="en-US" b="1" dirty="0"/>
              <a:t> </a:t>
            </a:r>
            <a:endParaRPr lang="en-US" b="1" dirty="0" smtClean="0"/>
          </a:p>
          <a:p>
            <a:pPr marL="365760" lvl="1" indent="0">
              <a:buNone/>
            </a:pPr>
            <a:endParaRPr lang="en-US" b="1" dirty="0"/>
          </a:p>
          <a:p>
            <a:pPr marL="365760" lvl="1" indent="0">
              <a:buNone/>
            </a:pPr>
            <a:endParaRPr lang="en-US" b="1" dirty="0" smtClean="0"/>
          </a:p>
          <a:p>
            <a:pPr marL="365760" lvl="1" indent="0"/>
            <a:r>
              <a:rPr lang="en-US" dirty="0" smtClean="0"/>
              <a:t>Main </a:t>
            </a:r>
            <a:r>
              <a:rPr lang="en-US" dirty="0"/>
              <a:t>objective of the system is to design a Neonatal Intensive Care Unit (</a:t>
            </a:r>
            <a:r>
              <a:rPr lang="en-US" dirty="0" smtClean="0"/>
              <a:t>NICU) </a:t>
            </a:r>
            <a:r>
              <a:rPr lang="en-US" dirty="0"/>
              <a:t>framework that collects medical data from wireless body-area networks</a:t>
            </a:r>
            <a:r>
              <a:rPr lang="en-US" dirty="0" smtClean="0"/>
              <a:t>, </a:t>
            </a:r>
            <a:r>
              <a:rPr lang="en-US" dirty="0"/>
              <a:t>transmits them through internet and </a:t>
            </a:r>
            <a:r>
              <a:rPr lang="en-US" dirty="0" smtClean="0"/>
              <a:t>analysis  the </a:t>
            </a:r>
            <a:r>
              <a:rPr lang="en-US" dirty="0"/>
              <a:t>data in web server and take necessary action</a:t>
            </a:r>
            <a:r>
              <a:rPr lang="en-US" sz="2800" dirty="0"/>
              <a:t>.</a:t>
            </a:r>
            <a:endParaRPr lang="en-IN" sz="2800" dirty="0"/>
          </a:p>
          <a:p>
            <a:pPr marL="109728" indent="0">
              <a:buNone/>
            </a:pPr>
            <a:r>
              <a:rPr lang="en-US" dirty="0" smtClean="0"/>
              <a:t> </a:t>
            </a:r>
            <a:endParaRPr lang="en-IN" dirty="0" smtClean="0"/>
          </a:p>
        </p:txBody>
      </p:sp>
    </p:spTree>
    <p:extLst>
      <p:ext uri="{BB962C8B-B14F-4D97-AF65-F5344CB8AC3E}">
        <p14:creationId xmlns="" xmlns:p14="http://schemas.microsoft.com/office/powerpoint/2010/main" val="30716694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476672"/>
            <a:ext cx="8229600" cy="5976664"/>
          </a:xfrm>
        </p:spPr>
        <p:txBody>
          <a:bodyPr>
            <a:normAutofit fontScale="92500"/>
          </a:bodyPr>
          <a:lstStyle/>
          <a:p>
            <a:pPr marL="45720" indent="0">
              <a:buNone/>
            </a:pPr>
            <a:r>
              <a:rPr lang="en-US" sz="4700" b="1" dirty="0">
                <a:solidFill>
                  <a:schemeClr val="accent6"/>
                </a:solidFill>
              </a:rPr>
              <a:t>ABSTRACT:</a:t>
            </a:r>
            <a:endParaRPr lang="en-IN" sz="4700" dirty="0">
              <a:solidFill>
                <a:schemeClr val="accent6"/>
              </a:solidFill>
            </a:endParaRPr>
          </a:p>
          <a:p>
            <a:pPr marL="109728" indent="0"/>
            <a:r>
              <a:rPr lang="en-US" dirty="0"/>
              <a:t> </a:t>
            </a:r>
            <a:r>
              <a:rPr lang="en-US" sz="2100" dirty="0" smtClean="0"/>
              <a:t>The </a:t>
            </a:r>
            <a:r>
              <a:rPr lang="en-US" sz="2100" dirty="0"/>
              <a:t>purpose of the project is to develop an Intelligent Neonatal Monitoring System based on temperature and pulse rate data. </a:t>
            </a:r>
            <a:endParaRPr lang="en-US" sz="2100" dirty="0" smtClean="0"/>
          </a:p>
          <a:p>
            <a:pPr marL="109728" indent="0">
              <a:buNone/>
            </a:pPr>
            <a:endParaRPr lang="en-US" sz="2100" dirty="0" smtClean="0"/>
          </a:p>
          <a:p>
            <a:pPr marL="109728" indent="0"/>
            <a:r>
              <a:rPr lang="en-US" sz="2100" dirty="0" smtClean="0"/>
              <a:t> Intelligent </a:t>
            </a:r>
            <a:r>
              <a:rPr lang="en-US" sz="2100" dirty="0"/>
              <a:t>neonatal monitoring system should be a good </a:t>
            </a:r>
            <a:r>
              <a:rPr lang="en-US" sz="2100" dirty="0" smtClean="0"/>
              <a:t>solution.</a:t>
            </a:r>
          </a:p>
          <a:p>
            <a:pPr marL="109728" indent="0">
              <a:buNone/>
            </a:pPr>
            <a:endParaRPr lang="en-US" sz="2100" dirty="0" smtClean="0"/>
          </a:p>
          <a:p>
            <a:pPr marL="109728" indent="0"/>
            <a:r>
              <a:rPr lang="en-US" sz="2100" dirty="0" smtClean="0"/>
              <a:t> </a:t>
            </a:r>
            <a:r>
              <a:rPr lang="en-US" sz="2100" dirty="0"/>
              <a:t>This system transmits the vital signs of the neonate such as body temperature and pulse rate to the Internet of Things (IoT) called ThingSpeak. </a:t>
            </a:r>
            <a:endParaRPr lang="en-US" sz="2100" dirty="0" smtClean="0"/>
          </a:p>
          <a:p>
            <a:pPr marL="109728" indent="0">
              <a:buNone/>
            </a:pPr>
            <a:endParaRPr lang="en-US" sz="2100" dirty="0" smtClean="0"/>
          </a:p>
          <a:p>
            <a:pPr marL="109728" indent="0"/>
            <a:r>
              <a:rPr lang="en-US" sz="2100" dirty="0" smtClean="0"/>
              <a:t> </a:t>
            </a:r>
            <a:r>
              <a:rPr lang="en-US" sz="2100" dirty="0"/>
              <a:t>These information will be sent to the IoT via ESP8266 Wi-Fi Shield. </a:t>
            </a:r>
            <a:endParaRPr lang="en-US" sz="2100" dirty="0" smtClean="0"/>
          </a:p>
          <a:p>
            <a:pPr marL="109728" indent="0">
              <a:buNone/>
            </a:pPr>
            <a:endParaRPr lang="en-US" sz="2100" dirty="0" smtClean="0"/>
          </a:p>
          <a:p>
            <a:pPr marL="109728" indent="0"/>
            <a:r>
              <a:rPr lang="en-US" sz="2100" dirty="0" smtClean="0"/>
              <a:t>  </a:t>
            </a:r>
            <a:r>
              <a:rPr lang="en-US" sz="2100" dirty="0"/>
              <a:t>This develops system will providing efficiency and reliability which will play a vital role for better care</a:t>
            </a:r>
            <a:r>
              <a:rPr lang="en-US" dirty="0"/>
              <a:t>.</a:t>
            </a:r>
            <a:endParaRPr lang="en-IN" dirty="0"/>
          </a:p>
          <a:p>
            <a:endParaRPr lang="en-IN" dirty="0"/>
          </a:p>
        </p:txBody>
      </p:sp>
    </p:spTree>
    <p:extLst>
      <p:ext uri="{BB962C8B-B14F-4D97-AF65-F5344CB8AC3E}">
        <p14:creationId xmlns="" xmlns:p14="http://schemas.microsoft.com/office/powerpoint/2010/main" val="35300086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404664"/>
            <a:ext cx="8229600" cy="5602627"/>
          </a:xfrm>
        </p:spPr>
        <p:txBody>
          <a:bodyPr>
            <a:normAutofit/>
          </a:bodyPr>
          <a:lstStyle/>
          <a:p>
            <a:pPr marL="109728" indent="0">
              <a:buNone/>
            </a:pPr>
            <a:r>
              <a:rPr lang="en-US" sz="5800" b="1" dirty="0">
                <a:solidFill>
                  <a:srgbClr val="FF0000"/>
                </a:solidFill>
              </a:rPr>
              <a:t>INTRODUCTION</a:t>
            </a:r>
            <a:r>
              <a:rPr lang="en-US" sz="5800" b="1" dirty="0" smtClean="0">
                <a:solidFill>
                  <a:srgbClr val="FF0000"/>
                </a:solidFill>
              </a:rPr>
              <a:t>:</a:t>
            </a:r>
            <a:r>
              <a:rPr lang="en-US" sz="5800" dirty="0">
                <a:solidFill>
                  <a:srgbClr val="FF0000"/>
                </a:solidFill>
              </a:rPr>
              <a:t> </a:t>
            </a:r>
            <a:endParaRPr lang="en-US" sz="5800" dirty="0" smtClean="0">
              <a:solidFill>
                <a:srgbClr val="FF0000"/>
              </a:solidFill>
            </a:endParaRPr>
          </a:p>
          <a:p>
            <a:pPr marL="109728" indent="0">
              <a:buNone/>
            </a:pPr>
            <a:endParaRPr lang="en-IN" dirty="0"/>
          </a:p>
          <a:p>
            <a:pPr marL="109728" indent="0"/>
            <a:r>
              <a:rPr lang="en-US" dirty="0"/>
              <a:t>The rapid technological convergence of Internet of Things (IoT), wireless body-area networks (WBANs) and cloud computing has caused </a:t>
            </a:r>
            <a:r>
              <a:rPr lang="en-US" dirty="0" smtClean="0"/>
              <a:t>e-healthcare to improve quality.</a:t>
            </a:r>
          </a:p>
          <a:p>
            <a:pPr marL="109728" indent="0">
              <a:buNone/>
            </a:pPr>
            <a:endParaRPr lang="en-US" dirty="0" smtClean="0"/>
          </a:p>
          <a:p>
            <a:pPr marL="109728" indent="0">
              <a:buNone/>
            </a:pPr>
            <a:endParaRPr lang="en-US" dirty="0" smtClean="0"/>
          </a:p>
          <a:p>
            <a:pPr marL="109728" indent="0"/>
            <a:r>
              <a:rPr lang="en-US" dirty="0" smtClean="0"/>
              <a:t> </a:t>
            </a:r>
            <a:r>
              <a:rPr lang="en-US" dirty="0"/>
              <a:t>T</a:t>
            </a:r>
            <a:r>
              <a:rPr lang="en-US" dirty="0" smtClean="0"/>
              <a:t>he </a:t>
            </a:r>
            <a:r>
              <a:rPr lang="en-US" dirty="0"/>
              <a:t>privacy protection and secure transmission of e-/m-healthcare (electronic-/mobile-healthcare) data has drawn more attention from many researchers</a:t>
            </a:r>
            <a:r>
              <a:rPr lang="en-US" dirty="0" smtClean="0"/>
              <a:t>.</a:t>
            </a:r>
          </a:p>
          <a:p>
            <a:pPr marL="109728" indent="0">
              <a:buNone/>
            </a:pPr>
            <a:endParaRPr lang="en-US" dirty="0" smtClean="0"/>
          </a:p>
          <a:p>
            <a:pPr marL="109728" indent="0">
              <a:buNone/>
            </a:pPr>
            <a:endParaRPr lang="en-IN" dirty="0"/>
          </a:p>
          <a:p>
            <a:endParaRPr lang="en-IN" dirty="0"/>
          </a:p>
        </p:txBody>
      </p:sp>
    </p:spTree>
    <p:extLst>
      <p:ext uri="{BB962C8B-B14F-4D97-AF65-F5344CB8AC3E}">
        <p14:creationId xmlns="" xmlns:p14="http://schemas.microsoft.com/office/powerpoint/2010/main" val="25722947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251520" y="260648"/>
            <a:ext cx="8568952" cy="6336704"/>
          </a:xfrm>
        </p:spPr>
        <p:txBody>
          <a:bodyPr>
            <a:normAutofit/>
          </a:bodyPr>
          <a:lstStyle/>
          <a:p>
            <a:pPr marL="45720" indent="0">
              <a:buNone/>
            </a:pPr>
            <a:r>
              <a:rPr lang="en-US" b="1" dirty="0" smtClean="0">
                <a:solidFill>
                  <a:srgbClr val="FF0000"/>
                </a:solidFill>
              </a:rPr>
              <a:t>PROPOSED </a:t>
            </a:r>
            <a:r>
              <a:rPr lang="en-US" b="1" dirty="0">
                <a:solidFill>
                  <a:srgbClr val="FF0000"/>
                </a:solidFill>
              </a:rPr>
              <a:t>SYSTEM</a:t>
            </a:r>
            <a:r>
              <a:rPr lang="en-US" b="1" dirty="0" smtClean="0">
                <a:solidFill>
                  <a:srgbClr val="FF0000"/>
                </a:solidFill>
              </a:rPr>
              <a:t>:</a:t>
            </a:r>
            <a:endParaRPr lang="en-IN" dirty="0">
              <a:solidFill>
                <a:srgbClr val="FF0000"/>
              </a:solidFill>
            </a:endParaRPr>
          </a:p>
          <a:p>
            <a:pPr marL="45720" indent="0"/>
            <a:r>
              <a:rPr lang="en-US" sz="1600" dirty="0" smtClean="0"/>
              <a:t> Babies </a:t>
            </a:r>
            <a:r>
              <a:rPr lang="en-US" sz="1600" dirty="0"/>
              <a:t>who need special </a:t>
            </a:r>
            <a:r>
              <a:rPr lang="en-US" sz="1600" dirty="0" smtClean="0"/>
              <a:t>care </a:t>
            </a:r>
            <a:r>
              <a:rPr lang="en-US" sz="1600" dirty="0"/>
              <a:t>will be admitted into  NICU for close supervising and monitoring by pediatric  doctors and nurses. </a:t>
            </a:r>
            <a:endParaRPr lang="en-IN" sz="1600" dirty="0"/>
          </a:p>
          <a:p>
            <a:endParaRPr lang="en-IN" dirty="0" smtClean="0"/>
          </a:p>
        </p:txBody>
      </p:sp>
      <p:pic>
        <p:nvPicPr>
          <p:cNvPr id="5" name="Picture 4"/>
          <p:cNvPicPr/>
          <p:nvPr/>
        </p:nvPicPr>
        <p:blipFill>
          <a:blip r:embed="rId2" cstate="print"/>
          <a:srcRect/>
          <a:stretch>
            <a:fillRect/>
          </a:stretch>
        </p:blipFill>
        <p:spPr bwMode="auto">
          <a:xfrm>
            <a:off x="1331640" y="2276872"/>
            <a:ext cx="5544616" cy="3178125"/>
          </a:xfrm>
          <a:prstGeom prst="rect">
            <a:avLst/>
          </a:prstGeom>
          <a:noFill/>
          <a:ln w="9525">
            <a:noFill/>
            <a:miter lim="800000"/>
            <a:headEnd/>
            <a:tailEnd/>
          </a:ln>
        </p:spPr>
      </p:pic>
      <p:sp>
        <p:nvSpPr>
          <p:cNvPr id="6" name="Rectangle 5"/>
          <p:cNvSpPr/>
          <p:nvPr/>
        </p:nvSpPr>
        <p:spPr>
          <a:xfrm>
            <a:off x="266582" y="5491264"/>
            <a:ext cx="8640960" cy="646331"/>
          </a:xfrm>
          <a:prstGeom prst="rect">
            <a:avLst/>
          </a:prstGeom>
        </p:spPr>
        <p:txBody>
          <a:bodyPr wrap="square">
            <a:spAutoFit/>
          </a:bodyPr>
          <a:lstStyle/>
          <a:p>
            <a:r>
              <a:rPr lang="en-IN" dirty="0"/>
              <a:t>Overall block diagram of the Neonatal Monitoring  System </a:t>
            </a:r>
            <a:endParaRPr lang="en-IN" dirty="0" smtClean="0"/>
          </a:p>
          <a:p>
            <a:r>
              <a:rPr lang="en-IN" dirty="0"/>
              <a:t> </a:t>
            </a:r>
            <a:r>
              <a:rPr lang="en-IN" dirty="0" smtClean="0"/>
              <a:t>                  (</a:t>
            </a:r>
            <a:r>
              <a:rPr lang="en-IN" dirty="0"/>
              <a:t>a) hardware part (b) software part</a:t>
            </a:r>
          </a:p>
        </p:txBody>
      </p:sp>
    </p:spTree>
    <p:extLst>
      <p:ext uri="{BB962C8B-B14F-4D97-AF65-F5344CB8AC3E}">
        <p14:creationId xmlns="" xmlns:p14="http://schemas.microsoft.com/office/powerpoint/2010/main" val="22773371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332656"/>
            <a:ext cx="8229600" cy="6192688"/>
          </a:xfrm>
        </p:spPr>
        <p:txBody>
          <a:bodyPr>
            <a:normAutofit/>
          </a:bodyPr>
          <a:lstStyle/>
          <a:p>
            <a:pPr>
              <a:buNone/>
            </a:pPr>
            <a:endParaRPr lang="en-IN" sz="1900" dirty="0"/>
          </a:p>
          <a:p>
            <a:r>
              <a:rPr lang="en-US" sz="1900" dirty="0" smtClean="0"/>
              <a:t> </a:t>
            </a:r>
            <a:r>
              <a:rPr lang="en-US" sz="1900" dirty="0"/>
              <a:t>The health information in the NICU are collected and recorded with continuous monitoring. </a:t>
            </a:r>
            <a:endParaRPr lang="en-US" sz="1900" dirty="0" smtClean="0"/>
          </a:p>
          <a:p>
            <a:pPr>
              <a:buNone/>
            </a:pPr>
            <a:endParaRPr lang="en-IN" sz="1900" dirty="0" smtClean="0"/>
          </a:p>
          <a:p>
            <a:pPr>
              <a:buNone/>
            </a:pPr>
            <a:endParaRPr lang="en-US" sz="1900" dirty="0" smtClean="0"/>
          </a:p>
          <a:p>
            <a:r>
              <a:rPr lang="en-US" sz="1900" dirty="0" smtClean="0"/>
              <a:t> </a:t>
            </a:r>
            <a:r>
              <a:rPr lang="en-US" sz="1900" dirty="0"/>
              <a:t>In NICU, the continuous health monitoring is important to keep a neonate survive and alive with many specialized types of equipment provided</a:t>
            </a:r>
            <a:r>
              <a:rPr lang="en-US" sz="1900" dirty="0" smtClean="0"/>
              <a:t>.</a:t>
            </a:r>
          </a:p>
          <a:p>
            <a:endParaRPr lang="en-IN" sz="1900" dirty="0" smtClean="0"/>
          </a:p>
          <a:p>
            <a:pPr>
              <a:buNone/>
            </a:pPr>
            <a:endParaRPr lang="en-US" sz="1900" dirty="0" smtClean="0"/>
          </a:p>
          <a:p>
            <a:r>
              <a:rPr lang="en-US" sz="1900" dirty="0" smtClean="0"/>
              <a:t> </a:t>
            </a:r>
            <a:r>
              <a:rPr lang="en-US" sz="1900" dirty="0"/>
              <a:t>Continuous monitoring these neonates also plays an important role to improve the health condition and reduce the number of newborn </a:t>
            </a:r>
            <a:r>
              <a:rPr lang="en-US" sz="1900" dirty="0" smtClean="0"/>
              <a:t>death</a:t>
            </a:r>
            <a:endParaRPr lang="en-US" sz="1900" dirty="0" smtClean="0"/>
          </a:p>
          <a:p>
            <a:endParaRPr lang="en-US" sz="1900" dirty="0" smtClean="0"/>
          </a:p>
          <a:p>
            <a:endParaRPr lang="en-US" sz="1900" dirty="0" smtClean="0"/>
          </a:p>
          <a:p>
            <a:r>
              <a:rPr lang="en-US" sz="1900" dirty="0" smtClean="0"/>
              <a:t> </a:t>
            </a:r>
            <a:r>
              <a:rPr lang="en-US" sz="1900" dirty="0"/>
              <a:t>Any abnormalities in the health parameters can be directly notified and are informed to the doctor or duty nurses.  </a:t>
            </a:r>
            <a:endParaRPr lang="en-IN" sz="1900" dirty="0"/>
          </a:p>
          <a:p>
            <a:pPr>
              <a:buNone/>
            </a:pPr>
            <a:endParaRPr lang="en-IN" sz="1900" dirty="0"/>
          </a:p>
        </p:txBody>
      </p:sp>
    </p:spTree>
    <p:extLst>
      <p:ext uri="{BB962C8B-B14F-4D97-AF65-F5344CB8AC3E}">
        <p14:creationId xmlns="" xmlns:p14="http://schemas.microsoft.com/office/powerpoint/2010/main" val="9785308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0" y="260648"/>
            <a:ext cx="9144000" cy="6408712"/>
          </a:xfrm>
        </p:spPr>
        <p:txBody>
          <a:bodyPr>
            <a:normAutofit fontScale="25000" lnSpcReduction="20000"/>
          </a:bodyPr>
          <a:lstStyle/>
          <a:p>
            <a:pPr marL="45720" indent="0">
              <a:buNone/>
            </a:pPr>
            <a:r>
              <a:rPr lang="en-US" sz="12800" dirty="0" smtClean="0">
                <a:solidFill>
                  <a:srgbClr val="FF0000"/>
                </a:solidFill>
              </a:rPr>
              <a:t>SYSTEM DESIGN</a:t>
            </a:r>
          </a:p>
          <a:p>
            <a:pPr marL="45720" indent="0"/>
            <a:endParaRPr lang="en-US" sz="6400" dirty="0" smtClean="0"/>
          </a:p>
          <a:p>
            <a:pPr marL="45720" indent="0"/>
            <a:r>
              <a:rPr lang="en-US" sz="6400" dirty="0" smtClean="0"/>
              <a:t> Arduino </a:t>
            </a:r>
            <a:r>
              <a:rPr lang="en-US" sz="6400" dirty="0"/>
              <a:t>Uno was chosen as a main controller which continuously monitor the vital signs </a:t>
            </a:r>
            <a:r>
              <a:rPr lang="en-US" sz="6400" dirty="0" smtClean="0"/>
              <a:t>of </a:t>
            </a:r>
            <a:r>
              <a:rPr lang="en-US" sz="6400" dirty="0"/>
              <a:t>the neonate inside the incubator. </a:t>
            </a:r>
            <a:endParaRPr lang="en-US" sz="6400" dirty="0" smtClean="0"/>
          </a:p>
          <a:p>
            <a:pPr marL="45720" indent="0">
              <a:buNone/>
            </a:pPr>
            <a:endParaRPr lang="en-US" sz="6400" dirty="0" smtClean="0"/>
          </a:p>
          <a:p>
            <a:pPr marL="45720" indent="0"/>
            <a:r>
              <a:rPr lang="en-US" sz="6400" dirty="0" smtClean="0"/>
              <a:t>The </a:t>
            </a:r>
            <a:r>
              <a:rPr lang="en-US" sz="6400" dirty="0"/>
              <a:t>main controller will receive the data from the LM35 temperature sensor and pulse </a:t>
            </a:r>
            <a:r>
              <a:rPr lang="en-US" sz="6400" dirty="0" smtClean="0"/>
              <a:t>sensor then it </a:t>
            </a:r>
            <a:r>
              <a:rPr lang="en-US" sz="6400" dirty="0"/>
              <a:t>will transmit </a:t>
            </a:r>
            <a:r>
              <a:rPr lang="en-US" sz="6400" dirty="0" smtClean="0"/>
              <a:t>to ThingSpeak.</a:t>
            </a:r>
          </a:p>
          <a:p>
            <a:pPr marL="45720" indent="0"/>
            <a:endParaRPr lang="en-IN" sz="6400" dirty="0"/>
          </a:p>
          <a:p>
            <a:pPr marL="45720" indent="0">
              <a:buNone/>
            </a:pPr>
            <a:r>
              <a:rPr lang="en-US" sz="6400" dirty="0"/>
              <a:t> </a:t>
            </a:r>
            <a:endParaRPr lang="en-IN" sz="6400" dirty="0"/>
          </a:p>
          <a:p>
            <a:pPr marL="45720" indent="0">
              <a:buNone/>
            </a:pPr>
            <a:r>
              <a:rPr lang="en-US" sz="6400" dirty="0" smtClean="0">
                <a:solidFill>
                  <a:schemeClr val="accent6"/>
                </a:solidFill>
              </a:rPr>
              <a:t>A. Hardware development</a:t>
            </a:r>
          </a:p>
          <a:p>
            <a:pPr marL="45720" indent="0">
              <a:buNone/>
            </a:pPr>
            <a:r>
              <a:rPr lang="en-US" sz="6400" dirty="0" smtClean="0">
                <a:solidFill>
                  <a:schemeClr val="accent6"/>
                </a:solidFill>
              </a:rPr>
              <a:t> </a:t>
            </a:r>
            <a:endParaRPr lang="en-IN" sz="6400" dirty="0">
              <a:solidFill>
                <a:schemeClr val="accent6"/>
              </a:solidFill>
            </a:endParaRPr>
          </a:p>
          <a:p>
            <a:pPr marL="45720" indent="0"/>
            <a:r>
              <a:rPr lang="en-US" sz="6400" dirty="0" smtClean="0"/>
              <a:t> </a:t>
            </a:r>
            <a:r>
              <a:rPr lang="en-US" sz="6400" dirty="0"/>
              <a:t>The developed system will be based on Arduino Uno </a:t>
            </a:r>
            <a:r>
              <a:rPr lang="en-US" sz="6400" dirty="0" smtClean="0"/>
              <a:t>as a main controller which based on 8-bit ATmega328P microcontroller. </a:t>
            </a:r>
            <a:endParaRPr lang="en-US" sz="6400" dirty="0" smtClean="0"/>
          </a:p>
          <a:p>
            <a:pPr marL="45720" indent="0"/>
            <a:endParaRPr lang="en-US" sz="6400" dirty="0" smtClean="0"/>
          </a:p>
          <a:p>
            <a:pPr marL="45720" indent="0"/>
            <a:endParaRPr lang="en-IN" sz="6400" dirty="0"/>
          </a:p>
          <a:p>
            <a:pPr algn="just">
              <a:lnSpc>
                <a:spcPct val="150000"/>
              </a:lnSpc>
              <a:spcAft>
                <a:spcPts val="0"/>
              </a:spcAft>
            </a:pPr>
            <a:r>
              <a:rPr lang="en-US" sz="6400" dirty="0" smtClean="0"/>
              <a:t>The analog sensors connected </a:t>
            </a:r>
            <a:r>
              <a:rPr lang="en-US" sz="6400" dirty="0" smtClean="0"/>
              <a:t>analog pins, A0 and A1, respectively. Buzzer was used to alert the doctors and nurses by making loud sound to attend the </a:t>
            </a:r>
            <a:r>
              <a:rPr lang="en-US" sz="6400" dirty="0" smtClean="0"/>
              <a:t>system</a:t>
            </a:r>
            <a:r>
              <a:rPr lang="en-US" sz="6400" dirty="0" smtClean="0"/>
              <a:t>.</a:t>
            </a:r>
            <a:endParaRPr lang="en-US" sz="6400" dirty="0" smtClean="0"/>
          </a:p>
          <a:p>
            <a:pPr algn="just">
              <a:lnSpc>
                <a:spcPct val="150000"/>
              </a:lnSpc>
              <a:spcAft>
                <a:spcPts val="0"/>
              </a:spcAft>
            </a:pPr>
            <a:endParaRPr lang="en-US" sz="6400" dirty="0" smtClean="0">
              <a:latin typeface="TimesNewRoman"/>
              <a:ea typeface="Calibri"/>
              <a:cs typeface="TimesNewRoman"/>
            </a:endParaRPr>
          </a:p>
          <a:p>
            <a:pPr algn="just">
              <a:lnSpc>
                <a:spcPct val="150000"/>
              </a:lnSpc>
              <a:spcAft>
                <a:spcPts val="0"/>
              </a:spcAft>
              <a:buNone/>
            </a:pPr>
            <a:endParaRPr lang="en-US" sz="6400" dirty="0" smtClean="0">
              <a:latin typeface="TimesNewRoman"/>
              <a:ea typeface="Calibri"/>
              <a:cs typeface="TimesNewRoman"/>
            </a:endParaRPr>
          </a:p>
          <a:p>
            <a:pPr algn="just">
              <a:lnSpc>
                <a:spcPct val="150000"/>
              </a:lnSpc>
              <a:spcAft>
                <a:spcPts val="0"/>
              </a:spcAft>
            </a:pPr>
            <a:r>
              <a:rPr lang="en-US" sz="6400" dirty="0" smtClean="0">
                <a:latin typeface="TimesNewRoman"/>
                <a:ea typeface="Calibri"/>
                <a:cs typeface="TimesNewRoman"/>
              </a:rPr>
              <a:t> </a:t>
            </a:r>
            <a:r>
              <a:rPr lang="en-US" sz="6400" dirty="0">
                <a:latin typeface="TimesNewRoman"/>
                <a:ea typeface="Calibri"/>
                <a:cs typeface="TimesNewRoman"/>
              </a:rPr>
              <a:t>Once the Arduino Uno connects with  internet, it will send the data to ThingSpeak</a:t>
            </a:r>
            <a:r>
              <a:rPr lang="en-US" sz="6400" dirty="0" smtClean="0">
                <a:latin typeface="TimesNewRoman"/>
                <a:ea typeface="Calibri"/>
                <a:cs typeface="TimesNewRoman"/>
              </a:rPr>
              <a:t>. </a:t>
            </a:r>
            <a:r>
              <a:rPr lang="en-US" sz="6400" dirty="0">
                <a:latin typeface="TimesNewRoman"/>
                <a:ea typeface="Calibri"/>
                <a:cs typeface="TimesNewRoman"/>
              </a:rPr>
              <a:t>the buzzer will be beeped for 15 </a:t>
            </a:r>
            <a:r>
              <a:rPr lang="en-US" sz="6400" dirty="0" smtClean="0">
                <a:latin typeface="TimesNewRoman"/>
                <a:ea typeface="Calibri"/>
                <a:cs typeface="TimesNewRoman"/>
              </a:rPr>
              <a:t>times.</a:t>
            </a:r>
            <a:endParaRPr lang="en-IN" sz="6400" dirty="0">
              <a:latin typeface="Calibri"/>
              <a:ea typeface="Calibri"/>
              <a:cs typeface="Times New Roman"/>
            </a:endParaRPr>
          </a:p>
        </p:txBody>
      </p:sp>
    </p:spTree>
    <p:extLst>
      <p:ext uri="{BB962C8B-B14F-4D97-AF65-F5344CB8AC3E}">
        <p14:creationId xmlns="" xmlns:p14="http://schemas.microsoft.com/office/powerpoint/2010/main" val="2389988422"/>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348</TotalTime>
  <Words>497</Words>
  <Application>Microsoft Office PowerPoint</Application>
  <PresentationFormat>On-screen Show (4:3)</PresentationFormat>
  <Paragraphs>167</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Slipstream</vt:lpstr>
      <vt:lpstr>Slide 1</vt:lpstr>
      <vt:lpstr>            </vt:lpstr>
      <vt:lpstr> In the Neonatal Intensive Care Unit (NICU), there are  premature babies and other ill babies who need extra care  from the doctors, nurses as well as medical supplies.     Sudden Infant Death Syndrome (SIDS) and apnea are the incidents might happen to them.     Sometimes, babies are born with problems in the part of their brain that controls breathing, pulse rate, blood pressure, temperature, and waking from sleep .    </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AISHWARYA GS</dc:creator>
  <cp:lastModifiedBy>Windows User</cp:lastModifiedBy>
  <cp:revision>64</cp:revision>
  <dcterms:created xsi:type="dcterms:W3CDTF">2019-11-05T09:13:06Z</dcterms:created>
  <dcterms:modified xsi:type="dcterms:W3CDTF">2019-11-07T07:01:10Z</dcterms:modified>
</cp:coreProperties>
</file>