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7" r:id="rId2"/>
    <p:sldId id="258" r:id="rId3"/>
    <p:sldId id="264" r:id="rId4"/>
    <p:sldId id="259" r:id="rId5"/>
    <p:sldId id="263"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14"/>
  </p:normalViewPr>
  <p:slideViewPr>
    <p:cSldViewPr snapToGrid="0">
      <p:cViewPr varScale="1">
        <p:scale>
          <a:sx n="93" d="100"/>
          <a:sy n="93" d="100"/>
        </p:scale>
        <p:origin x="216"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06A61-0ED5-B526-3343-247A698859E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CE65DBC-AB9E-E0CC-9BA8-8BB55E2193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5735902-601E-CB7C-95D7-69D42B5DD3D3}"/>
              </a:ext>
            </a:extLst>
          </p:cNvPr>
          <p:cNvSpPr>
            <a:spLocks noGrp="1"/>
          </p:cNvSpPr>
          <p:nvPr>
            <p:ph type="dt" sz="half" idx="10"/>
          </p:nvPr>
        </p:nvSpPr>
        <p:spPr/>
        <p:txBody>
          <a:bodyPr/>
          <a:lstStyle/>
          <a:p>
            <a:fld id="{649D3276-294A-104D-9162-3E29FEE55D4C}" type="datetimeFigureOut">
              <a:rPr lang="en-US" smtClean="0"/>
              <a:t>12/4/23</a:t>
            </a:fld>
            <a:endParaRPr lang="en-US"/>
          </a:p>
        </p:txBody>
      </p:sp>
      <p:sp>
        <p:nvSpPr>
          <p:cNvPr id="5" name="Footer Placeholder 4">
            <a:extLst>
              <a:ext uri="{FF2B5EF4-FFF2-40B4-BE49-F238E27FC236}">
                <a16:creationId xmlns:a16="http://schemas.microsoft.com/office/drawing/2014/main" id="{6867A742-A2EB-9D4C-19E7-E5240A0B3F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40E8D4-1714-FCFB-480C-874C57827EC4}"/>
              </a:ext>
            </a:extLst>
          </p:cNvPr>
          <p:cNvSpPr>
            <a:spLocks noGrp="1"/>
          </p:cNvSpPr>
          <p:nvPr>
            <p:ph type="sldNum" sz="quarter" idx="12"/>
          </p:nvPr>
        </p:nvSpPr>
        <p:spPr/>
        <p:txBody>
          <a:bodyPr/>
          <a:lstStyle/>
          <a:p>
            <a:fld id="{BBCBA7DE-C562-424A-B195-61DE8AF9D0B8}" type="slidenum">
              <a:rPr lang="en-US" smtClean="0"/>
              <a:t>‹#›</a:t>
            </a:fld>
            <a:endParaRPr lang="en-US"/>
          </a:p>
        </p:txBody>
      </p:sp>
    </p:spTree>
    <p:extLst>
      <p:ext uri="{BB962C8B-B14F-4D97-AF65-F5344CB8AC3E}">
        <p14:creationId xmlns:p14="http://schemas.microsoft.com/office/powerpoint/2010/main" val="4246940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FC5E8-14DD-F560-18A5-C2E74BC49E8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E317E5F-2158-7FD3-704F-67ECE5A8F73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CF102D6-E1CE-DC2A-CD86-21BE994F8526}"/>
              </a:ext>
            </a:extLst>
          </p:cNvPr>
          <p:cNvSpPr>
            <a:spLocks noGrp="1"/>
          </p:cNvSpPr>
          <p:nvPr>
            <p:ph type="dt" sz="half" idx="10"/>
          </p:nvPr>
        </p:nvSpPr>
        <p:spPr/>
        <p:txBody>
          <a:bodyPr/>
          <a:lstStyle/>
          <a:p>
            <a:fld id="{649D3276-294A-104D-9162-3E29FEE55D4C}" type="datetimeFigureOut">
              <a:rPr lang="en-US" smtClean="0"/>
              <a:t>12/4/23</a:t>
            </a:fld>
            <a:endParaRPr lang="en-US"/>
          </a:p>
        </p:txBody>
      </p:sp>
      <p:sp>
        <p:nvSpPr>
          <p:cNvPr id="5" name="Footer Placeholder 4">
            <a:extLst>
              <a:ext uri="{FF2B5EF4-FFF2-40B4-BE49-F238E27FC236}">
                <a16:creationId xmlns:a16="http://schemas.microsoft.com/office/drawing/2014/main" id="{50495409-3A59-0767-EE82-7996ED827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921A20-BA34-5A8B-AB12-6EE4733DADD0}"/>
              </a:ext>
            </a:extLst>
          </p:cNvPr>
          <p:cNvSpPr>
            <a:spLocks noGrp="1"/>
          </p:cNvSpPr>
          <p:nvPr>
            <p:ph type="sldNum" sz="quarter" idx="12"/>
          </p:nvPr>
        </p:nvSpPr>
        <p:spPr/>
        <p:txBody>
          <a:bodyPr/>
          <a:lstStyle/>
          <a:p>
            <a:fld id="{BBCBA7DE-C562-424A-B195-61DE8AF9D0B8}" type="slidenum">
              <a:rPr lang="en-US" smtClean="0"/>
              <a:t>‹#›</a:t>
            </a:fld>
            <a:endParaRPr lang="en-US"/>
          </a:p>
        </p:txBody>
      </p:sp>
    </p:spTree>
    <p:extLst>
      <p:ext uri="{BB962C8B-B14F-4D97-AF65-F5344CB8AC3E}">
        <p14:creationId xmlns:p14="http://schemas.microsoft.com/office/powerpoint/2010/main" val="1889267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1DCFAC-3019-61ED-E162-A859229DB8E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EB8DC75-8CBF-E158-C0A4-F95435ED21D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0D52CA0-5D3F-45B3-F223-34AD5C268803}"/>
              </a:ext>
            </a:extLst>
          </p:cNvPr>
          <p:cNvSpPr>
            <a:spLocks noGrp="1"/>
          </p:cNvSpPr>
          <p:nvPr>
            <p:ph type="dt" sz="half" idx="10"/>
          </p:nvPr>
        </p:nvSpPr>
        <p:spPr/>
        <p:txBody>
          <a:bodyPr/>
          <a:lstStyle/>
          <a:p>
            <a:fld id="{649D3276-294A-104D-9162-3E29FEE55D4C}" type="datetimeFigureOut">
              <a:rPr lang="en-US" smtClean="0"/>
              <a:t>12/4/23</a:t>
            </a:fld>
            <a:endParaRPr lang="en-US"/>
          </a:p>
        </p:txBody>
      </p:sp>
      <p:sp>
        <p:nvSpPr>
          <p:cNvPr id="5" name="Footer Placeholder 4">
            <a:extLst>
              <a:ext uri="{FF2B5EF4-FFF2-40B4-BE49-F238E27FC236}">
                <a16:creationId xmlns:a16="http://schemas.microsoft.com/office/drawing/2014/main" id="{4F1A4A78-CD0C-3697-92D5-41D97433C8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884D27-8248-86CE-E398-23B78489E84B}"/>
              </a:ext>
            </a:extLst>
          </p:cNvPr>
          <p:cNvSpPr>
            <a:spLocks noGrp="1"/>
          </p:cNvSpPr>
          <p:nvPr>
            <p:ph type="sldNum" sz="quarter" idx="12"/>
          </p:nvPr>
        </p:nvSpPr>
        <p:spPr/>
        <p:txBody>
          <a:bodyPr/>
          <a:lstStyle/>
          <a:p>
            <a:fld id="{BBCBA7DE-C562-424A-B195-61DE8AF9D0B8}" type="slidenum">
              <a:rPr lang="en-US" smtClean="0"/>
              <a:t>‹#›</a:t>
            </a:fld>
            <a:endParaRPr lang="en-US"/>
          </a:p>
        </p:txBody>
      </p:sp>
    </p:spTree>
    <p:extLst>
      <p:ext uri="{BB962C8B-B14F-4D97-AF65-F5344CB8AC3E}">
        <p14:creationId xmlns:p14="http://schemas.microsoft.com/office/powerpoint/2010/main" val="61518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6066F-6066-3784-086C-E10F8B65C4A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A508F1-811A-D054-35F1-4E79822B0A6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CEC087D-6F15-4EA4-97B6-9711902AC0C2}"/>
              </a:ext>
            </a:extLst>
          </p:cNvPr>
          <p:cNvSpPr>
            <a:spLocks noGrp="1"/>
          </p:cNvSpPr>
          <p:nvPr>
            <p:ph type="dt" sz="half" idx="10"/>
          </p:nvPr>
        </p:nvSpPr>
        <p:spPr/>
        <p:txBody>
          <a:bodyPr/>
          <a:lstStyle/>
          <a:p>
            <a:fld id="{649D3276-294A-104D-9162-3E29FEE55D4C}" type="datetimeFigureOut">
              <a:rPr lang="en-US" smtClean="0"/>
              <a:t>12/4/23</a:t>
            </a:fld>
            <a:endParaRPr lang="en-US"/>
          </a:p>
        </p:txBody>
      </p:sp>
      <p:sp>
        <p:nvSpPr>
          <p:cNvPr id="5" name="Footer Placeholder 4">
            <a:extLst>
              <a:ext uri="{FF2B5EF4-FFF2-40B4-BE49-F238E27FC236}">
                <a16:creationId xmlns:a16="http://schemas.microsoft.com/office/drawing/2014/main" id="{0FF389F2-36F6-44BC-A810-3645311994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DB636-8287-D64D-AB47-4EFA10562665}"/>
              </a:ext>
            </a:extLst>
          </p:cNvPr>
          <p:cNvSpPr>
            <a:spLocks noGrp="1"/>
          </p:cNvSpPr>
          <p:nvPr>
            <p:ph type="sldNum" sz="quarter" idx="12"/>
          </p:nvPr>
        </p:nvSpPr>
        <p:spPr/>
        <p:txBody>
          <a:bodyPr/>
          <a:lstStyle/>
          <a:p>
            <a:fld id="{BBCBA7DE-C562-424A-B195-61DE8AF9D0B8}" type="slidenum">
              <a:rPr lang="en-US" smtClean="0"/>
              <a:t>‹#›</a:t>
            </a:fld>
            <a:endParaRPr lang="en-US"/>
          </a:p>
        </p:txBody>
      </p:sp>
    </p:spTree>
    <p:extLst>
      <p:ext uri="{BB962C8B-B14F-4D97-AF65-F5344CB8AC3E}">
        <p14:creationId xmlns:p14="http://schemas.microsoft.com/office/powerpoint/2010/main" val="1269318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7DBB4-0CB1-2C93-A413-4FC56E814E2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7C52DAD-CFEF-1C26-1231-C48958FABB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8EC31C3-56ED-5CE0-8BB0-D8F4095C3C88}"/>
              </a:ext>
            </a:extLst>
          </p:cNvPr>
          <p:cNvSpPr>
            <a:spLocks noGrp="1"/>
          </p:cNvSpPr>
          <p:nvPr>
            <p:ph type="dt" sz="half" idx="10"/>
          </p:nvPr>
        </p:nvSpPr>
        <p:spPr/>
        <p:txBody>
          <a:bodyPr/>
          <a:lstStyle/>
          <a:p>
            <a:fld id="{649D3276-294A-104D-9162-3E29FEE55D4C}" type="datetimeFigureOut">
              <a:rPr lang="en-US" smtClean="0"/>
              <a:t>12/4/23</a:t>
            </a:fld>
            <a:endParaRPr lang="en-US"/>
          </a:p>
        </p:txBody>
      </p:sp>
      <p:sp>
        <p:nvSpPr>
          <p:cNvPr id="5" name="Footer Placeholder 4">
            <a:extLst>
              <a:ext uri="{FF2B5EF4-FFF2-40B4-BE49-F238E27FC236}">
                <a16:creationId xmlns:a16="http://schemas.microsoft.com/office/drawing/2014/main" id="{17485989-7EEE-D27E-6EAD-139FB87CAE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E4D5B-9BEF-7AEA-A186-99C29A5C7E47}"/>
              </a:ext>
            </a:extLst>
          </p:cNvPr>
          <p:cNvSpPr>
            <a:spLocks noGrp="1"/>
          </p:cNvSpPr>
          <p:nvPr>
            <p:ph type="sldNum" sz="quarter" idx="12"/>
          </p:nvPr>
        </p:nvSpPr>
        <p:spPr/>
        <p:txBody>
          <a:bodyPr/>
          <a:lstStyle/>
          <a:p>
            <a:fld id="{BBCBA7DE-C562-424A-B195-61DE8AF9D0B8}" type="slidenum">
              <a:rPr lang="en-US" smtClean="0"/>
              <a:t>‹#›</a:t>
            </a:fld>
            <a:endParaRPr lang="en-US"/>
          </a:p>
        </p:txBody>
      </p:sp>
    </p:spTree>
    <p:extLst>
      <p:ext uri="{BB962C8B-B14F-4D97-AF65-F5344CB8AC3E}">
        <p14:creationId xmlns:p14="http://schemas.microsoft.com/office/powerpoint/2010/main" val="1126206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641C6-21C5-69A5-6B6A-1512360E11F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6980475-228F-7F44-DF03-06F118A1633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5243E39-7E46-E73E-F5D5-AE81E6484A8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ECD157A-F34C-AA55-DECF-A0564405E52A}"/>
              </a:ext>
            </a:extLst>
          </p:cNvPr>
          <p:cNvSpPr>
            <a:spLocks noGrp="1"/>
          </p:cNvSpPr>
          <p:nvPr>
            <p:ph type="dt" sz="half" idx="10"/>
          </p:nvPr>
        </p:nvSpPr>
        <p:spPr/>
        <p:txBody>
          <a:bodyPr/>
          <a:lstStyle/>
          <a:p>
            <a:fld id="{649D3276-294A-104D-9162-3E29FEE55D4C}" type="datetimeFigureOut">
              <a:rPr lang="en-US" smtClean="0"/>
              <a:t>12/4/23</a:t>
            </a:fld>
            <a:endParaRPr lang="en-US"/>
          </a:p>
        </p:txBody>
      </p:sp>
      <p:sp>
        <p:nvSpPr>
          <p:cNvPr id="6" name="Footer Placeholder 5">
            <a:extLst>
              <a:ext uri="{FF2B5EF4-FFF2-40B4-BE49-F238E27FC236}">
                <a16:creationId xmlns:a16="http://schemas.microsoft.com/office/drawing/2014/main" id="{40E23D03-3DFB-02EA-FE7F-5193809E99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DC1C30-918F-D96D-B306-30156D181103}"/>
              </a:ext>
            </a:extLst>
          </p:cNvPr>
          <p:cNvSpPr>
            <a:spLocks noGrp="1"/>
          </p:cNvSpPr>
          <p:nvPr>
            <p:ph type="sldNum" sz="quarter" idx="12"/>
          </p:nvPr>
        </p:nvSpPr>
        <p:spPr/>
        <p:txBody>
          <a:bodyPr/>
          <a:lstStyle/>
          <a:p>
            <a:fld id="{BBCBA7DE-C562-424A-B195-61DE8AF9D0B8}" type="slidenum">
              <a:rPr lang="en-US" smtClean="0"/>
              <a:t>‹#›</a:t>
            </a:fld>
            <a:endParaRPr lang="en-US"/>
          </a:p>
        </p:txBody>
      </p:sp>
    </p:spTree>
    <p:extLst>
      <p:ext uri="{BB962C8B-B14F-4D97-AF65-F5344CB8AC3E}">
        <p14:creationId xmlns:p14="http://schemas.microsoft.com/office/powerpoint/2010/main" val="181385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5033-ACC0-5A74-CD42-3102A24CA0B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0B29790-602C-3951-F6A0-9F1741813C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18E11BE-5816-DD7E-D130-A611B14006B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3AFEA58-3FED-3DC8-182B-F9689935A1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D300A6A-2F9E-2D8A-6D3C-556643E5787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C65CB02-0C40-EE85-75F2-DCD567038020}"/>
              </a:ext>
            </a:extLst>
          </p:cNvPr>
          <p:cNvSpPr>
            <a:spLocks noGrp="1"/>
          </p:cNvSpPr>
          <p:nvPr>
            <p:ph type="dt" sz="half" idx="10"/>
          </p:nvPr>
        </p:nvSpPr>
        <p:spPr/>
        <p:txBody>
          <a:bodyPr/>
          <a:lstStyle/>
          <a:p>
            <a:fld id="{649D3276-294A-104D-9162-3E29FEE55D4C}" type="datetimeFigureOut">
              <a:rPr lang="en-US" smtClean="0"/>
              <a:t>12/4/23</a:t>
            </a:fld>
            <a:endParaRPr lang="en-US"/>
          </a:p>
        </p:txBody>
      </p:sp>
      <p:sp>
        <p:nvSpPr>
          <p:cNvPr id="8" name="Footer Placeholder 7">
            <a:extLst>
              <a:ext uri="{FF2B5EF4-FFF2-40B4-BE49-F238E27FC236}">
                <a16:creationId xmlns:a16="http://schemas.microsoft.com/office/drawing/2014/main" id="{4C3522B2-DFF7-68E5-410C-4B67A7CE6D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605234-0A74-8802-EFD3-6B8DC36A5F89}"/>
              </a:ext>
            </a:extLst>
          </p:cNvPr>
          <p:cNvSpPr>
            <a:spLocks noGrp="1"/>
          </p:cNvSpPr>
          <p:nvPr>
            <p:ph type="sldNum" sz="quarter" idx="12"/>
          </p:nvPr>
        </p:nvSpPr>
        <p:spPr/>
        <p:txBody>
          <a:bodyPr/>
          <a:lstStyle/>
          <a:p>
            <a:fld id="{BBCBA7DE-C562-424A-B195-61DE8AF9D0B8}" type="slidenum">
              <a:rPr lang="en-US" smtClean="0"/>
              <a:t>‹#›</a:t>
            </a:fld>
            <a:endParaRPr lang="en-US"/>
          </a:p>
        </p:txBody>
      </p:sp>
    </p:spTree>
    <p:extLst>
      <p:ext uri="{BB962C8B-B14F-4D97-AF65-F5344CB8AC3E}">
        <p14:creationId xmlns:p14="http://schemas.microsoft.com/office/powerpoint/2010/main" val="27653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50D32-724A-A5A2-88A1-FF30D894A1F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7F5BFC0-8819-BC16-F9EE-A18FAD75E9B7}"/>
              </a:ext>
            </a:extLst>
          </p:cNvPr>
          <p:cNvSpPr>
            <a:spLocks noGrp="1"/>
          </p:cNvSpPr>
          <p:nvPr>
            <p:ph type="dt" sz="half" idx="10"/>
          </p:nvPr>
        </p:nvSpPr>
        <p:spPr/>
        <p:txBody>
          <a:bodyPr/>
          <a:lstStyle/>
          <a:p>
            <a:fld id="{649D3276-294A-104D-9162-3E29FEE55D4C}" type="datetimeFigureOut">
              <a:rPr lang="en-US" smtClean="0"/>
              <a:t>12/4/23</a:t>
            </a:fld>
            <a:endParaRPr lang="en-US"/>
          </a:p>
        </p:txBody>
      </p:sp>
      <p:sp>
        <p:nvSpPr>
          <p:cNvPr id="4" name="Footer Placeholder 3">
            <a:extLst>
              <a:ext uri="{FF2B5EF4-FFF2-40B4-BE49-F238E27FC236}">
                <a16:creationId xmlns:a16="http://schemas.microsoft.com/office/drawing/2014/main" id="{D91F7211-BE30-1975-B316-F915315785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2AFC0F-BA8F-D52C-E576-D757C53753E4}"/>
              </a:ext>
            </a:extLst>
          </p:cNvPr>
          <p:cNvSpPr>
            <a:spLocks noGrp="1"/>
          </p:cNvSpPr>
          <p:nvPr>
            <p:ph type="sldNum" sz="quarter" idx="12"/>
          </p:nvPr>
        </p:nvSpPr>
        <p:spPr/>
        <p:txBody>
          <a:bodyPr/>
          <a:lstStyle/>
          <a:p>
            <a:fld id="{BBCBA7DE-C562-424A-B195-61DE8AF9D0B8}" type="slidenum">
              <a:rPr lang="en-US" smtClean="0"/>
              <a:t>‹#›</a:t>
            </a:fld>
            <a:endParaRPr lang="en-US"/>
          </a:p>
        </p:txBody>
      </p:sp>
    </p:spTree>
    <p:extLst>
      <p:ext uri="{BB962C8B-B14F-4D97-AF65-F5344CB8AC3E}">
        <p14:creationId xmlns:p14="http://schemas.microsoft.com/office/powerpoint/2010/main" val="3602309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F696D1-7DDC-7689-8F66-BEED919D8BF5}"/>
              </a:ext>
            </a:extLst>
          </p:cNvPr>
          <p:cNvSpPr>
            <a:spLocks noGrp="1"/>
          </p:cNvSpPr>
          <p:nvPr>
            <p:ph type="dt" sz="half" idx="10"/>
          </p:nvPr>
        </p:nvSpPr>
        <p:spPr/>
        <p:txBody>
          <a:bodyPr/>
          <a:lstStyle/>
          <a:p>
            <a:fld id="{649D3276-294A-104D-9162-3E29FEE55D4C}" type="datetimeFigureOut">
              <a:rPr lang="en-US" smtClean="0"/>
              <a:t>12/4/23</a:t>
            </a:fld>
            <a:endParaRPr lang="en-US"/>
          </a:p>
        </p:txBody>
      </p:sp>
      <p:sp>
        <p:nvSpPr>
          <p:cNvPr id="3" name="Footer Placeholder 2">
            <a:extLst>
              <a:ext uri="{FF2B5EF4-FFF2-40B4-BE49-F238E27FC236}">
                <a16:creationId xmlns:a16="http://schemas.microsoft.com/office/drawing/2014/main" id="{BA9189D4-92E9-6F74-6134-8C3188083D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94BA8B-FFC5-2A8F-EFC8-D9F62DA48B78}"/>
              </a:ext>
            </a:extLst>
          </p:cNvPr>
          <p:cNvSpPr>
            <a:spLocks noGrp="1"/>
          </p:cNvSpPr>
          <p:nvPr>
            <p:ph type="sldNum" sz="quarter" idx="12"/>
          </p:nvPr>
        </p:nvSpPr>
        <p:spPr/>
        <p:txBody>
          <a:bodyPr/>
          <a:lstStyle/>
          <a:p>
            <a:fld id="{BBCBA7DE-C562-424A-B195-61DE8AF9D0B8}" type="slidenum">
              <a:rPr lang="en-US" smtClean="0"/>
              <a:t>‹#›</a:t>
            </a:fld>
            <a:endParaRPr lang="en-US"/>
          </a:p>
        </p:txBody>
      </p:sp>
    </p:spTree>
    <p:extLst>
      <p:ext uri="{BB962C8B-B14F-4D97-AF65-F5344CB8AC3E}">
        <p14:creationId xmlns:p14="http://schemas.microsoft.com/office/powerpoint/2010/main" val="2505237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1F08C-8D11-066E-2ED5-A1E6A365198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3C5AF1A-0FEA-7AE7-085F-740FFD67FE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C42B51D-814D-E42A-0EE7-1218BDBED7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2084FA4-54DB-DC52-2014-77EBDB03F710}"/>
              </a:ext>
            </a:extLst>
          </p:cNvPr>
          <p:cNvSpPr>
            <a:spLocks noGrp="1"/>
          </p:cNvSpPr>
          <p:nvPr>
            <p:ph type="dt" sz="half" idx="10"/>
          </p:nvPr>
        </p:nvSpPr>
        <p:spPr/>
        <p:txBody>
          <a:bodyPr/>
          <a:lstStyle/>
          <a:p>
            <a:fld id="{649D3276-294A-104D-9162-3E29FEE55D4C}" type="datetimeFigureOut">
              <a:rPr lang="en-US" smtClean="0"/>
              <a:t>12/4/23</a:t>
            </a:fld>
            <a:endParaRPr lang="en-US"/>
          </a:p>
        </p:txBody>
      </p:sp>
      <p:sp>
        <p:nvSpPr>
          <p:cNvPr id="6" name="Footer Placeholder 5">
            <a:extLst>
              <a:ext uri="{FF2B5EF4-FFF2-40B4-BE49-F238E27FC236}">
                <a16:creationId xmlns:a16="http://schemas.microsoft.com/office/drawing/2014/main" id="{6653F8C3-6E12-4FB2-BCF8-C7D8EFD63A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34BA92-CD10-FFB3-2558-CCC5BC816C70}"/>
              </a:ext>
            </a:extLst>
          </p:cNvPr>
          <p:cNvSpPr>
            <a:spLocks noGrp="1"/>
          </p:cNvSpPr>
          <p:nvPr>
            <p:ph type="sldNum" sz="quarter" idx="12"/>
          </p:nvPr>
        </p:nvSpPr>
        <p:spPr/>
        <p:txBody>
          <a:bodyPr/>
          <a:lstStyle/>
          <a:p>
            <a:fld id="{BBCBA7DE-C562-424A-B195-61DE8AF9D0B8}" type="slidenum">
              <a:rPr lang="en-US" smtClean="0"/>
              <a:t>‹#›</a:t>
            </a:fld>
            <a:endParaRPr lang="en-US"/>
          </a:p>
        </p:txBody>
      </p:sp>
    </p:spTree>
    <p:extLst>
      <p:ext uri="{BB962C8B-B14F-4D97-AF65-F5344CB8AC3E}">
        <p14:creationId xmlns:p14="http://schemas.microsoft.com/office/powerpoint/2010/main" val="4237299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1798-EADD-D67E-7BDF-55F9FEF968F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A3AFFC0-2BC5-4B5E-58D2-9280AF34DF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00499E-AC8A-91C0-9ED7-3E3F08A9BC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257B115-C92A-6668-62E3-A02465187E42}"/>
              </a:ext>
            </a:extLst>
          </p:cNvPr>
          <p:cNvSpPr>
            <a:spLocks noGrp="1"/>
          </p:cNvSpPr>
          <p:nvPr>
            <p:ph type="dt" sz="half" idx="10"/>
          </p:nvPr>
        </p:nvSpPr>
        <p:spPr/>
        <p:txBody>
          <a:bodyPr/>
          <a:lstStyle/>
          <a:p>
            <a:fld id="{649D3276-294A-104D-9162-3E29FEE55D4C}" type="datetimeFigureOut">
              <a:rPr lang="en-US" smtClean="0"/>
              <a:t>12/4/23</a:t>
            </a:fld>
            <a:endParaRPr lang="en-US"/>
          </a:p>
        </p:txBody>
      </p:sp>
      <p:sp>
        <p:nvSpPr>
          <p:cNvPr id="6" name="Footer Placeholder 5">
            <a:extLst>
              <a:ext uri="{FF2B5EF4-FFF2-40B4-BE49-F238E27FC236}">
                <a16:creationId xmlns:a16="http://schemas.microsoft.com/office/drawing/2014/main" id="{4E82F61F-BD81-90BC-3845-8ED277A38B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C80C84-E3D1-146E-ADA0-75D969E1BA7A}"/>
              </a:ext>
            </a:extLst>
          </p:cNvPr>
          <p:cNvSpPr>
            <a:spLocks noGrp="1"/>
          </p:cNvSpPr>
          <p:nvPr>
            <p:ph type="sldNum" sz="quarter" idx="12"/>
          </p:nvPr>
        </p:nvSpPr>
        <p:spPr/>
        <p:txBody>
          <a:bodyPr/>
          <a:lstStyle/>
          <a:p>
            <a:fld id="{BBCBA7DE-C562-424A-B195-61DE8AF9D0B8}" type="slidenum">
              <a:rPr lang="en-US" smtClean="0"/>
              <a:t>‹#›</a:t>
            </a:fld>
            <a:endParaRPr lang="en-US"/>
          </a:p>
        </p:txBody>
      </p:sp>
    </p:spTree>
    <p:extLst>
      <p:ext uri="{BB962C8B-B14F-4D97-AF65-F5344CB8AC3E}">
        <p14:creationId xmlns:p14="http://schemas.microsoft.com/office/powerpoint/2010/main" val="2264834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0C08D7-6E9D-1946-E6E4-A05B088852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932A41E-A438-6951-8282-B6D624A0C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86AE2BE-F7D4-8650-E68F-AC42C0B56A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9D3276-294A-104D-9162-3E29FEE55D4C}" type="datetimeFigureOut">
              <a:rPr lang="en-US" smtClean="0"/>
              <a:t>12/4/23</a:t>
            </a:fld>
            <a:endParaRPr lang="en-US"/>
          </a:p>
        </p:txBody>
      </p:sp>
      <p:sp>
        <p:nvSpPr>
          <p:cNvPr id="5" name="Footer Placeholder 4">
            <a:extLst>
              <a:ext uri="{FF2B5EF4-FFF2-40B4-BE49-F238E27FC236}">
                <a16:creationId xmlns:a16="http://schemas.microsoft.com/office/drawing/2014/main" id="{E52AB78D-C2B6-B7E2-F655-24D0FDC135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D8683D-AD8F-A340-3DB8-0DD9404522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CBA7DE-C562-424A-B195-61DE8AF9D0B8}" type="slidenum">
              <a:rPr lang="en-US" smtClean="0"/>
              <a:t>‹#›</a:t>
            </a:fld>
            <a:endParaRPr lang="en-US"/>
          </a:p>
        </p:txBody>
      </p:sp>
    </p:spTree>
    <p:extLst>
      <p:ext uri="{BB962C8B-B14F-4D97-AF65-F5344CB8AC3E}">
        <p14:creationId xmlns:p14="http://schemas.microsoft.com/office/powerpoint/2010/main" val="607668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r/cybersecurity - Researchers find hidden vulnerabilities in hundreds of Docker containers - Help Net Security">
            <a:extLst>
              <a:ext uri="{FF2B5EF4-FFF2-40B4-BE49-F238E27FC236}">
                <a16:creationId xmlns:a16="http://schemas.microsoft.com/office/drawing/2014/main" id="{170C4A09-10EB-B645-ED73-7576967B8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0" r="2342" b="1"/>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91037DDE-DB46-EEED-C763-38BEDD07933D}"/>
              </a:ext>
            </a:extLst>
          </p:cNvPr>
          <p:cNvSpPr txBox="1"/>
          <p:nvPr/>
        </p:nvSpPr>
        <p:spPr>
          <a:xfrm>
            <a:off x="374332" y="568375"/>
            <a:ext cx="7969567" cy="2308324"/>
          </a:xfrm>
          <a:prstGeom prst="rect">
            <a:avLst/>
          </a:prstGeom>
          <a:noFill/>
        </p:spPr>
        <p:txBody>
          <a:bodyPr wrap="square">
            <a:spAutoFit/>
          </a:bodyPr>
          <a:lstStyle/>
          <a:p>
            <a:r>
              <a:rPr lang="en-US" sz="4800" b="1" dirty="0">
                <a:latin typeface="+mn-lt"/>
              </a:rPr>
              <a:t>Contapache:</a:t>
            </a:r>
            <a:br>
              <a:rPr lang="en-US" sz="4800" b="1" dirty="0">
                <a:latin typeface="+mn-lt"/>
              </a:rPr>
            </a:br>
            <a:r>
              <a:rPr lang="en-US" sz="4800" b="1" dirty="0">
                <a:latin typeface="+mn-lt"/>
              </a:rPr>
              <a:t>Docker Custom Image Creation</a:t>
            </a:r>
            <a:endParaRPr lang="en-US" sz="4800" dirty="0"/>
          </a:p>
        </p:txBody>
      </p:sp>
      <p:sp>
        <p:nvSpPr>
          <p:cNvPr id="7" name="TextBox 6">
            <a:extLst>
              <a:ext uri="{FF2B5EF4-FFF2-40B4-BE49-F238E27FC236}">
                <a16:creationId xmlns:a16="http://schemas.microsoft.com/office/drawing/2014/main" id="{CB1857A6-7956-E931-C3C3-7EA2FD526343}"/>
              </a:ext>
            </a:extLst>
          </p:cNvPr>
          <p:cNvSpPr txBox="1"/>
          <p:nvPr/>
        </p:nvSpPr>
        <p:spPr>
          <a:xfrm>
            <a:off x="374332" y="5251996"/>
            <a:ext cx="6097904" cy="1351588"/>
          </a:xfrm>
          <a:prstGeom prst="rect">
            <a:avLst/>
          </a:prstGeom>
          <a:noFill/>
        </p:spPr>
        <p:txBody>
          <a:bodyPr wrap="square">
            <a:spAutoFit/>
          </a:bodyPr>
          <a:lstStyle/>
          <a:p>
            <a:pPr algn="l">
              <a:lnSpc>
                <a:spcPct val="150000"/>
              </a:lnSpc>
            </a:pPr>
            <a:r>
              <a:rPr lang="en-US" sz="1400" dirty="0"/>
              <a:t>CY5001, Assignment 4.2</a:t>
            </a:r>
          </a:p>
          <a:p>
            <a:pPr algn="l">
              <a:lnSpc>
                <a:spcPct val="150000"/>
              </a:lnSpc>
            </a:pPr>
            <a:r>
              <a:rPr lang="en-US" sz="1400" dirty="0"/>
              <a:t>Project by:</a:t>
            </a:r>
          </a:p>
          <a:p>
            <a:pPr algn="l">
              <a:lnSpc>
                <a:spcPct val="150000"/>
              </a:lnSpc>
            </a:pPr>
            <a:r>
              <a:rPr lang="en-US" sz="1400" dirty="0"/>
              <a:t>Aishwarya Channappaji</a:t>
            </a:r>
          </a:p>
          <a:p>
            <a:pPr algn="l">
              <a:lnSpc>
                <a:spcPct val="150000"/>
              </a:lnSpc>
            </a:pPr>
            <a:r>
              <a:rPr lang="en-US" sz="1400" dirty="0"/>
              <a:t>NUID#002298741</a:t>
            </a:r>
          </a:p>
        </p:txBody>
      </p:sp>
    </p:spTree>
    <p:extLst>
      <p:ext uri="{BB962C8B-B14F-4D97-AF65-F5344CB8AC3E}">
        <p14:creationId xmlns:p14="http://schemas.microsoft.com/office/powerpoint/2010/main" val="118736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1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r/cybersecurity - Researchers find hidden vulnerabilities in hundreds of Docker containers - Help Net Security">
            <a:extLst>
              <a:ext uri="{FF2B5EF4-FFF2-40B4-BE49-F238E27FC236}">
                <a16:creationId xmlns:a16="http://schemas.microsoft.com/office/drawing/2014/main" id="{1084F899-86B6-370C-857B-31999CDCEF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992" r="20714" b="3101"/>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DC27A99A-8C42-D95D-F79F-3EA2077F0397}"/>
              </a:ext>
            </a:extLst>
          </p:cNvPr>
          <p:cNvSpPr>
            <a:spLocks noGrp="1"/>
          </p:cNvSpPr>
          <p:nvPr>
            <p:ph type="ctrTitle"/>
          </p:nvPr>
        </p:nvSpPr>
        <p:spPr>
          <a:xfrm>
            <a:off x="366729" y="1397671"/>
            <a:ext cx="8628681" cy="1062337"/>
          </a:xfrm>
        </p:spPr>
        <p:txBody>
          <a:bodyPr>
            <a:normAutofit fontScale="90000"/>
          </a:bodyPr>
          <a:lstStyle/>
          <a:p>
            <a:pPr algn="l"/>
            <a:br>
              <a:rPr lang="en-US" sz="2400" dirty="0">
                <a:solidFill>
                  <a:schemeClr val="bg1"/>
                </a:solidFill>
                <a:latin typeface="+mn-lt"/>
              </a:rPr>
            </a:br>
            <a:r>
              <a:rPr lang="en-US" sz="2000" dirty="0">
                <a:solidFill>
                  <a:schemeClr val="bg1"/>
                </a:solidFill>
                <a:latin typeface="+mn-lt"/>
              </a:rPr>
              <a:t>Develop a Python script which changes the index.html file content automatically when a docker image is run.</a:t>
            </a:r>
            <a:br>
              <a:rPr lang="en-US" sz="2000" dirty="0">
                <a:solidFill>
                  <a:schemeClr val="bg1"/>
                </a:solidFill>
                <a:latin typeface="+mn-lt"/>
              </a:rPr>
            </a:br>
            <a:endParaRPr lang="en-US" sz="2000" dirty="0">
              <a:latin typeface="+mn-lt"/>
            </a:endParaRPr>
          </a:p>
        </p:txBody>
      </p:sp>
      <p:sp>
        <p:nvSpPr>
          <p:cNvPr id="12" name="TextBox 11">
            <a:extLst>
              <a:ext uri="{FF2B5EF4-FFF2-40B4-BE49-F238E27FC236}">
                <a16:creationId xmlns:a16="http://schemas.microsoft.com/office/drawing/2014/main" id="{B40AAF3F-B910-08A2-F096-1C4AA3969A5F}"/>
              </a:ext>
            </a:extLst>
          </p:cNvPr>
          <p:cNvSpPr txBox="1"/>
          <p:nvPr/>
        </p:nvSpPr>
        <p:spPr>
          <a:xfrm>
            <a:off x="366729" y="5609596"/>
            <a:ext cx="8754411" cy="707886"/>
          </a:xfrm>
          <a:prstGeom prst="rect">
            <a:avLst/>
          </a:prstGeom>
          <a:noFill/>
        </p:spPr>
        <p:txBody>
          <a:bodyPr wrap="square">
            <a:spAutoFit/>
          </a:bodyPr>
          <a:lstStyle/>
          <a:p>
            <a:pPr lvl="1" algn="just"/>
            <a:r>
              <a:rPr lang="en-US" sz="2000" dirty="0">
                <a:solidFill>
                  <a:schemeClr val="bg1"/>
                </a:solidFill>
              </a:rPr>
              <a:t>c. Entrypoint script: bash script which allows you to provide a default behavior for your container.</a:t>
            </a:r>
          </a:p>
        </p:txBody>
      </p:sp>
      <p:sp>
        <p:nvSpPr>
          <p:cNvPr id="14" name="TextBox 13">
            <a:extLst>
              <a:ext uri="{FF2B5EF4-FFF2-40B4-BE49-F238E27FC236}">
                <a16:creationId xmlns:a16="http://schemas.microsoft.com/office/drawing/2014/main" id="{F3BA63C4-AD0C-9ED6-A32B-BBDE393F3A08}"/>
              </a:ext>
            </a:extLst>
          </p:cNvPr>
          <p:cNvSpPr txBox="1"/>
          <p:nvPr/>
        </p:nvSpPr>
        <p:spPr>
          <a:xfrm>
            <a:off x="366729" y="1001699"/>
            <a:ext cx="3439461" cy="646331"/>
          </a:xfrm>
          <a:prstGeom prst="rect">
            <a:avLst/>
          </a:prstGeom>
          <a:noFill/>
        </p:spPr>
        <p:txBody>
          <a:bodyPr wrap="square" rtlCol="0">
            <a:spAutoFit/>
          </a:bodyPr>
          <a:lstStyle/>
          <a:p>
            <a:r>
              <a:rPr lang="en-US" sz="3600" b="1" dirty="0">
                <a:solidFill>
                  <a:schemeClr val="bg1"/>
                </a:solidFill>
                <a:latin typeface="+mn-lt"/>
              </a:rPr>
              <a:t>Objective:</a:t>
            </a:r>
            <a:endParaRPr lang="en-US" sz="3600" dirty="0"/>
          </a:p>
        </p:txBody>
      </p:sp>
      <p:sp>
        <p:nvSpPr>
          <p:cNvPr id="16" name="TextBox 15">
            <a:extLst>
              <a:ext uri="{FF2B5EF4-FFF2-40B4-BE49-F238E27FC236}">
                <a16:creationId xmlns:a16="http://schemas.microsoft.com/office/drawing/2014/main" id="{68E92E05-89FB-7478-069E-9C693896ACFD}"/>
              </a:ext>
            </a:extLst>
          </p:cNvPr>
          <p:cNvSpPr txBox="1"/>
          <p:nvPr/>
        </p:nvSpPr>
        <p:spPr>
          <a:xfrm>
            <a:off x="366729" y="2445526"/>
            <a:ext cx="3649773" cy="646331"/>
          </a:xfrm>
          <a:prstGeom prst="rect">
            <a:avLst/>
          </a:prstGeom>
          <a:noFill/>
        </p:spPr>
        <p:txBody>
          <a:bodyPr wrap="square" rtlCol="0">
            <a:spAutoFit/>
          </a:bodyPr>
          <a:lstStyle/>
          <a:p>
            <a:r>
              <a:rPr lang="en-US" sz="3600" b="1" dirty="0">
                <a:solidFill>
                  <a:schemeClr val="bg1"/>
                </a:solidFill>
              </a:rPr>
              <a:t>Justification:</a:t>
            </a:r>
          </a:p>
        </p:txBody>
      </p:sp>
      <p:sp>
        <p:nvSpPr>
          <p:cNvPr id="17" name="TextBox 16">
            <a:extLst>
              <a:ext uri="{FF2B5EF4-FFF2-40B4-BE49-F238E27FC236}">
                <a16:creationId xmlns:a16="http://schemas.microsoft.com/office/drawing/2014/main" id="{6A11F8A3-B560-99B3-DCA0-B4A95A0ABE40}"/>
              </a:ext>
            </a:extLst>
          </p:cNvPr>
          <p:cNvSpPr txBox="1"/>
          <p:nvPr/>
        </p:nvSpPr>
        <p:spPr>
          <a:xfrm>
            <a:off x="366729" y="3105331"/>
            <a:ext cx="8628681" cy="1015663"/>
          </a:xfrm>
          <a:prstGeom prst="rect">
            <a:avLst/>
          </a:prstGeom>
          <a:noFill/>
        </p:spPr>
        <p:txBody>
          <a:bodyPr wrap="square" rtlCol="0">
            <a:spAutoFit/>
          </a:bodyPr>
          <a:lstStyle/>
          <a:p>
            <a:pPr marL="0" indent="0" algn="just">
              <a:buNone/>
            </a:pPr>
            <a:r>
              <a:rPr lang="en-US" sz="2000" b="1" dirty="0">
                <a:solidFill>
                  <a:schemeClr val="bg1"/>
                </a:solidFill>
              </a:rPr>
              <a:t>Approach Used:</a:t>
            </a:r>
          </a:p>
          <a:p>
            <a:pPr marL="0" indent="0" algn="just">
              <a:buNone/>
            </a:pPr>
            <a:r>
              <a:rPr lang="en-US" sz="2000" dirty="0">
                <a:solidFill>
                  <a:schemeClr val="bg1"/>
                </a:solidFill>
              </a:rPr>
              <a:t>Dockerfile to run the python script in order to change the index.html file of a docker container.</a:t>
            </a:r>
          </a:p>
        </p:txBody>
      </p:sp>
      <p:sp>
        <p:nvSpPr>
          <p:cNvPr id="18" name="TextBox 17">
            <a:extLst>
              <a:ext uri="{FF2B5EF4-FFF2-40B4-BE49-F238E27FC236}">
                <a16:creationId xmlns:a16="http://schemas.microsoft.com/office/drawing/2014/main" id="{87A78EBD-38A4-50A2-CEC1-24033D2F0204}"/>
              </a:ext>
            </a:extLst>
          </p:cNvPr>
          <p:cNvSpPr txBox="1"/>
          <p:nvPr/>
        </p:nvSpPr>
        <p:spPr>
          <a:xfrm>
            <a:off x="401708" y="4134468"/>
            <a:ext cx="3468770" cy="400110"/>
          </a:xfrm>
          <a:prstGeom prst="rect">
            <a:avLst/>
          </a:prstGeom>
          <a:noFill/>
        </p:spPr>
        <p:txBody>
          <a:bodyPr wrap="none" rtlCol="0">
            <a:spAutoFit/>
          </a:bodyPr>
          <a:lstStyle/>
          <a:p>
            <a:r>
              <a:rPr lang="en-US" sz="2000" dirty="0">
                <a:solidFill>
                  <a:schemeClr val="bg1"/>
                </a:solidFill>
              </a:rPr>
              <a:t>To do so, I have included 3 files:</a:t>
            </a:r>
          </a:p>
        </p:txBody>
      </p:sp>
      <p:sp>
        <p:nvSpPr>
          <p:cNvPr id="19" name="TextBox 18">
            <a:extLst>
              <a:ext uri="{FF2B5EF4-FFF2-40B4-BE49-F238E27FC236}">
                <a16:creationId xmlns:a16="http://schemas.microsoft.com/office/drawing/2014/main" id="{D1B27BC7-4B3B-86F6-60BF-A5F070490B70}"/>
              </a:ext>
            </a:extLst>
          </p:cNvPr>
          <p:cNvSpPr txBox="1"/>
          <p:nvPr/>
        </p:nvSpPr>
        <p:spPr>
          <a:xfrm>
            <a:off x="833073" y="4526098"/>
            <a:ext cx="7131311" cy="400110"/>
          </a:xfrm>
          <a:prstGeom prst="rect">
            <a:avLst/>
          </a:prstGeom>
          <a:noFill/>
        </p:spPr>
        <p:txBody>
          <a:bodyPr wrap="none" rtlCol="0">
            <a:spAutoFit/>
          </a:bodyPr>
          <a:lstStyle/>
          <a:p>
            <a:r>
              <a:rPr lang="en-US" sz="2000" dirty="0">
                <a:solidFill>
                  <a:schemeClr val="bg1"/>
                </a:solidFill>
              </a:rPr>
              <a:t>a. Dockerfile: Script containing instructions to build a docker image</a:t>
            </a:r>
          </a:p>
        </p:txBody>
      </p:sp>
      <p:sp>
        <p:nvSpPr>
          <p:cNvPr id="20" name="TextBox 19">
            <a:extLst>
              <a:ext uri="{FF2B5EF4-FFF2-40B4-BE49-F238E27FC236}">
                <a16:creationId xmlns:a16="http://schemas.microsoft.com/office/drawing/2014/main" id="{A3B27B1E-AFF9-1EC2-6A1E-0F20463F48A2}"/>
              </a:ext>
            </a:extLst>
          </p:cNvPr>
          <p:cNvSpPr txBox="1"/>
          <p:nvPr/>
        </p:nvSpPr>
        <p:spPr>
          <a:xfrm>
            <a:off x="833073" y="4963260"/>
            <a:ext cx="8162337" cy="707886"/>
          </a:xfrm>
          <a:prstGeom prst="rect">
            <a:avLst/>
          </a:prstGeom>
          <a:noFill/>
        </p:spPr>
        <p:txBody>
          <a:bodyPr wrap="square" rtlCol="0">
            <a:spAutoFit/>
          </a:bodyPr>
          <a:lstStyle/>
          <a:p>
            <a:pPr algn="just"/>
            <a:r>
              <a:rPr lang="en-US" sz="2000" dirty="0">
                <a:solidFill>
                  <a:schemeClr val="bg1"/>
                </a:solidFill>
              </a:rPr>
              <a:t>b. Python Script:  The script includes the changes that has to be made to index.html file when we run a container.</a:t>
            </a:r>
          </a:p>
        </p:txBody>
      </p:sp>
    </p:spTree>
    <p:extLst>
      <p:ext uri="{BB962C8B-B14F-4D97-AF65-F5344CB8AC3E}">
        <p14:creationId xmlns:p14="http://schemas.microsoft.com/office/powerpoint/2010/main" val="2369353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4" grpId="0"/>
      <p:bldP spid="16" grpId="0"/>
      <p:bldP spid="17" grpId="0"/>
      <p:bldP spid="18" grpId="0"/>
      <p:bldP spid="19"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r/cybersecurity - Researchers find hidden vulnerabilities in hundreds of Docker containers - Help Net Security">
            <a:extLst>
              <a:ext uri="{FF2B5EF4-FFF2-40B4-BE49-F238E27FC236}">
                <a16:creationId xmlns:a16="http://schemas.microsoft.com/office/drawing/2014/main" id="{1084F899-86B6-370C-857B-31999CDCEF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992" r="20714" b="3101"/>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D12EF5-0CF0-FCBD-B11E-C28E3401A947}"/>
              </a:ext>
            </a:extLst>
          </p:cNvPr>
          <p:cNvSpPr>
            <a:spLocks noGrp="1"/>
          </p:cNvSpPr>
          <p:nvPr>
            <p:ph type="ctrTitle"/>
          </p:nvPr>
        </p:nvSpPr>
        <p:spPr>
          <a:xfrm>
            <a:off x="363680" y="1397671"/>
            <a:ext cx="7831629" cy="1113274"/>
          </a:xfrm>
        </p:spPr>
        <p:txBody>
          <a:bodyPr anchor="b">
            <a:normAutofit/>
          </a:bodyPr>
          <a:lstStyle/>
          <a:p>
            <a:pPr algn="just"/>
            <a:r>
              <a:rPr lang="en-US" sz="2000" dirty="0">
                <a:solidFill>
                  <a:schemeClr val="bg1"/>
                </a:solidFill>
                <a:latin typeface="+mn-lt"/>
              </a:rPr>
              <a:t>Major challenge that I faced was to link my python script to docker file.</a:t>
            </a:r>
            <a:br>
              <a:rPr lang="en-US" sz="2000" dirty="0">
                <a:solidFill>
                  <a:schemeClr val="bg1"/>
                </a:solidFill>
                <a:latin typeface="+mn-lt"/>
              </a:rPr>
            </a:br>
            <a:r>
              <a:rPr lang="en-US" sz="2000" dirty="0">
                <a:solidFill>
                  <a:schemeClr val="bg1"/>
                </a:solidFill>
                <a:latin typeface="+mn-lt"/>
              </a:rPr>
              <a:t>Including python script in docker file was giving me multiple errors while creating the image.</a:t>
            </a:r>
            <a:endParaRPr lang="en-US" sz="4800" dirty="0">
              <a:solidFill>
                <a:schemeClr val="bg1"/>
              </a:solidFill>
              <a:latin typeface="+mn-lt"/>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516A402F-D705-5410-4EBC-6C9DCD9C0749}"/>
              </a:ext>
            </a:extLst>
          </p:cNvPr>
          <p:cNvSpPr txBox="1"/>
          <p:nvPr/>
        </p:nvSpPr>
        <p:spPr>
          <a:xfrm>
            <a:off x="361061" y="3648020"/>
            <a:ext cx="7683039" cy="1292662"/>
          </a:xfrm>
          <a:prstGeom prst="rect">
            <a:avLst/>
          </a:prstGeom>
          <a:noFill/>
        </p:spPr>
        <p:txBody>
          <a:bodyPr wrap="square">
            <a:spAutoFit/>
          </a:bodyPr>
          <a:lstStyle/>
          <a:p>
            <a:pPr algn="just"/>
            <a:r>
              <a:rPr lang="en-US" sz="2000" dirty="0">
                <a:solidFill>
                  <a:schemeClr val="bg1"/>
                </a:solidFill>
              </a:rPr>
              <a:t>In order to overcome this, I used entrypoint script. ENTRYPOINT instruction specifies that the entrypoint.sh script should be the default command to run when a container based on this image starts.</a:t>
            </a:r>
            <a:br>
              <a:rPr lang="en-US" sz="4400" dirty="0">
                <a:solidFill>
                  <a:schemeClr val="bg1"/>
                </a:solidFill>
                <a:latin typeface="+mn-lt"/>
              </a:rPr>
            </a:br>
            <a:endParaRPr lang="en-US" dirty="0"/>
          </a:p>
        </p:txBody>
      </p:sp>
      <p:sp>
        <p:nvSpPr>
          <p:cNvPr id="7" name="TextBox 6">
            <a:extLst>
              <a:ext uri="{FF2B5EF4-FFF2-40B4-BE49-F238E27FC236}">
                <a16:creationId xmlns:a16="http://schemas.microsoft.com/office/drawing/2014/main" id="{F623AAC4-2B8D-E164-A6E3-2F92E3480A31}"/>
              </a:ext>
            </a:extLst>
          </p:cNvPr>
          <p:cNvSpPr txBox="1"/>
          <p:nvPr/>
        </p:nvSpPr>
        <p:spPr>
          <a:xfrm>
            <a:off x="363680" y="889056"/>
            <a:ext cx="4400550" cy="646331"/>
          </a:xfrm>
          <a:prstGeom prst="rect">
            <a:avLst/>
          </a:prstGeom>
          <a:noFill/>
        </p:spPr>
        <p:txBody>
          <a:bodyPr wrap="square" rtlCol="0">
            <a:spAutoFit/>
          </a:bodyPr>
          <a:lstStyle/>
          <a:p>
            <a:r>
              <a:rPr lang="en-US" sz="3600" b="1" dirty="0">
                <a:solidFill>
                  <a:schemeClr val="bg1"/>
                </a:solidFill>
                <a:latin typeface="+mn-lt"/>
              </a:rPr>
              <a:t>Roadblocks:</a:t>
            </a:r>
            <a:endParaRPr lang="en-US" sz="3600" dirty="0"/>
          </a:p>
        </p:txBody>
      </p:sp>
      <p:sp>
        <p:nvSpPr>
          <p:cNvPr id="8" name="TextBox 7">
            <a:extLst>
              <a:ext uri="{FF2B5EF4-FFF2-40B4-BE49-F238E27FC236}">
                <a16:creationId xmlns:a16="http://schemas.microsoft.com/office/drawing/2014/main" id="{B2458FE7-B983-486F-4406-53D69C02144C}"/>
              </a:ext>
            </a:extLst>
          </p:cNvPr>
          <p:cNvSpPr txBox="1"/>
          <p:nvPr/>
        </p:nvSpPr>
        <p:spPr>
          <a:xfrm>
            <a:off x="361061" y="2914869"/>
            <a:ext cx="2800350" cy="646331"/>
          </a:xfrm>
          <a:prstGeom prst="rect">
            <a:avLst/>
          </a:prstGeom>
          <a:noFill/>
        </p:spPr>
        <p:txBody>
          <a:bodyPr wrap="square" rtlCol="0">
            <a:spAutoFit/>
          </a:bodyPr>
          <a:lstStyle/>
          <a:p>
            <a:r>
              <a:rPr lang="en-US" sz="3600" b="1" dirty="0">
                <a:solidFill>
                  <a:schemeClr val="bg1"/>
                </a:solidFill>
              </a:rPr>
              <a:t>Solution:</a:t>
            </a:r>
          </a:p>
        </p:txBody>
      </p:sp>
    </p:spTree>
    <p:extLst>
      <p:ext uri="{BB962C8B-B14F-4D97-AF65-F5344CB8AC3E}">
        <p14:creationId xmlns:p14="http://schemas.microsoft.com/office/powerpoint/2010/main" val="149238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r/cybersecurity - Researchers find hidden vulnerabilities in hundreds of Docker containers - Help Net Security">
            <a:extLst>
              <a:ext uri="{FF2B5EF4-FFF2-40B4-BE49-F238E27FC236}">
                <a16:creationId xmlns:a16="http://schemas.microsoft.com/office/drawing/2014/main" id="{99CB7643-C7B6-8E2E-A929-2CE58775CB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992" r="20714" b="3101"/>
          <a:stretch/>
        </p:blipFill>
        <p:spPr bwMode="auto">
          <a:xfrm>
            <a:off x="3533492" y="1572"/>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2D41FF-3A4B-44F8-A104-7908BFCD72FF}"/>
              </a:ext>
            </a:extLst>
          </p:cNvPr>
          <p:cNvSpPr>
            <a:spLocks noGrp="1"/>
          </p:cNvSpPr>
          <p:nvPr>
            <p:ph type="ctrTitle"/>
          </p:nvPr>
        </p:nvSpPr>
        <p:spPr>
          <a:xfrm>
            <a:off x="481029" y="835952"/>
            <a:ext cx="9706149" cy="681291"/>
          </a:xfrm>
        </p:spPr>
        <p:txBody>
          <a:bodyPr anchor="b">
            <a:normAutofit/>
          </a:bodyPr>
          <a:lstStyle/>
          <a:p>
            <a:pPr algn="l"/>
            <a:r>
              <a:rPr lang="en-US" sz="3600" b="1" dirty="0">
                <a:solidFill>
                  <a:schemeClr val="bg1"/>
                </a:solidFill>
                <a:latin typeface="+mn-lt"/>
              </a:rPr>
              <a:t>Development explanation</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9C7D71D7-DA85-FA39-3050-F483D74D3F88}"/>
              </a:ext>
            </a:extLst>
          </p:cNvPr>
          <p:cNvPicPr>
            <a:picLocks noChangeAspect="1"/>
          </p:cNvPicPr>
          <p:nvPr/>
        </p:nvPicPr>
        <p:blipFill>
          <a:blip r:embed="rId3"/>
          <a:stretch>
            <a:fillRect/>
          </a:stretch>
        </p:blipFill>
        <p:spPr>
          <a:xfrm>
            <a:off x="692851" y="3686347"/>
            <a:ext cx="6039003" cy="2588948"/>
          </a:xfrm>
          <a:prstGeom prst="rect">
            <a:avLst/>
          </a:prstGeom>
        </p:spPr>
      </p:pic>
      <p:sp>
        <p:nvSpPr>
          <p:cNvPr id="18" name="Rounded Rectangle 17">
            <a:extLst>
              <a:ext uri="{FF2B5EF4-FFF2-40B4-BE49-F238E27FC236}">
                <a16:creationId xmlns:a16="http://schemas.microsoft.com/office/drawing/2014/main" id="{A57FF3DD-80F9-DD23-28F6-D9E756AD279C}"/>
              </a:ext>
            </a:extLst>
          </p:cNvPr>
          <p:cNvSpPr/>
          <p:nvPr/>
        </p:nvSpPr>
        <p:spPr>
          <a:xfrm>
            <a:off x="692851" y="2443635"/>
            <a:ext cx="1314410" cy="44000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Dockerfile</a:t>
            </a:r>
          </a:p>
        </p:txBody>
      </p:sp>
      <p:sp>
        <p:nvSpPr>
          <p:cNvPr id="19" name="Rounded Rectangle 18">
            <a:extLst>
              <a:ext uri="{FF2B5EF4-FFF2-40B4-BE49-F238E27FC236}">
                <a16:creationId xmlns:a16="http://schemas.microsoft.com/office/drawing/2014/main" id="{0EE8FD12-1C37-2676-50E4-5171B99EFE3C}"/>
              </a:ext>
            </a:extLst>
          </p:cNvPr>
          <p:cNvSpPr/>
          <p:nvPr/>
        </p:nvSpPr>
        <p:spPr>
          <a:xfrm>
            <a:off x="2776082" y="2443635"/>
            <a:ext cx="1875928" cy="44000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Entrypoint Script</a:t>
            </a:r>
          </a:p>
        </p:txBody>
      </p:sp>
      <p:sp>
        <p:nvSpPr>
          <p:cNvPr id="20" name="Rounded Rectangle 19">
            <a:extLst>
              <a:ext uri="{FF2B5EF4-FFF2-40B4-BE49-F238E27FC236}">
                <a16:creationId xmlns:a16="http://schemas.microsoft.com/office/drawing/2014/main" id="{50259EE8-B595-C438-CB98-E57D1D79B807}"/>
              </a:ext>
            </a:extLst>
          </p:cNvPr>
          <p:cNvSpPr/>
          <p:nvPr/>
        </p:nvSpPr>
        <p:spPr>
          <a:xfrm>
            <a:off x="5494437" y="2443634"/>
            <a:ext cx="1630267" cy="44000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Python Script</a:t>
            </a:r>
          </a:p>
        </p:txBody>
      </p:sp>
      <p:cxnSp>
        <p:nvCxnSpPr>
          <p:cNvPr id="22" name="Straight Arrow Connector 21">
            <a:extLst>
              <a:ext uri="{FF2B5EF4-FFF2-40B4-BE49-F238E27FC236}">
                <a16:creationId xmlns:a16="http://schemas.microsoft.com/office/drawing/2014/main" id="{82561E24-5EB9-8292-A71A-CF2886B298B1}"/>
              </a:ext>
            </a:extLst>
          </p:cNvPr>
          <p:cNvCxnSpPr>
            <a:stCxn id="18" idx="3"/>
            <a:endCxn id="19" idx="1"/>
          </p:cNvCxnSpPr>
          <p:nvPr/>
        </p:nvCxnSpPr>
        <p:spPr>
          <a:xfrm>
            <a:off x="2007261" y="2663639"/>
            <a:ext cx="768821" cy="0"/>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CC525920-3CEB-02FD-2513-5C92C54081A9}"/>
              </a:ext>
            </a:extLst>
          </p:cNvPr>
          <p:cNvCxnSpPr>
            <a:cxnSpLocks/>
            <a:stCxn id="19" idx="3"/>
            <a:endCxn id="20" idx="1"/>
          </p:cNvCxnSpPr>
          <p:nvPr/>
        </p:nvCxnSpPr>
        <p:spPr>
          <a:xfrm flipV="1">
            <a:off x="4652010" y="2663638"/>
            <a:ext cx="842427" cy="1"/>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sp>
        <p:nvSpPr>
          <p:cNvPr id="32" name="TextBox 31">
            <a:extLst>
              <a:ext uri="{FF2B5EF4-FFF2-40B4-BE49-F238E27FC236}">
                <a16:creationId xmlns:a16="http://schemas.microsoft.com/office/drawing/2014/main" id="{D4880271-D773-61FA-3CBA-37DEC898E865}"/>
              </a:ext>
            </a:extLst>
          </p:cNvPr>
          <p:cNvSpPr txBox="1"/>
          <p:nvPr/>
        </p:nvSpPr>
        <p:spPr>
          <a:xfrm>
            <a:off x="481029" y="1749895"/>
            <a:ext cx="3870056" cy="584775"/>
          </a:xfrm>
          <a:prstGeom prst="rect">
            <a:avLst/>
          </a:prstGeom>
          <a:noFill/>
        </p:spPr>
        <p:txBody>
          <a:bodyPr wrap="square" rtlCol="0">
            <a:spAutoFit/>
          </a:bodyPr>
          <a:lstStyle/>
          <a:p>
            <a:r>
              <a:rPr lang="en-US" sz="3200" b="1" dirty="0">
                <a:solidFill>
                  <a:schemeClr val="bg1"/>
                </a:solidFill>
              </a:rPr>
              <a:t>High Level Working:</a:t>
            </a:r>
          </a:p>
        </p:txBody>
      </p:sp>
    </p:spTree>
    <p:extLst>
      <p:ext uri="{BB962C8B-B14F-4D97-AF65-F5344CB8AC3E}">
        <p14:creationId xmlns:p14="http://schemas.microsoft.com/office/powerpoint/2010/main" val="256525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1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1500" fill="hold"/>
                                        <p:tgtEl>
                                          <p:spTgt spid="18"/>
                                        </p:tgtEl>
                                        <p:attrNameLst>
                                          <p:attrName>ppt_w</p:attrName>
                                        </p:attrNameLst>
                                      </p:cBhvr>
                                      <p:tavLst>
                                        <p:tav tm="0">
                                          <p:val>
                                            <p:strVal val="#ppt_w*0.70"/>
                                          </p:val>
                                        </p:tav>
                                        <p:tav tm="100000">
                                          <p:val>
                                            <p:strVal val="#ppt_w"/>
                                          </p:val>
                                        </p:tav>
                                      </p:tavLst>
                                    </p:anim>
                                    <p:anim calcmode="lin" valueType="num">
                                      <p:cBhvr>
                                        <p:cTn id="23" dur="1500" fill="hold"/>
                                        <p:tgtEl>
                                          <p:spTgt spid="18"/>
                                        </p:tgtEl>
                                        <p:attrNameLst>
                                          <p:attrName>ppt_h</p:attrName>
                                        </p:attrNameLst>
                                      </p:cBhvr>
                                      <p:tavLst>
                                        <p:tav tm="0">
                                          <p:val>
                                            <p:strVal val="#ppt_h"/>
                                          </p:val>
                                        </p:tav>
                                        <p:tav tm="100000">
                                          <p:val>
                                            <p:strVal val="#ppt_h"/>
                                          </p:val>
                                        </p:tav>
                                      </p:tavLst>
                                    </p:anim>
                                    <p:animEffect transition="in" filter="fade">
                                      <p:cBhvr>
                                        <p:cTn id="24" dur="1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125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55"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p:cTn id="34" dur="1500" fill="hold"/>
                                        <p:tgtEl>
                                          <p:spTgt spid="19"/>
                                        </p:tgtEl>
                                        <p:attrNameLst>
                                          <p:attrName>ppt_w</p:attrName>
                                        </p:attrNameLst>
                                      </p:cBhvr>
                                      <p:tavLst>
                                        <p:tav tm="0">
                                          <p:val>
                                            <p:strVal val="#ppt_w*0.70"/>
                                          </p:val>
                                        </p:tav>
                                        <p:tav tm="100000">
                                          <p:val>
                                            <p:strVal val="#ppt_w"/>
                                          </p:val>
                                        </p:tav>
                                      </p:tavLst>
                                    </p:anim>
                                    <p:anim calcmode="lin" valueType="num">
                                      <p:cBhvr>
                                        <p:cTn id="35" dur="1500" fill="hold"/>
                                        <p:tgtEl>
                                          <p:spTgt spid="19"/>
                                        </p:tgtEl>
                                        <p:attrNameLst>
                                          <p:attrName>ppt_h</p:attrName>
                                        </p:attrNameLst>
                                      </p:cBhvr>
                                      <p:tavLst>
                                        <p:tav tm="0">
                                          <p:val>
                                            <p:strVal val="#ppt_h"/>
                                          </p:val>
                                        </p:tav>
                                        <p:tav tm="100000">
                                          <p:val>
                                            <p:strVal val="#ppt_h"/>
                                          </p:val>
                                        </p:tav>
                                      </p:tavLst>
                                    </p:anim>
                                    <p:animEffect transition="in" filter="fade">
                                      <p:cBhvr>
                                        <p:cTn id="36" dur="1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1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55" presetClass="entr" presetSubtype="0"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p:cTn id="46" dur="1500" fill="hold"/>
                                        <p:tgtEl>
                                          <p:spTgt spid="20"/>
                                        </p:tgtEl>
                                        <p:attrNameLst>
                                          <p:attrName>ppt_w</p:attrName>
                                        </p:attrNameLst>
                                      </p:cBhvr>
                                      <p:tavLst>
                                        <p:tav tm="0">
                                          <p:val>
                                            <p:strVal val="#ppt_w*0.70"/>
                                          </p:val>
                                        </p:tav>
                                        <p:tav tm="100000">
                                          <p:val>
                                            <p:strVal val="#ppt_w"/>
                                          </p:val>
                                        </p:tav>
                                      </p:tavLst>
                                    </p:anim>
                                    <p:anim calcmode="lin" valueType="num">
                                      <p:cBhvr>
                                        <p:cTn id="47" dur="1500" fill="hold"/>
                                        <p:tgtEl>
                                          <p:spTgt spid="20"/>
                                        </p:tgtEl>
                                        <p:attrNameLst>
                                          <p:attrName>ppt_h</p:attrName>
                                        </p:attrNameLst>
                                      </p:cBhvr>
                                      <p:tavLst>
                                        <p:tav tm="0">
                                          <p:val>
                                            <p:strVal val="#ppt_h"/>
                                          </p:val>
                                        </p:tav>
                                        <p:tav tm="100000">
                                          <p:val>
                                            <p:strVal val="#ppt_h"/>
                                          </p:val>
                                        </p:tav>
                                      </p:tavLst>
                                    </p:anim>
                                    <p:animEffect transition="in" filter="fade">
                                      <p:cBhvr>
                                        <p:cTn id="48" dur="15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10"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p:cTn id="53" dur="1500" fill="hold"/>
                                        <p:tgtEl>
                                          <p:spTgt spid="17"/>
                                        </p:tgtEl>
                                        <p:attrNameLst>
                                          <p:attrName>ppt_w</p:attrName>
                                        </p:attrNameLst>
                                      </p:cBhvr>
                                      <p:tavLst>
                                        <p:tav tm="0">
                                          <p:val>
                                            <p:fltVal val="0"/>
                                          </p:val>
                                        </p:tav>
                                        <p:tav tm="100000">
                                          <p:val>
                                            <p:strVal val="#ppt_w"/>
                                          </p:val>
                                        </p:tav>
                                      </p:tavLst>
                                    </p:anim>
                                    <p:anim calcmode="lin" valueType="num">
                                      <p:cBhvr>
                                        <p:cTn id="54" dur="15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animBg="1"/>
      <p:bldP spid="19" grpId="0" animBg="1"/>
      <p:bldP spid="20" grpId="0" animBg="1"/>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r/cybersecurity - Researchers find hidden vulnerabilities in hundreds of Docker containers - Help Net Security">
            <a:extLst>
              <a:ext uri="{FF2B5EF4-FFF2-40B4-BE49-F238E27FC236}">
                <a16:creationId xmlns:a16="http://schemas.microsoft.com/office/drawing/2014/main" id="{99CB7643-C7B6-8E2E-A929-2CE58775CB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992" r="20714" b="3101"/>
          <a:stretch/>
        </p:blipFill>
        <p:spPr bwMode="auto">
          <a:xfrm>
            <a:off x="3533492" y="1572"/>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2D41FF-3A4B-44F8-A104-7908BFCD72FF}"/>
              </a:ext>
            </a:extLst>
          </p:cNvPr>
          <p:cNvSpPr>
            <a:spLocks noGrp="1"/>
          </p:cNvSpPr>
          <p:nvPr>
            <p:ph type="ctrTitle"/>
          </p:nvPr>
        </p:nvSpPr>
        <p:spPr>
          <a:xfrm>
            <a:off x="481029" y="835952"/>
            <a:ext cx="9706149" cy="681291"/>
          </a:xfrm>
        </p:spPr>
        <p:txBody>
          <a:bodyPr anchor="b">
            <a:normAutofit/>
          </a:bodyPr>
          <a:lstStyle/>
          <a:p>
            <a:pPr algn="l"/>
            <a:r>
              <a:rPr lang="en-US" sz="3600" dirty="0">
                <a:solidFill>
                  <a:schemeClr val="bg1"/>
                </a:solidFill>
                <a:latin typeface="+mn-lt"/>
              </a:rPr>
              <a:t>Development explanation</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2906219C-B5EA-E673-17BF-8E7CFA44A1B5}"/>
              </a:ext>
            </a:extLst>
          </p:cNvPr>
          <p:cNvSpPr txBox="1"/>
          <p:nvPr/>
        </p:nvSpPr>
        <p:spPr>
          <a:xfrm>
            <a:off x="607764" y="4362982"/>
            <a:ext cx="8513376" cy="707886"/>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bg1"/>
                </a:solidFill>
              </a:rPr>
              <a:t>The main function calls </a:t>
            </a:r>
            <a:r>
              <a:rPr lang="en-US" sz="2000" dirty="0" err="1">
                <a:solidFill>
                  <a:schemeClr val="bg1"/>
                </a:solidFill>
              </a:rPr>
              <a:t>modify_index_html</a:t>
            </a:r>
            <a:r>
              <a:rPr lang="en-US" sz="2000" dirty="0">
                <a:solidFill>
                  <a:schemeClr val="bg1"/>
                </a:solidFill>
              </a:rPr>
              <a:t>(), passes the ‘name’ parameter and executes.</a:t>
            </a:r>
          </a:p>
        </p:txBody>
      </p:sp>
      <p:sp>
        <p:nvSpPr>
          <p:cNvPr id="10" name="TextBox 9">
            <a:extLst>
              <a:ext uri="{FF2B5EF4-FFF2-40B4-BE49-F238E27FC236}">
                <a16:creationId xmlns:a16="http://schemas.microsoft.com/office/drawing/2014/main" id="{1DD13DF1-F70F-CA9D-622B-8AB0560B7883}"/>
              </a:ext>
            </a:extLst>
          </p:cNvPr>
          <p:cNvSpPr txBox="1"/>
          <p:nvPr/>
        </p:nvSpPr>
        <p:spPr>
          <a:xfrm>
            <a:off x="481029" y="2232520"/>
            <a:ext cx="5078523" cy="646331"/>
          </a:xfrm>
          <a:prstGeom prst="rect">
            <a:avLst/>
          </a:prstGeom>
          <a:noFill/>
        </p:spPr>
        <p:txBody>
          <a:bodyPr wrap="square" rtlCol="0">
            <a:spAutoFit/>
          </a:bodyPr>
          <a:lstStyle/>
          <a:p>
            <a:r>
              <a:rPr lang="en-US" sz="3600" b="1" dirty="0">
                <a:solidFill>
                  <a:schemeClr val="bg1"/>
                </a:solidFill>
              </a:rPr>
              <a:t>Low Level Working:</a:t>
            </a:r>
          </a:p>
        </p:txBody>
      </p:sp>
      <p:sp>
        <p:nvSpPr>
          <p:cNvPr id="14" name="TextBox 13">
            <a:extLst>
              <a:ext uri="{FF2B5EF4-FFF2-40B4-BE49-F238E27FC236}">
                <a16:creationId xmlns:a16="http://schemas.microsoft.com/office/drawing/2014/main" id="{7A53E502-0D31-5EAB-8655-664E31D3DE0F}"/>
              </a:ext>
            </a:extLst>
          </p:cNvPr>
          <p:cNvSpPr txBox="1"/>
          <p:nvPr/>
        </p:nvSpPr>
        <p:spPr>
          <a:xfrm>
            <a:off x="607764" y="3098070"/>
            <a:ext cx="6103620" cy="400110"/>
          </a:xfrm>
          <a:prstGeom prst="rect">
            <a:avLst/>
          </a:prstGeom>
          <a:noFill/>
        </p:spPr>
        <p:txBody>
          <a:bodyPr wrap="square">
            <a:spAutoFit/>
          </a:bodyPr>
          <a:lstStyle/>
          <a:p>
            <a:r>
              <a:rPr lang="en-US" sz="2000" dirty="0">
                <a:solidFill>
                  <a:schemeClr val="bg1"/>
                </a:solidFill>
              </a:rPr>
              <a:t>Approach used in Python script:</a:t>
            </a:r>
          </a:p>
        </p:txBody>
      </p:sp>
      <p:sp>
        <p:nvSpPr>
          <p:cNvPr id="21" name="TextBox 20">
            <a:extLst>
              <a:ext uri="{FF2B5EF4-FFF2-40B4-BE49-F238E27FC236}">
                <a16:creationId xmlns:a16="http://schemas.microsoft.com/office/drawing/2014/main" id="{9EF28C24-271B-357D-56B7-BC4B70D45290}"/>
              </a:ext>
            </a:extLst>
          </p:cNvPr>
          <p:cNvSpPr txBox="1"/>
          <p:nvPr/>
        </p:nvSpPr>
        <p:spPr>
          <a:xfrm>
            <a:off x="607764" y="3576638"/>
            <a:ext cx="8193336" cy="707886"/>
          </a:xfrm>
          <a:prstGeom prst="rect">
            <a:avLst/>
          </a:prstGeom>
          <a:noFill/>
        </p:spPr>
        <p:txBody>
          <a:bodyPr wrap="square">
            <a:spAutoFit/>
          </a:bodyPr>
          <a:lstStyle/>
          <a:p>
            <a:pPr marL="342900" indent="-342900" algn="just">
              <a:buFont typeface="Arial" panose="020B0604020202020204" pitchFamily="34" charset="0"/>
              <a:buChar char="•"/>
            </a:pPr>
            <a:r>
              <a:rPr lang="en-US" sz="2000" dirty="0">
                <a:solidFill>
                  <a:schemeClr val="bg1"/>
                </a:solidFill>
              </a:rPr>
              <a:t>I have defined a function </a:t>
            </a:r>
            <a:r>
              <a:rPr lang="en-US" sz="2000" dirty="0" err="1">
                <a:solidFill>
                  <a:schemeClr val="bg1"/>
                </a:solidFill>
              </a:rPr>
              <a:t>modify_index_html</a:t>
            </a:r>
            <a:r>
              <a:rPr lang="en-US" sz="2000" dirty="0">
                <a:solidFill>
                  <a:schemeClr val="bg1"/>
                </a:solidFill>
              </a:rPr>
              <a:t>(). Edits the content and writes to the image</a:t>
            </a:r>
          </a:p>
        </p:txBody>
      </p:sp>
    </p:spTree>
    <p:extLst>
      <p:ext uri="{BB962C8B-B14F-4D97-AF65-F5344CB8AC3E}">
        <p14:creationId xmlns:p14="http://schemas.microsoft.com/office/powerpoint/2010/main" val="130571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P spid="14"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r/cybersecurity - Researchers find hidden vulnerabilities in hundreds of Docker containers - Help Net Security">
            <a:extLst>
              <a:ext uri="{FF2B5EF4-FFF2-40B4-BE49-F238E27FC236}">
                <a16:creationId xmlns:a16="http://schemas.microsoft.com/office/drawing/2014/main" id="{2D040690-2571-1C37-8CFD-B328EEF7E9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992" r="20714" b="3101"/>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158F48-C8BD-5CEE-9491-BB7FC8A23BEB}"/>
              </a:ext>
            </a:extLst>
          </p:cNvPr>
          <p:cNvSpPr>
            <a:spLocks noGrp="1"/>
          </p:cNvSpPr>
          <p:nvPr>
            <p:ph type="ctrTitle"/>
          </p:nvPr>
        </p:nvSpPr>
        <p:spPr>
          <a:xfrm>
            <a:off x="415860" y="699084"/>
            <a:ext cx="8380269" cy="789563"/>
          </a:xfrm>
        </p:spPr>
        <p:txBody>
          <a:bodyPr anchor="b">
            <a:normAutofit/>
          </a:bodyPr>
          <a:lstStyle/>
          <a:p>
            <a:pPr algn="l"/>
            <a:r>
              <a:rPr lang="en-US" sz="3600" b="1" dirty="0">
                <a:solidFill>
                  <a:schemeClr val="bg1"/>
                </a:solidFill>
                <a:latin typeface="+mn-lt"/>
              </a:rPr>
              <a:t>Potential Future Improvements</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F1739A37-E455-7A41-5022-76C5AB8E4258}"/>
              </a:ext>
            </a:extLst>
          </p:cNvPr>
          <p:cNvSpPr txBox="1"/>
          <p:nvPr/>
        </p:nvSpPr>
        <p:spPr>
          <a:xfrm>
            <a:off x="415860" y="4299704"/>
            <a:ext cx="8253049" cy="163121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chemeClr val="bg1"/>
                </a:solidFill>
              </a:rPr>
              <a:t>Regular Update and Upgrade: Keeping the image up to date with patches is very crucial in order to avoid exposing the containers to vulnerabilities and prone to attack. I have already added this feature in my dockerfile. Every time the image is run, it first updates and upgrades before any other operation is run.</a:t>
            </a:r>
          </a:p>
        </p:txBody>
      </p:sp>
      <p:sp>
        <p:nvSpPr>
          <p:cNvPr id="7" name="TextBox 6">
            <a:extLst>
              <a:ext uri="{FF2B5EF4-FFF2-40B4-BE49-F238E27FC236}">
                <a16:creationId xmlns:a16="http://schemas.microsoft.com/office/drawing/2014/main" id="{9E8C6BF0-14DA-D53A-BFA4-B2999D2C7AFE}"/>
              </a:ext>
            </a:extLst>
          </p:cNvPr>
          <p:cNvSpPr txBox="1"/>
          <p:nvPr/>
        </p:nvSpPr>
        <p:spPr>
          <a:xfrm>
            <a:off x="481028" y="1941189"/>
            <a:ext cx="7988602" cy="1323439"/>
          </a:xfrm>
          <a:prstGeom prst="rect">
            <a:avLst/>
          </a:prstGeom>
          <a:noFill/>
        </p:spPr>
        <p:txBody>
          <a:bodyPr wrap="square">
            <a:spAutoFit/>
          </a:bodyPr>
          <a:lstStyle/>
          <a:p>
            <a:pPr marL="285750" indent="-285750" algn="just">
              <a:buFont typeface="Arial" panose="020B0604020202020204" pitchFamily="34" charset="0"/>
              <a:buChar char="•"/>
            </a:pPr>
            <a:r>
              <a:rPr lang="en-US" sz="2000" b="1" dirty="0">
                <a:solidFill>
                  <a:schemeClr val="bg1"/>
                </a:solidFill>
              </a:rPr>
              <a:t>Enhance Python Script: </a:t>
            </a:r>
            <a:r>
              <a:rPr lang="en-US" sz="2000" dirty="0">
                <a:solidFill>
                  <a:schemeClr val="bg1"/>
                </a:solidFill>
              </a:rPr>
              <a:t>Improvising the Python script for various other uses along with index.html file customization. This could include adding authentication and authorization features where the script can handle secure access to the image</a:t>
            </a:r>
          </a:p>
        </p:txBody>
      </p:sp>
      <p:sp>
        <p:nvSpPr>
          <p:cNvPr id="10" name="TextBox 9">
            <a:extLst>
              <a:ext uri="{FF2B5EF4-FFF2-40B4-BE49-F238E27FC236}">
                <a16:creationId xmlns:a16="http://schemas.microsoft.com/office/drawing/2014/main" id="{98893BF4-9C39-582A-F105-B3C4DFBC52B4}"/>
              </a:ext>
            </a:extLst>
          </p:cNvPr>
          <p:cNvSpPr txBox="1"/>
          <p:nvPr/>
        </p:nvSpPr>
        <p:spPr>
          <a:xfrm>
            <a:off x="415860" y="3429000"/>
            <a:ext cx="8133780" cy="707886"/>
          </a:xfrm>
          <a:prstGeom prst="rect">
            <a:avLst/>
          </a:prstGeom>
          <a:noFill/>
        </p:spPr>
        <p:txBody>
          <a:bodyPr wrap="square">
            <a:spAutoFit/>
          </a:bodyPr>
          <a:lstStyle/>
          <a:p>
            <a:pPr marL="342900" indent="-342900" algn="just">
              <a:buFont typeface="Arial" panose="020B0604020202020204" pitchFamily="34" charset="0"/>
              <a:buChar char="•"/>
            </a:pPr>
            <a:r>
              <a:rPr lang="en-US" sz="2000" b="1" dirty="0">
                <a:solidFill>
                  <a:schemeClr val="bg1"/>
                </a:solidFill>
              </a:rPr>
              <a:t>Enabling Security Headers:  </a:t>
            </a:r>
            <a:r>
              <a:rPr lang="en-US" sz="2000" dirty="0">
                <a:solidFill>
                  <a:schemeClr val="bg1"/>
                </a:solidFill>
              </a:rPr>
              <a:t>We can enable HTTPS in the python script to ensure secure communication between client and server.</a:t>
            </a:r>
          </a:p>
        </p:txBody>
      </p:sp>
    </p:spTree>
    <p:extLst>
      <p:ext uri="{BB962C8B-B14F-4D97-AF65-F5344CB8AC3E}">
        <p14:creationId xmlns:p14="http://schemas.microsoft.com/office/powerpoint/2010/main" val="152160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r/cybersecurity - Researchers find hidden vulnerabilities in hundreds of Docker containers - Help Net Security">
            <a:extLst>
              <a:ext uri="{FF2B5EF4-FFF2-40B4-BE49-F238E27FC236}">
                <a16:creationId xmlns:a16="http://schemas.microsoft.com/office/drawing/2014/main" id="{170C4A09-10EB-B645-ED73-7576967B8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0" r="2342" b="1"/>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64765293-A22C-33E8-9A8F-436BEF138887}"/>
              </a:ext>
            </a:extLst>
          </p:cNvPr>
          <p:cNvSpPr txBox="1"/>
          <p:nvPr/>
        </p:nvSpPr>
        <p:spPr>
          <a:xfrm>
            <a:off x="872490" y="2605651"/>
            <a:ext cx="6968490" cy="1406279"/>
          </a:xfrm>
          <a:prstGeom prst="rect">
            <a:avLst/>
          </a:prstGeom>
        </p:spPr>
        <p:txBody>
          <a:bodyPr vert="horz" lIns="91440" tIns="45720" rIns="91440" bIns="45720" rtlCol="0">
            <a:noAutofit/>
          </a:bodyPr>
          <a:lstStyle/>
          <a:p>
            <a:pPr>
              <a:lnSpc>
                <a:spcPct val="90000"/>
              </a:lnSpc>
              <a:spcAft>
                <a:spcPts val="600"/>
              </a:spcAft>
            </a:pPr>
            <a:r>
              <a:rPr lang="en-US" sz="8800" b="1" dirty="0"/>
              <a:t>Thank You</a:t>
            </a:r>
          </a:p>
        </p:txBody>
      </p:sp>
    </p:spTree>
    <p:extLst>
      <p:ext uri="{BB962C8B-B14F-4D97-AF65-F5344CB8AC3E}">
        <p14:creationId xmlns:p14="http://schemas.microsoft.com/office/powerpoint/2010/main" val="222297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1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1250" fill="hold"/>
                                        <p:tgtEl>
                                          <p:spTgt spid="3"/>
                                        </p:tgtEl>
                                        <p:attrNameLst>
                                          <p:attrName>ppt_x</p:attrName>
                                        </p:attrNameLst>
                                      </p:cBhvr>
                                      <p:tavLst>
                                        <p:tav tm="0">
                                          <p:val>
                                            <p:strVal val="#ppt_x"/>
                                          </p:val>
                                        </p:tav>
                                        <p:tav tm="100000">
                                          <p:val>
                                            <p:strVal val="#ppt_x"/>
                                          </p:val>
                                        </p:tav>
                                      </p:tavLst>
                                    </p:anim>
                                    <p:anim calcmode="lin" valueType="num">
                                      <p:cBhvr additive="base">
                                        <p:cTn id="13" dur="12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392</Words>
  <Application>Microsoft Macintosh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 Develop a Python script which changes the index.html file content automatically when a docker image is run. </vt:lpstr>
      <vt:lpstr>Major challenge that I faced was to link my python script to docker file. Including python script in docker file was giving me multiple errors while creating the image.</vt:lpstr>
      <vt:lpstr>Development explanation</vt:lpstr>
      <vt:lpstr>Development explanation</vt:lpstr>
      <vt:lpstr>Potential Future Improvements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Custom Image Creation</dc:title>
  <dc:creator>Aishwarya Channappaji</dc:creator>
  <cp:lastModifiedBy>Aishwarya Channappaji</cp:lastModifiedBy>
  <cp:revision>31</cp:revision>
  <dcterms:created xsi:type="dcterms:W3CDTF">2023-12-04T07:10:42Z</dcterms:created>
  <dcterms:modified xsi:type="dcterms:W3CDTF">2023-12-04T23:12:28Z</dcterms:modified>
</cp:coreProperties>
</file>