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0249156c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0249156c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0249156c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0249156c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0249156c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0249156c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0249156c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0249156c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0249156c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0249156c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0249156c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0249156c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0249156c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0249156c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0249156c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0249156c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0249156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0249156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249156c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249156c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0249156c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0249156c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0249156c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0249156c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0249156c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0249156c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0249156c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0249156c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Analyzing Layoffs in the Top 20 Affected States of the US</a:t>
            </a:r>
            <a:endParaRPr>
              <a:latin typeface="Times New Roman"/>
              <a:ea typeface="Times New Roman"/>
              <a:cs typeface="Times New Roman"/>
              <a:sym typeface="Times New Roman"/>
            </a:endParaRPr>
          </a:p>
        </p:txBody>
      </p:sp>
      <p:sp>
        <p:nvSpPr>
          <p:cNvPr id="87" name="Google Shape;87;p13"/>
          <p:cNvSpPr txBox="1"/>
          <p:nvPr>
            <p:ph idx="1" type="subTitle"/>
          </p:nvPr>
        </p:nvSpPr>
        <p:spPr>
          <a:xfrm>
            <a:off x="6442850" y="3283600"/>
            <a:ext cx="2329200" cy="15762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lang="en">
                <a:solidFill>
                  <a:schemeClr val="dk2"/>
                </a:solidFill>
                <a:latin typeface="Times New Roman"/>
                <a:ea typeface="Times New Roman"/>
                <a:cs typeface="Times New Roman"/>
                <a:sym typeface="Times New Roman"/>
              </a:rPr>
              <a:t>By:</a:t>
            </a:r>
            <a:br>
              <a:rPr lang="en">
                <a:solidFill>
                  <a:schemeClr val="dk2"/>
                </a:solidFill>
                <a:latin typeface="Times New Roman"/>
                <a:ea typeface="Times New Roman"/>
                <a:cs typeface="Times New Roman"/>
                <a:sym typeface="Times New Roman"/>
              </a:rPr>
            </a:br>
            <a:r>
              <a:rPr lang="en">
                <a:solidFill>
                  <a:schemeClr val="dk2"/>
                </a:solidFill>
                <a:latin typeface="Times New Roman"/>
                <a:ea typeface="Times New Roman"/>
                <a:cs typeface="Times New Roman"/>
                <a:sym typeface="Times New Roman"/>
              </a:rPr>
              <a:t>Aishwarya Gulab</a:t>
            </a:r>
            <a:br>
              <a:rPr lang="en">
                <a:solidFill>
                  <a:schemeClr val="dk2"/>
                </a:solidFill>
                <a:latin typeface="Times New Roman"/>
                <a:ea typeface="Times New Roman"/>
                <a:cs typeface="Times New Roman"/>
                <a:sym typeface="Times New Roman"/>
              </a:rPr>
            </a:br>
            <a:r>
              <a:rPr lang="en">
                <a:solidFill>
                  <a:schemeClr val="dk2"/>
                </a:solidFill>
                <a:latin typeface="Times New Roman"/>
                <a:ea typeface="Times New Roman"/>
                <a:cs typeface="Times New Roman"/>
                <a:sym typeface="Times New Roman"/>
              </a:rPr>
              <a:t>Sheetal Patnaik</a:t>
            </a:r>
            <a:br>
              <a:rPr lang="en">
                <a:solidFill>
                  <a:schemeClr val="dk2"/>
                </a:solidFill>
                <a:latin typeface="Times New Roman"/>
                <a:ea typeface="Times New Roman"/>
                <a:cs typeface="Times New Roman"/>
                <a:sym typeface="Times New Roman"/>
              </a:rPr>
            </a:br>
            <a:r>
              <a:rPr lang="en">
                <a:solidFill>
                  <a:schemeClr val="dk2"/>
                </a:solidFill>
                <a:latin typeface="Times New Roman"/>
                <a:ea typeface="Times New Roman"/>
                <a:cs typeface="Times New Roman"/>
                <a:sym typeface="Times New Roman"/>
              </a:rPr>
              <a:t>Lincy Rebello</a:t>
            </a:r>
            <a:br>
              <a:rPr lang="en">
                <a:solidFill>
                  <a:schemeClr val="dk2"/>
                </a:solidFill>
                <a:latin typeface="Times New Roman"/>
                <a:ea typeface="Times New Roman"/>
                <a:cs typeface="Times New Roman"/>
                <a:sym typeface="Times New Roman"/>
              </a:rPr>
            </a:br>
            <a:r>
              <a:rPr lang="en">
                <a:solidFill>
                  <a:schemeClr val="dk2"/>
                </a:solidFill>
                <a:latin typeface="Times New Roman"/>
                <a:ea typeface="Times New Roman"/>
                <a:cs typeface="Times New Roman"/>
                <a:sym typeface="Times New Roman"/>
              </a:rPr>
              <a:t>Dhruv Shetty</a:t>
            </a:r>
            <a:endParaRPr>
              <a:solidFill>
                <a:schemeClr val="dk2"/>
              </a:solidFill>
              <a:latin typeface="Times New Roman"/>
              <a:ea typeface="Times New Roman"/>
              <a:cs typeface="Times New Roman"/>
              <a:sym typeface="Times New Roman"/>
            </a:endParaRPr>
          </a:p>
          <a:p>
            <a:pPr indent="0" lvl="0" marL="0" rtl="0" algn="r">
              <a:spcBef>
                <a:spcPts val="0"/>
              </a:spcBef>
              <a:spcAft>
                <a:spcPts val="0"/>
              </a:spcAft>
              <a:buNone/>
            </a:pPr>
            <a:r>
              <a:rPr lang="en">
                <a:solidFill>
                  <a:schemeClr val="dk2"/>
                </a:solidFill>
                <a:latin typeface="Times New Roman"/>
                <a:ea typeface="Times New Roman"/>
                <a:cs typeface="Times New Roman"/>
                <a:sym typeface="Times New Roman"/>
              </a:rPr>
              <a:t>Pranav</a:t>
            </a:r>
            <a:endParaRPr>
              <a:solidFill>
                <a:schemeClr val="dk2"/>
              </a:solidFill>
              <a:latin typeface="Times New Roman"/>
              <a:ea typeface="Times New Roman"/>
              <a:cs typeface="Times New Roman"/>
              <a:sym typeface="Times New Roman"/>
            </a:endParaRPr>
          </a:p>
        </p:txBody>
      </p:sp>
      <p:sp>
        <p:nvSpPr>
          <p:cNvPr id="88" name="Google Shape;88;p13"/>
          <p:cNvSpPr txBox="1"/>
          <p:nvPr/>
        </p:nvSpPr>
        <p:spPr>
          <a:xfrm>
            <a:off x="874550" y="2977900"/>
            <a:ext cx="2623800" cy="5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Times New Roman"/>
                <a:ea typeface="Times New Roman"/>
                <a:cs typeface="Times New Roman"/>
                <a:sym typeface="Times New Roman"/>
              </a:rPr>
              <a:t>GROUP-6</a:t>
            </a:r>
            <a:endParaRPr sz="2200">
              <a:solidFill>
                <a:schemeClr val="accen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rotWithShape="1">
          <a:blip r:embed="rId3">
            <a:alphaModFix/>
          </a:blip>
          <a:srcRect b="0" l="0" r="11621" t="4807"/>
          <a:stretch/>
        </p:blipFill>
        <p:spPr>
          <a:xfrm>
            <a:off x="0" y="0"/>
            <a:ext cx="9143999" cy="5143499"/>
          </a:xfrm>
          <a:prstGeom prst="rect">
            <a:avLst/>
          </a:prstGeom>
          <a:noFill/>
          <a:ln>
            <a:noFill/>
          </a:ln>
        </p:spPr>
      </p:pic>
      <p:sp>
        <p:nvSpPr>
          <p:cNvPr id="149" name="Google Shape;149;p22"/>
          <p:cNvSpPr txBox="1"/>
          <p:nvPr/>
        </p:nvSpPr>
        <p:spPr>
          <a:xfrm>
            <a:off x="2017875" y="4075250"/>
            <a:ext cx="60534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Times New Roman"/>
                <a:ea typeface="Times New Roman"/>
                <a:cs typeface="Times New Roman"/>
                <a:sym typeface="Times New Roman"/>
              </a:rPr>
              <a:t>Number of workers affected by different types of layoffs across states</a:t>
            </a:r>
            <a:endParaRPr b="1">
              <a:solidFill>
                <a:schemeClr val="dk2"/>
              </a:solidFill>
              <a:latin typeface="Times New Roman"/>
              <a:ea typeface="Times New Roman"/>
              <a:cs typeface="Times New Roman"/>
              <a:sym typeface="Times New Roman"/>
            </a:endParaRPr>
          </a:p>
        </p:txBody>
      </p:sp>
      <p:sp>
        <p:nvSpPr>
          <p:cNvPr id="150" name="Google Shape;150;p22"/>
          <p:cNvSpPr txBox="1"/>
          <p:nvPr/>
        </p:nvSpPr>
        <p:spPr>
          <a:xfrm>
            <a:off x="2282025" y="2868600"/>
            <a:ext cx="5149200" cy="1266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sz="1200">
                <a:latin typeface="Times New Roman"/>
                <a:ea typeface="Times New Roman"/>
                <a:cs typeface="Times New Roman"/>
                <a:sym typeface="Times New Roman"/>
              </a:rPr>
              <a:t>●The graph reveals significant variation in layoff volume across states. Some states, like California, appear to have a higher total number of workers affected by layoffs compared to others.</a:t>
            </a:r>
            <a:endParaRPr sz="1200">
              <a:latin typeface="Times New Roman"/>
              <a:ea typeface="Times New Roman"/>
              <a:cs typeface="Times New Roman"/>
              <a:sym typeface="Times New Roman"/>
            </a:endParaRPr>
          </a:p>
          <a:p>
            <a:pPr indent="0" lvl="0" marL="12700" rtl="0" algn="l">
              <a:lnSpc>
                <a:spcPct val="115000"/>
              </a:lnSpc>
              <a:spcBef>
                <a:spcPts val="0"/>
              </a:spcBef>
              <a:spcAft>
                <a:spcPts val="0"/>
              </a:spcAft>
              <a:buNone/>
            </a:pPr>
            <a:r>
              <a:rPr lang="en" sz="1200">
                <a:latin typeface="Times New Roman"/>
                <a:ea typeface="Times New Roman"/>
                <a:cs typeface="Times New Roman"/>
                <a:sym typeface="Times New Roman"/>
              </a:rPr>
              <a:t>● By analyzing the distribution of these categories across states, you can identify which types of layoffs are most prevalent in different regions.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pic>
        <p:nvPicPr>
          <p:cNvPr id="151" name="Google Shape;151;p22"/>
          <p:cNvPicPr preferRelativeResize="0"/>
          <p:nvPr/>
        </p:nvPicPr>
        <p:blipFill>
          <a:blip r:embed="rId4">
            <a:alphaModFix/>
          </a:blip>
          <a:stretch>
            <a:fillRect/>
          </a:stretch>
        </p:blipFill>
        <p:spPr>
          <a:xfrm>
            <a:off x="7630875" y="751750"/>
            <a:ext cx="1469150" cy="286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rotWithShape="1">
          <a:blip r:embed="rId3">
            <a:alphaModFix/>
          </a:blip>
          <a:srcRect b="0" l="0" r="0" t="6261"/>
          <a:stretch/>
        </p:blipFill>
        <p:spPr>
          <a:xfrm>
            <a:off x="0" y="0"/>
            <a:ext cx="7418500" cy="5143499"/>
          </a:xfrm>
          <a:prstGeom prst="rect">
            <a:avLst/>
          </a:prstGeom>
          <a:noFill/>
          <a:ln>
            <a:noFill/>
          </a:ln>
        </p:spPr>
      </p:pic>
      <p:pic>
        <p:nvPicPr>
          <p:cNvPr id="157" name="Google Shape;157;p23"/>
          <p:cNvPicPr preferRelativeResize="0"/>
          <p:nvPr/>
        </p:nvPicPr>
        <p:blipFill>
          <a:blip r:embed="rId4">
            <a:alphaModFix/>
          </a:blip>
          <a:stretch>
            <a:fillRect/>
          </a:stretch>
        </p:blipFill>
        <p:spPr>
          <a:xfrm>
            <a:off x="6765450" y="4044450"/>
            <a:ext cx="2378550" cy="1099050"/>
          </a:xfrm>
          <a:prstGeom prst="rect">
            <a:avLst/>
          </a:prstGeom>
          <a:noFill/>
          <a:ln>
            <a:noFill/>
          </a:ln>
        </p:spPr>
      </p:pic>
      <p:sp>
        <p:nvSpPr>
          <p:cNvPr id="158" name="Google Shape;158;p23"/>
          <p:cNvSpPr txBox="1"/>
          <p:nvPr/>
        </p:nvSpPr>
        <p:spPr>
          <a:xfrm>
            <a:off x="2334375" y="494575"/>
            <a:ext cx="4797300" cy="4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chemeClr val="dk2"/>
                </a:solidFill>
                <a:highlight>
                  <a:schemeClr val="lt1"/>
                </a:highlight>
                <a:latin typeface="Times New Roman"/>
                <a:ea typeface="Times New Roman"/>
                <a:cs typeface="Times New Roman"/>
                <a:sym typeface="Times New Roman"/>
              </a:rPr>
              <a:t>Top 20 cities with highest number of layoffs</a:t>
            </a:r>
            <a:endParaRPr b="1" sz="19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2"/>
              </a:solidFill>
              <a:highlight>
                <a:schemeClr val="lt1"/>
              </a:highlight>
              <a:latin typeface="Times New Roman"/>
              <a:ea typeface="Times New Roman"/>
              <a:cs typeface="Times New Roman"/>
              <a:sym typeface="Times New Roman"/>
            </a:endParaRPr>
          </a:p>
        </p:txBody>
      </p:sp>
      <p:sp>
        <p:nvSpPr>
          <p:cNvPr id="159" name="Google Shape;159;p23"/>
          <p:cNvSpPr txBox="1"/>
          <p:nvPr/>
        </p:nvSpPr>
        <p:spPr>
          <a:xfrm>
            <a:off x="7418500" y="187925"/>
            <a:ext cx="1736700" cy="3798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New York has the highest number of workers laid off at 218,367.</a:t>
            </a:r>
            <a:endParaRPr sz="13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Followed by Los Angeles and San Diego</a:t>
            </a:r>
            <a:endParaRPr sz="13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Dallas has the least number of layoffs.</a:t>
            </a:r>
            <a:endParaRPr sz="13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More intense shades of pink correspond to cities with a higher number of layoffs, while lighter shades represent areas with fewer layoffs.</a:t>
            </a:r>
            <a:endParaRPr sz="1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1631" l="685" r="14625" t="5110"/>
          <a:stretch/>
        </p:blipFill>
        <p:spPr>
          <a:xfrm>
            <a:off x="0" y="23762"/>
            <a:ext cx="6834900" cy="5095975"/>
          </a:xfrm>
          <a:prstGeom prst="rect">
            <a:avLst/>
          </a:prstGeom>
          <a:noFill/>
          <a:ln cap="flat" cmpd="sng" w="9525">
            <a:solidFill>
              <a:schemeClr val="dk2"/>
            </a:solidFill>
            <a:prstDash val="solid"/>
            <a:round/>
            <a:headEnd len="sm" w="sm" type="none"/>
            <a:tailEnd len="sm" w="sm" type="none"/>
          </a:ln>
        </p:spPr>
      </p:pic>
      <p:sp>
        <p:nvSpPr>
          <p:cNvPr id="165" name="Google Shape;165;p24"/>
          <p:cNvSpPr txBox="1"/>
          <p:nvPr/>
        </p:nvSpPr>
        <p:spPr>
          <a:xfrm>
            <a:off x="6914100" y="1685475"/>
            <a:ext cx="2229900" cy="200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latin typeface="Times New Roman"/>
                <a:ea typeface="Times New Roman"/>
                <a:cs typeface="Times New Roman"/>
                <a:sym typeface="Times New Roman"/>
              </a:rPr>
              <a:t>C</a:t>
            </a:r>
            <a:r>
              <a:rPr lang="en" sz="1500">
                <a:latin typeface="Times New Roman"/>
                <a:ea typeface="Times New Roman"/>
                <a:cs typeface="Times New Roman"/>
                <a:sym typeface="Times New Roman"/>
              </a:rPr>
              <a:t>ompanies like Yellow Corporation, USI service groups, US Airways, United Airlines, Macy’s, and Bank of America are the top listed companies with highest layoffs.</a:t>
            </a:r>
            <a:endParaRPr sz="1700"/>
          </a:p>
        </p:txBody>
      </p:sp>
      <p:sp>
        <p:nvSpPr>
          <p:cNvPr id="166" name="Google Shape;166;p24"/>
          <p:cNvSpPr txBox="1"/>
          <p:nvPr/>
        </p:nvSpPr>
        <p:spPr>
          <a:xfrm>
            <a:off x="1038600" y="23750"/>
            <a:ext cx="48963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highlight>
                  <a:schemeClr val="lt1"/>
                </a:highlight>
                <a:latin typeface="Times New Roman"/>
                <a:ea typeface="Times New Roman"/>
                <a:cs typeface="Times New Roman"/>
                <a:sym typeface="Times New Roman"/>
              </a:rPr>
              <a:t>Top 25 companies with highest number of layoffs.</a:t>
            </a:r>
            <a:endParaRPr b="1" sz="1900">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5"/>
          <p:cNvPicPr preferRelativeResize="0"/>
          <p:nvPr/>
        </p:nvPicPr>
        <p:blipFill rotWithShape="1">
          <a:blip r:embed="rId3">
            <a:alphaModFix/>
          </a:blip>
          <a:srcRect b="0" l="0" r="0" t="5846"/>
          <a:stretch/>
        </p:blipFill>
        <p:spPr>
          <a:xfrm>
            <a:off x="0" y="0"/>
            <a:ext cx="9143999" cy="4991099"/>
          </a:xfrm>
          <a:prstGeom prst="rect">
            <a:avLst/>
          </a:prstGeom>
          <a:noFill/>
          <a:ln>
            <a:noFill/>
          </a:ln>
        </p:spPr>
      </p:pic>
      <p:sp>
        <p:nvSpPr>
          <p:cNvPr id="172" name="Google Shape;172;p25"/>
          <p:cNvSpPr txBox="1"/>
          <p:nvPr/>
        </p:nvSpPr>
        <p:spPr>
          <a:xfrm>
            <a:off x="2766900" y="59350"/>
            <a:ext cx="3610200" cy="5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dk2"/>
                </a:solidFill>
                <a:highlight>
                  <a:schemeClr val="lt1"/>
                </a:highlight>
                <a:latin typeface="Times New Roman"/>
                <a:ea typeface="Times New Roman"/>
                <a:cs typeface="Times New Roman"/>
                <a:sym typeface="Times New Roman"/>
              </a:rPr>
              <a:t>Trend of Layoffs over years</a:t>
            </a:r>
            <a:endParaRPr b="1" sz="21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highlight>
                <a:schemeClr val="lt1"/>
              </a:highlight>
              <a:latin typeface="Times New Roman"/>
              <a:ea typeface="Times New Roman"/>
              <a:cs typeface="Times New Roman"/>
              <a:sym typeface="Times New Roman"/>
            </a:endParaRPr>
          </a:p>
        </p:txBody>
      </p:sp>
      <p:sp>
        <p:nvSpPr>
          <p:cNvPr id="173" name="Google Shape;173;p25"/>
          <p:cNvSpPr txBox="1"/>
          <p:nvPr/>
        </p:nvSpPr>
        <p:spPr>
          <a:xfrm>
            <a:off x="781450" y="702200"/>
            <a:ext cx="5766600" cy="196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sz="1300"/>
              <a:t>T</a:t>
            </a:r>
            <a:r>
              <a:rPr lang="en" sz="1300"/>
              <a:t>he number of layoffs appears to have fluctuated over the years.</a:t>
            </a:r>
            <a:endParaRPr sz="1300"/>
          </a:p>
          <a:p>
            <a:pPr indent="-311150" lvl="0" marL="457200" rtl="0" algn="l">
              <a:lnSpc>
                <a:spcPct val="115000"/>
              </a:lnSpc>
              <a:spcBef>
                <a:spcPts val="0"/>
              </a:spcBef>
              <a:spcAft>
                <a:spcPts val="0"/>
              </a:spcAft>
              <a:buSzPts val="1300"/>
              <a:buAutoNum type="arabicPeriod"/>
            </a:pPr>
            <a:r>
              <a:rPr lang="en" sz="1300"/>
              <a:t>The highest number of layoffs appears to happen between the start of  2020 till the start of 2022, at around 1,650,860 workers due to  Covid-19.</a:t>
            </a:r>
            <a:endParaRPr sz="1300"/>
          </a:p>
          <a:p>
            <a:pPr indent="-311150" lvl="0" marL="457200" rtl="0" algn="l">
              <a:lnSpc>
                <a:spcPct val="115000"/>
              </a:lnSpc>
              <a:spcBef>
                <a:spcPts val="0"/>
              </a:spcBef>
              <a:spcAft>
                <a:spcPts val="0"/>
              </a:spcAft>
              <a:buSzPts val="1300"/>
              <a:buAutoNum type="arabicPeriod"/>
            </a:pPr>
            <a:r>
              <a:rPr lang="en" sz="1300"/>
              <a:t>There appears to have been a significant increase in layoffs in 2008, which could be due to the Great Recession.</a:t>
            </a:r>
            <a:endParaRPr sz="1300"/>
          </a:p>
          <a:p>
            <a:pPr indent="-311150" lvl="0" marL="457200" rtl="0" algn="l">
              <a:lnSpc>
                <a:spcPct val="115000"/>
              </a:lnSpc>
              <a:spcBef>
                <a:spcPts val="0"/>
              </a:spcBef>
              <a:spcAft>
                <a:spcPts val="0"/>
              </a:spcAft>
              <a:buSzPts val="1300"/>
              <a:buAutoNum type="arabicPeriod"/>
            </a:pPr>
            <a:r>
              <a:rPr lang="en" sz="1300"/>
              <a:t>Layoffs appear to have been relatively low in the years between 2014 and 2018.</a:t>
            </a:r>
            <a:endParaRPr sz="1300"/>
          </a:p>
          <a:p>
            <a:pPr indent="0" lvl="0" marL="0" rtl="0" algn="l">
              <a:lnSpc>
                <a:spcPct val="115000"/>
              </a:lnSpc>
              <a:spcBef>
                <a:spcPts val="0"/>
              </a:spcBef>
              <a:spcAft>
                <a:spcPts val="0"/>
              </a:spcAft>
              <a:buNone/>
            </a:pPr>
            <a:r>
              <a:t/>
            </a:r>
            <a:endParaRPr b="1" sz="2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599075" y="596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latin typeface="Times New Roman"/>
                <a:ea typeface="Times New Roman"/>
                <a:cs typeface="Times New Roman"/>
                <a:sym typeface="Times New Roman"/>
              </a:rPr>
              <a:t>Key Learnings</a:t>
            </a:r>
            <a:endParaRPr sz="2840">
              <a:latin typeface="Times New Roman"/>
              <a:ea typeface="Times New Roman"/>
              <a:cs typeface="Times New Roman"/>
              <a:sym typeface="Times New Roman"/>
            </a:endParaRPr>
          </a:p>
        </p:txBody>
      </p:sp>
      <p:sp>
        <p:nvSpPr>
          <p:cNvPr id="179" name="Google Shape;179;p26"/>
          <p:cNvSpPr txBox="1"/>
          <p:nvPr>
            <p:ph idx="1" type="body"/>
          </p:nvPr>
        </p:nvSpPr>
        <p:spPr>
          <a:xfrm>
            <a:off x="490250" y="1297450"/>
            <a:ext cx="8340900" cy="3628500"/>
          </a:xfrm>
          <a:prstGeom prst="rect">
            <a:avLst/>
          </a:prstGeom>
        </p:spPr>
        <p:txBody>
          <a:bodyPr anchorCtr="0" anchor="t" bIns="91425" lIns="91425" spcFirstLastPara="1" rIns="91425" wrap="square" tIns="91425">
            <a:noAutofit/>
          </a:bodyPr>
          <a:lstStyle/>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City Impact</a:t>
            </a:r>
            <a:r>
              <a:rPr lang="en" sz="1612">
                <a:solidFill>
                  <a:schemeClr val="dk2"/>
                </a:solidFill>
                <a:latin typeface="Times New Roman"/>
                <a:ea typeface="Times New Roman"/>
                <a:cs typeface="Times New Roman"/>
                <a:sym typeface="Times New Roman"/>
              </a:rPr>
              <a:t>: Certain cities, such as New York, Los Angeles,San Diego experience the highest number of layoffs, indicating potential industry vulnerabilities or economic shifts.</a:t>
            </a:r>
            <a:endParaRPr sz="1612">
              <a:solidFill>
                <a:schemeClr val="dk2"/>
              </a:solidFill>
              <a:latin typeface="Times New Roman"/>
              <a:ea typeface="Times New Roman"/>
              <a:cs typeface="Times New Roman"/>
              <a:sym typeface="Times New Roman"/>
            </a:endParaRPr>
          </a:p>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Trend Analysis</a:t>
            </a:r>
            <a:r>
              <a:rPr lang="en" sz="1612">
                <a:solidFill>
                  <a:schemeClr val="dk2"/>
                </a:solidFill>
                <a:latin typeface="Times New Roman"/>
                <a:ea typeface="Times New Roman"/>
                <a:cs typeface="Times New Roman"/>
                <a:sym typeface="Times New Roman"/>
              </a:rPr>
              <a:t>: The number of layoffs appears to have fluctuated over the years, influenced by </a:t>
            </a:r>
            <a:r>
              <a:rPr lang="en" sz="1600">
                <a:solidFill>
                  <a:srgbClr val="000000"/>
                </a:solidFill>
                <a:latin typeface="Times New Roman"/>
                <a:ea typeface="Times New Roman"/>
                <a:cs typeface="Times New Roman"/>
                <a:sym typeface="Times New Roman"/>
              </a:rPr>
              <a:t>Covid-19 and Great Recession</a:t>
            </a:r>
            <a:r>
              <a:rPr lang="en" sz="1612">
                <a:solidFill>
                  <a:schemeClr val="dk2"/>
                </a:solidFill>
                <a:latin typeface="Times New Roman"/>
                <a:ea typeface="Times New Roman"/>
                <a:cs typeface="Times New Roman"/>
                <a:sym typeface="Times New Roman"/>
              </a:rPr>
              <a:t>.</a:t>
            </a:r>
            <a:endParaRPr sz="1612">
              <a:solidFill>
                <a:schemeClr val="dk2"/>
              </a:solidFill>
              <a:latin typeface="Times New Roman"/>
              <a:ea typeface="Times New Roman"/>
              <a:cs typeface="Times New Roman"/>
              <a:sym typeface="Times New Roman"/>
            </a:endParaRPr>
          </a:p>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State-wise Impact</a:t>
            </a:r>
            <a:r>
              <a:rPr lang="en" sz="1612">
                <a:solidFill>
                  <a:schemeClr val="dk2"/>
                </a:solidFill>
                <a:latin typeface="Times New Roman"/>
                <a:ea typeface="Times New Roman"/>
                <a:cs typeface="Times New Roman"/>
                <a:sym typeface="Times New Roman"/>
              </a:rPr>
              <a:t>: California emerges as particularly affected, with 1,589,394 workers impacted by layoffs, highlighting the need for targeted support and intervention.</a:t>
            </a:r>
            <a:endParaRPr sz="1612">
              <a:solidFill>
                <a:schemeClr val="dk2"/>
              </a:solidFill>
              <a:latin typeface="Times New Roman"/>
              <a:ea typeface="Times New Roman"/>
              <a:cs typeface="Times New Roman"/>
              <a:sym typeface="Times New Roman"/>
            </a:endParaRPr>
          </a:p>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Total Layoffs</a:t>
            </a:r>
            <a:r>
              <a:rPr lang="en" sz="1612">
                <a:solidFill>
                  <a:schemeClr val="dk2"/>
                </a:solidFill>
                <a:latin typeface="Times New Roman"/>
                <a:ea typeface="Times New Roman"/>
                <a:cs typeface="Times New Roman"/>
                <a:sym typeface="Times New Roman"/>
              </a:rPr>
              <a:t>: Overall, the analysis reveals huge number of layoffs across states, cities, companies and years.</a:t>
            </a:r>
            <a:endParaRPr sz="1612">
              <a:solidFill>
                <a:schemeClr val="dk2"/>
              </a:solidFill>
              <a:latin typeface="Times New Roman"/>
              <a:ea typeface="Times New Roman"/>
              <a:cs typeface="Times New Roman"/>
              <a:sym typeface="Times New Roman"/>
            </a:endParaRPr>
          </a:p>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Top Companies Affected</a:t>
            </a:r>
            <a:r>
              <a:rPr lang="en" sz="1612">
                <a:solidFill>
                  <a:schemeClr val="dk2"/>
                </a:solidFill>
                <a:latin typeface="Times New Roman"/>
                <a:ea typeface="Times New Roman"/>
                <a:cs typeface="Times New Roman"/>
                <a:sym typeface="Times New Roman"/>
              </a:rPr>
              <a:t>: Notable companies like Yellow Corporation, USI service groups, US Airways have contributed significantly to the layoffs, necessitating collaboration between government and industry for workforce retention and reemployment initiatives.</a:t>
            </a:r>
            <a:endParaRPr sz="1612">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7800" y="1949400"/>
            <a:ext cx="7688400" cy="124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Introduction</a:t>
            </a:r>
            <a:endParaRPr sz="2540">
              <a:latin typeface="Times New Roman"/>
              <a:ea typeface="Times New Roman"/>
              <a:cs typeface="Times New Roman"/>
              <a:sym typeface="Times New Roman"/>
            </a:endParaRPr>
          </a:p>
        </p:txBody>
      </p:sp>
      <p:sp>
        <p:nvSpPr>
          <p:cNvPr id="94" name="Google Shape;94;p14"/>
          <p:cNvSpPr txBox="1"/>
          <p:nvPr>
            <p:ph idx="1" type="body"/>
          </p:nvPr>
        </p:nvSpPr>
        <p:spPr>
          <a:xfrm>
            <a:off x="729450" y="2078875"/>
            <a:ext cx="7688700" cy="2714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 sz="1617">
                <a:solidFill>
                  <a:schemeClr val="dk2"/>
                </a:solidFill>
                <a:latin typeface="Times New Roman"/>
                <a:ea typeface="Times New Roman"/>
                <a:cs typeface="Times New Roman"/>
                <a:sym typeface="Times New Roman"/>
              </a:rPr>
              <a:t>Overview: The COVID-19 pandemic has had a significant impact on the US economy, leading to widespread job losses and layoffs across various industries. This analysis focuses on examining the scale and patterns of these layoffs in the top 20 states most affected by the economic downturn.</a:t>
            </a:r>
            <a:br>
              <a:rPr lang="en" sz="1617">
                <a:solidFill>
                  <a:schemeClr val="dk2"/>
                </a:solidFill>
                <a:latin typeface="Times New Roman"/>
                <a:ea typeface="Times New Roman"/>
                <a:cs typeface="Times New Roman"/>
                <a:sym typeface="Times New Roman"/>
              </a:rPr>
            </a:b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617">
                <a:solidFill>
                  <a:schemeClr val="dk2"/>
                </a:solidFill>
                <a:latin typeface="Times New Roman"/>
                <a:ea typeface="Times New Roman"/>
                <a:cs typeface="Times New Roman"/>
                <a:sym typeface="Times New Roman"/>
              </a:rPr>
              <a:t>Objective: The primary goal of this analysis is to provide a comprehensive understanding of the layoff situation in the hardest-hit states, identifying the  affected industries,identifying the key drivers  to inform policymakers and stakeholders.</a:t>
            </a: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617">
                <a:solidFill>
                  <a:schemeClr val="dk2"/>
                </a:solidFill>
                <a:latin typeface="Times New Roman"/>
                <a:ea typeface="Times New Roman"/>
                <a:cs typeface="Times New Roman"/>
                <a:sym typeface="Times New Roman"/>
              </a:rPr>
              <a:t>Scope: This analysis is aiming in identifying trends of the layoffs over years.</a:t>
            </a:r>
            <a:br>
              <a:rPr lang="en" sz="1617">
                <a:solidFill>
                  <a:schemeClr val="dk2"/>
                </a:solidFill>
                <a:latin typeface="Times New Roman"/>
                <a:ea typeface="Times New Roman"/>
                <a:cs typeface="Times New Roman"/>
                <a:sym typeface="Times New Roman"/>
              </a:rPr>
            </a:b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t/>
            </a: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t/>
            </a: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523"/>
              <a:buNone/>
            </a:pPr>
            <a:r>
              <a:t/>
            </a:r>
            <a:endParaRPr sz="1617">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highlight>
                  <a:schemeClr val="lt1"/>
                </a:highlight>
                <a:latin typeface="Times New Roman"/>
                <a:ea typeface="Times New Roman"/>
                <a:cs typeface="Times New Roman"/>
                <a:sym typeface="Times New Roman"/>
              </a:rPr>
              <a:t>List of the Top 20 affected states</a:t>
            </a:r>
            <a:endParaRPr sz="3911">
              <a:highlight>
                <a:schemeClr val="lt1"/>
              </a:highlight>
              <a:latin typeface="Times New Roman"/>
              <a:ea typeface="Times New Roman"/>
              <a:cs typeface="Times New Roman"/>
              <a:sym typeface="Times New Roman"/>
            </a:endParaRPr>
          </a:p>
        </p:txBody>
      </p:sp>
      <p:pic>
        <p:nvPicPr>
          <p:cNvPr id="100" name="Google Shape;100;p15"/>
          <p:cNvPicPr preferRelativeResize="0"/>
          <p:nvPr/>
        </p:nvPicPr>
        <p:blipFill>
          <a:blip r:embed="rId3">
            <a:alphaModFix/>
          </a:blip>
          <a:stretch>
            <a:fillRect/>
          </a:stretch>
        </p:blipFill>
        <p:spPr>
          <a:xfrm>
            <a:off x="729450" y="2078875"/>
            <a:ext cx="2281650" cy="2684950"/>
          </a:xfrm>
          <a:prstGeom prst="rect">
            <a:avLst/>
          </a:prstGeom>
          <a:noFill/>
          <a:ln>
            <a:noFill/>
          </a:ln>
        </p:spPr>
      </p:pic>
      <p:pic>
        <p:nvPicPr>
          <p:cNvPr id="101" name="Google Shape;101;p15"/>
          <p:cNvPicPr preferRelativeResize="0"/>
          <p:nvPr/>
        </p:nvPicPr>
        <p:blipFill>
          <a:blip r:embed="rId4">
            <a:alphaModFix/>
          </a:blip>
          <a:stretch>
            <a:fillRect/>
          </a:stretch>
        </p:blipFill>
        <p:spPr>
          <a:xfrm>
            <a:off x="5835925" y="2078875"/>
            <a:ext cx="2719525" cy="268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315200" y="1129200"/>
            <a:ext cx="8513599" cy="3664224"/>
          </a:xfrm>
          <a:prstGeom prst="rect">
            <a:avLst/>
          </a:prstGeom>
          <a:noFill/>
          <a:ln>
            <a:noFill/>
          </a:ln>
        </p:spPr>
      </p:pic>
      <p:pic>
        <p:nvPicPr>
          <p:cNvPr id="107" name="Google Shape;107;p16"/>
          <p:cNvPicPr preferRelativeResize="0"/>
          <p:nvPr/>
        </p:nvPicPr>
        <p:blipFill>
          <a:blip r:embed="rId4">
            <a:alphaModFix/>
          </a:blip>
          <a:stretch>
            <a:fillRect/>
          </a:stretch>
        </p:blipFill>
        <p:spPr>
          <a:xfrm>
            <a:off x="315200" y="4749125"/>
            <a:ext cx="7078099"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latin typeface="Times New Roman"/>
                <a:ea typeface="Times New Roman"/>
                <a:cs typeface="Times New Roman"/>
                <a:sym typeface="Times New Roman"/>
              </a:rPr>
              <a:t>Cleaned Data</a:t>
            </a:r>
            <a:endParaRPr sz="2340">
              <a:latin typeface="Times New Roman"/>
              <a:ea typeface="Times New Roman"/>
              <a:cs typeface="Times New Roman"/>
              <a:sym typeface="Times New Roman"/>
            </a:endParaRPr>
          </a:p>
        </p:txBody>
      </p:sp>
      <p:pic>
        <p:nvPicPr>
          <p:cNvPr id="113" name="Google Shape;113;p17"/>
          <p:cNvPicPr preferRelativeResize="0"/>
          <p:nvPr/>
        </p:nvPicPr>
        <p:blipFill>
          <a:blip r:embed="rId3">
            <a:alphaModFix/>
          </a:blip>
          <a:stretch>
            <a:fillRect/>
          </a:stretch>
        </p:blipFill>
        <p:spPr>
          <a:xfrm>
            <a:off x="729450" y="1992650"/>
            <a:ext cx="5170226" cy="2833974"/>
          </a:xfrm>
          <a:prstGeom prst="rect">
            <a:avLst/>
          </a:prstGeom>
          <a:noFill/>
          <a:ln cap="flat" cmpd="sng" w="9525">
            <a:solidFill>
              <a:schemeClr val="dk2"/>
            </a:solidFill>
            <a:prstDash val="solid"/>
            <a:round/>
            <a:headEnd len="sm" w="sm" type="none"/>
            <a:tailEnd len="sm" w="sm" type="none"/>
          </a:ln>
        </p:spPr>
      </p:pic>
      <p:sp>
        <p:nvSpPr>
          <p:cNvPr id="114" name="Google Shape;114;p17"/>
          <p:cNvSpPr txBox="1"/>
          <p:nvPr/>
        </p:nvSpPr>
        <p:spPr>
          <a:xfrm>
            <a:off x="6199325" y="2114400"/>
            <a:ext cx="2623800" cy="26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2"/>
                </a:solidFill>
                <a:latin typeface="Times New Roman"/>
                <a:ea typeface="Times New Roman"/>
                <a:cs typeface="Times New Roman"/>
                <a:sym typeface="Times New Roman"/>
              </a:rPr>
              <a:t>Note: We have used python for conducting cleaning and transformation operations.</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118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40">
                <a:latin typeface="Times New Roman"/>
                <a:ea typeface="Times New Roman"/>
                <a:cs typeface="Times New Roman"/>
                <a:sym typeface="Times New Roman"/>
              </a:rPr>
              <a:t>ETL Process</a:t>
            </a:r>
            <a:endParaRPr sz="3340">
              <a:latin typeface="Times New Roman"/>
              <a:ea typeface="Times New Roman"/>
              <a:cs typeface="Times New Roman"/>
              <a:sym typeface="Times New Roman"/>
            </a:endParaRPr>
          </a:p>
        </p:txBody>
      </p:sp>
      <p:sp>
        <p:nvSpPr>
          <p:cNvPr id="120" name="Google Shape;120;p18"/>
          <p:cNvSpPr txBox="1"/>
          <p:nvPr>
            <p:ph idx="1" type="body"/>
          </p:nvPr>
        </p:nvSpPr>
        <p:spPr>
          <a:xfrm>
            <a:off x="729450" y="2078875"/>
            <a:ext cx="7606500" cy="26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517725" y="613275"/>
            <a:ext cx="4111875" cy="4037875"/>
          </a:xfrm>
          <a:prstGeom prst="rect">
            <a:avLst/>
          </a:prstGeom>
          <a:noFill/>
          <a:ln cap="flat" cmpd="sng" w="9525">
            <a:solidFill>
              <a:schemeClr val="dk2"/>
            </a:solidFill>
            <a:prstDash val="solid"/>
            <a:round/>
            <a:headEnd len="sm" w="sm" type="none"/>
            <a:tailEnd len="sm" w="sm" type="none"/>
          </a:ln>
        </p:spPr>
      </p:pic>
      <p:pic>
        <p:nvPicPr>
          <p:cNvPr id="122" name="Google Shape;122;p18"/>
          <p:cNvPicPr preferRelativeResize="0"/>
          <p:nvPr/>
        </p:nvPicPr>
        <p:blipFill rotWithShape="1">
          <a:blip r:embed="rId4">
            <a:alphaModFix/>
          </a:blip>
          <a:srcRect b="0" l="36132" r="37235" t="11347"/>
          <a:stretch/>
        </p:blipFill>
        <p:spPr>
          <a:xfrm>
            <a:off x="5588625" y="613275"/>
            <a:ext cx="2491425" cy="4037875"/>
          </a:xfrm>
          <a:prstGeom prst="rect">
            <a:avLst/>
          </a:prstGeom>
          <a:noFill/>
          <a:ln cap="flat" cmpd="sng" w="9525">
            <a:solidFill>
              <a:schemeClr val="dk2"/>
            </a:solidFill>
            <a:prstDash val="solid"/>
            <a:round/>
            <a:headEnd len="sm" w="sm" type="none"/>
            <a:tailEnd len="sm" w="sm" type="none"/>
          </a:ln>
        </p:spPr>
      </p:pic>
      <p:sp>
        <p:nvSpPr>
          <p:cNvPr id="123" name="Google Shape;123;p18"/>
          <p:cNvSpPr txBox="1"/>
          <p:nvPr/>
        </p:nvSpPr>
        <p:spPr>
          <a:xfrm>
            <a:off x="5369050" y="4651150"/>
            <a:ext cx="3221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Snip of pipeline created in Apache NiFi</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latin typeface="Times New Roman"/>
                <a:ea typeface="Times New Roman"/>
                <a:cs typeface="Times New Roman"/>
                <a:sym typeface="Times New Roman"/>
              </a:rPr>
              <a:t>Usage of Data warehouse </a:t>
            </a:r>
            <a:endParaRPr sz="28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8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840">
              <a:latin typeface="Times New Roman"/>
              <a:ea typeface="Times New Roman"/>
              <a:cs typeface="Times New Roman"/>
              <a:sym typeface="Times New Roman"/>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2"/>
                </a:solidFill>
                <a:latin typeface="Times New Roman"/>
                <a:ea typeface="Times New Roman"/>
                <a:cs typeface="Times New Roman"/>
                <a:sym typeface="Times New Roman"/>
              </a:rPr>
              <a:t>We've created a data warehouse in </a:t>
            </a:r>
            <a:r>
              <a:rPr b="1" lang="en" sz="1900" u="sng">
                <a:solidFill>
                  <a:schemeClr val="dk2"/>
                </a:solidFill>
                <a:latin typeface="Times New Roman"/>
                <a:ea typeface="Times New Roman"/>
                <a:cs typeface="Times New Roman"/>
                <a:sym typeface="Times New Roman"/>
              </a:rPr>
              <a:t>Snowflake</a:t>
            </a:r>
            <a:r>
              <a:rPr lang="en" sz="1900">
                <a:solidFill>
                  <a:schemeClr val="dk2"/>
                </a:solidFill>
                <a:latin typeface="Times New Roman"/>
                <a:ea typeface="Times New Roman"/>
                <a:cs typeface="Times New Roman"/>
                <a:sym typeface="Times New Roman"/>
              </a:rPr>
              <a:t> and configured tables within it. So in this, we have loaded the transformed data into this Snowflake database. There is continuous improvement through the usage of this and the performance monitoring and decision making is also enhanced.</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solidFill>
                <a:schemeClr val="dk2"/>
              </a:solidFill>
              <a:latin typeface="Times New Roman"/>
              <a:ea typeface="Times New Roman"/>
              <a:cs typeface="Times New Roman"/>
              <a:sym typeface="Times New Roman"/>
            </a:endParaRPr>
          </a:p>
        </p:txBody>
      </p:sp>
      <p:pic>
        <p:nvPicPr>
          <p:cNvPr id="130" name="Google Shape;130;p19"/>
          <p:cNvPicPr preferRelativeResize="0"/>
          <p:nvPr/>
        </p:nvPicPr>
        <p:blipFill>
          <a:blip r:embed="rId3">
            <a:alphaModFix/>
          </a:blip>
          <a:stretch>
            <a:fillRect/>
          </a:stretch>
        </p:blipFill>
        <p:spPr>
          <a:xfrm>
            <a:off x="3161725" y="3719150"/>
            <a:ext cx="5982275" cy="142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Times New Roman"/>
                <a:ea typeface="Times New Roman"/>
                <a:cs typeface="Times New Roman"/>
                <a:sym typeface="Times New Roman"/>
              </a:rPr>
              <a:t>Demonstration of our Analysis</a:t>
            </a:r>
            <a:endParaRPr sz="2740">
              <a:latin typeface="Times New Roman"/>
              <a:ea typeface="Times New Roman"/>
              <a:cs typeface="Times New Roman"/>
              <a:sym typeface="Times New Roman"/>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We used  RDBMS - </a:t>
            </a:r>
            <a:r>
              <a:rPr b="1" lang="en" sz="1800">
                <a:solidFill>
                  <a:schemeClr val="dk2"/>
                </a:solidFill>
                <a:latin typeface="Times New Roman"/>
                <a:ea typeface="Times New Roman"/>
                <a:cs typeface="Times New Roman"/>
                <a:sym typeface="Times New Roman"/>
              </a:rPr>
              <a:t>MYSQL</a:t>
            </a:r>
            <a:r>
              <a:rPr lang="en" sz="1800">
                <a:solidFill>
                  <a:schemeClr val="dk2"/>
                </a:solidFill>
                <a:latin typeface="Times New Roman"/>
                <a:ea typeface="Times New Roman"/>
                <a:cs typeface="Times New Roman"/>
                <a:sym typeface="Times New Roman"/>
              </a:rPr>
              <a:t> for analyzing the data based on the different states, industries and other dimensions. Few of our findings regarding the analysis that we have done is as follows: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Total number of layoffs across States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Top 20 cities with highest number of layoffs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Trend of Layoffs over years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Number of workers affected by different types of layoffs across states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Top 25 companies with highest number of layoffs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rotWithShape="1">
          <a:blip r:embed="rId3">
            <a:alphaModFix/>
          </a:blip>
          <a:srcRect b="1275" l="1004" r="1462" t="5596"/>
          <a:stretch/>
        </p:blipFill>
        <p:spPr>
          <a:xfrm>
            <a:off x="0" y="0"/>
            <a:ext cx="9144000" cy="5143499"/>
          </a:xfrm>
          <a:prstGeom prst="rect">
            <a:avLst/>
          </a:prstGeom>
          <a:noFill/>
          <a:ln>
            <a:noFill/>
          </a:ln>
        </p:spPr>
      </p:pic>
      <p:sp>
        <p:nvSpPr>
          <p:cNvPr id="142" name="Google Shape;142;p21"/>
          <p:cNvSpPr txBox="1"/>
          <p:nvPr/>
        </p:nvSpPr>
        <p:spPr>
          <a:xfrm>
            <a:off x="5539050" y="66025"/>
            <a:ext cx="33654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Times New Roman"/>
                <a:ea typeface="Times New Roman"/>
                <a:cs typeface="Times New Roman"/>
                <a:sym typeface="Times New Roman"/>
              </a:rPr>
              <a:t>Total number of layoffs across States</a:t>
            </a:r>
            <a:endParaRPr b="1" sz="2500">
              <a:solidFill>
                <a:schemeClr val="dk2"/>
              </a:solidFill>
              <a:latin typeface="Times New Roman"/>
              <a:ea typeface="Times New Roman"/>
              <a:cs typeface="Times New Roman"/>
              <a:sym typeface="Times New Roman"/>
            </a:endParaRPr>
          </a:p>
        </p:txBody>
      </p:sp>
      <p:sp>
        <p:nvSpPr>
          <p:cNvPr id="143" name="Google Shape;143;p21"/>
          <p:cNvSpPr txBox="1"/>
          <p:nvPr/>
        </p:nvSpPr>
        <p:spPr>
          <a:xfrm>
            <a:off x="2393700" y="1195450"/>
            <a:ext cx="6619500" cy="1465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a:t>● California has the highest total number of workers (around 1.6 million) followed by Texas (around 622,000) and Florida (around 621,000).</a:t>
            </a:r>
            <a:endParaRPr/>
          </a:p>
          <a:p>
            <a:pPr indent="0" lvl="0" marL="12700" rtl="0" algn="l">
              <a:lnSpc>
                <a:spcPct val="115000"/>
              </a:lnSpc>
              <a:spcBef>
                <a:spcPts val="0"/>
              </a:spcBef>
              <a:spcAft>
                <a:spcPts val="0"/>
              </a:spcAft>
              <a:buNone/>
            </a:pPr>
            <a:r>
              <a:rPr lang="en"/>
              <a:t>●There's a considerable difference in the number of workers across states. While California has the most workers, several states have significantly lower numbers (below 100,000). </a:t>
            </a:r>
            <a:endParaRPr b="1" sz="2500">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