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IBM Plex Sans"/>
      <p:regular r:id="rId27"/>
      <p:bold r:id="rId28"/>
      <p:italic r:id="rId29"/>
      <p:boldItalic r:id="rId30"/>
    </p:embeddedFont>
    <p:embeddedFont>
      <p:font typeface="IBM Plex Sans Light"/>
      <p:regular r:id="rId31"/>
      <p:bold r:id="rId32"/>
      <p:italic r:id="rId33"/>
      <p:boldItalic r:id="rId34"/>
    </p:embeddedFont>
    <p:embeddedFont>
      <p:font typeface="IBM Plex Mono Light"/>
      <p:regular r:id="rId35"/>
      <p:bold r:id="rId36"/>
      <p:italic r:id="rId37"/>
      <p:boldItalic r:id="rId38"/>
    </p:embeddedFont>
    <p:embeddedFont>
      <p:font typeface="IBM Plex Sans Medium"/>
      <p:regular r:id="rId39"/>
      <p:bold r:id="rId40"/>
      <p:italic r:id="rId41"/>
      <p:boldItalic r:id="rId42"/>
    </p:embeddedFont>
    <p:embeddedFont>
      <p:font typeface="IBM Plex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1CA23A-C3DA-4975-84D1-850ECAF24B70}">
  <a:tblStyle styleId="{B11CA23A-C3DA-4975-84D1-850ECAF24B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Medium-bold.fntdata"/><Relationship Id="rId20" Type="http://schemas.openxmlformats.org/officeDocument/2006/relationships/slide" Target="slides/slide14.xml"/><Relationship Id="rId42" Type="http://schemas.openxmlformats.org/officeDocument/2006/relationships/font" Target="fonts/IBMPlexSansMedium-boldItalic.fntdata"/><Relationship Id="rId41" Type="http://schemas.openxmlformats.org/officeDocument/2006/relationships/font" Target="fonts/IBMPlexSansMedium-italic.fntdata"/><Relationship Id="rId22" Type="http://schemas.openxmlformats.org/officeDocument/2006/relationships/slide" Target="slides/slide16.xml"/><Relationship Id="rId44" Type="http://schemas.openxmlformats.org/officeDocument/2006/relationships/font" Target="fonts/IBMPlexMono-bold.fntdata"/><Relationship Id="rId21" Type="http://schemas.openxmlformats.org/officeDocument/2006/relationships/slide" Target="slides/slide15.xml"/><Relationship Id="rId43" Type="http://schemas.openxmlformats.org/officeDocument/2006/relationships/font" Target="fonts/IBMPlexMono-regular.fntdata"/><Relationship Id="rId24" Type="http://schemas.openxmlformats.org/officeDocument/2006/relationships/slide" Target="slides/slide18.xml"/><Relationship Id="rId46" Type="http://schemas.openxmlformats.org/officeDocument/2006/relationships/font" Target="fonts/IBMPlex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IBMPlex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BMPlexSans-bold.fntdata"/><Relationship Id="rId27" Type="http://schemas.openxmlformats.org/officeDocument/2006/relationships/font" Target="fonts/IBMPlex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Light-regular.fntdata"/><Relationship Id="rId30" Type="http://schemas.openxmlformats.org/officeDocument/2006/relationships/font" Target="fonts/IBMPlexSans-boldItalic.fntdata"/><Relationship Id="rId11" Type="http://schemas.openxmlformats.org/officeDocument/2006/relationships/slide" Target="slides/slide5.xml"/><Relationship Id="rId33" Type="http://schemas.openxmlformats.org/officeDocument/2006/relationships/font" Target="fonts/IBMPlex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IBMPlexSansLight-bold.fntdata"/><Relationship Id="rId13" Type="http://schemas.openxmlformats.org/officeDocument/2006/relationships/slide" Target="slides/slide7.xml"/><Relationship Id="rId35" Type="http://schemas.openxmlformats.org/officeDocument/2006/relationships/font" Target="fonts/IBMPlexMonoLight-regular.fntdata"/><Relationship Id="rId12" Type="http://schemas.openxmlformats.org/officeDocument/2006/relationships/slide" Target="slides/slide6.xml"/><Relationship Id="rId34" Type="http://schemas.openxmlformats.org/officeDocument/2006/relationships/font" Target="fonts/IBMPlexSans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IBMPlexMonoLight-italic.fntdata"/><Relationship Id="rId14" Type="http://schemas.openxmlformats.org/officeDocument/2006/relationships/slide" Target="slides/slide8.xml"/><Relationship Id="rId36" Type="http://schemas.openxmlformats.org/officeDocument/2006/relationships/font" Target="fonts/IBMPlexMonoLight-bold.fntdata"/><Relationship Id="rId17" Type="http://schemas.openxmlformats.org/officeDocument/2006/relationships/slide" Target="slides/slide11.xml"/><Relationship Id="rId39" Type="http://schemas.openxmlformats.org/officeDocument/2006/relationships/font" Target="fonts/IBMPlexSansMedium-regular.fntdata"/><Relationship Id="rId16" Type="http://schemas.openxmlformats.org/officeDocument/2006/relationships/slide" Target="slides/slide10.xml"/><Relationship Id="rId38" Type="http://schemas.openxmlformats.org/officeDocument/2006/relationships/font" Target="fonts/IBMPlexMono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cf474b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cf474b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 everyone, today I will be presenting our project on </a:t>
            </a:r>
            <a:r>
              <a:rPr b="1" lang="en">
                <a:solidFill>
                  <a:schemeClr val="dk1"/>
                </a:solidFill>
              </a:rPr>
              <a:t>Multimodal LLMs for Medical Visual Question Answering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cf474b90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4cf474b90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collected all the images and their Q/A pairs from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CLIP, we converted them into embeddings and save those in a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a user uploads a new query and image, we also converted that into an embedding using CLIP.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we used </a:t>
            </a:r>
            <a:r>
              <a:rPr b="1" lang="en">
                <a:solidFill>
                  <a:schemeClr val="dk1"/>
                </a:solidFill>
              </a:rPr>
              <a:t>cosine similarity</a:t>
            </a:r>
            <a:r>
              <a:rPr lang="en">
                <a:solidFill>
                  <a:schemeClr val="dk1"/>
                </a:solidFill>
              </a:rPr>
              <a:t> to compare the new query with the saved examples. to find the </a:t>
            </a:r>
            <a:r>
              <a:rPr b="1" lang="en">
                <a:solidFill>
                  <a:schemeClr val="dk1"/>
                </a:solidFill>
              </a:rPr>
              <a:t>top 3 most relevant examples</a:t>
            </a:r>
            <a:r>
              <a:rPr lang="en">
                <a:solidFill>
                  <a:schemeClr val="dk1"/>
                </a:solidFill>
              </a:rPr>
              <a:t> based on similarity.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cf474b902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4cf474b90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passed user query and image along with top 3 relevant examples as input.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constrcuted the prompts for Few-Shot, Chain-of-Thought (CoT), and Tree-of-Thought (ToT) based on their specific purposes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Passed it to the LLM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2006c41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2006c41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4A2E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MedQuAD,MIMIC-CXR,BioASQ QA Data</a:t>
            </a:r>
            <a:endParaRPr sz="20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2006c41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2006c41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5e6ef61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5e6ef61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4A2E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MedQuAD,MIMIC-CXR,BioASQ QA Data</a:t>
            </a:r>
            <a:endParaRPr sz="2000">
              <a:solidFill>
                <a:srgbClr val="004A2E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2006c415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2006c415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5e6ef612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5e6ef612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cf474b9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4cf474b9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We are planning to integrate MoE </a:t>
            </a:r>
            <a:r>
              <a:rPr lang="en" sz="1000">
                <a:solidFill>
                  <a:srgbClr val="004A2E"/>
                </a:solidFill>
              </a:rPr>
              <a:t>for enhanced domain specialization</a:t>
            </a:r>
            <a:endParaRPr b="1" sz="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build a base transformer</a:t>
            </a:r>
            <a:r>
              <a:rPr lang="en" sz="1000">
                <a:solidFill>
                  <a:schemeClr val="dk1"/>
                </a:solidFill>
              </a:rPr>
              <a:t> (like BERT or BLIP).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Inside it, </a:t>
            </a:r>
            <a:r>
              <a:rPr b="1" lang="en" sz="1000">
                <a:solidFill>
                  <a:schemeClr val="dk1"/>
                </a:solidFill>
              </a:rPr>
              <a:t>design expert modules</a:t>
            </a:r>
            <a:r>
              <a:rPr lang="en" sz="1000">
                <a:solidFill>
                  <a:schemeClr val="dk1"/>
                </a:solidFill>
              </a:rPr>
              <a:t> (e.g., separate feedforward layers or attention heads fine-tuned for different question types).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</a:t>
            </a:r>
            <a:r>
              <a:rPr b="1" lang="en" sz="1000">
                <a:solidFill>
                  <a:schemeClr val="dk1"/>
                </a:solidFill>
              </a:rPr>
              <a:t>router</a:t>
            </a:r>
            <a:r>
              <a:rPr lang="en" sz="1000">
                <a:solidFill>
                  <a:schemeClr val="dk1"/>
                </a:solidFill>
              </a:rPr>
              <a:t> decides which experts to use based on the input.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apply </a:t>
            </a:r>
            <a:r>
              <a:rPr b="1" lang="en" sz="1000">
                <a:solidFill>
                  <a:schemeClr val="dk1"/>
                </a:solidFill>
              </a:rPr>
              <a:t>PEFT</a:t>
            </a:r>
            <a:r>
              <a:rPr lang="en" sz="1000">
                <a:solidFill>
                  <a:schemeClr val="dk1"/>
                </a:solidFill>
              </a:rPr>
              <a:t> (like LoRA) to fine-tune just the experts.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Types of questions are like 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“What condition does the X-ray suggest?”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“Where is the abnormality located?”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What’s the difference between condition A and B?”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 implement RAG</a:t>
            </a:r>
            <a:r>
              <a:rPr lang="en">
                <a:solidFill>
                  <a:schemeClr val="dk1"/>
                </a:solidFill>
              </a:rPr>
              <a:t>, we will: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Connect a medical knowledge source</a:t>
            </a:r>
            <a:r>
              <a:rPr lang="en">
                <a:solidFill>
                  <a:schemeClr val="dk1"/>
                </a:solidFill>
              </a:rPr>
              <a:t> (like PubMed or a clinical database).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Retrieve relevant documents</a:t>
            </a:r>
            <a:r>
              <a:rPr lang="en">
                <a:solidFill>
                  <a:schemeClr val="dk1"/>
                </a:solidFill>
              </a:rPr>
              <a:t> based on the question using a retriever model (like FAISS with sentence embeddings).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Feed both the question and retrieved context</a:t>
            </a:r>
            <a:r>
              <a:rPr lang="en">
                <a:solidFill>
                  <a:schemeClr val="dk1"/>
                </a:solidFill>
              </a:rPr>
              <a:t> to a language model (like BERT or LLaMA) to generate accurate and informed answers.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cf474b90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cf474b90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d0adcb3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d0adcb3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cf474b9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cf474b9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4d0adcb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4d0adcb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cf474b9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cf474b9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Medical imaging plays a critical role in diagnosing a wide range of diseases. Whether it's an </a:t>
            </a:r>
            <a:r>
              <a:rPr b="1" lang="en">
                <a:solidFill>
                  <a:schemeClr val="dk1"/>
                </a:solidFill>
              </a:rPr>
              <a:t>X-ray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MRI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chemeClr val="dk1"/>
                </a:solidFill>
              </a:rPr>
              <a:t>CT scan</a:t>
            </a:r>
            <a:r>
              <a:rPr lang="en">
                <a:solidFill>
                  <a:schemeClr val="dk1"/>
                </a:solidFill>
              </a:rPr>
              <a:t>, these images provide essential insights that help healthcare professionals assess patients' conditions. However, interpreting these images effectively requires more than just visual analysis—it requires expertise and context.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recent years, </a:t>
            </a:r>
            <a:r>
              <a:rPr b="1" lang="en">
                <a:solidFill>
                  <a:schemeClr val="dk1"/>
                </a:solidFill>
              </a:rPr>
              <a:t>Vision-Language Question Answering (VLQA)</a:t>
            </a:r>
            <a:r>
              <a:rPr lang="en">
                <a:solidFill>
                  <a:schemeClr val="dk1"/>
                </a:solidFill>
              </a:rPr>
              <a:t> systems have emerged as a promising solution to address this challenge. VLQA systems combine both </a:t>
            </a:r>
            <a:r>
              <a:rPr b="1" lang="en">
                <a:solidFill>
                  <a:schemeClr val="dk1"/>
                </a:solidFill>
              </a:rPr>
              <a:t>image data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textual data</a:t>
            </a:r>
            <a:r>
              <a:rPr lang="en">
                <a:solidFill>
                  <a:schemeClr val="dk1"/>
                </a:solidFill>
              </a:rPr>
              <a:t>, allowing them to interpret medical images in conjunction with patient history, clinical notes, and other relevant text. This is where our project comes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goal of our project is to develop a system that can automatically </a:t>
            </a:r>
            <a:r>
              <a:rPr b="1" lang="en">
                <a:solidFill>
                  <a:schemeClr val="dk1"/>
                </a:solidFill>
              </a:rPr>
              <a:t>answer medical queries</a:t>
            </a:r>
            <a:r>
              <a:rPr lang="en">
                <a:solidFill>
                  <a:schemeClr val="dk1"/>
                </a:solidFill>
              </a:rPr>
              <a:t> related to medical images by integrating both </a:t>
            </a:r>
            <a:r>
              <a:rPr b="1" lang="en">
                <a:solidFill>
                  <a:schemeClr val="dk1"/>
                </a:solidFill>
              </a:rPr>
              <a:t>image embeddings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language models</a:t>
            </a:r>
            <a:r>
              <a:rPr lang="en">
                <a:solidFill>
                  <a:schemeClr val="dk1"/>
                </a:solidFill>
              </a:rPr>
              <a:t>. This integration can help improve the accuracy and efficiency of diagnosing complex conditions, leading to better patient care."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cf474b902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4cf474b902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"The dataset we use consists of medical images and their corresponding textual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Image Data</a:t>
            </a:r>
            <a:r>
              <a:rPr lang="en">
                <a:solidFill>
                  <a:schemeClr val="dk1"/>
                </a:solidFill>
              </a:rPr>
              <a:t>: This includes various medical images such as X-rays, CT scans, and MRIs.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Text Data</a:t>
            </a:r>
            <a:r>
              <a:rPr lang="en">
                <a:solidFill>
                  <a:schemeClr val="dk1"/>
                </a:solidFill>
              </a:rPr>
              <a:t>: Each image is paired with captions describing the image, medical questions based on the image, and multiple-choice answers related to those questions.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Our model is trained using these image-caption-question pairs to answer medical queries effectively."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1,64,000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cf474b902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cf474b902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CT scans, MRI, X-rays, Ultrasound, Microscopy Pathology images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images in the dataset include: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X-rays</a:t>
            </a:r>
            <a:r>
              <a:rPr lang="en">
                <a:solidFill>
                  <a:schemeClr val="dk1"/>
                </a:solidFill>
              </a:rPr>
              <a:t> (shown on the left), which provide critical insights into chest conditions.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Microscopic images</a:t>
            </a:r>
            <a:r>
              <a:rPr lang="en">
                <a:solidFill>
                  <a:schemeClr val="dk1"/>
                </a:solidFill>
              </a:rPr>
              <a:t> (shown in the middle), often used for assessing tissue and cellular structure.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MRI scans</a:t>
            </a:r>
            <a:r>
              <a:rPr lang="en">
                <a:solidFill>
                  <a:schemeClr val="dk1"/>
                </a:solidFill>
              </a:rPr>
              <a:t> (shown on the right), which help evaluate soft tissue and bone conditions.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PMC-VQA Train 71,000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PMC-VQA Test 29,000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Slake - 4,92,000 Train 1,06,000 Test 1,05,000 Validation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PubMed - 2,11,000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5e6ef612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5e6ef612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PMC-VQA Train 71,000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PMC-VQA Test 29,000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Slake - 4,92,000 Train 1,06,000 Test 1,05,000 Validation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PubMed - 2,11,000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5e6ef612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5e6ef612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5e6ef612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5e6ef612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Alpha - </a:t>
            </a:r>
            <a:r>
              <a:rPr lang="en">
                <a:solidFill>
                  <a:schemeClr val="dk1"/>
                </a:solidFill>
              </a:rPr>
              <a:t>How strongly these </a:t>
            </a:r>
            <a:r>
              <a:rPr lang="en">
                <a:solidFill>
                  <a:schemeClr val="dk1"/>
                </a:solidFill>
              </a:rPr>
              <a:t>changes</a:t>
            </a:r>
            <a:r>
              <a:rPr lang="en">
                <a:solidFill>
                  <a:schemeClr val="dk1"/>
                </a:solidFill>
              </a:rPr>
              <a:t> in parameters are affecting the final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Target Layers - </a:t>
            </a:r>
            <a:r>
              <a:rPr lang="en">
                <a:solidFill>
                  <a:schemeClr val="dk1"/>
                </a:solidFill>
              </a:rPr>
              <a:t>rather than making changes everywhere in the model we focused on parts which is handling attention. Model’s ability to focus on imp. Parts of image and 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PMC-VQA Train 71,000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PMC-VQA Test 29,000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Slake - 4,92,000 Train 1,06,000 Test 1,05,000 </a:t>
            </a:r>
            <a:r>
              <a:rPr lang="en">
                <a:solidFill>
                  <a:schemeClr val="dk1"/>
                </a:solidFill>
              </a:rPr>
              <a:t>Validation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PubMed - 2,11,000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cf474b90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cf474b90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Talk Track: Error-Based Zero-Shot Process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"Now, let's take a look at the </a:t>
            </a:r>
            <a:r>
              <a:rPr b="1" lang="en">
                <a:solidFill>
                  <a:schemeClr val="dk1"/>
                </a:solidFill>
              </a:rPr>
              <a:t>Error-Based Zero-Shot</a:t>
            </a:r>
            <a:r>
              <a:rPr lang="en">
                <a:solidFill>
                  <a:schemeClr val="dk1"/>
                </a:solidFill>
              </a:rPr>
              <a:t> approach we used in our project. This process involves several steps to ensure that our model can effectively answer medical questions based on images without needing prior fine-tuning. Here’s how it works: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Image Encoding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first step is to </a:t>
            </a:r>
            <a:r>
              <a:rPr b="1" lang="en">
                <a:solidFill>
                  <a:schemeClr val="dk1"/>
                </a:solidFill>
              </a:rPr>
              <a:t>encode the image</a:t>
            </a:r>
            <a:r>
              <a:rPr lang="en">
                <a:solidFill>
                  <a:schemeClr val="dk1"/>
                </a:solidFill>
              </a:rPr>
              <a:t>. We convert the medical image into </a:t>
            </a:r>
            <a:r>
              <a:rPr b="1" lang="en">
                <a:solidFill>
                  <a:schemeClr val="dk1"/>
                </a:solidFill>
              </a:rPr>
              <a:t>Base64</a:t>
            </a:r>
            <a:r>
              <a:rPr lang="en">
                <a:solidFill>
                  <a:schemeClr val="dk1"/>
                </a:solidFill>
              </a:rPr>
              <a:t> format and pass it as inline input to the system. This step ensures that the image can be processed alongside the text in the model.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Construct the Prompt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Next, we </a:t>
            </a:r>
            <a:r>
              <a:rPr b="1" lang="en">
                <a:solidFill>
                  <a:schemeClr val="dk1"/>
                </a:solidFill>
              </a:rPr>
              <a:t>construct a prompt</a:t>
            </a:r>
            <a:r>
              <a:rPr lang="en">
                <a:solidFill>
                  <a:schemeClr val="dk1"/>
                </a:solidFill>
              </a:rPr>
              <a:t> that includes a medical question along with multiple-choice options (A-D), as well as the encoded image. This combination is used to generate the most relevant answer to the question based on the visual and textual data.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Send the Prompt to the LLM (GPT-4)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constructed prompt is then sent to the </a:t>
            </a:r>
            <a:r>
              <a:rPr b="1" lang="en">
                <a:solidFill>
                  <a:schemeClr val="dk1"/>
                </a:solidFill>
              </a:rPr>
              <a:t>Language Model (LLM)</a:t>
            </a:r>
            <a:r>
              <a:rPr lang="en">
                <a:solidFill>
                  <a:schemeClr val="dk1"/>
                </a:solidFill>
              </a:rPr>
              <a:t>, specifically </a:t>
            </a:r>
            <a:r>
              <a:rPr b="1" lang="en">
                <a:solidFill>
                  <a:schemeClr val="dk1"/>
                </a:solidFill>
              </a:rPr>
              <a:t>GPT-4</a:t>
            </a:r>
            <a:r>
              <a:rPr lang="en">
                <a:solidFill>
                  <a:schemeClr val="dk1"/>
                </a:solidFill>
              </a:rPr>
              <a:t>, for processing. The LLM generates an initial predicted answer to the question based on both the image and the text.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Option Validation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Once the answer is generated, the next step is </a:t>
            </a:r>
            <a:r>
              <a:rPr b="1" lang="en">
                <a:solidFill>
                  <a:schemeClr val="dk1"/>
                </a:solidFill>
              </a:rPr>
              <a:t>Option Validation</a:t>
            </a:r>
            <a:r>
              <a:rPr lang="en">
                <a:solidFill>
                  <a:schemeClr val="dk1"/>
                </a:solidFill>
              </a:rPr>
              <a:t>. This ensures that the answer selected from the multiple-choice options (A/B/C/D) is </a:t>
            </a:r>
            <a:r>
              <a:rPr b="1" lang="en">
                <a:solidFill>
                  <a:schemeClr val="dk1"/>
                </a:solidFill>
              </a:rPr>
              <a:t>valid</a:t>
            </a:r>
            <a:r>
              <a:rPr lang="en">
                <a:solidFill>
                  <a:schemeClr val="dk1"/>
                </a:solidFill>
              </a:rPr>
              <a:t>. This validation helps in ensuring that the answer is not only appropriate but also aligns with the context.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Low Confidence Detection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If the LLM is uncertain about the answer, we check for phrases like </a:t>
            </a:r>
            <a:r>
              <a:rPr b="1" lang="en">
                <a:solidFill>
                  <a:schemeClr val="dk1"/>
                </a:solidFill>
              </a:rPr>
              <a:t>“I’m not sure”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“I can’t tell”</a:t>
            </a:r>
            <a:r>
              <a:rPr lang="en">
                <a:solidFill>
                  <a:schemeClr val="dk1"/>
                </a:solidFill>
              </a:rPr>
              <a:t>. This is done through </a:t>
            </a:r>
            <a:r>
              <a:rPr b="1" lang="en">
                <a:solidFill>
                  <a:schemeClr val="dk1"/>
                </a:solidFill>
              </a:rPr>
              <a:t>Low Confidence Detection</a:t>
            </a:r>
            <a:r>
              <a:rPr lang="en">
                <a:solidFill>
                  <a:schemeClr val="dk1"/>
                </a:solidFill>
              </a:rPr>
              <a:t>. If such phrases are detected, the system can flag this and either request more information or provide a disclaimer that the answer may not be reliable.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Validation of Conditions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If all the conditions are validated (the image and the answer), the system proceeds to show the </a:t>
            </a:r>
            <a:r>
              <a:rPr b="1" lang="en">
                <a:solidFill>
                  <a:schemeClr val="dk1"/>
                </a:solidFill>
              </a:rPr>
              <a:t>predicted answer</a:t>
            </a:r>
            <a:r>
              <a:rPr lang="en">
                <a:solidFill>
                  <a:schemeClr val="dk1"/>
                </a:solidFill>
              </a:rPr>
              <a:t> to the user.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Show Response to User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Finally, once the answer is validated and confirmed, the system </a:t>
            </a:r>
            <a:r>
              <a:rPr b="1" lang="en">
                <a:solidFill>
                  <a:schemeClr val="dk1"/>
                </a:solidFill>
              </a:rPr>
              <a:t>shows the response</a:t>
            </a:r>
            <a:r>
              <a:rPr lang="en">
                <a:solidFill>
                  <a:schemeClr val="dk1"/>
                </a:solidFill>
              </a:rPr>
              <a:t> to the user. This completes the error-based zero-shot process, ensuring the model provides accurate and validated answers to medical queries based on the images.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process allows the model to handle </a:t>
            </a:r>
            <a:r>
              <a:rPr b="1" lang="en">
                <a:solidFill>
                  <a:schemeClr val="dk1"/>
                </a:solidFill>
              </a:rPr>
              <a:t>zero-shot</a:t>
            </a:r>
            <a:r>
              <a:rPr lang="en">
                <a:solidFill>
                  <a:schemeClr val="dk1"/>
                </a:solidFill>
              </a:rPr>
              <a:t> learning, where it can answer medical queries without needing extensive training on specific datasets, making it both efficient and adaptable for various medical scenarios."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ONE_COLUM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0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17" name="Google Shape;117;p17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28" name="Google Shape;128;p18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8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3" type="subTitle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4" type="body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2" type="subTitle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" type="subTitle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5" type="body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6" type="subTitle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7" type="body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8" type="subTitle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75" name="Google Shape;175;p22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77" name="Google Shape;177;p2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84" name="Google Shape;184;p23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3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4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92" name="Google Shape;192;p2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4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2" type="subTitle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3" type="subTitle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0" name="Google Shape;200;p24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2" name="Google Shape;202;p24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4" name="Google Shape;204;p24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6" type="subTitle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44" name="Google Shape;244;p3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_1_2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3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/>
          <p:nvPr>
            <p:ph idx="2" type="pic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_1_2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34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60" name="Google Shape;260;p34"/>
          <p:cNvSpPr/>
          <p:nvPr>
            <p:ph idx="2" type="pic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4"/>
          <p:cNvSpPr/>
          <p:nvPr>
            <p:ph idx="3" type="pic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4"/>
          <p:cNvSpPr/>
          <p:nvPr>
            <p:ph idx="4" type="pic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4"/>
          <p:cNvSpPr/>
          <p:nvPr>
            <p:ph idx="5" type="pic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4"/>
          <p:cNvSpPr/>
          <p:nvPr>
            <p:ph idx="6" type="pic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4"/>
          <p:cNvSpPr/>
          <p:nvPr>
            <p:ph idx="7" type="pic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4"/>
          <p:cNvSpPr/>
          <p:nvPr>
            <p:ph idx="8" type="pic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4"/>
          <p:cNvSpPr/>
          <p:nvPr>
            <p:ph idx="9" type="pic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4"/>
          <p:cNvSpPr/>
          <p:nvPr>
            <p:ph idx="13" type="pic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5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5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6" name="Google Shape;276;p35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7" name="Google Shape;277;p35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78" name="Google Shape;278;p35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9" name="Google Shape;279;p35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80" name="Google Shape;280;p35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86" name="Google Shape;286;p3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6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6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2" type="subTitle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3" type="body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1" name="Google Shape;291;p36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>
            <p:ph idx="4" type="subTitle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5" type="body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6" type="subTitle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96" name="Google Shape;296;p36"/>
          <p:cNvSpPr/>
          <p:nvPr>
            <p:ph idx="7" type="pic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36"/>
          <p:cNvSpPr/>
          <p:nvPr>
            <p:ph idx="8" type="pic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36"/>
          <p:cNvSpPr/>
          <p:nvPr>
            <p:ph idx="9" type="pic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03" name="Google Shape;303;p37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7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/>
          <p:nvPr>
            <p:ph idx="2" type="pic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37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3" type="body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9" name="Google Shape;309;p37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 txBox="1"/>
          <p:nvPr>
            <p:ph idx="4" type="subTitle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11" name="Google Shape;311;p37"/>
          <p:cNvSpPr txBox="1"/>
          <p:nvPr>
            <p:ph idx="5" type="body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37"/>
          <p:cNvSpPr/>
          <p:nvPr>
            <p:ph idx="6" type="pic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8" name="Google Shape;318;p38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19" name="Google Shape;319;p38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0" name="Google Shape;320;p38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1" name="Google Shape;321;p38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2" name="Google Shape;322;p38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30" name="Google Shape;330;p39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9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5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2" name="Google Shape;32;p6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04800" lvl="1" marL="914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04800" lvl="2" marL="1371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04800" lvl="3" marL="1828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04800" lvl="4" marL="22860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04800" lvl="5" marL="27432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04800" lvl="6" marL="3200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04800" lvl="7" marL="3657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04800" lvl="8" marL="411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descr="File:Medical Care.jpg - Wikimedia Commons" id="344" name="Google Shape;344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75" r="16675" t="0"/>
          <a:stretch/>
        </p:blipFill>
        <p:spPr>
          <a:xfrm>
            <a:off x="4582800" y="1099500"/>
            <a:ext cx="3233101" cy="32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 txBox="1"/>
          <p:nvPr>
            <p:ph type="title"/>
          </p:nvPr>
        </p:nvSpPr>
        <p:spPr>
          <a:xfrm>
            <a:off x="342900" y="452925"/>
            <a:ext cx="35448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LLMs Medical Visual Question Answering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42"/>
          <p:cNvGrpSpPr/>
          <p:nvPr/>
        </p:nvGrpSpPr>
        <p:grpSpPr>
          <a:xfrm>
            <a:off x="4188771" y="1499600"/>
            <a:ext cx="324300" cy="1072150"/>
            <a:chOff x="8278241" y="2502000"/>
            <a:chExt cx="324300" cy="1072150"/>
          </a:xfrm>
        </p:grpSpPr>
        <p:sp>
          <p:nvSpPr>
            <p:cNvPr id="349" name="Google Shape;349;p42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2"/>
          <p:cNvSpPr/>
          <p:nvPr/>
        </p:nvSpPr>
        <p:spPr>
          <a:xfrm>
            <a:off x="7573750" y="828775"/>
            <a:ext cx="507300" cy="5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2"/>
          <p:cNvGrpSpPr/>
          <p:nvPr/>
        </p:nvGrpSpPr>
        <p:grpSpPr>
          <a:xfrm>
            <a:off x="3938206" y="3825218"/>
            <a:ext cx="574985" cy="507291"/>
            <a:chOff x="6107475" y="4573475"/>
            <a:chExt cx="594300" cy="501771"/>
          </a:xfrm>
        </p:grpSpPr>
        <p:sp>
          <p:nvSpPr>
            <p:cNvPr id="354" name="Google Shape;354;p42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2"/>
          <p:cNvSpPr txBox="1"/>
          <p:nvPr>
            <p:ph type="title"/>
          </p:nvPr>
        </p:nvSpPr>
        <p:spPr>
          <a:xfrm>
            <a:off x="217900" y="3899995"/>
            <a:ext cx="36507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BM Plex Sans"/>
                <a:ea typeface="IBM Plex Sans"/>
                <a:cs typeface="IBM Plex Sans"/>
                <a:sym typeface="IBM Plex Sans"/>
              </a:rPr>
              <a:t>By:</a:t>
            </a:r>
            <a:br>
              <a:rPr b="1" lang="en" sz="2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en" sz="2100">
                <a:latin typeface="IBM Plex Sans"/>
                <a:ea typeface="IBM Plex Sans"/>
                <a:cs typeface="IBM Plex Sans"/>
                <a:sym typeface="IBM Plex Sans"/>
              </a:rPr>
              <a:t>Aishwarya Thorat</a:t>
            </a:r>
            <a:br>
              <a:rPr b="1" lang="en" sz="2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en" sz="2100">
                <a:latin typeface="IBM Plex Sans"/>
                <a:ea typeface="IBM Plex Sans"/>
                <a:cs typeface="IBM Plex Sans"/>
                <a:sym typeface="IBM Plex Sans"/>
              </a:rPr>
              <a:t>Sheetal Patnaik</a:t>
            </a:r>
            <a:endParaRPr b="1" sz="2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51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51"/>
          <p:cNvSpPr txBox="1"/>
          <p:nvPr>
            <p:ph idx="1" type="subTitle"/>
          </p:nvPr>
        </p:nvSpPr>
        <p:spPr>
          <a:xfrm>
            <a:off x="676050" y="251400"/>
            <a:ext cx="68679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Extracting Relevant Examples </a:t>
            </a: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1" name="Google Shape;471;p5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51"/>
          <p:cNvSpPr/>
          <p:nvPr/>
        </p:nvSpPr>
        <p:spPr>
          <a:xfrm>
            <a:off x="347300" y="1461900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 Images &amp; Q/A pairs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3" name="Google Shape;473;p51"/>
          <p:cNvSpPr/>
          <p:nvPr/>
        </p:nvSpPr>
        <p:spPr>
          <a:xfrm>
            <a:off x="2352875" y="1489475"/>
            <a:ext cx="1355100" cy="101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Embeddings using CLIP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4358450" y="1461900"/>
            <a:ext cx="1355100" cy="101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Saved Embeddings in pickle file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347300" y="3429000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Query &amp; Uploaded Image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2390700" y="3429000"/>
            <a:ext cx="13551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Convert to embedding using CLIP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51"/>
          <p:cNvSpPr/>
          <p:nvPr/>
        </p:nvSpPr>
        <p:spPr>
          <a:xfrm>
            <a:off x="4434100" y="3484150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Cosine Similarity (KNN)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51"/>
          <p:cNvSpPr/>
          <p:nvPr/>
        </p:nvSpPr>
        <p:spPr>
          <a:xfrm>
            <a:off x="6693600" y="3429000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3 relevant examples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1796913" y="1861725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3870300" y="1802250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1" name="Google Shape;481;p51"/>
          <p:cNvSpPr/>
          <p:nvPr/>
        </p:nvSpPr>
        <p:spPr>
          <a:xfrm>
            <a:off x="1832800" y="3769350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927050" y="3769350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6027650" y="3824500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4" name="Google Shape;484;p51"/>
          <p:cNvSpPr/>
          <p:nvPr/>
        </p:nvSpPr>
        <p:spPr>
          <a:xfrm>
            <a:off x="4897900" y="2726975"/>
            <a:ext cx="325800" cy="50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2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52"/>
          <p:cNvSpPr txBox="1"/>
          <p:nvPr>
            <p:ph idx="1" type="subTitle"/>
          </p:nvPr>
        </p:nvSpPr>
        <p:spPr>
          <a:xfrm>
            <a:off x="676050" y="251400"/>
            <a:ext cx="786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300">
                <a:latin typeface="IBM Plex Mono"/>
                <a:ea typeface="IBM Plex Mono"/>
                <a:cs typeface="IBM Plex Mono"/>
                <a:sym typeface="IBM Plex Mono"/>
              </a:rPr>
              <a:t>Few Shot, CoT and ToT Prompting Techniques </a:t>
            </a:r>
            <a:r>
              <a:rPr b="1" lang="en" sz="23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b="1" sz="2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1" name="Google Shape;491;p5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52"/>
          <p:cNvSpPr/>
          <p:nvPr/>
        </p:nvSpPr>
        <p:spPr>
          <a:xfrm>
            <a:off x="423750" y="3429025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Query &amp; Uploaded Image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3" name="Google Shape;493;p52"/>
          <p:cNvSpPr/>
          <p:nvPr/>
        </p:nvSpPr>
        <p:spPr>
          <a:xfrm>
            <a:off x="423750" y="1521363"/>
            <a:ext cx="12534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3 relevant examples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4" name="Google Shape;494;p52"/>
          <p:cNvSpPr/>
          <p:nvPr/>
        </p:nvSpPr>
        <p:spPr>
          <a:xfrm>
            <a:off x="774050" y="2815538"/>
            <a:ext cx="399900" cy="3351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5" name="Google Shape;495;p52"/>
          <p:cNvSpPr/>
          <p:nvPr/>
        </p:nvSpPr>
        <p:spPr>
          <a:xfrm>
            <a:off x="2467150" y="2343725"/>
            <a:ext cx="14028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Prompt crafted for Few-Shot, CoT and ToT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6" name="Google Shape;496;p52"/>
          <p:cNvSpPr/>
          <p:nvPr/>
        </p:nvSpPr>
        <p:spPr>
          <a:xfrm>
            <a:off x="4748275" y="2343725"/>
            <a:ext cx="14028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LLM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(GPT-4)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7" name="Google Shape;497;p52"/>
          <p:cNvSpPr/>
          <p:nvPr/>
        </p:nvSpPr>
        <p:spPr>
          <a:xfrm>
            <a:off x="7180675" y="2325650"/>
            <a:ext cx="1402800" cy="10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Predicted O/P</a:t>
            </a:r>
            <a:endParaRPr b="1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8" name="Google Shape;498;p52"/>
          <p:cNvSpPr/>
          <p:nvPr/>
        </p:nvSpPr>
        <p:spPr>
          <a:xfrm>
            <a:off x="4146213" y="2684075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9" name="Google Shape;499;p52"/>
          <p:cNvSpPr/>
          <p:nvPr/>
        </p:nvSpPr>
        <p:spPr>
          <a:xfrm>
            <a:off x="6502963" y="2684075"/>
            <a:ext cx="325800" cy="33510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0" name="Google Shape;500;p52"/>
          <p:cNvSpPr/>
          <p:nvPr/>
        </p:nvSpPr>
        <p:spPr>
          <a:xfrm rot="2244469">
            <a:off x="1909176" y="2090840"/>
            <a:ext cx="325934" cy="335116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1" name="Google Shape;501;p52"/>
          <p:cNvSpPr/>
          <p:nvPr/>
        </p:nvSpPr>
        <p:spPr>
          <a:xfrm rot="-2908297">
            <a:off x="1830007" y="3607337"/>
            <a:ext cx="325796" cy="334940"/>
          </a:xfrm>
          <a:prstGeom prst="rightArrow">
            <a:avLst>
              <a:gd fmla="val 50000" name="adj1"/>
              <a:gd fmla="val 50756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53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3"/>
          <p:cNvSpPr txBox="1"/>
          <p:nvPr>
            <p:ph idx="1" type="subTitle"/>
          </p:nvPr>
        </p:nvSpPr>
        <p:spPr>
          <a:xfrm>
            <a:off x="676050" y="251400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RAG System Architecture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8" name="Google Shape;508;p5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53"/>
          <p:cNvSpPr/>
          <p:nvPr/>
        </p:nvSpPr>
        <p:spPr>
          <a:xfrm>
            <a:off x="126275" y="136407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Knowledge Source</a:t>
            </a:r>
            <a:r>
              <a:rPr lang="en" sz="1100">
                <a:solidFill>
                  <a:schemeClr val="accent6"/>
                </a:solidFill>
              </a:rPr>
              <a:t>: Dataset (Question, Context, Long Answer)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0" name="Google Shape;510;p53"/>
          <p:cNvSpPr/>
          <p:nvPr/>
        </p:nvSpPr>
        <p:spPr>
          <a:xfrm>
            <a:off x="2712825" y="136407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Embeddings</a:t>
            </a:r>
            <a:r>
              <a:rPr b="1" lang="en" sz="1100">
                <a:solidFill>
                  <a:schemeClr val="accent6"/>
                </a:solidFill>
              </a:rPr>
              <a:t>: 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Using MiniLM (384-d) sentence transformer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1" name="Google Shape;511;p53"/>
          <p:cNvSpPr/>
          <p:nvPr/>
        </p:nvSpPr>
        <p:spPr>
          <a:xfrm>
            <a:off x="5260963" y="1482000"/>
            <a:ext cx="13434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Vector DB: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FAISS 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2" name="Google Shape;512;p53"/>
          <p:cNvSpPr/>
          <p:nvPr/>
        </p:nvSpPr>
        <p:spPr>
          <a:xfrm>
            <a:off x="2062450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3" name="Google Shape;513;p53"/>
          <p:cNvSpPr/>
          <p:nvPr/>
        </p:nvSpPr>
        <p:spPr>
          <a:xfrm>
            <a:off x="4607563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4" name="Google Shape;514;p53"/>
          <p:cNvSpPr/>
          <p:nvPr/>
        </p:nvSpPr>
        <p:spPr>
          <a:xfrm>
            <a:off x="126275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User Query and Uploaded Image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5" name="Google Shape;515;p53"/>
          <p:cNvSpPr/>
          <p:nvPr/>
        </p:nvSpPr>
        <p:spPr>
          <a:xfrm>
            <a:off x="2785825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Embeddings: 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Embedding of the Question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5116825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Retrieved Context</a:t>
            </a:r>
            <a:r>
              <a:rPr b="1" lang="en" sz="1100">
                <a:solidFill>
                  <a:schemeClr val="accent6"/>
                </a:solidFill>
              </a:rPr>
              <a:t>: 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Retrieved</a:t>
            </a:r>
            <a:r>
              <a:rPr lang="en" sz="1100">
                <a:solidFill>
                  <a:schemeClr val="accent6"/>
                </a:solidFill>
              </a:rPr>
              <a:t> context using similarity </a:t>
            </a:r>
            <a:r>
              <a:rPr lang="en" sz="1100">
                <a:solidFill>
                  <a:schemeClr val="accent6"/>
                </a:solidFill>
              </a:rPr>
              <a:t>search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2214850" y="3512550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4571988" y="3512550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9" name="Google Shape;519;p53"/>
          <p:cNvSpPr/>
          <p:nvPr/>
        </p:nvSpPr>
        <p:spPr>
          <a:xfrm>
            <a:off x="5778725" y="2584975"/>
            <a:ext cx="396900" cy="42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7407600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Pass to LLM</a:t>
            </a:r>
            <a:r>
              <a:rPr b="1" lang="en" sz="1100">
                <a:solidFill>
                  <a:schemeClr val="accent6"/>
                </a:solidFill>
              </a:rPr>
              <a:t>: 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Pass the user query and </a:t>
            </a:r>
            <a:r>
              <a:rPr lang="en" sz="1100">
                <a:solidFill>
                  <a:schemeClr val="accent6"/>
                </a:solidFill>
              </a:rPr>
              <a:t>retrieved</a:t>
            </a:r>
            <a:r>
              <a:rPr lang="en" sz="1100">
                <a:solidFill>
                  <a:schemeClr val="accent6"/>
                </a:solidFill>
              </a:rPr>
              <a:t> context to the LLM.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6905100" y="3512550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54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54"/>
          <p:cNvSpPr txBox="1"/>
          <p:nvPr>
            <p:ph idx="1" type="subTitle"/>
          </p:nvPr>
        </p:nvSpPr>
        <p:spPr>
          <a:xfrm>
            <a:off x="676050" y="251400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Retrieval Process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28" name="Google Shape;528;p54"/>
          <p:cNvSpPr txBox="1"/>
          <p:nvPr>
            <p:ph idx="2" type="body"/>
          </p:nvPr>
        </p:nvSpPr>
        <p:spPr>
          <a:xfrm>
            <a:off x="600150" y="975875"/>
            <a:ext cx="79437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For each PMC-VQA question: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1. Generate embedding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2. Search PubMedQA index (Top-1)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3. Retrieve matching question, context, long answer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4. Record both query and retrieved context for RAG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9" name="Google Shape;529;p5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55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55"/>
          <p:cNvSpPr txBox="1"/>
          <p:nvPr>
            <p:ph idx="1" type="subTitle"/>
          </p:nvPr>
        </p:nvSpPr>
        <p:spPr>
          <a:xfrm>
            <a:off x="676050" y="251400"/>
            <a:ext cx="7666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LLaVA-Med Fine Tuning with LoRA 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6" name="Google Shape;536;p5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55"/>
          <p:cNvSpPr/>
          <p:nvPr/>
        </p:nvSpPr>
        <p:spPr>
          <a:xfrm>
            <a:off x="126275" y="136407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Started with the LLaVA-1.5-7B model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38" name="Google Shape;538;p55"/>
          <p:cNvSpPr/>
          <p:nvPr/>
        </p:nvSpPr>
        <p:spPr>
          <a:xfrm>
            <a:off x="3025238" y="1364075"/>
            <a:ext cx="13434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Rank</a:t>
            </a:r>
            <a:r>
              <a:rPr b="1" lang="en" sz="1100">
                <a:solidFill>
                  <a:schemeClr val="accent6"/>
                </a:solidFill>
              </a:rPr>
              <a:t>: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low rank (r=4)</a:t>
            </a:r>
            <a:r>
              <a:rPr lang="en" sz="1100">
                <a:solidFill>
                  <a:schemeClr val="accent6"/>
                </a:solidFill>
              </a:rPr>
              <a:t> 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39" name="Google Shape;539;p55"/>
          <p:cNvSpPr/>
          <p:nvPr/>
        </p:nvSpPr>
        <p:spPr>
          <a:xfrm>
            <a:off x="2269713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0" name="Google Shape;540;p55"/>
          <p:cNvSpPr/>
          <p:nvPr/>
        </p:nvSpPr>
        <p:spPr>
          <a:xfrm>
            <a:off x="2785825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Learning Rate (1e-4)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541" name="Google Shape;541;p55"/>
          <p:cNvSpPr/>
          <p:nvPr/>
        </p:nvSpPr>
        <p:spPr>
          <a:xfrm>
            <a:off x="5116825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Alpha Value (16) 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42" name="Google Shape;542;p55"/>
          <p:cNvSpPr/>
          <p:nvPr/>
        </p:nvSpPr>
        <p:spPr>
          <a:xfrm>
            <a:off x="7407600" y="202542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Targeting Specific Layers</a:t>
            </a:r>
            <a:r>
              <a:rPr b="1" lang="en" sz="1100">
                <a:solidFill>
                  <a:schemeClr val="accent6"/>
                </a:solidFill>
              </a:rPr>
              <a:t>: 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q_proj, v_proj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43" name="Google Shape;543;p55"/>
          <p:cNvSpPr/>
          <p:nvPr/>
        </p:nvSpPr>
        <p:spPr>
          <a:xfrm rot="8646249">
            <a:off x="6948750" y="2982233"/>
            <a:ext cx="345890" cy="3244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4" name="Google Shape;544;p55"/>
          <p:cNvSpPr/>
          <p:nvPr/>
        </p:nvSpPr>
        <p:spPr>
          <a:xfrm>
            <a:off x="5209788" y="1463975"/>
            <a:ext cx="13434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Dropout</a:t>
            </a:r>
            <a:r>
              <a:rPr b="1" lang="en" sz="1100">
                <a:solidFill>
                  <a:schemeClr val="accent6"/>
                </a:solidFill>
              </a:rPr>
              <a:t>: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dropout (0.05)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45" name="Google Shape;545;p55"/>
          <p:cNvSpPr/>
          <p:nvPr/>
        </p:nvSpPr>
        <p:spPr>
          <a:xfrm>
            <a:off x="4778275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6" name="Google Shape;546;p55"/>
          <p:cNvSpPr/>
          <p:nvPr/>
        </p:nvSpPr>
        <p:spPr>
          <a:xfrm rot="10800000">
            <a:off x="4594225" y="3512550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7" name="Google Shape;547;p55"/>
          <p:cNvSpPr/>
          <p:nvPr/>
        </p:nvSpPr>
        <p:spPr>
          <a:xfrm>
            <a:off x="342900" y="3231600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Accuracy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(51%)</a:t>
            </a:r>
            <a:endParaRPr b="1" sz="1100">
              <a:solidFill>
                <a:schemeClr val="accent6"/>
              </a:solidFill>
            </a:endParaRPr>
          </a:p>
        </p:txBody>
      </p:sp>
      <p:sp>
        <p:nvSpPr>
          <p:cNvPr id="548" name="Google Shape;548;p55"/>
          <p:cNvSpPr/>
          <p:nvPr/>
        </p:nvSpPr>
        <p:spPr>
          <a:xfrm rot="10800000">
            <a:off x="2170450" y="3512550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9" name="Google Shape;549;p55"/>
          <p:cNvSpPr/>
          <p:nvPr/>
        </p:nvSpPr>
        <p:spPr>
          <a:xfrm rot="2033809">
            <a:off x="6834262" y="1701151"/>
            <a:ext cx="345886" cy="3245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"/>
          <p:cNvSpPr txBox="1"/>
          <p:nvPr>
            <p:ph idx="3" type="subTitle"/>
          </p:nvPr>
        </p:nvSpPr>
        <p:spPr>
          <a:xfrm>
            <a:off x="342900" y="261255"/>
            <a:ext cx="8343900" cy="6060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400">
                <a:latin typeface="IBM Plex Mono"/>
                <a:ea typeface="IBM Plex Mono"/>
                <a:cs typeface="IBM Plex Mono"/>
                <a:sym typeface="IBM Plex Mono"/>
              </a:rPr>
              <a:t>Experimental</a:t>
            </a:r>
            <a:r>
              <a:rPr b="1" lang="en" sz="2400">
                <a:latin typeface="IBM Plex Mono"/>
                <a:ea typeface="IBM Plex Mono"/>
                <a:cs typeface="IBM Plex Mono"/>
                <a:sym typeface="IBM Plex Mono"/>
              </a:rPr>
              <a:t> Results</a:t>
            </a:r>
            <a:endParaRPr b="1" sz="2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56" name="Google Shape;5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51" y="923850"/>
            <a:ext cx="6294099" cy="37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 txBox="1"/>
          <p:nvPr>
            <p:ph idx="1" type="subTitle"/>
          </p:nvPr>
        </p:nvSpPr>
        <p:spPr>
          <a:xfrm>
            <a:off x="342900" y="56725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Performance Comparison 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563" name="Google Shape;563;p57"/>
          <p:cNvGraphicFramePr/>
          <p:nvPr/>
        </p:nvGraphicFramePr>
        <p:xfrm>
          <a:off x="952500" y="6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{B11CA23A-C3DA-4975-84D1-850ECAF24B70}</a:tableStyleId>
              </a:tblPr>
              <a:tblGrid>
                <a:gridCol w="2560675"/>
                <a:gridCol w="22653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Aspect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LLaVA-Med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Our Model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Datasets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PathVQA, VQA-RAD, Med-VQA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PMC-VQA (primary), SLAKE, PubMedQA (for RAG)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R-LLaVA (7B): Vision-Language model trained on biomedical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KNN-based retrieval + GPT-4 inference + multimodal prompting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Prompting Accuracy 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explicitly mentioned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 – 78% depending on prompting strategy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RAG-Based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Did Not</a:t>
                      </a:r>
                      <a:r>
                        <a:rPr lang="en"/>
                        <a:t> Perform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71.83% using PubMedQA + SLAKE retrieval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Fine-Tuned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80.97%</a:t>
                      </a:r>
                      <a:r>
                        <a:rPr lang="en"/>
                        <a:t> on VQA-Med 2019 (close-ended Qs)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54.27%</a:t>
                      </a:r>
                      <a:r>
                        <a:rPr lang="en"/>
                        <a:t> with LLaVA-Med fine-tuned on PMC-VQA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58"/>
          <p:cNvCxnSpPr/>
          <p:nvPr/>
        </p:nvCxnSpPr>
        <p:spPr>
          <a:xfrm flipH="1" rot="10800000">
            <a:off x="600150" y="37705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58"/>
          <p:cNvSpPr txBox="1"/>
          <p:nvPr>
            <p:ph idx="1" type="subTitle"/>
          </p:nvPr>
        </p:nvSpPr>
        <p:spPr>
          <a:xfrm>
            <a:off x="676050" y="251400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Conclusion 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0" name="Google Shape;570;p58"/>
          <p:cNvSpPr txBox="1"/>
          <p:nvPr>
            <p:ph idx="2" type="body"/>
          </p:nvPr>
        </p:nvSpPr>
        <p:spPr>
          <a:xfrm>
            <a:off x="600150" y="944825"/>
            <a:ext cx="79437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built a multimodal RAG system that integrates image and text retrieval for medical visual question answering.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Prompting techniques like CoT and ToT outperformed fine-tuning, achieving up to 77% recall.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Model Accuracy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Integrate Mixture of Experts (</a:t>
            </a: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MoE</a:t>
            </a:r>
            <a:r>
              <a:rPr lang="en" sz="2000"/>
              <a:t>) for enhanced domain specialization.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1" name="Google Shape;571;p5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2" name="Google Shape;572;p58"/>
          <p:cNvCxnSpPr/>
          <p:nvPr/>
        </p:nvCxnSpPr>
        <p:spPr>
          <a:xfrm flipH="1" rot="10800000">
            <a:off x="600150" y="781788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8"/>
          <p:cNvSpPr txBox="1"/>
          <p:nvPr>
            <p:ph idx="1" type="subTitle"/>
          </p:nvPr>
        </p:nvSpPr>
        <p:spPr>
          <a:xfrm>
            <a:off x="636325" y="3218100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Future Scope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9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9"/>
          <p:cNvSpPr txBox="1"/>
          <p:nvPr>
            <p:ph idx="3" type="subTitle"/>
          </p:nvPr>
        </p:nvSpPr>
        <p:spPr>
          <a:xfrm>
            <a:off x="2452050" y="2434795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7200">
                <a:latin typeface="IBM Plex Mono"/>
                <a:ea typeface="IBM Plex Mono"/>
                <a:cs typeface="IBM Plex Mono"/>
                <a:sym typeface="IBM Plex Mono"/>
              </a:rPr>
              <a:t>THANK YOU</a:t>
            </a:r>
            <a:endParaRPr b="1" sz="7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 txBox="1"/>
          <p:nvPr/>
        </p:nvSpPr>
        <p:spPr>
          <a:xfrm>
            <a:off x="2576375" y="221625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RAG</a:t>
            </a:r>
            <a:endParaRPr b="1"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6" name="Google Shape;586;p60" title="Screenshot 2025-05-07 at 6.24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" y="771598"/>
            <a:ext cx="7562450" cy="3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Contents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4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3"/>
          <p:cNvSpPr txBox="1"/>
          <p:nvPr>
            <p:ph idx="1" type="subTitle"/>
          </p:nvPr>
        </p:nvSpPr>
        <p:spPr>
          <a:xfrm>
            <a:off x="4424925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87" name="Google Shape;387;p43"/>
          <p:cNvSpPr txBox="1"/>
          <p:nvPr>
            <p:ph idx="2" type="subTitle"/>
          </p:nvPr>
        </p:nvSpPr>
        <p:spPr>
          <a:xfrm>
            <a:off x="5689125" y="1058100"/>
            <a:ext cx="31488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61" title="Screenshot 2025-04-16 at 7.54.4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63" y="797875"/>
            <a:ext cx="7810281" cy="315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1"/>
          <p:cNvSpPr txBox="1"/>
          <p:nvPr/>
        </p:nvSpPr>
        <p:spPr>
          <a:xfrm>
            <a:off x="2576375" y="221625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</a:t>
            </a:r>
            <a:endParaRPr b="1"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44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4"/>
          <p:cNvSpPr txBox="1"/>
          <p:nvPr>
            <p:ph idx="1" type="subTitle"/>
          </p:nvPr>
        </p:nvSpPr>
        <p:spPr>
          <a:xfrm>
            <a:off x="676050" y="251400"/>
            <a:ext cx="426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Problem Definition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4" name="Google Shape;394;p44"/>
          <p:cNvSpPr txBox="1"/>
          <p:nvPr>
            <p:ph idx="2" type="body"/>
          </p:nvPr>
        </p:nvSpPr>
        <p:spPr>
          <a:xfrm>
            <a:off x="622375" y="1043800"/>
            <a:ext cx="80007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Existing Med-VQA systems struggle with handling complex queries across diverse medical images.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lack domain-specific understanding and often provide poor explanations.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models also fail to retrieve relevant visual and textual context.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aim to solve this using a multimodal RAG system with PubMedQA and SLAKE.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45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45"/>
          <p:cNvSpPr txBox="1"/>
          <p:nvPr>
            <p:ph idx="1" type="subTitle"/>
          </p:nvPr>
        </p:nvSpPr>
        <p:spPr>
          <a:xfrm>
            <a:off x="676050" y="251400"/>
            <a:ext cx="8188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Dataset Description(PMC-VQA Data)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2" name="Google Shape;402;p45"/>
          <p:cNvSpPr txBox="1"/>
          <p:nvPr>
            <p:ph idx="2" type="body"/>
          </p:nvPr>
        </p:nvSpPr>
        <p:spPr>
          <a:xfrm>
            <a:off x="600150" y="975875"/>
            <a:ext cx="79437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Image Data: </a:t>
            </a:r>
            <a:r>
              <a:rPr lang="en" sz="2000"/>
              <a:t>Medical images (e.g., X-rays, CT scans, MRIs) depicting various diagnostic scenarios.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Text Data: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Captions</a:t>
            </a:r>
            <a:r>
              <a:rPr lang="en" sz="2000"/>
              <a:t>: Descriptions of image contents (e.g., "Fractured femur").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Questions</a:t>
            </a:r>
            <a:r>
              <a:rPr lang="en" sz="2000"/>
              <a:t>: Medical queries related to images (e.g., "What is shown in the image?").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Answer Choices</a:t>
            </a:r>
            <a:r>
              <a:rPr lang="en" sz="2000"/>
              <a:t>: Multiple-choice answers related to the question.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3" name="Google Shape;403;p4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46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6"/>
          <p:cNvSpPr txBox="1"/>
          <p:nvPr>
            <p:ph idx="1" type="subTitle"/>
          </p:nvPr>
        </p:nvSpPr>
        <p:spPr>
          <a:xfrm>
            <a:off x="676050" y="251400"/>
            <a:ext cx="4576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Dataset Description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0" name="Google Shape;410;p4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50" y="1031475"/>
            <a:ext cx="3114199" cy="23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900" y="1031475"/>
            <a:ext cx="2187725" cy="23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250" y="1031475"/>
            <a:ext cx="2024075" cy="2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6" title="Screenshot 2025-04-16 at 11.30.51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77400"/>
            <a:ext cx="8839204" cy="85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7"/>
          <p:cNvSpPr txBox="1"/>
          <p:nvPr>
            <p:ph idx="2" type="body"/>
          </p:nvPr>
        </p:nvSpPr>
        <p:spPr>
          <a:xfrm>
            <a:off x="600150" y="779000"/>
            <a:ext cx="79437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SLAKE:(RAG)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A multimodal QA dataset with 14,000 QA pairs and 642 medical images. Designed for visual understanding across different clinical image types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PubMedQA</a:t>
            </a: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:(RAG)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/>
              <a:t>Text-only biomedical dataset with yes/no/maybe answers based on PubMed abstracts. Ideal for retrieving relevant textual evidence in medical QA tasks.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421" name="Google Shape;421;p47"/>
          <p:cNvCxnSpPr/>
          <p:nvPr/>
        </p:nvCxnSpPr>
        <p:spPr>
          <a:xfrm flipH="1" rot="10800000">
            <a:off x="423750" y="7014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24725" y="45600"/>
            <a:ext cx="4576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Other Datasets</a:t>
            </a: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idx="2" type="body"/>
          </p:nvPr>
        </p:nvSpPr>
        <p:spPr>
          <a:xfrm>
            <a:off x="342900" y="805075"/>
            <a:ext cx="83439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Char char="●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Image Preprocessing: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Loaded medical images from SLAKE and PMC-VQA directories.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Performed Resizing and applied standard transforms (normalization).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Char char="●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Text Embedding: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Tokenized and encoded PMC-VQA questions using CLIP tokenizer.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Generated dense text embeddings using openai/clip-vit-base-patch32.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Char char="●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Image Embedding: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Extracted image embeddings using CLIP processor.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Normalized embeddings for similarity-based retrieval.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Char char="●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Output: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Preprocessed image tensors and text embeddings saved for fast retrieval.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Verified shapes and ensured embedding quality for downstream RAG pipeline.</a:t>
            </a:r>
            <a:endParaRPr sz="1700"/>
          </a:p>
        </p:txBody>
      </p:sp>
      <p:cxnSp>
        <p:nvCxnSpPr>
          <p:cNvPr id="428" name="Google Shape;428;p48"/>
          <p:cNvCxnSpPr/>
          <p:nvPr/>
        </p:nvCxnSpPr>
        <p:spPr>
          <a:xfrm flipH="1" rot="10800000">
            <a:off x="423750" y="7014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48"/>
          <p:cNvSpPr txBox="1"/>
          <p:nvPr>
            <p:ph idx="1" type="subTitle"/>
          </p:nvPr>
        </p:nvSpPr>
        <p:spPr>
          <a:xfrm>
            <a:off x="567850" y="121800"/>
            <a:ext cx="4585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Preprocessing Steps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49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9"/>
          <p:cNvSpPr txBox="1"/>
          <p:nvPr>
            <p:ph idx="1" type="subTitle"/>
          </p:nvPr>
        </p:nvSpPr>
        <p:spPr>
          <a:xfrm>
            <a:off x="676050" y="251400"/>
            <a:ext cx="4576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Proposed Methodology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00" y="993875"/>
            <a:ext cx="5852659" cy="3970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50"/>
          <p:cNvCxnSpPr/>
          <p:nvPr/>
        </p:nvCxnSpPr>
        <p:spPr>
          <a:xfrm flipH="1" rot="10800000">
            <a:off x="423750" y="853825"/>
            <a:ext cx="8261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50"/>
          <p:cNvSpPr txBox="1"/>
          <p:nvPr>
            <p:ph idx="1" type="subTitle"/>
          </p:nvPr>
        </p:nvSpPr>
        <p:spPr>
          <a:xfrm>
            <a:off x="676050" y="251400"/>
            <a:ext cx="569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Error</a:t>
            </a:r>
            <a:r>
              <a:rPr b="1" lang="en" sz="2800">
                <a:latin typeface="IBM Plex Mono"/>
                <a:ea typeface="IBM Plex Mono"/>
                <a:cs typeface="IBM Plex Mono"/>
                <a:sym typeface="IBM Plex Mono"/>
              </a:rPr>
              <a:t> Based Zero-Shot</a:t>
            </a:r>
            <a:endParaRPr b="1" sz="2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585050" y="136407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Image Encoding</a:t>
            </a:r>
            <a:r>
              <a:rPr lang="en" sz="1100">
                <a:solidFill>
                  <a:schemeClr val="accent6"/>
                </a:solidFill>
              </a:rPr>
              <a:t>: converted to Base64 and passed as inline inputs.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3315600" y="1364075"/>
            <a:ext cx="16317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Construct Prompt: </a:t>
            </a:r>
            <a:r>
              <a:rPr lang="en" sz="1100">
                <a:solidFill>
                  <a:schemeClr val="accent6"/>
                </a:solidFill>
              </a:rPr>
              <a:t>medical question and MCQ options (A-D) alongside the image.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6046163" y="1407875"/>
            <a:ext cx="13434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LLM</a:t>
            </a:r>
            <a:endParaRPr b="1" sz="11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GPT-4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7500925" y="3114375"/>
            <a:ext cx="1343400" cy="7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Predicted Answer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5101825" y="2571750"/>
            <a:ext cx="14529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Option Validation: </a:t>
            </a:r>
            <a:r>
              <a:rPr lang="en" sz="1100">
                <a:solidFill>
                  <a:schemeClr val="accent6"/>
                </a:solidFill>
              </a:rPr>
              <a:t>Ensures response is valid (A/B/C/D)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5101825" y="3912975"/>
            <a:ext cx="1452900" cy="8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Low Confidence Detection</a:t>
            </a:r>
            <a:r>
              <a:rPr b="1" lang="en" sz="1100">
                <a:solidFill>
                  <a:schemeClr val="accent6"/>
                </a:solidFill>
              </a:rPr>
              <a:t>: </a:t>
            </a:r>
            <a:r>
              <a:rPr lang="en" sz="1100">
                <a:solidFill>
                  <a:schemeClr val="accent6"/>
                </a:solidFill>
              </a:rPr>
              <a:t>Checks for phrases </a:t>
            </a:r>
            <a:r>
              <a:rPr i="1" lang="en" sz="1100">
                <a:solidFill>
                  <a:schemeClr val="accent6"/>
                </a:solidFill>
              </a:rPr>
              <a:t>"I'm not sure"</a:t>
            </a:r>
            <a:r>
              <a:rPr lang="en" sz="1100">
                <a:solidFill>
                  <a:schemeClr val="accent6"/>
                </a:solidFill>
              </a:rPr>
              <a:t>, </a:t>
            </a:r>
            <a:r>
              <a:rPr i="1" lang="en" sz="1100">
                <a:solidFill>
                  <a:schemeClr val="accent6"/>
                </a:solidFill>
              </a:rPr>
              <a:t>"can't tell"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3195050" y="3363550"/>
            <a:ext cx="11298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Validation of both the conditions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676050" y="2652450"/>
            <a:ext cx="1182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Reconstruct the prompt and send it to LLM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53" name="Google Shape;453;p50"/>
          <p:cNvSpPr/>
          <p:nvPr/>
        </p:nvSpPr>
        <p:spPr>
          <a:xfrm>
            <a:off x="676050" y="4088350"/>
            <a:ext cx="1182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</a:rPr>
              <a:t>Show response to User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454" name="Google Shape;454;p50"/>
          <p:cNvSpPr/>
          <p:nvPr/>
        </p:nvSpPr>
        <p:spPr>
          <a:xfrm>
            <a:off x="2530050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5323788" y="1645025"/>
            <a:ext cx="3459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6" name="Google Shape;456;p50"/>
          <p:cNvSpPr/>
          <p:nvPr/>
        </p:nvSpPr>
        <p:spPr>
          <a:xfrm flipH="1" rot="10800000">
            <a:off x="7587125" y="1793375"/>
            <a:ext cx="842700" cy="653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7" name="Google Shape;457;p50"/>
          <p:cNvSpPr/>
          <p:nvPr/>
        </p:nvSpPr>
        <p:spPr>
          <a:xfrm rot="-9024803">
            <a:off x="6751666" y="3018230"/>
            <a:ext cx="552316" cy="3244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8" name="Google Shape;458;p50"/>
          <p:cNvSpPr/>
          <p:nvPr/>
        </p:nvSpPr>
        <p:spPr>
          <a:xfrm rot="8101368">
            <a:off x="6792782" y="3848041"/>
            <a:ext cx="533088" cy="3245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9" name="Google Shape;459;p50"/>
          <p:cNvSpPr/>
          <p:nvPr/>
        </p:nvSpPr>
        <p:spPr>
          <a:xfrm rot="8103962">
            <a:off x="4437251" y="3305252"/>
            <a:ext cx="552180" cy="3245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0" name="Google Shape;460;p50"/>
          <p:cNvSpPr/>
          <p:nvPr/>
        </p:nvSpPr>
        <p:spPr>
          <a:xfrm rot="-8453524">
            <a:off x="4446776" y="3955489"/>
            <a:ext cx="533147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1" name="Google Shape;461;p50"/>
          <p:cNvSpPr/>
          <p:nvPr/>
        </p:nvSpPr>
        <p:spPr>
          <a:xfrm rot="-9024803">
            <a:off x="2122716" y="3095005"/>
            <a:ext cx="552316" cy="3244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2" name="Google Shape;462;p50"/>
          <p:cNvSpPr/>
          <p:nvPr/>
        </p:nvSpPr>
        <p:spPr>
          <a:xfrm rot="8101368">
            <a:off x="2260157" y="3955516"/>
            <a:ext cx="533088" cy="3245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2530050" y="2948913"/>
            <a:ext cx="940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Validated</a:t>
            </a:r>
            <a:endParaRPr b="1"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2643600" y="4120125"/>
            <a:ext cx="7131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Validated</a:t>
            </a:r>
            <a:endParaRPr b="1"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