
<file path=[Content_Types].xml><?xml version="1.0" encoding="utf-8"?>
<Types xmlns="http://schemas.openxmlformats.org/package/2006/content-types">
  <Default Extension="fntdata" ContentType="application/x-fontdata"/>
  <Default Extension="mkv" ContentType="video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70" r:id="rId7"/>
    <p:sldId id="263" r:id="rId8"/>
    <p:sldId id="264" r:id="rId9"/>
    <p:sldId id="269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aleway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4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c12a76d0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c12a76d0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bf329801a_0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bf329801a_0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c12a76d0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c12a76d0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bf329801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bf329801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c30999cac_4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c30999cac_4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c30999cac_4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c30999cac_4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c30999cac_4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c30999cac_4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c30999cac_4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c30999cac_4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9589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c30999cac_4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c30999cac_4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c30999cac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c30999cac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c30999cac_4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c30999cac_4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telock.com/resources/security-repor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verizon.com/business/en-gb/resources/reports/dbir/" TargetMode="External"/><Relationship Id="rId5" Type="http://schemas.openxmlformats.org/officeDocument/2006/relationships/hyperlink" Target="https://community.webroot.com/threat-reports-176/2020-webroot-threat-report-phishing-attempts-grew-by-640-last-year-342560" TargetMode="External"/><Relationship Id="rId4" Type="http://schemas.openxmlformats.org/officeDocument/2006/relationships/hyperlink" Target="https://aag-it.com/the-latest-phishing-statistic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311700" y="744525"/>
            <a:ext cx="8520600" cy="3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2"/>
                </a:solidFill>
              </a:rPr>
              <a:t>Presentation </a:t>
            </a:r>
            <a:endParaRPr sz="2200" b="1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2"/>
                </a:solidFill>
              </a:rPr>
              <a:t>On</a:t>
            </a:r>
            <a:endParaRPr sz="2200" b="1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2"/>
                </a:solidFill>
              </a:rPr>
              <a:t>Malicious URL Detection </a:t>
            </a:r>
            <a:endParaRPr sz="2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</a:rPr>
              <a:t>Submitted by:</a:t>
            </a:r>
            <a:endParaRPr sz="1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</a:rPr>
              <a:t>[Group 4]</a:t>
            </a:r>
            <a:endParaRPr sz="1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Aishwarya Karki (C0903073)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Bikash Thapa Magar (C0907642)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Nirmala Regmi (C0903616)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Samar Fathima (C0908466)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Sijal Shrestha (C0910639)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Sujata Gurung (C0903143)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6018550" y="2275125"/>
            <a:ext cx="2625300" cy="11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D0D0D"/>
                </a:solidFill>
                <a:latin typeface="Lato"/>
                <a:ea typeface="Lato"/>
                <a:cs typeface="Lato"/>
                <a:sym typeface="Lato"/>
              </a:rPr>
              <a:t>Submitted to:</a:t>
            </a:r>
            <a:endParaRPr sz="1200" b="1">
              <a:solidFill>
                <a:srgbClr val="0D0D0D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D0D0D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latin typeface="Lato"/>
                <a:ea typeface="Lato"/>
                <a:cs typeface="Lato"/>
                <a:sym typeface="Lato"/>
              </a:rPr>
              <a:t>Bhavik Ghandi</a:t>
            </a:r>
            <a:endParaRPr sz="1200">
              <a:solidFill>
                <a:srgbClr val="0D0D0D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024-04-15 01-31-12">
            <a:hlinkClick r:id="" action="ppaction://media"/>
            <a:extLst>
              <a:ext uri="{FF2B5EF4-FFF2-40B4-BE49-F238E27FC236}">
                <a16:creationId xmlns:a16="http://schemas.microsoft.com/office/drawing/2014/main" id="{EB59D4B2-51EF-1BF5-829E-D2ACDF59B25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472453" y="1509852"/>
            <a:ext cx="6340288" cy="356641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FB6770D-FBAE-14C2-A2D0-A624D09C5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721" y="726112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Deployment Video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51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727650" y="6792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 dirty="0">
                <a:latin typeface="Lato"/>
                <a:ea typeface="Lato"/>
                <a:cs typeface="Lato"/>
                <a:sym typeface="Lato"/>
              </a:rPr>
              <a:t>Feature Importance: RF Vs LR</a:t>
            </a:r>
            <a:endParaRPr sz="204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00" y="1411350"/>
            <a:ext cx="3604500" cy="237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2200" y="1362050"/>
            <a:ext cx="4574826" cy="310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727650" y="703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66" dirty="0">
                <a:latin typeface="Lato"/>
                <a:ea typeface="Lato"/>
                <a:cs typeface="Lato"/>
                <a:sym typeface="Lato"/>
              </a:rPr>
              <a:t>Final results</a:t>
            </a:r>
            <a:endParaRPr sz="3266" dirty="0"/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xfrm>
            <a:off x="729450" y="1790700"/>
            <a:ext cx="7688700" cy="29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</a:rPr>
              <a:t>Using Random Forest we can predict whether the URL is malicious or not with the accuracy of 84.8% and recall of 79.4%.</a:t>
            </a:r>
            <a:endParaRPr sz="1200">
              <a:solidFill>
                <a:srgbClr val="0D0D0D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</a:rPr>
              <a:t>Alternatively we can use logistic regression with the accuracy of 84.2% and recall of 79.4%.</a:t>
            </a:r>
            <a:endParaRPr sz="1200">
              <a:solidFill>
                <a:srgbClr val="0D0D0D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D0D0D"/>
              </a:solidFill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250" y="2895600"/>
            <a:ext cx="7539725" cy="16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727650" y="2134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??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50" y="742181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66" dirty="0">
                <a:latin typeface="Lato"/>
                <a:ea typeface="Lato"/>
                <a:cs typeface="Lato"/>
                <a:sym typeface="Lato"/>
              </a:rPr>
              <a:t>Preface for Problem Definition:</a:t>
            </a:r>
            <a:endParaRPr sz="3266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33675" y="1540800"/>
            <a:ext cx="7688700" cy="29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lang="en" sz="1200">
                <a:solidFill>
                  <a:srgbClr val="1A1A1A"/>
                </a:solidFill>
              </a:rPr>
              <a:t>An estimated</a:t>
            </a:r>
            <a:r>
              <a:rPr lang="en" sz="1200">
                <a:solidFill>
                  <a:srgbClr val="1A1A1A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12.8 million</a:t>
            </a:r>
            <a:r>
              <a:rPr lang="en" sz="1200">
                <a:solidFill>
                  <a:srgbClr val="1A1A1A"/>
                </a:solidFill>
              </a:rPr>
              <a:t> websites are infected by Malware.</a:t>
            </a:r>
            <a:endParaRPr sz="1200">
              <a:solidFill>
                <a:srgbClr val="1A1A1A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lang="en" sz="1200">
                <a:solidFill>
                  <a:srgbClr val="1A1A1A"/>
                </a:solidFill>
              </a:rPr>
              <a:t>The average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click rate</a:t>
            </a:r>
            <a:r>
              <a:rPr lang="en" sz="1200">
                <a:solidFill>
                  <a:srgbClr val="1A1A1A"/>
                </a:solidFill>
              </a:rPr>
              <a:t> for a phishing campaign is 17.8%. Phishing campaigns that were more targeted and added phone calls had an average click rate of 53.2% – 3 times more effective.</a:t>
            </a:r>
            <a:endParaRPr sz="1200">
              <a:solidFill>
                <a:srgbClr val="1A1A1A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lang="en" sz="1200">
                <a:solidFill>
                  <a:srgbClr val="1A1A1A"/>
                </a:solidFill>
              </a:rPr>
              <a:t>Over</a:t>
            </a:r>
            <a:r>
              <a:rPr lang="en" sz="1200">
                <a:solidFill>
                  <a:srgbClr val="1A1A1A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96% of malicious URLs</a:t>
            </a:r>
            <a:r>
              <a:rPr lang="en" sz="1200">
                <a:solidFill>
                  <a:srgbClr val="1A1A1A"/>
                </a:solidFill>
              </a:rPr>
              <a:t>—is with the use of URL link modifiers/shorteners.</a:t>
            </a:r>
            <a:endParaRPr sz="1200">
              <a:solidFill>
                <a:srgbClr val="1A1A1A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lang="en" sz="1200">
                <a:solidFill>
                  <a:srgbClr val="1A1A1A"/>
                </a:solidFill>
              </a:rPr>
              <a:t>Verizon</a:t>
            </a:r>
            <a:r>
              <a:rPr lang="en" sz="1200">
                <a:solidFill>
                  <a:srgbClr val="1A1A1A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hlink"/>
                </a:solidFill>
                <a:hlinkClick r:id="rId6"/>
              </a:rPr>
              <a:t>reports</a:t>
            </a:r>
            <a:r>
              <a:rPr lang="en" sz="1200">
                <a:solidFill>
                  <a:srgbClr val="1A1A1A"/>
                </a:solidFill>
              </a:rPr>
              <a:t> that over 70% of all system intrusion breaches involve malware, and 32% of all malware is distributed via the web.</a:t>
            </a:r>
            <a:endParaRPr sz="1200">
              <a:solidFill>
                <a:srgbClr val="1A1A1A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 b="1">
              <a:solidFill>
                <a:srgbClr val="0D0D0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7650" y="74787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 dirty="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Problem &amp; Target Consumer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596927" y="1283074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b="1" dirty="0">
                <a:solidFill>
                  <a:srgbClr val="0D0D0D"/>
                </a:solidFill>
              </a:rPr>
              <a:t>Problem: </a:t>
            </a:r>
            <a:endParaRPr sz="5600" b="1" dirty="0">
              <a:solidFill>
                <a:srgbClr val="0D0D0D"/>
              </a:solidFill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ct val="100000"/>
              <a:buChar char="●"/>
            </a:pPr>
            <a:r>
              <a:rPr lang="en" sz="4800" dirty="0">
                <a:solidFill>
                  <a:srgbClr val="0D0D0D"/>
                </a:solidFill>
              </a:rPr>
              <a:t>The project addresses the growing threat of malicious URLs on the internet.</a:t>
            </a:r>
            <a:endParaRPr sz="4800" dirty="0">
              <a:solidFill>
                <a:srgbClr val="0D0D0D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CA" sz="4800" dirty="0">
              <a:solidFill>
                <a:srgbClr val="0D0D0D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 b="1" dirty="0">
                <a:solidFill>
                  <a:srgbClr val="0D0D0D"/>
                </a:solidFill>
              </a:rPr>
              <a:t>Target Consumer:</a:t>
            </a:r>
            <a:endParaRPr sz="5600" b="1" dirty="0">
              <a:solidFill>
                <a:srgbClr val="0D0D0D"/>
              </a:solidFill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ct val="100000"/>
              <a:buChar char="●"/>
            </a:pPr>
            <a:r>
              <a:rPr lang="en" sz="4800" dirty="0">
                <a:solidFill>
                  <a:srgbClr val="0D0D0D"/>
                </a:solidFill>
              </a:rPr>
              <a:t>Individuals using online platforms for various activities.</a:t>
            </a:r>
            <a:endParaRPr sz="4800" dirty="0">
              <a:solidFill>
                <a:srgbClr val="0D0D0D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Char char="●"/>
            </a:pPr>
            <a:r>
              <a:rPr lang="en" sz="4800" dirty="0">
                <a:solidFill>
                  <a:srgbClr val="0D0D0D"/>
                </a:solidFill>
              </a:rPr>
              <a:t>Businesses and organizations handling confidential data and customer information.</a:t>
            </a:r>
            <a:endParaRPr sz="4800" dirty="0">
              <a:solidFill>
                <a:srgbClr val="0D0D0D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Google Shape;105;p16">
            <a:extLst>
              <a:ext uri="{FF2B5EF4-FFF2-40B4-BE49-F238E27FC236}">
                <a16:creationId xmlns:a16="http://schemas.microsoft.com/office/drawing/2014/main" id="{DD6FADAD-3328-9397-80A2-C954660D23BA}"/>
              </a:ext>
            </a:extLst>
          </p:cNvPr>
          <p:cNvSpPr txBox="1">
            <a:spLocks/>
          </p:cNvSpPr>
          <p:nvPr/>
        </p:nvSpPr>
        <p:spPr>
          <a:xfrm>
            <a:off x="596927" y="362938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400" b="1" dirty="0">
                <a:solidFill>
                  <a:srgbClr val="1A1A1A"/>
                </a:solidFill>
              </a:rPr>
              <a:t>Why the Target Consumer Should Care:</a:t>
            </a:r>
          </a:p>
          <a:p>
            <a:pPr indent="-304800">
              <a:buClr>
                <a:srgbClr val="1A1A1A"/>
              </a:buClr>
              <a:buSzPts val="1200"/>
            </a:pPr>
            <a:r>
              <a:rPr lang="en-US" sz="1200" dirty="0">
                <a:solidFill>
                  <a:srgbClr val="1A1A1A"/>
                </a:solidFill>
              </a:rPr>
              <a:t>Phishing attacks result in identity theft, financial losses, and compromise of personal and corporate data.</a:t>
            </a:r>
          </a:p>
          <a:p>
            <a:pPr indent="-304800">
              <a:buClr>
                <a:srgbClr val="1A1A1A"/>
              </a:buClr>
              <a:buSzPts val="1200"/>
            </a:pPr>
            <a:r>
              <a:rPr lang="en-US" sz="1200" dirty="0">
                <a:solidFill>
                  <a:srgbClr val="1A1A1A"/>
                </a:solidFill>
              </a:rPr>
              <a:t>Consequences include legal liabilities, loss of customer trust, and disruptions to operations.</a:t>
            </a:r>
          </a:p>
          <a:p>
            <a:pPr indent="-304800">
              <a:buClr>
                <a:srgbClr val="1A1A1A"/>
              </a:buClr>
              <a:buSzPts val="1200"/>
            </a:pPr>
            <a:r>
              <a:rPr lang="en-US" sz="1200" dirty="0">
                <a:solidFill>
                  <a:srgbClr val="1A1A1A"/>
                </a:solidFill>
              </a:rPr>
              <a:t>Implementing an effective phishing detection system is crucial for protecting sensitive information and ensuring overall online security.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636685" y="702961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 dirty="0">
                <a:latin typeface="Lato"/>
                <a:ea typeface="Lato"/>
                <a:cs typeface="Lato"/>
                <a:sym typeface="Lato"/>
              </a:rPr>
              <a:t>Model Building</a:t>
            </a:r>
            <a:endParaRPr sz="204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</a:rPr>
              <a:t>Proposed Algorithms to be used:</a:t>
            </a:r>
            <a:endParaRPr sz="1200">
              <a:solidFill>
                <a:srgbClr val="0D0D0D"/>
              </a:solidFill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200"/>
              <a:buAutoNum type="arabicParenR"/>
            </a:pPr>
            <a:r>
              <a:rPr lang="en" sz="1200">
                <a:solidFill>
                  <a:srgbClr val="0D0D0D"/>
                </a:solidFill>
              </a:rPr>
              <a:t>Logistic Regression</a:t>
            </a:r>
            <a:endParaRPr sz="1200">
              <a:solidFill>
                <a:srgbClr val="0D0D0D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AutoNum type="arabicParenR"/>
            </a:pPr>
            <a:r>
              <a:rPr lang="en" sz="1200">
                <a:solidFill>
                  <a:srgbClr val="0D0D0D"/>
                </a:solidFill>
              </a:rPr>
              <a:t>KNN</a:t>
            </a:r>
            <a:endParaRPr sz="1200">
              <a:solidFill>
                <a:srgbClr val="0D0D0D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AutoNum type="arabicParenR"/>
            </a:pPr>
            <a:r>
              <a:rPr lang="en" sz="1200">
                <a:solidFill>
                  <a:srgbClr val="0D0D0D"/>
                </a:solidFill>
              </a:rPr>
              <a:t>Decision Tree</a:t>
            </a:r>
            <a:endParaRPr sz="1200">
              <a:solidFill>
                <a:srgbClr val="0D0D0D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AutoNum type="arabicParenR"/>
            </a:pPr>
            <a:r>
              <a:rPr lang="en" sz="1200">
                <a:solidFill>
                  <a:srgbClr val="0D0D0D"/>
                </a:solidFill>
              </a:rPr>
              <a:t>Random Forest</a:t>
            </a:r>
            <a:endParaRPr sz="1200">
              <a:solidFill>
                <a:srgbClr val="0D0D0D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AutoNum type="arabicParenR"/>
            </a:pPr>
            <a:r>
              <a:rPr lang="en" sz="1200">
                <a:solidFill>
                  <a:srgbClr val="0D0D0D"/>
                </a:solidFill>
              </a:rPr>
              <a:t>Gaussian NB</a:t>
            </a:r>
            <a:endParaRPr sz="1200">
              <a:solidFill>
                <a:srgbClr val="0D0D0D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9678" y="1318650"/>
            <a:ext cx="4873849" cy="314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7650" y="72230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 dirty="0">
                <a:latin typeface="Lato"/>
                <a:ea typeface="Lato"/>
                <a:cs typeface="Lato"/>
                <a:sym typeface="Lato"/>
              </a:rPr>
              <a:t>Crucial EDA:</a:t>
            </a:r>
            <a:endParaRPr sz="204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391520" y="20662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lang="en" sz="1200" dirty="0">
                <a:solidFill>
                  <a:srgbClr val="0D0D0D"/>
                </a:solidFill>
              </a:rPr>
              <a:t>Comparing parameters between different labels:</a:t>
            </a:r>
            <a:endParaRPr sz="1200" dirty="0">
              <a:solidFill>
                <a:srgbClr val="0D0D0D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lang="en" sz="1200" dirty="0">
                <a:solidFill>
                  <a:srgbClr val="0D0D0D"/>
                </a:solidFill>
              </a:rPr>
              <a:t>Considering Correlation between each point of interest</a:t>
            </a:r>
            <a:endParaRPr sz="1200" dirty="0">
              <a:solidFill>
                <a:srgbClr val="0D0D0D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lang="en" sz="1200" dirty="0">
                <a:solidFill>
                  <a:srgbClr val="0D0D0D"/>
                </a:solidFill>
              </a:rPr>
              <a:t>Checking Class Distribution to consider Dataset balancing</a:t>
            </a:r>
            <a:endParaRPr sz="1200" dirty="0">
              <a:solidFill>
                <a:srgbClr val="0D0D0D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lang="en" sz="1200" dirty="0">
                <a:solidFill>
                  <a:srgbClr val="0D0D0D"/>
                </a:solidFill>
              </a:rPr>
              <a:t>Plotting Pairplots for each Point of interest</a:t>
            </a:r>
            <a:endParaRPr sz="1200" dirty="0">
              <a:solidFill>
                <a:srgbClr val="0D0D0D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062" y="3021886"/>
            <a:ext cx="3888776" cy="20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7650" y="72230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 dirty="0">
                <a:latin typeface="Lato"/>
                <a:ea typeface="Lato"/>
                <a:cs typeface="Lato"/>
                <a:sym typeface="Lato"/>
              </a:rPr>
              <a:t>Correlation Matrix</a:t>
            </a:r>
            <a:endParaRPr sz="204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Google Shape;125;p19">
            <a:extLst>
              <a:ext uri="{FF2B5EF4-FFF2-40B4-BE49-F238E27FC236}">
                <a16:creationId xmlns:a16="http://schemas.microsoft.com/office/drawing/2014/main" id="{45932822-81AE-4E48-0F34-B273E91883D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887" y="1165032"/>
            <a:ext cx="7209183" cy="37770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3791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727650" y="7887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 dirty="0">
                <a:latin typeface="Lato"/>
                <a:ea typeface="Lato"/>
                <a:cs typeface="Lato"/>
                <a:sym typeface="Lato"/>
              </a:rPr>
              <a:t>Data Engineering and Fine tuning</a:t>
            </a:r>
            <a:endParaRPr sz="204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727650" y="20936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Since most of the Features we’ve designated can be pulled directly from the website, we can generate them directly using a set of functions defined for the project.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Then, the rest of Data engineering process involves fitting the features for our classification algorithms, scaling them if necessary and then modifying them as necessary.</a:t>
            </a:r>
            <a:endParaRPr sz="1200"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325" y="3190075"/>
            <a:ext cx="3519326" cy="175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729450" y="8035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66" dirty="0">
                <a:latin typeface="Lato"/>
                <a:ea typeface="Lato"/>
                <a:cs typeface="Lato"/>
                <a:sym typeface="Lato"/>
              </a:rPr>
              <a:t>Model Deployment:</a:t>
            </a:r>
            <a:r>
              <a:rPr lang="en" dirty="0"/>
              <a:t>	</a:t>
            </a:r>
            <a:endParaRPr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lang="en" sz="1200">
                <a:solidFill>
                  <a:srgbClr val="0D0D0D"/>
                </a:solidFill>
              </a:rPr>
              <a:t>Deploying the model using dumps generated for each model and then using them to predict user input URLS through Streamlit.</a:t>
            </a:r>
            <a:endParaRPr sz="1200">
              <a:solidFill>
                <a:srgbClr val="0D0D0D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lang="en" sz="1200">
                <a:solidFill>
                  <a:srgbClr val="0D0D0D"/>
                </a:solidFill>
              </a:rPr>
              <a:t>Currently the project is deployed on Local and not on any cloud based solution; Although that solution is being considered for the future.</a:t>
            </a:r>
            <a:endParaRPr sz="1200">
              <a:solidFill>
                <a:srgbClr val="0D0D0D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lang="en" sz="1200">
                <a:solidFill>
                  <a:srgbClr val="0D0D0D"/>
                </a:solidFill>
              </a:rPr>
              <a:t>Learning Curves were plotted to see if the models are fitted well.</a:t>
            </a:r>
            <a:endParaRPr sz="1200">
              <a:solidFill>
                <a:srgbClr val="0D0D0D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lang="en" sz="1200">
                <a:solidFill>
                  <a:srgbClr val="0D0D0D"/>
                </a:solidFill>
              </a:rPr>
              <a:t>Feature importance was checked for the finalized models to check which features were prioritized for model prediction.</a:t>
            </a:r>
            <a:endParaRPr sz="1200">
              <a:solidFill>
                <a:srgbClr val="0D0D0D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5D06-2C82-F16E-641F-61AF4238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721" y="726112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Learning Curves:</a:t>
            </a:r>
          </a:p>
        </p:txBody>
      </p:sp>
      <p:pic>
        <p:nvPicPr>
          <p:cNvPr id="5" name="Picture 4" descr="A graph with red and green lines&#10;&#10;Description automatically generated">
            <a:extLst>
              <a:ext uri="{FF2B5EF4-FFF2-40B4-BE49-F238E27FC236}">
                <a16:creationId xmlns:a16="http://schemas.microsoft.com/office/drawing/2014/main" id="{BE623A60-06AD-0BA2-EC07-C205FBEA0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40" y="1331336"/>
            <a:ext cx="3567974" cy="2818452"/>
          </a:xfrm>
          <a:prstGeom prst="rect">
            <a:avLst/>
          </a:prstGeom>
        </p:spPr>
      </p:pic>
      <p:pic>
        <p:nvPicPr>
          <p:cNvPr id="7" name="Picture 6" descr="A graph with red and green lines&#10;&#10;Description automatically generated">
            <a:extLst>
              <a:ext uri="{FF2B5EF4-FFF2-40B4-BE49-F238E27FC236}">
                <a16:creationId xmlns:a16="http://schemas.microsoft.com/office/drawing/2014/main" id="{F74BB243-66BD-7D5B-E4B5-22870E847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083" y="1331336"/>
            <a:ext cx="3737987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4839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489</Words>
  <Application>Microsoft Office PowerPoint</Application>
  <PresentationFormat>On-screen Show (16:9)</PresentationFormat>
  <Paragraphs>61</Paragraphs>
  <Slides>13</Slides>
  <Notes>12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Raleway</vt:lpstr>
      <vt:lpstr>Lato</vt:lpstr>
      <vt:lpstr>Streamline</vt:lpstr>
      <vt:lpstr>PowerPoint Presentation</vt:lpstr>
      <vt:lpstr>Preface for Problem Definition:</vt:lpstr>
      <vt:lpstr>Problem &amp; Target Consumer</vt:lpstr>
      <vt:lpstr>Model Building</vt:lpstr>
      <vt:lpstr>Crucial EDA:</vt:lpstr>
      <vt:lpstr>Correlation Matrix</vt:lpstr>
      <vt:lpstr>Data Engineering and Fine tuning</vt:lpstr>
      <vt:lpstr>Model Deployment: </vt:lpstr>
      <vt:lpstr>Learning Curves:</vt:lpstr>
      <vt:lpstr>Deployment Video </vt:lpstr>
      <vt:lpstr>Feature Importance: RF Vs LR</vt:lpstr>
      <vt:lpstr>Final results</vt:lpstr>
      <vt:lpstr>Questions ??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Bikash Thapa Magar</dc:creator>
  <cp:lastModifiedBy>Bikash Thapa Magar</cp:lastModifiedBy>
  <cp:revision>14</cp:revision>
  <dcterms:modified xsi:type="dcterms:W3CDTF">2024-04-15T06:18:50Z</dcterms:modified>
</cp:coreProperties>
</file>